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3" r:id="rId11"/>
    <p:sldId id="269" r:id="rId12"/>
    <p:sldId id="271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06CF-C679-4EEC-BDFF-4834EAA0F47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8B73-40B7-4DE5-B832-07953304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4465741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7685-BE17-4AAD-A581-105307C6F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72" y="977444"/>
            <a:ext cx="5134778" cy="3185976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Easy Shopper: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Path planning for shopping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EB04C-2EA8-4368-89E6-F8A33DAAF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159" y="977444"/>
            <a:ext cx="2079063" cy="3168454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 err="1">
                <a:solidFill>
                  <a:srgbClr val="FFC000"/>
                </a:solidFill>
              </a:rPr>
              <a:t>Pranali</a:t>
            </a:r>
            <a:r>
              <a:rPr lang="en-US" sz="1700" dirty="0">
                <a:solidFill>
                  <a:srgbClr val="FFC000"/>
                </a:solidFill>
              </a:rPr>
              <a:t> Desai (116182935)</a:t>
            </a:r>
          </a:p>
          <a:p>
            <a:pPr algn="l"/>
            <a:r>
              <a:rPr lang="en-US" sz="1700" dirty="0">
                <a:solidFill>
                  <a:srgbClr val="FFC000"/>
                </a:solidFill>
              </a:rPr>
              <a:t>Raghav Nandwani (116321549)</a:t>
            </a:r>
          </a:p>
          <a:p>
            <a:pPr algn="l"/>
            <a:r>
              <a:rPr lang="en-US" sz="1700" dirty="0" err="1">
                <a:solidFill>
                  <a:srgbClr val="FFC000"/>
                </a:solidFill>
              </a:rPr>
              <a:t>Sanket</a:t>
            </a:r>
            <a:r>
              <a:rPr lang="en-US" sz="1700" dirty="0">
                <a:solidFill>
                  <a:srgbClr val="FFC000"/>
                </a:solidFill>
              </a:rPr>
              <a:t> Goyal (116155144)</a:t>
            </a:r>
          </a:p>
          <a:p>
            <a:pPr algn="l"/>
            <a:endParaRPr lang="en-US" sz="1700" dirty="0">
              <a:solidFill>
                <a:srgbClr val="FFC000"/>
              </a:solidFill>
            </a:endParaRPr>
          </a:p>
          <a:p>
            <a:pPr algn="l"/>
            <a:r>
              <a:rPr lang="en-US" sz="1700" b="1" dirty="0">
                <a:solidFill>
                  <a:srgbClr val="FFC000"/>
                </a:solidFill>
              </a:rPr>
              <a:t>Group 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858" y="1181310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6801C-18D7-4BD5-8F8D-F7CABE74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4889365"/>
            <a:ext cx="8661651" cy="1648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1EE806-E4A4-441B-9886-23471EFA3C75}"/>
              </a:ext>
            </a:extLst>
          </p:cNvPr>
          <p:cNvSpPr txBox="1">
            <a:spLocks/>
          </p:cNvSpPr>
          <p:nvPr/>
        </p:nvSpPr>
        <p:spPr>
          <a:xfrm>
            <a:off x="723772" y="5192202"/>
            <a:ext cx="7696449" cy="101776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/>
              <a:t>ENPM661 – Project 5 </a:t>
            </a:r>
          </a:p>
          <a:p>
            <a:pPr algn="l"/>
            <a:r>
              <a:rPr lang="en-US" sz="1800" u="sng"/>
              <a:t>Phase IV</a:t>
            </a:r>
          </a:p>
        </p:txBody>
      </p:sp>
    </p:spTree>
    <p:extLst>
      <p:ext uri="{BB962C8B-B14F-4D97-AF65-F5344CB8AC3E}">
        <p14:creationId xmlns:p14="http://schemas.microsoft.com/office/powerpoint/2010/main" val="38524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4643-59D8-4AB4-9B70-AE5FC3E4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8A65-87C3-482F-843C-036E9506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Initially, sorting the aisles based on the distance from the current position</a:t>
            </a:r>
          </a:p>
          <a:p>
            <a:pPr algn="just"/>
            <a:r>
              <a:rPr lang="en-US" dirty="0"/>
              <a:t>Checking for the lowest cost to go of the item from the selected aisle’s endpoints, as well as the current position of the robot</a:t>
            </a:r>
          </a:p>
          <a:p>
            <a:pPr algn="just"/>
            <a:r>
              <a:rPr lang="en-US" dirty="0"/>
              <a:t>Now implementing conventional A* path planning to the endpoints with the lowest cost to go</a:t>
            </a:r>
          </a:p>
          <a:p>
            <a:pPr algn="just"/>
            <a:r>
              <a:rPr lang="en-US" dirty="0"/>
              <a:t>Then stop at each item present in the current aisle before reaching the end of aisle</a:t>
            </a:r>
          </a:p>
          <a:p>
            <a:pPr algn="just"/>
            <a:r>
              <a:rPr lang="en-US" dirty="0"/>
              <a:t>Repeat it again when going to other aisle to pick the stuff i.e. calculate cost to go and then implementing path planning for the item location</a:t>
            </a:r>
          </a:p>
          <a:p>
            <a:pPr algn="just"/>
            <a:r>
              <a:rPr lang="en-US" dirty="0"/>
              <a:t>After covering all the items one last time A* will be implemented to reach the end location.</a:t>
            </a:r>
          </a:p>
        </p:txBody>
      </p:sp>
    </p:spTree>
    <p:extLst>
      <p:ext uri="{BB962C8B-B14F-4D97-AF65-F5344CB8AC3E}">
        <p14:creationId xmlns:p14="http://schemas.microsoft.com/office/powerpoint/2010/main" val="273025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87D-F45B-47D1-A585-2D126C8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06F9C-3B15-412C-AD3C-73445CFA4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283577"/>
              </p:ext>
            </p:extLst>
          </p:nvPr>
        </p:nvGraphicFramePr>
        <p:xfrm>
          <a:off x="628649" y="1825625"/>
          <a:ext cx="7886699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263">
                  <a:extLst>
                    <a:ext uri="{9D8B030D-6E8A-4147-A177-3AD203B41FA5}">
                      <a16:colId xmlns:a16="http://schemas.microsoft.com/office/drawing/2014/main" val="79836726"/>
                    </a:ext>
                  </a:extLst>
                </a:gridCol>
                <a:gridCol w="1888533">
                  <a:extLst>
                    <a:ext uri="{9D8B030D-6E8A-4147-A177-3AD203B41FA5}">
                      <a16:colId xmlns:a16="http://schemas.microsoft.com/office/drawing/2014/main" val="705030313"/>
                    </a:ext>
                  </a:extLst>
                </a:gridCol>
                <a:gridCol w="1888533">
                  <a:extLst>
                    <a:ext uri="{9D8B030D-6E8A-4147-A177-3AD203B41FA5}">
                      <a16:colId xmlns:a16="http://schemas.microsoft.com/office/drawing/2014/main" val="2800696751"/>
                    </a:ext>
                  </a:extLst>
                </a:gridCol>
                <a:gridCol w="1812370">
                  <a:extLst>
                    <a:ext uri="{9D8B030D-6E8A-4147-A177-3AD203B41FA5}">
                      <a16:colId xmlns:a16="http://schemas.microsoft.com/office/drawing/2014/main" val="2327072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Dijkstra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more than Non-Dynamic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space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Approx. 50% of the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1% of the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 1.5% of the workspace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8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87D-F45B-47D1-A585-2D126C86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Results (contd.)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456072-78BB-41F7-806C-EC6B2E68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6048" r="13690" b="16360"/>
          <a:stretch/>
        </p:blipFill>
        <p:spPr>
          <a:xfrm>
            <a:off x="3149609" y="4259927"/>
            <a:ext cx="3163563" cy="20148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97721-5EB4-4822-85A8-C929EBE33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15645" r="13464" b="16251"/>
          <a:stretch/>
        </p:blipFill>
        <p:spPr>
          <a:xfrm>
            <a:off x="5477486" y="1690689"/>
            <a:ext cx="3140970" cy="2014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4AD76-3E6F-43E0-B5D9-5A80C90F7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3" y="1690689"/>
            <a:ext cx="3181350" cy="191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1A2066-DE92-4F26-A2B8-01C2A9EB6AEF}"/>
              </a:ext>
            </a:extLst>
          </p:cNvPr>
          <p:cNvSpPr txBox="1"/>
          <p:nvPr/>
        </p:nvSpPr>
        <p:spPr>
          <a:xfrm>
            <a:off x="1503402" y="3605214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6DB93-D0E3-4D91-9938-54500D1E846E}"/>
              </a:ext>
            </a:extLst>
          </p:cNvPr>
          <p:cNvSpPr txBox="1"/>
          <p:nvPr/>
        </p:nvSpPr>
        <p:spPr>
          <a:xfrm>
            <a:off x="6482909" y="370311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F5D12-90DC-40A9-AE2A-8AF179EF5AAD}"/>
              </a:ext>
            </a:extLst>
          </p:cNvPr>
          <p:cNvSpPr txBox="1"/>
          <p:nvPr/>
        </p:nvSpPr>
        <p:spPr>
          <a:xfrm>
            <a:off x="4152545" y="627476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D* Output</a:t>
            </a:r>
          </a:p>
        </p:txBody>
      </p:sp>
    </p:spTree>
    <p:extLst>
      <p:ext uri="{BB962C8B-B14F-4D97-AF65-F5344CB8AC3E}">
        <p14:creationId xmlns:p14="http://schemas.microsoft.com/office/powerpoint/2010/main" val="133565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87D-F45B-47D1-A585-2D126C8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287AC9-FDE3-4696-8152-9811A5D5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results shown in the tabular column showcases the comparison between Dijkstra and A* algorithm followed by application of D* for a certain region.</a:t>
            </a:r>
          </a:p>
          <a:p>
            <a:pPr algn="just"/>
            <a:r>
              <a:rPr lang="en-US" dirty="0"/>
              <a:t>There is a significant decrease in the number of nodes being explored for the second algorithm compared to the first one.</a:t>
            </a:r>
          </a:p>
          <a:p>
            <a:pPr algn="just"/>
            <a:r>
              <a:rPr lang="en-US" dirty="0"/>
              <a:t>The second algorithm is applied with dynamic obstacle, the output, although slow, is optimal and avoids this random obstacle.</a:t>
            </a:r>
          </a:p>
        </p:txBody>
      </p:sp>
    </p:spTree>
    <p:extLst>
      <p:ext uri="{BB962C8B-B14F-4D97-AF65-F5344CB8AC3E}">
        <p14:creationId xmlns:p14="http://schemas.microsoft.com/office/powerpoint/2010/main" val="50978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6673-3879-4E44-A031-106963D1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8D0A-9F9E-4890-8B70-0A19FE30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Increasing number of actions i.e. introducing backward motion</a:t>
            </a:r>
          </a:p>
          <a:p>
            <a:pPr algn="just"/>
            <a:r>
              <a:rPr lang="en-US" dirty="0"/>
              <a:t>Having multiple carts connected to each other to have better understanding of the environment i.e. rapidly updating obstacle space for all the carts</a:t>
            </a:r>
          </a:p>
          <a:p>
            <a:pPr algn="just"/>
            <a:r>
              <a:rPr lang="en-US" dirty="0"/>
              <a:t>Introduction of robotic arm and a barcode scanner to pick, scan and drop the item in the basket to make the system more convenient and have faster checkouts</a:t>
            </a:r>
          </a:p>
        </p:txBody>
      </p:sp>
    </p:spTree>
    <p:extLst>
      <p:ext uri="{BB962C8B-B14F-4D97-AF65-F5344CB8AC3E}">
        <p14:creationId xmlns:p14="http://schemas.microsoft.com/office/powerpoint/2010/main" val="291296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C6C-DA97-49B0-8B71-781FA9E5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74C8-5671-4E56-8F2C-1EF33A87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Torvald</a:t>
            </a:r>
            <a:r>
              <a:rPr lang="en-US" dirty="0"/>
              <a:t> </a:t>
            </a:r>
            <a:r>
              <a:rPr lang="en-US" dirty="0" err="1"/>
              <a:t>Ersson</a:t>
            </a:r>
            <a:r>
              <a:rPr lang="en-US" dirty="0"/>
              <a:t> and </a:t>
            </a:r>
            <a:r>
              <a:rPr lang="en-US" dirty="0" err="1"/>
              <a:t>Xiaoming</a:t>
            </a:r>
            <a:r>
              <a:rPr lang="en-US" dirty="0"/>
              <a:t> Hu - “Path Planning and Navigation of Mobile Robots in Unknown Environments” IEEE International Conference on Intelligent Robots and Systems (IROS)</a:t>
            </a:r>
          </a:p>
          <a:p>
            <a:pPr algn="just"/>
            <a:r>
              <a:rPr lang="en-US" dirty="0" err="1"/>
              <a:t>Likhachev</a:t>
            </a:r>
            <a:r>
              <a:rPr lang="en-US" dirty="0"/>
              <a:t>, M., Ferguson, D.; Gordon, G.; </a:t>
            </a:r>
            <a:r>
              <a:rPr lang="en-US" dirty="0" err="1"/>
              <a:t>Stentz</a:t>
            </a:r>
            <a:r>
              <a:rPr lang="en-US" dirty="0"/>
              <a:t>, A : “Anytime Dynamic A*: An Anytime, </a:t>
            </a:r>
            <a:r>
              <a:rPr lang="en-US" dirty="0" err="1"/>
              <a:t>Replanning</a:t>
            </a:r>
            <a:r>
              <a:rPr lang="en-US" dirty="0"/>
              <a:t> Algorithm” International Conference on Automated Planning and Scheduling</a:t>
            </a:r>
          </a:p>
          <a:p>
            <a:pPr algn="just"/>
            <a:r>
              <a:rPr lang="en-US" dirty="0"/>
              <a:t>Koenig, S., </a:t>
            </a:r>
            <a:r>
              <a:rPr lang="en-US" dirty="0" err="1"/>
              <a:t>Furcy</a:t>
            </a:r>
            <a:r>
              <a:rPr lang="en-US" dirty="0"/>
              <a:t>, D. and Bauer, </a:t>
            </a:r>
            <a:r>
              <a:rPr lang="en-US" dirty="0" err="1"/>
              <a:t>C.:“Heuristic</a:t>
            </a:r>
            <a:r>
              <a:rPr lang="en-US" dirty="0"/>
              <a:t> search based </a:t>
            </a:r>
            <a:r>
              <a:rPr lang="en-US" dirty="0" err="1"/>
              <a:t>replanning</a:t>
            </a:r>
            <a:r>
              <a:rPr lang="en-US" dirty="0"/>
              <a:t>” International Conference on Artificial Intelligence Planning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2236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F9-78A5-4352-8C4E-674A4ADC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FD63-7377-42B5-A27D-6A8CB311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 time consumption to  find  the  products in big shopping complexes</a:t>
            </a:r>
          </a:p>
          <a:p>
            <a:pPr algn="just"/>
            <a:r>
              <a:rPr lang="en-US" dirty="0"/>
              <a:t>Making the process of shopping less troublesome for the elderly and people with physical disabilities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302B8-48D7-4F52-B2B4-800C5C7B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2" y="3550193"/>
            <a:ext cx="3671455" cy="2987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8BF56-F20C-407C-B69B-C50FB420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6563515"/>
            <a:ext cx="43719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2BA1-2CAA-428A-9EEF-74476F48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830D-73DE-429D-A4E6-B99A5180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paper presents a novel method to calculate the path</a:t>
            </a:r>
          </a:p>
          <a:p>
            <a:pPr algn="just"/>
            <a:r>
              <a:rPr lang="en-US" dirty="0"/>
              <a:t>It is a combination of A* and dynamic A* and its comparison with Dijkstra, which is implemented on the common task of the shopping cart.</a:t>
            </a:r>
          </a:p>
          <a:p>
            <a:pPr algn="just"/>
            <a:r>
              <a:rPr lang="en-US" dirty="0"/>
              <a:t>A* is being used for the non-dynamic system which is thought so for the initial stages</a:t>
            </a:r>
          </a:p>
          <a:p>
            <a:pPr algn="just"/>
            <a:r>
              <a:rPr lang="en-US" dirty="0"/>
              <a:t>Later on, a dynamic system is taken into consideration and thus dynamic A* - D* has been implemented</a:t>
            </a:r>
          </a:p>
        </p:txBody>
      </p:sp>
    </p:spTree>
    <p:extLst>
      <p:ext uri="{BB962C8B-B14F-4D97-AF65-F5344CB8AC3E}">
        <p14:creationId xmlns:p14="http://schemas.microsoft.com/office/powerpoint/2010/main" val="38763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B3A94-7266-47CF-A46D-0A95D472A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0" y="1600566"/>
            <a:ext cx="5415059" cy="480145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(contd.)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605B6C-1249-4285-B91B-9C1C653CC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0" y="1615906"/>
            <a:ext cx="5415059" cy="4770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8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(contd.)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B17E064-9737-4ABE-9C81-93E66D40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0" y="1638917"/>
            <a:ext cx="5323018" cy="4724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3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(contd.)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4F651-371B-4EBD-9FAD-FCD5C8B17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21" y="1631246"/>
            <a:ext cx="5338358" cy="4740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2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(contd.)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273627-8A2D-46C5-A2EF-4661718BC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60" y="1608058"/>
            <a:ext cx="5414081" cy="4786472"/>
          </a:xfrm>
        </p:spPr>
      </p:pic>
    </p:spTree>
    <p:extLst>
      <p:ext uri="{BB962C8B-B14F-4D97-AF65-F5344CB8AC3E}">
        <p14:creationId xmlns:p14="http://schemas.microsoft.com/office/powerpoint/2010/main" val="22324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1AC-51A8-41BD-B3F7-E2DA8B0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(contd.)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256E76-17A9-4455-8001-48BCCC66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93" y="1608058"/>
            <a:ext cx="5409615" cy="4786472"/>
          </a:xfrm>
        </p:spPr>
      </p:pic>
    </p:spTree>
    <p:extLst>
      <p:ext uri="{BB962C8B-B14F-4D97-AF65-F5344CB8AC3E}">
        <p14:creationId xmlns:p14="http://schemas.microsoft.com/office/powerpoint/2010/main" val="412250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572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Easy Shopper:  Path planning for shopping robot</vt:lpstr>
      <vt:lpstr>Motivation</vt:lpstr>
      <vt:lpstr>Introduction</vt:lpstr>
      <vt:lpstr>Path Planning</vt:lpstr>
      <vt:lpstr>Path Planning (contd.)</vt:lpstr>
      <vt:lpstr>Path Planning (contd.)</vt:lpstr>
      <vt:lpstr>Path Planning (contd.)</vt:lpstr>
      <vt:lpstr>Path Planning (contd.)</vt:lpstr>
      <vt:lpstr>Path Planning (contd.)</vt:lpstr>
      <vt:lpstr>Methodology outline</vt:lpstr>
      <vt:lpstr>Results</vt:lpstr>
      <vt:lpstr>Results (contd.)</vt:lpstr>
      <vt:lpstr>Results (contd.)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Shopper:  Path planning for shopping robot</dc:title>
  <dc:creator>Raghav Nandwani</dc:creator>
  <cp:lastModifiedBy>Raghav Nandwani</cp:lastModifiedBy>
  <cp:revision>7</cp:revision>
  <dcterms:created xsi:type="dcterms:W3CDTF">2019-05-07T19:06:50Z</dcterms:created>
  <dcterms:modified xsi:type="dcterms:W3CDTF">2019-05-15T01:28:54Z</dcterms:modified>
</cp:coreProperties>
</file>