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58" r:id="rId5"/>
    <p:sldId id="260" r:id="rId6"/>
    <p:sldId id="261" r:id="rId7"/>
    <p:sldId id="262"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2AF0A7-909C-4BB0-9570-97554A6FA581}"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23F08-C80C-40F3-BE6B-C8A76174B22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2AF0A7-909C-4BB0-9570-97554A6FA581}"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23F08-C80C-40F3-BE6B-C8A76174B2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2AF0A7-909C-4BB0-9570-97554A6FA581}"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23F08-C80C-40F3-BE6B-C8A76174B2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2AF0A7-909C-4BB0-9570-97554A6FA581}"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23F08-C80C-40F3-BE6B-C8A76174B2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2AF0A7-909C-4BB0-9570-97554A6FA581}" type="datetimeFigureOut">
              <a:rPr lang="en-US" smtClean="0"/>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23F08-C80C-40F3-BE6B-C8A76174B22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2AF0A7-909C-4BB0-9570-97554A6FA581}" type="datetimeFigureOut">
              <a:rPr lang="en-US" smtClean="0"/>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23F08-C80C-40F3-BE6B-C8A76174B2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2AF0A7-909C-4BB0-9570-97554A6FA581}" type="datetimeFigureOut">
              <a:rPr lang="en-US" smtClean="0"/>
              <a:t>7/5/2020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F23F08-C80C-40F3-BE6B-C8A76174B2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2AF0A7-909C-4BB0-9570-97554A6FA581}" type="datetimeFigureOut">
              <a:rPr lang="en-US" smtClean="0"/>
              <a:t>7/5/2020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F23F08-C80C-40F3-BE6B-C8A76174B2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2AF0A7-909C-4BB0-9570-97554A6FA581}" type="datetimeFigureOut">
              <a:rPr lang="en-US" smtClean="0"/>
              <a:t>7/5/2020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F23F08-C80C-40F3-BE6B-C8A76174B2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2AF0A7-909C-4BB0-9570-97554A6FA581}" type="datetimeFigureOut">
              <a:rPr lang="en-US" smtClean="0"/>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23F08-C80C-40F3-BE6B-C8A76174B22C}"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22AF0A7-909C-4BB0-9570-97554A6FA581}" type="datetimeFigureOut">
              <a:rPr lang="en-US" smtClean="0"/>
              <a:t>7/5/2020</a:t>
            </a:fld>
            <a:endParaRPr lang="en-US"/>
          </a:p>
        </p:txBody>
      </p:sp>
      <p:sp>
        <p:nvSpPr>
          <p:cNvPr id="9" name="Slide Number Placeholder 8"/>
          <p:cNvSpPr>
            <a:spLocks noGrp="1"/>
          </p:cNvSpPr>
          <p:nvPr>
            <p:ph type="sldNum" sz="quarter" idx="11"/>
          </p:nvPr>
        </p:nvSpPr>
        <p:spPr/>
        <p:txBody>
          <a:bodyPr/>
          <a:lstStyle/>
          <a:p>
            <a:fld id="{79F23F08-C80C-40F3-BE6B-C8A76174B22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9F23F08-C80C-40F3-BE6B-C8A76174B22C}"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22AF0A7-909C-4BB0-9570-97554A6FA581}" type="datetimeFigureOut">
              <a:rPr lang="en-US" smtClean="0"/>
              <a:t>7/5/2020</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1189038"/>
          </a:xfrm>
        </p:spPr>
        <p:txBody>
          <a:bodyPr/>
          <a:lstStyle/>
          <a:p>
            <a:r>
              <a:rPr lang="en-US" dirty="0" smtClean="0">
                <a:latin typeface="Arial Black" pitchFamily="34" charset="0"/>
              </a:rPr>
              <a:t>Symptom Checker</a:t>
            </a:r>
            <a:endParaRPr lang="en-US" dirty="0">
              <a:latin typeface="Arial Black" pitchFamily="34" charset="0"/>
            </a:endParaRPr>
          </a:p>
        </p:txBody>
      </p:sp>
      <p:sp>
        <p:nvSpPr>
          <p:cNvPr id="3" name="Subtitle 2"/>
          <p:cNvSpPr>
            <a:spLocks noGrp="1"/>
          </p:cNvSpPr>
          <p:nvPr>
            <p:ph sz="half" idx="1"/>
          </p:nvPr>
        </p:nvSpPr>
        <p:spPr>
          <a:xfrm>
            <a:off x="533400" y="4419600"/>
            <a:ext cx="6629400" cy="1905000"/>
          </a:xfrm>
        </p:spPr>
        <p:txBody>
          <a:bodyPr>
            <a:normAutofit/>
          </a:bodyPr>
          <a:lstStyle/>
          <a:p>
            <a:r>
              <a:rPr lang="en-US" b="1" dirty="0"/>
              <a:t>Identify possible conditions </a:t>
            </a:r>
            <a:r>
              <a:rPr lang="en-US" b="1" dirty="0" smtClean="0"/>
              <a:t> related </a:t>
            </a:r>
            <a:r>
              <a:rPr lang="en-US" b="1" dirty="0"/>
              <a:t>to your symptoms</a:t>
            </a:r>
            <a:r>
              <a:rPr lang="en-US" b="1" dirty="0" smtClean="0"/>
              <a:t>. And list you top related disease for your symptoms.</a:t>
            </a:r>
            <a:endParaRPr lang="en-US" b="1"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38200" y="1295400"/>
            <a:ext cx="6477000" cy="2943420"/>
          </a:xfrm>
        </p:spPr>
      </p:pic>
    </p:spTree>
    <p:extLst>
      <p:ext uri="{BB962C8B-B14F-4D97-AF65-F5344CB8AC3E}">
        <p14:creationId xmlns:p14="http://schemas.microsoft.com/office/powerpoint/2010/main" val="1168066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243" y="228600"/>
            <a:ext cx="7620000" cy="1219200"/>
          </a:xfrm>
        </p:spPr>
        <p:txBody>
          <a:bodyPr/>
          <a:lstStyle/>
          <a:p>
            <a:r>
              <a:rPr lang="en-US" sz="3600" dirty="0" smtClean="0"/>
              <a:t>    </a:t>
            </a:r>
            <a:r>
              <a:rPr lang="en-US" sz="3600" u="sng" dirty="0" smtClean="0"/>
              <a:t>Introduction:-</a:t>
            </a:r>
            <a:endParaRPr lang="en-US" u="sng"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24600" y="14990"/>
            <a:ext cx="1714500" cy="1714500"/>
          </a:xfrm>
        </p:spPr>
      </p:pic>
      <p:sp>
        <p:nvSpPr>
          <p:cNvPr id="6" name="Content Placeholder 5"/>
          <p:cNvSpPr>
            <a:spLocks noGrp="1"/>
          </p:cNvSpPr>
          <p:nvPr>
            <p:ph sz="half" idx="2"/>
          </p:nvPr>
        </p:nvSpPr>
        <p:spPr>
          <a:xfrm>
            <a:off x="381000" y="1905000"/>
            <a:ext cx="7696200" cy="4724400"/>
          </a:xfrm>
        </p:spPr>
        <p:txBody>
          <a:bodyPr>
            <a:normAutofit/>
          </a:bodyPr>
          <a:lstStyle/>
          <a:p>
            <a:pPr marL="114300" indent="0">
              <a:buNone/>
            </a:pPr>
            <a:r>
              <a:rPr lang="en-US" sz="2000" dirty="0" smtClean="0"/>
              <a:t>A symptom is a </a:t>
            </a:r>
            <a:r>
              <a:rPr lang="en-US" sz="2000" dirty="0"/>
              <a:t>physical or mental feature which is regarded as indicating a condition of disease, particularly such a feature that is apparent to the patient</a:t>
            </a:r>
            <a:r>
              <a:rPr lang="en-US" sz="2000" dirty="0" smtClean="0"/>
              <a:t>. </a:t>
            </a:r>
          </a:p>
          <a:p>
            <a:pPr>
              <a:buFont typeface="Arial" charset="0"/>
              <a:buChar char="•"/>
            </a:pPr>
            <a:r>
              <a:rPr lang="en-US" sz="2000" dirty="0" smtClean="0"/>
              <a:t>We will try to identify you most probable disease, through our symptoms. </a:t>
            </a:r>
          </a:p>
          <a:p>
            <a:pPr>
              <a:buFont typeface="Arial" charset="0"/>
              <a:buChar char="•"/>
            </a:pPr>
            <a:r>
              <a:rPr lang="en-US" sz="2000" dirty="0" smtClean="0"/>
              <a:t>We commonly gets confuse between sign and symptom,</a:t>
            </a:r>
            <a:r>
              <a:rPr lang="en-US" sz="2000" dirty="0"/>
              <a:t> A </a:t>
            </a:r>
            <a:r>
              <a:rPr lang="en-US" sz="2000" b="1" dirty="0"/>
              <a:t>symptom</a:t>
            </a:r>
            <a:r>
              <a:rPr lang="en-US" sz="2000" dirty="0"/>
              <a:t> is a manifestation of disease apparent to the patient himself, while a </a:t>
            </a:r>
            <a:r>
              <a:rPr lang="en-US" sz="2000" b="1" dirty="0"/>
              <a:t>sign</a:t>
            </a:r>
            <a:r>
              <a:rPr lang="en-US" sz="2000" dirty="0"/>
              <a:t> is a manifestation of disease that the physician perceives. The </a:t>
            </a:r>
            <a:r>
              <a:rPr lang="en-US" sz="2000" b="1" dirty="0"/>
              <a:t>sign</a:t>
            </a:r>
            <a:r>
              <a:rPr lang="en-US" sz="2000" dirty="0"/>
              <a:t> is objective evidence of disease; a </a:t>
            </a:r>
            <a:r>
              <a:rPr lang="en-US" sz="2000" b="1" dirty="0"/>
              <a:t>symptom</a:t>
            </a:r>
            <a:r>
              <a:rPr lang="en-US" sz="2000" dirty="0"/>
              <a:t>, subjective.</a:t>
            </a:r>
          </a:p>
        </p:txBody>
      </p:sp>
    </p:spTree>
    <p:extLst>
      <p:ext uri="{BB962C8B-B14F-4D97-AF65-F5344CB8AC3E}">
        <p14:creationId xmlns:p14="http://schemas.microsoft.com/office/powerpoint/2010/main" val="329948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0" y="152400"/>
            <a:ext cx="4953000" cy="2514600"/>
          </a:xfrm>
        </p:spPr>
      </p:pic>
      <p:sp>
        <p:nvSpPr>
          <p:cNvPr id="4" name="Content Placeholder 3"/>
          <p:cNvSpPr>
            <a:spLocks noGrp="1"/>
          </p:cNvSpPr>
          <p:nvPr>
            <p:ph sz="half" idx="2"/>
          </p:nvPr>
        </p:nvSpPr>
        <p:spPr>
          <a:xfrm>
            <a:off x="685800" y="2743200"/>
            <a:ext cx="7391400" cy="3383280"/>
          </a:xfrm>
        </p:spPr>
        <p:txBody>
          <a:bodyPr>
            <a:normAutofit/>
          </a:bodyPr>
          <a:lstStyle/>
          <a:p>
            <a:pPr marL="114300" indent="0">
              <a:buNone/>
            </a:pPr>
            <a:endParaRPr lang="en-US" sz="2000" dirty="0" smtClean="0"/>
          </a:p>
          <a:p>
            <a:pPr marL="114300" indent="0">
              <a:buNone/>
            </a:pPr>
            <a:r>
              <a:rPr lang="en-US" sz="2000" dirty="0" smtClean="0"/>
              <a:t>Individuals can’t visit to doctor for every since cause, sometimes they take their own personal home remedies, but in some cases those symptoms are not curable by home treatments. So this a model in which on selecting symptoms it will show disease related to those symptoms. Which will further guide a person to take a medical treatment under which domain.</a:t>
            </a:r>
            <a:endParaRPr lang="en-US" sz="2000" dirty="0"/>
          </a:p>
        </p:txBody>
      </p:sp>
    </p:spTree>
    <p:extLst>
      <p:ext uri="{BB962C8B-B14F-4D97-AF65-F5344CB8AC3E}">
        <p14:creationId xmlns:p14="http://schemas.microsoft.com/office/powerpoint/2010/main" val="3867443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Steps I </a:t>
            </a:r>
            <a:r>
              <a:rPr lang="en-US" sz="2800" dirty="0" err="1" smtClean="0"/>
              <a:t>follwed</a:t>
            </a:r>
            <a:r>
              <a:rPr lang="en-US" sz="2800" dirty="0" smtClean="0"/>
              <a:t> to create this with machine learning model:-</a:t>
            </a:r>
            <a:endParaRPr lang="en-US" sz="2800" dirty="0"/>
          </a:p>
        </p:txBody>
      </p:sp>
      <p:sp>
        <p:nvSpPr>
          <p:cNvPr id="3" name="Content Placeholder 2"/>
          <p:cNvSpPr>
            <a:spLocks noGrp="1"/>
          </p:cNvSpPr>
          <p:nvPr>
            <p:ph sz="half" idx="2"/>
          </p:nvPr>
        </p:nvSpPr>
        <p:spPr>
          <a:xfrm>
            <a:off x="457200" y="1828800"/>
            <a:ext cx="3657600" cy="4876800"/>
          </a:xfrm>
        </p:spPr>
        <p:txBody>
          <a:bodyPr>
            <a:normAutofit fontScale="92500" lnSpcReduction="10000"/>
          </a:bodyPr>
          <a:lstStyle/>
          <a:p>
            <a:r>
              <a:rPr lang="en-US" sz="2000" dirty="0" smtClean="0"/>
              <a:t>Collected dataset and read those </a:t>
            </a:r>
            <a:r>
              <a:rPr lang="en-US" sz="2000" dirty="0" err="1" smtClean="0"/>
              <a:t>csv</a:t>
            </a:r>
            <a:r>
              <a:rPr lang="en-US" sz="2000" dirty="0" smtClean="0"/>
              <a:t> files by importing pandas library.</a:t>
            </a:r>
          </a:p>
          <a:p>
            <a:r>
              <a:rPr lang="en-US" sz="2000" dirty="0" smtClean="0"/>
              <a:t>Read files and removed al null values and all </a:t>
            </a:r>
            <a:r>
              <a:rPr lang="en-US" sz="2000" dirty="0" err="1" smtClean="0"/>
              <a:t>csv’s</a:t>
            </a:r>
            <a:endParaRPr lang="en-US" sz="2000" dirty="0" smtClean="0"/>
          </a:p>
          <a:p>
            <a:endParaRPr lang="en-US" sz="2000" dirty="0"/>
          </a:p>
          <a:p>
            <a:pPr marL="114300" indent="0">
              <a:buNone/>
            </a:pPr>
            <a:r>
              <a:rPr lang="en-US" sz="2000" dirty="0" smtClean="0"/>
              <a:t>Merge dataset according to    requirements.</a:t>
            </a:r>
          </a:p>
          <a:p>
            <a:r>
              <a:rPr lang="en-US" sz="2000" dirty="0" smtClean="0"/>
              <a:t>Used </a:t>
            </a:r>
            <a:r>
              <a:rPr lang="en-US" sz="2000" dirty="0"/>
              <a:t>label Encoder to simply convert each value in a column to a number</a:t>
            </a:r>
            <a:r>
              <a:rPr lang="en-US" sz="2000" dirty="0" smtClean="0"/>
              <a:t>.</a:t>
            </a:r>
          </a:p>
          <a:p>
            <a:r>
              <a:rPr lang="en-US" sz="2000" dirty="0"/>
              <a:t>used </a:t>
            </a:r>
            <a:r>
              <a:rPr lang="en-US" sz="2000" dirty="0" err="1"/>
              <a:t>coo_matrix</a:t>
            </a:r>
            <a:r>
              <a:rPr lang="en-US" sz="2000" dirty="0"/>
              <a:t> to convert spare matrix into </a:t>
            </a:r>
            <a:r>
              <a:rPr lang="en-US" sz="2000" dirty="0" err="1"/>
              <a:t>COOrdinate</a:t>
            </a:r>
            <a:r>
              <a:rPr lang="en-US" sz="2000" dirty="0"/>
              <a:t> format.</a:t>
            </a:r>
          </a:p>
          <a:p>
            <a:r>
              <a:rPr lang="en-US" sz="2000" dirty="0" smtClean="0"/>
              <a:t>used </a:t>
            </a:r>
            <a:r>
              <a:rPr lang="en-US" sz="2000" dirty="0" err="1"/>
              <a:t>csr_matrix</a:t>
            </a:r>
            <a:r>
              <a:rPr lang="en-US" sz="2000" dirty="0"/>
              <a:t> to Compressed Sparse Column matrix</a:t>
            </a:r>
            <a:endParaRPr lang="en-US" sz="2000" dirty="0" smtClean="0"/>
          </a:p>
          <a:p>
            <a:pPr marL="114300" indent="0">
              <a:buNone/>
            </a:pPr>
            <a:endParaRPr lang="en-US" sz="2000" dirty="0"/>
          </a:p>
        </p:txBody>
      </p:sp>
      <p:sp>
        <p:nvSpPr>
          <p:cNvPr id="7" name="Text Placeholder 6"/>
          <p:cNvSpPr>
            <a:spLocks noGrp="1"/>
          </p:cNvSpPr>
          <p:nvPr>
            <p:ph type="body" sz="quarter" idx="3"/>
          </p:nvPr>
        </p:nvSpPr>
        <p:spPr>
          <a:xfrm>
            <a:off x="4419600" y="4191000"/>
            <a:ext cx="3657600" cy="2133600"/>
          </a:xfrm>
        </p:spPr>
        <p:txBody>
          <a:bodyPr/>
          <a:lstStyle/>
          <a:p>
            <a:endParaRPr lang="en-US" dirty="0"/>
          </a:p>
        </p:txBody>
      </p:sp>
      <p:pic>
        <p:nvPicPr>
          <p:cNvPr id="5" name="Content Placeholder 4"/>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267200" y="1752600"/>
            <a:ext cx="3657600" cy="2032476"/>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0074" y="4114800"/>
            <a:ext cx="3774669" cy="2438400"/>
          </a:xfrm>
          <a:prstGeom prst="rect">
            <a:avLst/>
          </a:prstGeom>
        </p:spPr>
      </p:pic>
    </p:spTree>
    <p:extLst>
      <p:ext uri="{BB962C8B-B14F-4D97-AF65-F5344CB8AC3E}">
        <p14:creationId xmlns:p14="http://schemas.microsoft.com/office/powerpoint/2010/main" val="3848162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1295400"/>
            <a:ext cx="3657600" cy="4830763"/>
          </a:xfrm>
        </p:spPr>
        <p:txBody>
          <a:bodyPr>
            <a:normAutofit/>
          </a:bodyPr>
          <a:lstStyle/>
          <a:p>
            <a:r>
              <a:rPr lang="en-US" sz="2800" dirty="0" smtClean="0"/>
              <a:t>Normalized model:-</a:t>
            </a:r>
            <a:r>
              <a:rPr lang="en-US" sz="2000" b="1" dirty="0"/>
              <a:t>Normalization</a:t>
            </a:r>
            <a:r>
              <a:rPr lang="en-US" sz="2000" dirty="0"/>
              <a:t> is a technique often applied as part of data preparation for </a:t>
            </a:r>
            <a:r>
              <a:rPr lang="en-US" sz="2000" b="1" dirty="0"/>
              <a:t>machine learning</a:t>
            </a:r>
            <a:r>
              <a:rPr lang="en-US" sz="2000" dirty="0"/>
              <a:t>. The goal of </a:t>
            </a:r>
            <a:r>
              <a:rPr lang="en-US" sz="2000" b="1" dirty="0"/>
              <a:t>normalization</a:t>
            </a:r>
            <a:r>
              <a:rPr lang="en-US" sz="2000" dirty="0"/>
              <a:t> is to change the values of numeric columns in the dataset to use a common scale, without distorting differences in the ranges of values or losing information.</a:t>
            </a:r>
            <a:endParaRPr lang="en-US" sz="2000" dirty="0" smtClean="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343400" y="1676400"/>
            <a:ext cx="3229094" cy="3657600"/>
          </a:xfrm>
        </p:spPr>
      </p:pic>
    </p:spTree>
    <p:extLst>
      <p:ext uri="{BB962C8B-B14F-4D97-AF65-F5344CB8AC3E}">
        <p14:creationId xmlns:p14="http://schemas.microsoft.com/office/powerpoint/2010/main" val="98169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685800"/>
            <a:ext cx="3657600" cy="914401"/>
          </a:xfrm>
        </p:spPr>
        <p:txBody>
          <a:bodyPr/>
          <a:lstStyle/>
          <a:p>
            <a:r>
              <a:rPr lang="en-US" sz="2800" dirty="0" smtClean="0"/>
              <a:t>Imported </a:t>
            </a:r>
            <a:r>
              <a:rPr lang="en-US" sz="2800" dirty="0" err="1" smtClean="0"/>
              <a:t>svd</a:t>
            </a:r>
            <a:r>
              <a:rPr lang="en-US" sz="2800" dirty="0" smtClean="0"/>
              <a:t> </a:t>
            </a:r>
            <a:r>
              <a:rPr lang="en-US" sz="2800" dirty="0"/>
              <a:t>from </a:t>
            </a:r>
            <a:r>
              <a:rPr lang="en-US" sz="2800" dirty="0" err="1" smtClean="0"/>
              <a:t>scipy.Sparse</a:t>
            </a:r>
            <a:r>
              <a:rPr lang="en-US" sz="2800" dirty="0" smtClean="0"/>
              <a:t> </a:t>
            </a:r>
            <a:r>
              <a:rPr lang="en-US" sz="2800" dirty="0" err="1" smtClean="0"/>
              <a:t>linalg</a:t>
            </a:r>
            <a:endParaRPr lang="en-US" sz="2800" dirty="0"/>
          </a:p>
        </p:txBody>
      </p:sp>
      <p:sp>
        <p:nvSpPr>
          <p:cNvPr id="4" name="Content Placeholder 3"/>
          <p:cNvSpPr>
            <a:spLocks noGrp="1"/>
          </p:cNvSpPr>
          <p:nvPr>
            <p:ph sz="half" idx="2"/>
          </p:nvPr>
        </p:nvSpPr>
        <p:spPr>
          <a:xfrm>
            <a:off x="457200" y="1752600"/>
            <a:ext cx="3657600" cy="4648199"/>
          </a:xfrm>
        </p:spPr>
        <p:txBody>
          <a:bodyPr>
            <a:normAutofit fontScale="92500" lnSpcReduction="10000"/>
          </a:bodyPr>
          <a:lstStyle/>
          <a:p>
            <a:r>
              <a:rPr lang="en-US" sz="2200" dirty="0" smtClean="0"/>
              <a:t>Sparse:-</a:t>
            </a:r>
            <a:r>
              <a:rPr lang="en-US" sz="2200" dirty="0"/>
              <a:t>A </a:t>
            </a:r>
            <a:r>
              <a:rPr lang="en-US" sz="2200" b="1" dirty="0"/>
              <a:t>sparse</a:t>
            </a:r>
            <a:r>
              <a:rPr lang="en-US" sz="2200" dirty="0"/>
              <a:t> feature is a feature that that has mostly zero values. For example, a word count. </a:t>
            </a:r>
            <a:endParaRPr lang="en-US" sz="2200" dirty="0" smtClean="0"/>
          </a:p>
          <a:p>
            <a:endParaRPr lang="en-US" sz="2200" dirty="0" smtClean="0"/>
          </a:p>
          <a:p>
            <a:r>
              <a:rPr lang="en-US" sz="2200" dirty="0"/>
              <a:t>SVD(Singular value </a:t>
            </a:r>
            <a:r>
              <a:rPr lang="en-US" sz="2200" dirty="0" smtClean="0"/>
              <a:t>decomposition):-</a:t>
            </a:r>
            <a:r>
              <a:rPr lang="en-US" sz="2200" dirty="0"/>
              <a:t>In linear algebra, the </a:t>
            </a:r>
            <a:r>
              <a:rPr lang="en-US" sz="2200" b="1" dirty="0"/>
              <a:t>singular value decomposition</a:t>
            </a:r>
            <a:r>
              <a:rPr lang="en-US" sz="2200" dirty="0"/>
              <a:t> (</a:t>
            </a:r>
            <a:r>
              <a:rPr lang="en-US" sz="2200" b="1" dirty="0"/>
              <a:t>SVD</a:t>
            </a:r>
            <a:r>
              <a:rPr lang="en-US" sz="2200" dirty="0"/>
              <a:t>) is a factorization of a real or complex matrix that generalizes the </a:t>
            </a:r>
            <a:r>
              <a:rPr lang="en-US" sz="2200" dirty="0" err="1" smtClean="0"/>
              <a:t>eigen</a:t>
            </a:r>
            <a:r>
              <a:rPr lang="en-US" sz="2200" dirty="0" smtClean="0"/>
              <a:t> decomposition </a:t>
            </a:r>
            <a:r>
              <a:rPr lang="en-US" sz="2200" dirty="0"/>
              <a:t>of a square normal matrix to any. matrix via an extension of the polar </a:t>
            </a:r>
            <a:r>
              <a:rPr lang="en-US" sz="2200" b="1" dirty="0"/>
              <a:t>decomposition</a:t>
            </a:r>
            <a:r>
              <a:rPr lang="en-US" dirty="0"/>
              <a:t>.</a:t>
            </a:r>
          </a:p>
        </p:txBody>
      </p:sp>
      <p:pic>
        <p:nvPicPr>
          <p:cNvPr id="8" name="Content Placeholder 7"/>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343400" y="3429000"/>
            <a:ext cx="3505200" cy="2961530"/>
          </a:xfrm>
        </p:spPr>
      </p:pic>
    </p:spTree>
    <p:extLst>
      <p:ext uri="{BB962C8B-B14F-4D97-AF65-F5344CB8AC3E}">
        <p14:creationId xmlns:p14="http://schemas.microsoft.com/office/powerpoint/2010/main" val="287418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38201"/>
            <a:ext cx="3657600" cy="685800"/>
          </a:xfrm>
        </p:spPr>
        <p:txBody>
          <a:bodyPr/>
          <a:lstStyle/>
          <a:p>
            <a:r>
              <a:rPr lang="en-US" sz="2800" dirty="0" smtClean="0"/>
              <a:t>Cosine Similarity:-</a:t>
            </a:r>
            <a:endParaRPr lang="en-US" sz="2800" dirty="0"/>
          </a:p>
        </p:txBody>
      </p:sp>
      <p:sp>
        <p:nvSpPr>
          <p:cNvPr id="4" name="Content Placeholder 3"/>
          <p:cNvSpPr>
            <a:spLocks noGrp="1"/>
          </p:cNvSpPr>
          <p:nvPr>
            <p:ph sz="half" idx="2"/>
          </p:nvPr>
        </p:nvSpPr>
        <p:spPr/>
        <p:txBody>
          <a:bodyPr>
            <a:normAutofit/>
          </a:bodyPr>
          <a:lstStyle/>
          <a:p>
            <a:r>
              <a:rPr lang="en-US" sz="2000" b="1" dirty="0"/>
              <a:t>Cosine similarity</a:t>
            </a:r>
            <a:r>
              <a:rPr lang="en-US" sz="2000" dirty="0"/>
              <a:t> is a metric used to measure how similar the documents are irrespective of their size. Mathematically, it measures the </a:t>
            </a:r>
            <a:r>
              <a:rPr lang="en-US" sz="2000" b="1" dirty="0"/>
              <a:t>cosine</a:t>
            </a:r>
            <a:r>
              <a:rPr lang="en-US" sz="2000" dirty="0"/>
              <a:t> of the angle between two vectors projected in a multi-dimensional </a:t>
            </a:r>
            <a:r>
              <a:rPr lang="en-US" sz="2000" dirty="0" smtClean="0"/>
              <a:t>space</a:t>
            </a:r>
          </a:p>
          <a:p>
            <a:r>
              <a:rPr lang="en-US" sz="2000" dirty="0"/>
              <a:t>U</a:t>
            </a:r>
            <a:r>
              <a:rPr lang="en-US" sz="2000" dirty="0" smtClean="0"/>
              <a:t>sed </a:t>
            </a:r>
            <a:r>
              <a:rPr lang="en-US" sz="2000" dirty="0"/>
              <a:t>cosine similarity which will distinguish overlapping</a:t>
            </a:r>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191000" y="685800"/>
            <a:ext cx="3657600" cy="2818150"/>
          </a:xfrm>
        </p:spPr>
      </p:pic>
    </p:spTree>
    <p:extLst>
      <p:ext uri="{BB962C8B-B14F-4D97-AF65-F5344CB8AC3E}">
        <p14:creationId xmlns:p14="http://schemas.microsoft.com/office/powerpoint/2010/main" val="3032143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457200" y="4114801"/>
            <a:ext cx="2971800" cy="1752600"/>
          </a:xfrm>
        </p:spPr>
        <p:txBody>
          <a:bodyPr>
            <a:normAutofit/>
          </a:bodyPr>
          <a:lstStyle/>
          <a:p>
            <a:r>
              <a:rPr lang="en-US" sz="2000" dirty="0" smtClean="0">
                <a:latin typeface="Algerian" pitchFamily="82" charset="0"/>
              </a:rPr>
              <a:t>YOU HAVE TO FIGHT FOR YOUR HEALTH AND STAY ON TOP OF IT. OUR BODIES ARE MENT TO BE HEALTHY.</a:t>
            </a:r>
          </a:p>
          <a:p>
            <a:endParaRPr lang="en-US" sz="2000" dirty="0">
              <a:latin typeface="Algerian" pitchFamily="82" charset="0"/>
            </a:endParaRPr>
          </a:p>
        </p:txBody>
      </p:sp>
      <p:sp>
        <p:nvSpPr>
          <p:cNvPr id="7" name="Content Placeholder 6"/>
          <p:cNvSpPr>
            <a:spLocks noGrp="1"/>
          </p:cNvSpPr>
          <p:nvPr>
            <p:ph sz="half" idx="2"/>
          </p:nvPr>
        </p:nvSpPr>
        <p:spPr>
          <a:xfrm>
            <a:off x="457200" y="914401"/>
            <a:ext cx="3657600" cy="2057399"/>
          </a:xfrm>
        </p:spPr>
        <p:txBody>
          <a:bodyPr/>
          <a:lstStyle/>
          <a:p>
            <a:r>
              <a:rPr lang="en-US" sz="2800" dirty="0"/>
              <a:t>Conclusion</a:t>
            </a:r>
            <a:r>
              <a:rPr lang="en-US" sz="2000" dirty="0"/>
              <a:t>:- Show  most  probably  disease  an  individual  may have , So he/she can cure before its to late</a:t>
            </a:r>
          </a:p>
          <a:p>
            <a:endParaRPr lang="en-US" dirty="0"/>
          </a:p>
        </p:txBody>
      </p:sp>
      <p:pic>
        <p:nvPicPr>
          <p:cNvPr id="10" name="Content Placeholder 9"/>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114800" y="533400"/>
            <a:ext cx="3962400" cy="2895600"/>
          </a:xfr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3200400"/>
            <a:ext cx="3810000" cy="3352800"/>
          </a:xfrm>
          <a:prstGeom prst="rect">
            <a:avLst/>
          </a:prstGeom>
        </p:spPr>
      </p:pic>
    </p:spTree>
    <p:extLst>
      <p:ext uri="{BB962C8B-B14F-4D97-AF65-F5344CB8AC3E}">
        <p14:creationId xmlns:p14="http://schemas.microsoft.com/office/powerpoint/2010/main" val="1054797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185</TotalTime>
  <Words>258</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Adjacency</vt:lpstr>
      <vt:lpstr>Symptom Checker</vt:lpstr>
      <vt:lpstr>    Introduction:-</vt:lpstr>
      <vt:lpstr>PowerPoint Presentation</vt:lpstr>
      <vt:lpstr>Steps I follwed to create this with machine learning model:-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14</cp:revision>
  <dcterms:created xsi:type="dcterms:W3CDTF">2020-07-05T06:46:16Z</dcterms:created>
  <dcterms:modified xsi:type="dcterms:W3CDTF">2020-07-05T11:24:07Z</dcterms:modified>
</cp:coreProperties>
</file>