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57" r:id="rId3"/>
    <p:sldId id="269" r:id="rId4"/>
    <p:sldId id="260" r:id="rId5"/>
    <p:sldId id="261" r:id="rId6"/>
    <p:sldId id="263" r:id="rId7"/>
    <p:sldId id="264" r:id="rId8"/>
    <p:sldId id="265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69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2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39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17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7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6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0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1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0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60E1-5850-487D-80F3-B48D562BC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3491" y="1977664"/>
            <a:ext cx="8001000" cy="1036469"/>
          </a:xfrm>
        </p:spPr>
        <p:txBody>
          <a:bodyPr/>
          <a:lstStyle/>
          <a:p>
            <a:r>
              <a:rPr lang="en-US" b="1" dirty="0"/>
              <a:t>Dimensional modelling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C467F-772F-4CB8-9675-44DFC4746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7988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By 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Ankita Patidar	</a:t>
            </a:r>
          </a:p>
          <a:p>
            <a:pPr algn="l"/>
            <a:r>
              <a:rPr lang="en-US" dirty="0" err="1">
                <a:solidFill>
                  <a:schemeClr val="bg1"/>
                </a:solidFill>
              </a:rPr>
              <a:t>Pranjal</a:t>
            </a:r>
            <a:r>
              <a:rPr lang="en-US" dirty="0">
                <a:solidFill>
                  <a:schemeClr val="bg1"/>
                </a:solidFill>
              </a:rPr>
              <a:t> Shrivastava</a:t>
            </a:r>
          </a:p>
          <a:p>
            <a:pPr algn="l"/>
            <a:r>
              <a:rPr lang="en-US" dirty="0" err="1">
                <a:solidFill>
                  <a:schemeClr val="bg1"/>
                </a:solidFill>
              </a:rPr>
              <a:t>Pranali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Kanade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5D602B-E1B9-495C-B276-371F98BF54EA}"/>
              </a:ext>
            </a:extLst>
          </p:cNvPr>
          <p:cNvSpPr txBox="1"/>
          <p:nvPr/>
        </p:nvSpPr>
        <p:spPr>
          <a:xfrm>
            <a:off x="3542190" y="51054"/>
            <a:ext cx="6172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4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ASSIGNMENT -1 </a:t>
            </a:r>
          </a:p>
        </p:txBody>
      </p:sp>
    </p:spTree>
    <p:extLst>
      <p:ext uri="{BB962C8B-B14F-4D97-AF65-F5344CB8AC3E}">
        <p14:creationId xmlns:p14="http://schemas.microsoft.com/office/powerpoint/2010/main" val="2293102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98F1FE7-1077-4005-84E2-E354E3563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7834544"/>
          </a:xfrm>
          <a:prstGeom prst="rect">
            <a:avLst/>
          </a:prstGeom>
          <a:noFill/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1587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3596-42FF-4C4A-8B0D-6DECB9609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1070" y="272714"/>
            <a:ext cx="8001000" cy="79408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14F2E-11B5-4267-9965-FBF855D6F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479885"/>
            <a:ext cx="10974388" cy="4311316"/>
          </a:xfrm>
        </p:spPr>
        <p:txBody>
          <a:bodyPr>
            <a:normAutofit lnSpcReduction="10000"/>
          </a:bodyPr>
          <a:lstStyle/>
          <a:p>
            <a:pPr algn="just"/>
            <a:endParaRPr lang="en-US" sz="3200" dirty="0"/>
          </a:p>
          <a:p>
            <a:pPr algn="just"/>
            <a:r>
              <a:rPr lang="en-US" sz="3200" dirty="0">
                <a:solidFill>
                  <a:schemeClr val="tx1"/>
                </a:solidFill>
              </a:rPr>
              <a:t>We have designed an Entity Relationship Diagram of available stock data that helped us understanding the foundations of dimensional modeling in data warehousing.</a:t>
            </a:r>
          </a:p>
          <a:p>
            <a:pPr algn="just"/>
            <a:endParaRPr lang="en-US" sz="3200" dirty="0">
              <a:solidFill>
                <a:schemeClr val="tx1"/>
              </a:solidFill>
            </a:endParaRPr>
          </a:p>
          <a:p>
            <a:pPr algn="just"/>
            <a:r>
              <a:rPr lang="en-US" sz="3200" dirty="0">
                <a:solidFill>
                  <a:schemeClr val="tx1"/>
                </a:solidFill>
              </a:rPr>
              <a:t>We have also designed queries that can further be used as analytical functions like Rollup and Cube for the upcoming assignment.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00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AD3394-2019-4F56-8C1C-6E4151FFA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079031"/>
              </p:ext>
            </p:extLst>
          </p:nvPr>
        </p:nvGraphicFramePr>
        <p:xfrm>
          <a:off x="1189608" y="1154097"/>
          <a:ext cx="10058399" cy="5404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227">
                  <a:extLst>
                    <a:ext uri="{9D8B030D-6E8A-4147-A177-3AD203B41FA5}">
                      <a16:colId xmlns:a16="http://schemas.microsoft.com/office/drawing/2014/main" val="3911373492"/>
                    </a:ext>
                  </a:extLst>
                </a:gridCol>
                <a:gridCol w="2759535">
                  <a:extLst>
                    <a:ext uri="{9D8B030D-6E8A-4147-A177-3AD203B41FA5}">
                      <a16:colId xmlns:a16="http://schemas.microsoft.com/office/drawing/2014/main" val="4164930581"/>
                    </a:ext>
                  </a:extLst>
                </a:gridCol>
                <a:gridCol w="5369637">
                  <a:extLst>
                    <a:ext uri="{9D8B030D-6E8A-4147-A177-3AD203B41FA5}">
                      <a16:colId xmlns:a16="http://schemas.microsoft.com/office/drawing/2014/main" val="1714597451"/>
                    </a:ext>
                  </a:extLst>
                </a:gridCol>
              </a:tblGrid>
              <a:tr h="7634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Table Name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Table Type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42629"/>
                  </a:ext>
                </a:extLst>
              </a:tr>
              <a:tr h="663051">
                <a:tc>
                  <a:txBody>
                    <a:bodyPr/>
                    <a:lstStyle/>
                    <a:p>
                      <a:r>
                        <a:rPr lang="en-IN" dirty="0"/>
                        <a:t>POLITICAL_PARTIES_DIM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Dimensional Table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Yearly snapshot of the type of ruling government</a:t>
                      </a:r>
                      <a:endParaRPr lang="en-IN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555784"/>
                  </a:ext>
                </a:extLst>
              </a:tr>
              <a:tr h="663051">
                <a:tc>
                  <a:txBody>
                    <a:bodyPr/>
                    <a:lstStyle/>
                    <a:p>
                      <a:r>
                        <a:rPr lang="en-IN" dirty="0"/>
                        <a:t>JULIAN_DAYS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Dimensional Table</a:t>
                      </a:r>
                      <a:endParaRPr lang="en-IN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and details of the date condensation.</a:t>
                      </a:r>
                      <a:endParaRPr lang="en-IN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110678"/>
                  </a:ext>
                </a:extLst>
              </a:tr>
              <a:tr h="663051">
                <a:tc>
                  <a:txBody>
                    <a:bodyPr/>
                    <a:lstStyle/>
                    <a:p>
                      <a:r>
                        <a:rPr lang="en-IN" dirty="0"/>
                        <a:t>EOD_STOCK_FACTS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Fact Table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Indicators of price movement for each company’s stock on a given day.</a:t>
                      </a:r>
                      <a:endParaRPr lang="en-IN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495813"/>
                  </a:ext>
                </a:extLst>
              </a:tr>
              <a:tr h="663051">
                <a:tc>
                  <a:txBody>
                    <a:bodyPr/>
                    <a:lstStyle/>
                    <a:p>
                      <a:r>
                        <a:rPr lang="en-IN" dirty="0"/>
                        <a:t>SP500_STOCKS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Dimensional Table</a:t>
                      </a:r>
                      <a:endParaRPr lang="en-IN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ticker symbol of the company and its details</a:t>
                      </a:r>
                      <a:endParaRPr lang="en-IN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724748"/>
                  </a:ext>
                </a:extLst>
              </a:tr>
              <a:tr h="663051">
                <a:tc>
                  <a:txBody>
                    <a:bodyPr/>
                    <a:lstStyle/>
                    <a:p>
                      <a:r>
                        <a:rPr lang="en-IN" dirty="0"/>
                        <a:t>ENERGY_PRICES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Fact Table</a:t>
                      </a:r>
                      <a:endParaRPr lang="en-IN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IN" dirty="0"/>
                        <a:t>AIRLINE_STOCKS</a:t>
                      </a:r>
                      <a:r>
                        <a:rPr lang="en-US" dirty="0"/>
                        <a:t> prices of various fuel types</a:t>
                      </a:r>
                      <a:endParaRPr lang="en-IN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989674"/>
                  </a:ext>
                </a:extLst>
              </a:tr>
              <a:tr h="663051">
                <a:tc>
                  <a:txBody>
                    <a:bodyPr/>
                    <a:lstStyle/>
                    <a:p>
                      <a:r>
                        <a:rPr lang="en-IN" dirty="0"/>
                        <a:t>STOCK_FACTS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Fact Table</a:t>
                      </a:r>
                      <a:endParaRPr lang="en-IN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Indicators of price movement of the overall Stock Market Index on a given day.</a:t>
                      </a:r>
                      <a:endParaRPr lang="en-IN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644419"/>
                  </a:ext>
                </a:extLst>
              </a:tr>
              <a:tr h="663051">
                <a:tc>
                  <a:txBody>
                    <a:bodyPr/>
                    <a:lstStyle/>
                    <a:p>
                      <a:r>
                        <a:rPr lang="en-IN" dirty="0"/>
                        <a:t>AIRLINE_STOCKS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Dimensional Table</a:t>
                      </a:r>
                      <a:endParaRPr lang="en-IN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 snapshot of airline stocks and its details</a:t>
                      </a:r>
                      <a:endParaRPr lang="en-IN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771515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A053D58A-AC0B-4098-8617-CE7F4934A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1561" y="86283"/>
            <a:ext cx="7616532" cy="659442"/>
          </a:xfrm>
        </p:spPr>
        <p:txBody>
          <a:bodyPr>
            <a:normAutofit fontScale="90000"/>
          </a:bodyPr>
          <a:lstStyle/>
          <a:p>
            <a:r>
              <a:rPr lang="en-IN" dirty="0"/>
              <a:t>Dimension and fact tables</a:t>
            </a:r>
          </a:p>
        </p:txBody>
      </p:sp>
    </p:spTree>
    <p:extLst>
      <p:ext uri="{BB962C8B-B14F-4D97-AF65-F5344CB8AC3E}">
        <p14:creationId xmlns:p14="http://schemas.microsoft.com/office/powerpoint/2010/main" val="420307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5E35A-9425-4C5C-9A3F-EC44CC8BD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8972" y="376190"/>
            <a:ext cx="6698293" cy="619218"/>
          </a:xfrm>
        </p:spPr>
        <p:txBody>
          <a:bodyPr>
            <a:normAutofit fontScale="90000"/>
          </a:bodyPr>
          <a:lstStyle/>
          <a:p>
            <a:r>
              <a:rPr lang="en-US" dirty="0"/>
              <a:t>Assumptions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48228-1102-4DC9-861D-1274C74A1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713391"/>
            <a:ext cx="10670328" cy="4458810"/>
          </a:xfrm>
        </p:spPr>
        <p:txBody>
          <a:bodyPr/>
          <a:lstStyle/>
          <a:p>
            <a:pPr algn="l"/>
            <a:r>
              <a:rPr lang="en-US" dirty="0"/>
              <a:t>● There will be a relationship between energy prices and the stocks and vice-versa. This will be explored during further analysis when analytical queries are framed.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● AIRLINE_STOCKS will be derived from the STOCK model. It gives us better insight and analysis of a particular section of the  data.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● The type of ruling parties in the government may be a factor in determining the price of stock. Again, this will be explored during further analysis.</a:t>
            </a:r>
          </a:p>
          <a:p>
            <a:pPr algn="l"/>
            <a:endParaRPr lang="en-IN" dirty="0"/>
          </a:p>
          <a:p>
            <a:pPr algn="l"/>
            <a:r>
              <a:rPr lang="en-US" dirty="0"/>
              <a:t>● The daily snapshot of the jet fuel prices under ENERGY_PRICES schema can be used to establish a relation between airline stock prices.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1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DFB2A-890B-4D49-A158-E828F515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294" y="172785"/>
            <a:ext cx="6618488" cy="72386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Entity Relationship Diagram</a:t>
            </a: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5C024F-C585-4295-B6E2-E1CEDD64D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" y="971549"/>
            <a:ext cx="11972925" cy="571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34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AE77-2D64-40A2-A9E3-E55CE075D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451" y="295181"/>
            <a:ext cx="11185232" cy="1054225"/>
          </a:xfrm>
        </p:spPr>
        <p:txBody>
          <a:bodyPr>
            <a:noAutofit/>
          </a:bodyPr>
          <a:lstStyle/>
          <a:p>
            <a:r>
              <a:rPr lang="en-US" sz="1600" dirty="0"/>
              <a:t>QUERY-1: </a:t>
            </a:r>
            <a:br>
              <a:rPr lang="en-US" sz="1600" dirty="0"/>
            </a:br>
            <a:r>
              <a:rPr lang="en-US" sz="1600" dirty="0"/>
              <a:t>Average of open and close, max high and min of low, total volume during Single or Divided governments.</a:t>
            </a:r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34C193-3221-4A1B-A54C-A2BDFA4942CE}"/>
              </a:ext>
            </a:extLst>
          </p:cNvPr>
          <p:cNvSpPr txBox="1"/>
          <p:nvPr/>
        </p:nvSpPr>
        <p:spPr>
          <a:xfrm>
            <a:off x="435006" y="1473693"/>
            <a:ext cx="1133678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SELECT * FROM (( SELECT ‘SINGLE GOVERNMENT’ as </a:t>
            </a:r>
            <a:r>
              <a:rPr lang="en-IN" sz="1500" dirty="0" err="1"/>
              <a:t>gov_type</a:t>
            </a:r>
            <a:r>
              <a:rPr lang="en-IN" sz="1500" dirty="0"/>
              <a:t>, PPD.WHITEHOUSE_PARTY,PPD.SENATE_MAJOIRTY, PPD.HOUSE_MAJORITY, PPD.CONGREE_YEAR, ROUND(AVG(SEF.OPEN),2) AS OPEN_AVG, MAX(SEF.HIGH) AS MAX_HIGH, MIN(SEF.LOW) </a:t>
            </a:r>
          </a:p>
          <a:p>
            <a:r>
              <a:rPr lang="en-IN" sz="1500" dirty="0"/>
              <a:t>AS MIN_LOW, ROUND(AVG(SEF.CLOSE),2) AS CLOSE_AVG, TO_CHAR(SUM(SEF.VOLUME),'999,999,999,999,999’) </a:t>
            </a:r>
          </a:p>
          <a:p>
            <a:r>
              <a:rPr lang="en-IN" sz="1500" dirty="0"/>
              <a:t>AS TOTAL_VOLUME FROM POLITICAL_PARTIES_DIMS PPD, SP500_EOD_FACTS SEF</a:t>
            </a:r>
          </a:p>
          <a:p>
            <a:r>
              <a:rPr lang="en-IN" sz="1500" dirty="0"/>
              <a:t>WHERE PPD.CONGRESS_ID = SEF.CONGRESS_ID</a:t>
            </a:r>
          </a:p>
          <a:p>
            <a:r>
              <a:rPr lang="en-IN" sz="1500" dirty="0"/>
              <a:t>GROUP BY (PPD.WHITEHOUSE_PARTY,PPD.SENATE_MAJOIRTY, PPD.HOUSE_MAJORITY, PPD.CONGREE_YEAR) HAVING PPD.WHITEHOUSE_PARTY = PPD.SENATE_MAJOIRTY </a:t>
            </a:r>
          </a:p>
          <a:p>
            <a:r>
              <a:rPr lang="en-IN" sz="1500" dirty="0"/>
              <a:t>AND </a:t>
            </a:r>
          </a:p>
          <a:p>
            <a:r>
              <a:rPr lang="en-IN" sz="1500" dirty="0"/>
              <a:t>PPD.SENATE_MAJOIRTY = PPD.HOUSE_MAJORITY) UNION ALL( SELECT ‘DIVIDED GOVERNMENT' as </a:t>
            </a:r>
            <a:r>
              <a:rPr lang="en-IN" sz="1500" dirty="0" err="1"/>
              <a:t>gov_type</a:t>
            </a:r>
            <a:r>
              <a:rPr lang="en-IN" sz="1500" dirty="0"/>
              <a:t>, PPD.WHITEHOUSE_PARTY,PPD.SENATE_MAJOIRTY, PPD.HOUSE_MAJORITY,PPD.CONGREE_YEAR, ROUND (AVG(SEF.OPEN),2) AS OPEN_AVG, MAX(SEF.HIGH) AS MAX_HIGH, MIN(SEF.LOW) </a:t>
            </a:r>
          </a:p>
          <a:p>
            <a:r>
              <a:rPr lang="en-IN" sz="1500" dirty="0"/>
              <a:t>AS MIN_LOW,ROUND(AVG(SEF.CLOSE),2) </a:t>
            </a:r>
          </a:p>
          <a:p>
            <a:r>
              <a:rPr lang="en-IN" sz="1500" dirty="0"/>
              <a:t>AS CLOSE_AVG, TO_CHAR(SUM(SEF.VOLUME),'999,999,999,999,999') AS TOTAL_VOLUME FROM POLITICAL_PARTIES_DIMS PPD, SP500_EOD_FACTS SEFWHERE PPD.CONGRESS_ID = SEF.CONGRESS_ID</a:t>
            </a:r>
          </a:p>
          <a:p>
            <a:r>
              <a:rPr lang="en-IN" sz="1500" dirty="0"/>
              <a:t>GROUP BY </a:t>
            </a:r>
          </a:p>
          <a:p>
            <a:r>
              <a:rPr lang="en-IN" sz="1500" dirty="0"/>
              <a:t>(PPD.WHITEHOUSE_PARTY,PPD.SENATE_MAJOIRTY, PPD.HOUSE_MAJORITY, PPD.CONGREE_YEAR)HAVING PPD.WHITEHOUSE_PARTY &lt;&gt; PPD.SENATE_MAJOIRTY OR PPD.SENATE_MAJOIRTY &lt;&gt; PPD.HOUSE_MAJORITY</a:t>
            </a:r>
          </a:p>
          <a:p>
            <a:r>
              <a:rPr lang="en-IN" sz="1500" dirty="0"/>
              <a:t>OR </a:t>
            </a:r>
          </a:p>
          <a:p>
            <a:r>
              <a:rPr lang="en-IN" sz="1500" dirty="0"/>
              <a:t>PPD.WHITEHOUSE_PARTY &lt;&gt; PPD.HOUSE_MAJORITY)) ORDER BY CONGREE_YEAR </a:t>
            </a:r>
            <a:r>
              <a:rPr lang="en-IN" sz="1500" dirty="0" err="1"/>
              <a:t>desc</a:t>
            </a:r>
            <a:r>
              <a:rPr lang="en-IN" sz="15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2667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AE77-2D64-40A2-A9E3-E55CE075D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084" y="828676"/>
            <a:ext cx="11185232" cy="1124412"/>
          </a:xfrm>
        </p:spPr>
        <p:txBody>
          <a:bodyPr>
            <a:noAutofit/>
          </a:bodyPr>
          <a:lstStyle/>
          <a:p>
            <a:r>
              <a:rPr lang="en-US" sz="1600" dirty="0"/>
              <a:t>QUERY-2: 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Determine the top ten companies which traded maximum volume of stocks till now.</a:t>
            </a:r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34C193-3221-4A1B-A54C-A2BDFA4942CE}"/>
              </a:ext>
            </a:extLst>
          </p:cNvPr>
          <p:cNvSpPr txBox="1"/>
          <p:nvPr/>
        </p:nvSpPr>
        <p:spPr>
          <a:xfrm>
            <a:off x="258084" y="2166151"/>
            <a:ext cx="11336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Query:</a:t>
            </a:r>
            <a:endParaRPr lang="en-IN" dirty="0"/>
          </a:p>
          <a:p>
            <a:r>
              <a:rPr lang="en-IN" dirty="0"/>
              <a:t>SELECT </a:t>
            </a:r>
            <a:r>
              <a:rPr lang="en-IN" dirty="0" err="1"/>
              <a:t>SS.company</a:t>
            </a:r>
            <a:r>
              <a:rPr lang="en-IN" dirty="0"/>
              <a:t>, </a:t>
            </a:r>
            <a:r>
              <a:rPr lang="en-IN" dirty="0" err="1"/>
              <a:t>SEF.ticker_symbol</a:t>
            </a:r>
            <a:r>
              <a:rPr lang="en-IN" dirty="0"/>
              <a:t>, SUM(</a:t>
            </a:r>
            <a:r>
              <a:rPr lang="en-IN" dirty="0" err="1"/>
              <a:t>SEF.volume</a:t>
            </a:r>
            <a:r>
              <a:rPr lang="en-IN" dirty="0"/>
              <a:t>) </a:t>
            </a:r>
          </a:p>
          <a:p>
            <a:r>
              <a:rPr lang="en-IN" dirty="0"/>
              <a:t>AS volume FROM SP500_STOCKS SS INNER </a:t>
            </a:r>
          </a:p>
          <a:p>
            <a:r>
              <a:rPr lang="en-IN" dirty="0"/>
              <a:t>JOIN SP500_EOD_FACTS SEF ON </a:t>
            </a:r>
            <a:r>
              <a:rPr lang="en-IN" dirty="0" err="1"/>
              <a:t>SS.ticker_symbol</a:t>
            </a:r>
            <a:r>
              <a:rPr lang="en-IN" dirty="0"/>
              <a:t> = </a:t>
            </a:r>
            <a:r>
              <a:rPr lang="en-IN" dirty="0" err="1"/>
              <a:t>SEF.ticker_symbol</a:t>
            </a:r>
            <a:endParaRPr lang="en-IN" dirty="0"/>
          </a:p>
          <a:p>
            <a:r>
              <a:rPr lang="en-IN" dirty="0"/>
              <a:t>GROUP BY </a:t>
            </a:r>
          </a:p>
          <a:p>
            <a:r>
              <a:rPr lang="en-IN" dirty="0" err="1"/>
              <a:t>SEF.ticker_symbol,SS.company</a:t>
            </a:r>
            <a:endParaRPr lang="en-IN" dirty="0"/>
          </a:p>
          <a:p>
            <a:r>
              <a:rPr lang="en-IN" dirty="0"/>
              <a:t>ORDER BY SUM(</a:t>
            </a:r>
            <a:r>
              <a:rPr lang="en-IN" dirty="0" err="1"/>
              <a:t>SEF.volume</a:t>
            </a:r>
            <a:r>
              <a:rPr lang="en-IN" dirty="0"/>
              <a:t>) </a:t>
            </a:r>
          </a:p>
          <a:p>
            <a:r>
              <a:rPr lang="en-IN" dirty="0"/>
              <a:t>DESC FETCH FIRST 10 ROWS WITH TIES;</a:t>
            </a:r>
          </a:p>
        </p:txBody>
      </p:sp>
    </p:spTree>
    <p:extLst>
      <p:ext uri="{BB962C8B-B14F-4D97-AF65-F5344CB8AC3E}">
        <p14:creationId xmlns:p14="http://schemas.microsoft.com/office/powerpoint/2010/main" val="426885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AE77-2D64-40A2-A9E3-E55CE075D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240" y="378825"/>
            <a:ext cx="11185232" cy="1370860"/>
          </a:xfrm>
        </p:spPr>
        <p:txBody>
          <a:bodyPr>
            <a:noAutofit/>
          </a:bodyPr>
          <a:lstStyle/>
          <a:p>
            <a:r>
              <a:rPr lang="en-US" sz="1600" dirty="0"/>
              <a:t>QUERY-3: 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Yearly periodic snapshot of average of open and close, max high and min of low, total volume of stocks of companies having total volume greater than 60 Million</a:t>
            </a:r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34C193-3221-4A1B-A54C-A2BDFA4942CE}"/>
              </a:ext>
            </a:extLst>
          </p:cNvPr>
          <p:cNvSpPr txBox="1"/>
          <p:nvPr/>
        </p:nvSpPr>
        <p:spPr>
          <a:xfrm>
            <a:off x="276688" y="2654424"/>
            <a:ext cx="113367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Query:</a:t>
            </a:r>
            <a:endParaRPr lang="en-IN" dirty="0"/>
          </a:p>
          <a:p>
            <a:r>
              <a:rPr lang="en-IN" dirty="0"/>
              <a:t>SELECT </a:t>
            </a:r>
            <a:r>
              <a:rPr lang="en-IN" dirty="0" err="1"/>
              <a:t>JD.year_num</a:t>
            </a:r>
            <a:r>
              <a:rPr lang="en-IN" dirty="0"/>
              <a:t>, </a:t>
            </a:r>
            <a:r>
              <a:rPr lang="en-IN" dirty="0" err="1"/>
              <a:t>SS.company</a:t>
            </a:r>
            <a:r>
              <a:rPr lang="en-IN" dirty="0"/>
              <a:t>, round( AVG(</a:t>
            </a:r>
            <a:r>
              <a:rPr lang="en-IN" dirty="0" err="1"/>
              <a:t>SEF.open</a:t>
            </a:r>
            <a:r>
              <a:rPr lang="en-IN" dirty="0"/>
              <a:t>), 2) </a:t>
            </a:r>
          </a:p>
          <a:p>
            <a:r>
              <a:rPr lang="en-IN" dirty="0"/>
              <a:t>AS </a:t>
            </a:r>
            <a:r>
              <a:rPr lang="en-IN" dirty="0" err="1"/>
              <a:t>open_avg</a:t>
            </a:r>
            <a:r>
              <a:rPr lang="en-IN" dirty="0"/>
              <a:t>, MAX(</a:t>
            </a:r>
            <a:r>
              <a:rPr lang="en-IN" dirty="0" err="1"/>
              <a:t>SEF.high</a:t>
            </a:r>
            <a:r>
              <a:rPr lang="en-IN" dirty="0"/>
              <a:t>) AS </a:t>
            </a:r>
            <a:r>
              <a:rPr lang="en-IN" dirty="0" err="1"/>
              <a:t>max_high</a:t>
            </a:r>
            <a:r>
              <a:rPr lang="en-IN" dirty="0"/>
              <a:t>, MIN(</a:t>
            </a:r>
            <a:r>
              <a:rPr lang="en-IN" dirty="0" err="1"/>
              <a:t>SEF.low</a:t>
            </a:r>
            <a:r>
              <a:rPr lang="en-IN" dirty="0"/>
              <a:t>) </a:t>
            </a:r>
          </a:p>
          <a:p>
            <a:r>
              <a:rPr lang="en-IN" dirty="0"/>
              <a:t>AS </a:t>
            </a:r>
            <a:r>
              <a:rPr lang="en-IN" dirty="0" err="1"/>
              <a:t>min_low,round</a:t>
            </a:r>
            <a:r>
              <a:rPr lang="en-IN" dirty="0"/>
              <a:t>( AVG(</a:t>
            </a:r>
            <a:r>
              <a:rPr lang="en-IN" dirty="0" err="1"/>
              <a:t>SEF.close</a:t>
            </a:r>
            <a:r>
              <a:rPr lang="en-IN" dirty="0"/>
              <a:t>), 2) </a:t>
            </a:r>
          </a:p>
          <a:p>
            <a:r>
              <a:rPr lang="en-IN" dirty="0"/>
              <a:t>AS </a:t>
            </a:r>
            <a:r>
              <a:rPr lang="en-IN" dirty="0" err="1"/>
              <a:t>close_avg,TO_CHAR</a:t>
            </a:r>
            <a:r>
              <a:rPr lang="en-IN" dirty="0"/>
              <a:t>( SUM(</a:t>
            </a:r>
            <a:r>
              <a:rPr lang="en-IN" dirty="0" err="1"/>
              <a:t>SEF.volume</a:t>
            </a:r>
            <a:r>
              <a:rPr lang="en-IN" dirty="0"/>
              <a:t>), '999,999,999,999,999’) </a:t>
            </a:r>
          </a:p>
          <a:p>
            <a:r>
              <a:rPr lang="en-IN" dirty="0"/>
              <a:t>AS </a:t>
            </a:r>
            <a:r>
              <a:rPr lang="en-IN" dirty="0" err="1"/>
              <a:t>total_volume</a:t>
            </a:r>
            <a:endParaRPr lang="en-IN" dirty="0"/>
          </a:p>
          <a:p>
            <a:r>
              <a:rPr lang="en-IN" dirty="0"/>
              <a:t>FROM SP500_EOD_FACTS SEF</a:t>
            </a:r>
          </a:p>
          <a:p>
            <a:r>
              <a:rPr lang="en-IN" dirty="0"/>
              <a:t>JOIN SP500_STOCKS SS ON </a:t>
            </a:r>
            <a:r>
              <a:rPr lang="en-IN" dirty="0" err="1"/>
              <a:t>SEF.ticker_symbol</a:t>
            </a:r>
            <a:r>
              <a:rPr lang="en-IN" dirty="0"/>
              <a:t> = </a:t>
            </a:r>
            <a:r>
              <a:rPr lang="en-IN" dirty="0" err="1"/>
              <a:t>SS.ticker_symbol</a:t>
            </a:r>
            <a:r>
              <a:rPr lang="en-IN" dirty="0"/>
              <a:t> JOIN </a:t>
            </a:r>
            <a:r>
              <a:rPr lang="en-IN" dirty="0" err="1"/>
              <a:t>julian_days</a:t>
            </a:r>
            <a:r>
              <a:rPr lang="en-IN" dirty="0"/>
              <a:t> JD ON </a:t>
            </a:r>
            <a:r>
              <a:rPr lang="en-IN" dirty="0" err="1"/>
              <a:t>JD.julian_day</a:t>
            </a:r>
            <a:r>
              <a:rPr lang="en-IN" dirty="0"/>
              <a:t> = </a:t>
            </a:r>
            <a:r>
              <a:rPr lang="en-IN" dirty="0" err="1"/>
              <a:t>SEF.julian_day</a:t>
            </a:r>
            <a:endParaRPr lang="en-IN" dirty="0"/>
          </a:p>
          <a:p>
            <a:r>
              <a:rPr lang="en-IN" dirty="0"/>
              <a:t>GROUP BY </a:t>
            </a:r>
            <a:r>
              <a:rPr lang="en-IN" dirty="0" err="1"/>
              <a:t>SS.company,JD.year_num</a:t>
            </a:r>
            <a:r>
              <a:rPr lang="en-IN" dirty="0"/>
              <a:t> HAVING SUM(SEF.VOLUME) &gt; 60000000ORDER BY </a:t>
            </a:r>
            <a:r>
              <a:rPr lang="en-IN" dirty="0" err="1"/>
              <a:t>JD.year_num</a:t>
            </a:r>
            <a:r>
              <a:rPr lang="en-IN" dirty="0"/>
              <a:t> </a:t>
            </a:r>
            <a:r>
              <a:rPr lang="en-IN" dirty="0" err="1"/>
              <a:t>DESC,SS.company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15304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D14004-F2D2-4246-934F-A8567EA58C28}"/>
              </a:ext>
            </a:extLst>
          </p:cNvPr>
          <p:cNvSpPr txBox="1">
            <a:spLocks/>
          </p:cNvSpPr>
          <p:nvPr/>
        </p:nvSpPr>
        <p:spPr bwMode="blackWhite">
          <a:xfrm>
            <a:off x="4248814" y="253014"/>
            <a:ext cx="3932237" cy="773289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Part b: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CB8D8B-71AA-4344-9C5F-470326D74CCE}"/>
              </a:ext>
            </a:extLst>
          </p:cNvPr>
          <p:cNvSpPr txBox="1"/>
          <p:nvPr/>
        </p:nvSpPr>
        <p:spPr>
          <a:xfrm>
            <a:off x="1402673" y="1748901"/>
            <a:ext cx="91883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taken an example of Car Dealership  Sales and Services ERD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ERD has very well-defined relationships with elaborate primary and foreign key defined.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model can accommodate details of Customer, Salesperson, Mechanic, Services and auto motive's parts.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model can help understand performance of Salesperson, Mechanic and help understand problematic parts, so  that we can better service later.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model is an example of Services (Mechanical work) and Product Sales (Parts) systems  working  together to fulfil customer’s requirement.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6903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438</TotalTime>
  <Words>1078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Dimensional modelling</vt:lpstr>
      <vt:lpstr>Introduction</vt:lpstr>
      <vt:lpstr>Dimension and fact tables</vt:lpstr>
      <vt:lpstr>Assumptions</vt:lpstr>
      <vt:lpstr>Entity Relationship Diagram</vt:lpstr>
      <vt:lpstr>QUERY-1:  Average of open and close, max high and min of low, total volume during Single or Divided governments.</vt:lpstr>
      <vt:lpstr>QUERY-2:    Determine the top ten companies which traded maximum volume of stocks till now.</vt:lpstr>
      <vt:lpstr>QUERY-3:    Yearly periodic snapshot of average of open and close, max high and min of low, total volume of stocks of companies having total volume greater than 60 Million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– 1 Dimensional modelling</dc:title>
  <dc:creator>swayam joshi</dc:creator>
  <cp:lastModifiedBy>Ankita Patidar</cp:lastModifiedBy>
  <cp:revision>24</cp:revision>
  <dcterms:created xsi:type="dcterms:W3CDTF">2019-05-20T03:22:11Z</dcterms:created>
  <dcterms:modified xsi:type="dcterms:W3CDTF">2020-06-08T04:04:02Z</dcterms:modified>
</cp:coreProperties>
</file>