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11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479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365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81481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597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3737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0208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08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5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4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0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7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9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9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21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2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4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45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Fields, types of Methods, this keyword, and this() method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079631"/>
            <a:ext cx="3219938" cy="1000369"/>
          </a:xfrm>
        </p:spPr>
        <p:txBody>
          <a:bodyPr/>
          <a:lstStyle/>
          <a:p>
            <a:r>
              <a:rPr lang="en-IN" dirty="0" smtClean="0"/>
              <a:t>-Pranali Chougule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057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04" y="415517"/>
            <a:ext cx="8534400" cy="1507067"/>
          </a:xfrm>
        </p:spPr>
        <p:txBody>
          <a:bodyPr/>
          <a:lstStyle/>
          <a:p>
            <a:r>
              <a:rPr lang="en-IN" dirty="0"/>
              <a:t>3.Final Methods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-148491"/>
            <a:ext cx="5177326" cy="595532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Final </a:t>
            </a:r>
            <a:r>
              <a:rPr lang="en-US" dirty="0">
                <a:solidFill>
                  <a:schemeClr val="bg1"/>
                </a:solidFill>
              </a:rPr>
              <a:t>methods cannot be overridden by subclasses.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This </a:t>
            </a:r>
            <a:r>
              <a:rPr lang="en-US" dirty="0">
                <a:solidFill>
                  <a:schemeClr val="bg1"/>
                </a:solidFill>
              </a:rPr>
              <a:t>ensures that the method's behavior remains the same in any subclass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This is useful when you want to prevent method modification in inherited classes.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127262" y="242277"/>
            <a:ext cx="5947508" cy="60569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public class Animal {</a:t>
            </a:r>
          </a:p>
          <a:p>
            <a:pPr algn="ctr"/>
            <a:r>
              <a:rPr lang="en-IN" dirty="0"/>
              <a:t>    // Final method cannot be overridden in subclasses</a:t>
            </a:r>
          </a:p>
          <a:p>
            <a:pPr algn="ctr"/>
            <a:r>
              <a:rPr lang="en-IN" dirty="0"/>
              <a:t>    public final void sound() {</a:t>
            </a:r>
          </a:p>
          <a:p>
            <a:pPr algn="ctr"/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("Animal makes a sound");</a:t>
            </a:r>
          </a:p>
          <a:p>
            <a:pPr algn="ctr"/>
            <a:r>
              <a:rPr lang="en-IN" dirty="0"/>
              <a:t>    }</a:t>
            </a:r>
          </a:p>
          <a:p>
            <a:pPr algn="ctr"/>
            <a:r>
              <a:rPr lang="en-IN" dirty="0"/>
              <a:t>}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public class Dog extends Animal {</a:t>
            </a:r>
          </a:p>
          <a:p>
            <a:pPr algn="ctr"/>
            <a:r>
              <a:rPr lang="en-IN" dirty="0"/>
              <a:t>    // This method would cause a compile-time error if uncommented</a:t>
            </a:r>
          </a:p>
          <a:p>
            <a:pPr algn="ctr"/>
            <a:r>
              <a:rPr lang="en-IN" dirty="0"/>
              <a:t>    // public void sound() {</a:t>
            </a:r>
          </a:p>
          <a:p>
            <a:pPr algn="ctr"/>
            <a:r>
              <a:rPr lang="en-IN" dirty="0"/>
              <a:t>    //     </a:t>
            </a:r>
            <a:r>
              <a:rPr lang="en-IN" dirty="0" err="1"/>
              <a:t>System.out.println</a:t>
            </a:r>
            <a:r>
              <a:rPr lang="en-IN" dirty="0"/>
              <a:t>("Dog barks");</a:t>
            </a:r>
          </a:p>
          <a:p>
            <a:pPr algn="ctr"/>
            <a:r>
              <a:rPr lang="en-IN" dirty="0"/>
              <a:t>    // }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algn="ctr"/>
            <a:r>
              <a:rPr lang="en-IN" dirty="0"/>
              <a:t>        Dog </a:t>
            </a:r>
            <a:r>
              <a:rPr lang="en-IN" dirty="0" err="1"/>
              <a:t>dog</a:t>
            </a:r>
            <a:r>
              <a:rPr lang="en-IN" dirty="0"/>
              <a:t> = new Dog();</a:t>
            </a:r>
          </a:p>
          <a:p>
            <a:pPr algn="ctr"/>
            <a:r>
              <a:rPr lang="en-IN" dirty="0"/>
              <a:t>        </a:t>
            </a:r>
            <a:r>
              <a:rPr lang="en-IN" dirty="0" err="1"/>
              <a:t>dog.sound</a:t>
            </a:r>
            <a:r>
              <a:rPr lang="en-IN" dirty="0"/>
              <a:t>(); // Output: Animal makes a sound</a:t>
            </a:r>
          </a:p>
          <a:p>
            <a:pPr algn="ctr"/>
            <a:r>
              <a:rPr lang="en-IN" dirty="0"/>
              <a:t>    }</a:t>
            </a:r>
          </a:p>
          <a:p>
            <a:pPr algn="ctr"/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0428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1825"/>
            <a:ext cx="8534400" cy="1507067"/>
          </a:xfrm>
        </p:spPr>
        <p:txBody>
          <a:bodyPr/>
          <a:lstStyle/>
          <a:p>
            <a:r>
              <a:rPr lang="en-IN" dirty="0"/>
              <a:t>4.Abstract Methods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535" y="1193800"/>
            <a:ext cx="5083542" cy="3190631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Methods declared in an abstract class or interface that do not have a body </a:t>
            </a:r>
          </a:p>
          <a:p>
            <a:r>
              <a:rPr lang="en-US" smtClean="0">
                <a:solidFill>
                  <a:schemeClr val="bg1"/>
                </a:solidFill>
              </a:rPr>
              <a:t>It must be implemented by subclasses.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5935" y="1346200"/>
            <a:ext cx="5083542" cy="3190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0" y="164123"/>
            <a:ext cx="5978770" cy="60334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abstract class Shape {</a:t>
            </a:r>
          </a:p>
          <a:p>
            <a:r>
              <a:rPr lang="en-US" dirty="0">
                <a:solidFill>
                  <a:schemeClr val="bg1"/>
                </a:solidFill>
              </a:rPr>
              <a:t>    // Abstract method (does not have a body)</a:t>
            </a:r>
          </a:p>
          <a:p>
            <a:r>
              <a:rPr lang="en-US" dirty="0">
                <a:solidFill>
                  <a:schemeClr val="bg1"/>
                </a:solidFill>
              </a:rPr>
              <a:t>    public abstract void draw();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class Circle extends Shape {</a:t>
            </a:r>
          </a:p>
          <a:p>
            <a:r>
              <a:rPr lang="en-US" dirty="0">
                <a:solidFill>
                  <a:schemeClr val="bg1"/>
                </a:solidFill>
              </a:rPr>
              <a:t>    // Implementing the abstract method</a:t>
            </a:r>
          </a:p>
          <a:p>
            <a:r>
              <a:rPr lang="en-US" dirty="0">
                <a:solidFill>
                  <a:schemeClr val="bg1"/>
                </a:solidFill>
              </a:rPr>
              <a:t>    @Override</a:t>
            </a:r>
          </a:p>
          <a:p>
            <a:r>
              <a:rPr lang="en-US" dirty="0">
                <a:solidFill>
                  <a:schemeClr val="bg1"/>
                </a:solidFill>
              </a:rPr>
              <a:t>    public void draw() {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System.out.println</a:t>
            </a:r>
            <a:r>
              <a:rPr lang="en-US" dirty="0">
                <a:solidFill>
                  <a:schemeClr val="bg1"/>
                </a:solidFill>
              </a:rPr>
              <a:t>("Drawing a Circle");</a:t>
            </a:r>
          </a:p>
          <a:p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public class Main {</a:t>
            </a:r>
          </a:p>
          <a:p>
            <a:r>
              <a:rPr lang="en-US" dirty="0">
                <a:solidFill>
                  <a:schemeClr val="bg1"/>
                </a:solidFill>
              </a:rPr>
              <a:t>    public static void main(String[] </a:t>
            </a:r>
            <a:r>
              <a:rPr lang="en-US" dirty="0" err="1">
                <a:solidFill>
                  <a:schemeClr val="bg1"/>
                </a:solidFill>
              </a:rPr>
              <a:t>args</a:t>
            </a:r>
            <a:r>
              <a:rPr lang="en-US" dirty="0">
                <a:solidFill>
                  <a:schemeClr val="bg1"/>
                </a:solidFill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</a:rPr>
              <a:t>        Shape </a:t>
            </a:r>
            <a:r>
              <a:rPr lang="en-US" dirty="0" err="1">
                <a:solidFill>
                  <a:schemeClr val="bg1"/>
                </a:solidFill>
              </a:rPr>
              <a:t>shape</a:t>
            </a:r>
            <a:r>
              <a:rPr lang="en-US" dirty="0">
                <a:solidFill>
                  <a:schemeClr val="bg1"/>
                </a:solidFill>
              </a:rPr>
              <a:t> = new Circle();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shape.draw</a:t>
            </a:r>
            <a:r>
              <a:rPr lang="en-US" dirty="0">
                <a:solidFill>
                  <a:schemeClr val="bg1"/>
                </a:solidFill>
              </a:rPr>
              <a:t>(); // Output: Drawing a Circle</a:t>
            </a:r>
          </a:p>
          <a:p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96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318" y="249441"/>
            <a:ext cx="8534400" cy="1507067"/>
          </a:xfrm>
        </p:spPr>
        <p:txBody>
          <a:bodyPr/>
          <a:lstStyle/>
          <a:p>
            <a:r>
              <a:rPr lang="en-US" dirty="0"/>
              <a:t>this keyword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592" y="1756508"/>
            <a:ext cx="9033853" cy="453487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 </a:t>
            </a:r>
            <a:r>
              <a:rPr lang="en-US" dirty="0">
                <a:solidFill>
                  <a:schemeClr val="bg1"/>
                </a:solidFill>
              </a:rPr>
              <a:t>Java, the this keyword is a reference variable that refers to the current object.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It </a:t>
            </a:r>
            <a:r>
              <a:rPr lang="en-US" dirty="0">
                <a:solidFill>
                  <a:schemeClr val="bg1"/>
                </a:solidFill>
              </a:rPr>
              <a:t>is primarily used to eliminate confusion between class attributes (fields) and parameters or other variables within a method or constructor that have the same name.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It </a:t>
            </a:r>
            <a:r>
              <a:rPr lang="en-US" dirty="0">
                <a:solidFill>
                  <a:schemeClr val="bg1"/>
                </a:solidFill>
              </a:rPr>
              <a:t>can also be used in various other scenarios to access members of the current object.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Uses of the this keyword</a:t>
            </a:r>
            <a:r>
              <a:rPr lang="en-US" b="1" dirty="0" smtClean="0">
                <a:solidFill>
                  <a:schemeClr val="bg1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To </a:t>
            </a:r>
            <a:r>
              <a:rPr lang="en-US" dirty="0">
                <a:solidFill>
                  <a:schemeClr val="bg1"/>
                </a:solidFill>
              </a:rPr>
              <a:t>refer to the current class instance (object</a:t>
            </a:r>
            <a:r>
              <a:rPr lang="en-US" dirty="0" smtClean="0">
                <a:solidFill>
                  <a:schemeClr val="bg1"/>
                </a:solidFill>
              </a:rPr>
              <a:t>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To </a:t>
            </a:r>
            <a:r>
              <a:rPr lang="en-US" dirty="0">
                <a:solidFill>
                  <a:schemeClr val="bg1"/>
                </a:solidFill>
              </a:rPr>
              <a:t>pass the current instance as an argument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To </a:t>
            </a:r>
            <a:r>
              <a:rPr lang="en-US" dirty="0">
                <a:solidFill>
                  <a:schemeClr val="bg1"/>
                </a:solidFill>
              </a:rPr>
              <a:t>return the current class instance from a method.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787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58" y="1837917"/>
            <a:ext cx="8534400" cy="1507067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8769" y="234463"/>
            <a:ext cx="9456615" cy="61272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public </a:t>
            </a:r>
            <a:r>
              <a:rPr lang="en-IN" dirty="0">
                <a:solidFill>
                  <a:schemeClr val="bg1"/>
                </a:solidFill>
              </a:rPr>
              <a:t>class Laptop {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private String brand;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private double price</a:t>
            </a:r>
            <a:r>
              <a:rPr lang="en-IN" dirty="0" smtClean="0">
                <a:solidFill>
                  <a:schemeClr val="bg1"/>
                </a:solidFill>
              </a:rPr>
              <a:t>;</a:t>
            </a: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// Constructor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public Laptop(String brand, double price) {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</a:t>
            </a:r>
            <a:r>
              <a:rPr lang="en-IN" dirty="0" err="1">
                <a:solidFill>
                  <a:schemeClr val="bg1"/>
                </a:solidFill>
              </a:rPr>
              <a:t>this.brand</a:t>
            </a:r>
            <a:r>
              <a:rPr lang="en-IN" dirty="0">
                <a:solidFill>
                  <a:schemeClr val="bg1"/>
                </a:solidFill>
              </a:rPr>
              <a:t> = brand;  // 'this' refers to the instance variable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</a:t>
            </a:r>
            <a:r>
              <a:rPr lang="en-IN" dirty="0" err="1">
                <a:solidFill>
                  <a:schemeClr val="bg1"/>
                </a:solidFill>
              </a:rPr>
              <a:t>this.price</a:t>
            </a:r>
            <a:r>
              <a:rPr lang="en-IN" dirty="0">
                <a:solidFill>
                  <a:schemeClr val="bg1"/>
                </a:solidFill>
              </a:rPr>
              <a:t> = price;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</a:t>
            </a:r>
            <a:r>
              <a:rPr lang="en-IN" dirty="0" smtClean="0">
                <a:solidFill>
                  <a:schemeClr val="bg1"/>
                </a:solidFill>
              </a:rPr>
              <a:t>}</a:t>
            </a: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// Instance method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public void </a:t>
            </a:r>
            <a:r>
              <a:rPr lang="en-IN" dirty="0" err="1">
                <a:solidFill>
                  <a:schemeClr val="bg1"/>
                </a:solidFill>
              </a:rPr>
              <a:t>showDetails</a:t>
            </a:r>
            <a:r>
              <a:rPr lang="en-IN" dirty="0">
                <a:solidFill>
                  <a:schemeClr val="bg1"/>
                </a:solidFill>
              </a:rPr>
              <a:t>() {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</a:t>
            </a:r>
            <a:r>
              <a:rPr lang="en-IN" dirty="0" err="1">
                <a:solidFill>
                  <a:schemeClr val="bg1"/>
                </a:solidFill>
              </a:rPr>
              <a:t>System.out.println</a:t>
            </a:r>
            <a:r>
              <a:rPr lang="en-IN" dirty="0">
                <a:solidFill>
                  <a:schemeClr val="bg1"/>
                </a:solidFill>
              </a:rPr>
              <a:t>("Brand: " + </a:t>
            </a:r>
            <a:r>
              <a:rPr lang="en-IN" dirty="0" err="1">
                <a:solidFill>
                  <a:schemeClr val="bg1"/>
                </a:solidFill>
              </a:rPr>
              <a:t>this.brand</a:t>
            </a:r>
            <a:r>
              <a:rPr lang="en-IN" dirty="0">
                <a:solidFill>
                  <a:schemeClr val="bg1"/>
                </a:solidFill>
              </a:rPr>
              <a:t> + ", Price: $" + </a:t>
            </a:r>
            <a:r>
              <a:rPr lang="en-IN" dirty="0" err="1">
                <a:solidFill>
                  <a:schemeClr val="bg1"/>
                </a:solidFill>
              </a:rPr>
              <a:t>this.price</a:t>
            </a:r>
            <a:r>
              <a:rPr lang="en-IN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</a:t>
            </a:r>
            <a:r>
              <a:rPr lang="en-IN" dirty="0" smtClean="0">
                <a:solidFill>
                  <a:schemeClr val="bg1"/>
                </a:solidFill>
              </a:rPr>
              <a:t>}</a:t>
            </a: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public static void main(String[] </a:t>
            </a:r>
            <a:r>
              <a:rPr lang="en-IN" dirty="0" err="1">
                <a:solidFill>
                  <a:schemeClr val="bg1"/>
                </a:solidFill>
              </a:rPr>
              <a:t>args</a:t>
            </a:r>
            <a:r>
              <a:rPr lang="en-IN" dirty="0">
                <a:solidFill>
                  <a:schemeClr val="bg1"/>
                </a:solidFill>
              </a:rPr>
              <a:t>) {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Laptop </a:t>
            </a:r>
            <a:r>
              <a:rPr lang="en-IN" dirty="0" err="1">
                <a:solidFill>
                  <a:schemeClr val="bg1"/>
                </a:solidFill>
              </a:rPr>
              <a:t>laptop</a:t>
            </a:r>
            <a:r>
              <a:rPr lang="en-IN" dirty="0">
                <a:solidFill>
                  <a:schemeClr val="bg1"/>
                </a:solidFill>
              </a:rPr>
              <a:t> = new Laptop("Dell", 1200.50);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</a:t>
            </a:r>
            <a:r>
              <a:rPr lang="en-IN" dirty="0" err="1">
                <a:solidFill>
                  <a:schemeClr val="bg1"/>
                </a:solidFill>
              </a:rPr>
              <a:t>laptop.showDetails</a:t>
            </a:r>
            <a:r>
              <a:rPr lang="en-IN" dirty="0">
                <a:solidFill>
                  <a:schemeClr val="bg1"/>
                </a:solidFill>
              </a:rPr>
              <a:t>();  // Output: Brand: Dell, Price: $1200.5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}</a:t>
            </a:r>
          </a:p>
          <a:p>
            <a:r>
              <a:rPr lang="en-IN" dirty="0">
                <a:solidFill>
                  <a:schemeClr val="bg1"/>
                </a:solidFill>
              </a:rPr>
              <a:t>}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993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33" y="392070"/>
            <a:ext cx="8534400" cy="1507067"/>
          </a:xfrm>
        </p:spPr>
        <p:txBody>
          <a:bodyPr/>
          <a:lstStyle/>
          <a:p>
            <a:r>
              <a:rPr lang="en-US" dirty="0"/>
              <a:t>this()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37" y="1617786"/>
            <a:ext cx="11433909" cy="4603260"/>
          </a:xfrm>
        </p:spPr>
        <p:txBody>
          <a:bodyPr>
            <a:normAutofit/>
          </a:bodyPr>
          <a:lstStyle/>
          <a:p>
            <a:r>
              <a:rPr lang="en-IN" dirty="0" smtClean="0"/>
              <a:t> </a:t>
            </a:r>
            <a:r>
              <a:rPr lang="en-US" dirty="0">
                <a:solidFill>
                  <a:schemeClr val="bg1"/>
                </a:solidFill>
              </a:rPr>
              <a:t>The this() statement in Java is used to call one constructor from another constructor within the same class.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It </a:t>
            </a:r>
            <a:r>
              <a:rPr lang="en-US" dirty="0">
                <a:solidFill>
                  <a:schemeClr val="bg1"/>
                </a:solidFill>
              </a:rPr>
              <a:t>is used to avoid code duplication and to implement constructor chaining, where multiple constructors can reuse code from one another.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Rules for this</a:t>
            </a:r>
            <a:r>
              <a:rPr lang="en-US" b="1" dirty="0" smtClean="0">
                <a:solidFill>
                  <a:schemeClr val="bg1"/>
                </a:solidFill>
              </a:rPr>
              <a:t>():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It Must </a:t>
            </a:r>
            <a:r>
              <a:rPr lang="en-US" dirty="0">
                <a:solidFill>
                  <a:schemeClr val="bg1"/>
                </a:solidFill>
              </a:rPr>
              <a:t>be the first statement in the constructor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It Can </a:t>
            </a:r>
            <a:r>
              <a:rPr lang="en-US" dirty="0">
                <a:solidFill>
                  <a:schemeClr val="bg1"/>
                </a:solidFill>
              </a:rPr>
              <a:t>be used only within constructors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It </a:t>
            </a:r>
            <a:r>
              <a:rPr lang="en-US" dirty="0">
                <a:solidFill>
                  <a:schemeClr val="bg1"/>
                </a:solidFill>
              </a:rPr>
              <a:t>helps to chain constructors within the same class.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943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105" y="2447516"/>
            <a:ext cx="2371603" cy="1507067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339" y="265723"/>
            <a:ext cx="6885353" cy="640861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public class Laptop {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private String brand;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private double </a:t>
            </a:r>
            <a:r>
              <a:rPr lang="en-IN" dirty="0" smtClean="0">
                <a:solidFill>
                  <a:schemeClr val="bg1"/>
                </a:solidFill>
              </a:rPr>
              <a:t>price</a:t>
            </a:r>
            <a:r>
              <a:rPr lang="en-IN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public </a:t>
            </a:r>
            <a:r>
              <a:rPr lang="en-IN" dirty="0">
                <a:solidFill>
                  <a:schemeClr val="bg1"/>
                </a:solidFill>
              </a:rPr>
              <a:t>Laptop() {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this("Unknown", 0.0);  // Calling the parameterized constructor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</a:t>
            </a:r>
            <a:r>
              <a:rPr lang="en-IN" dirty="0" err="1">
                <a:solidFill>
                  <a:schemeClr val="bg1"/>
                </a:solidFill>
              </a:rPr>
              <a:t>System.out.println</a:t>
            </a:r>
            <a:r>
              <a:rPr lang="en-IN" dirty="0">
                <a:solidFill>
                  <a:schemeClr val="bg1"/>
                </a:solidFill>
              </a:rPr>
              <a:t>("Default constructor called");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</a:t>
            </a:r>
            <a:r>
              <a:rPr lang="en-IN" dirty="0" smtClean="0">
                <a:solidFill>
                  <a:schemeClr val="bg1"/>
                </a:solidFill>
              </a:rPr>
              <a:t>}</a:t>
            </a: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public </a:t>
            </a:r>
            <a:r>
              <a:rPr lang="en-IN" dirty="0">
                <a:solidFill>
                  <a:schemeClr val="bg1"/>
                </a:solidFill>
              </a:rPr>
              <a:t>Laptop(String brand, double price) {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</a:t>
            </a:r>
            <a:r>
              <a:rPr lang="en-IN" dirty="0" err="1">
                <a:solidFill>
                  <a:schemeClr val="bg1"/>
                </a:solidFill>
              </a:rPr>
              <a:t>this.brand</a:t>
            </a:r>
            <a:r>
              <a:rPr lang="en-IN" dirty="0">
                <a:solidFill>
                  <a:schemeClr val="bg1"/>
                </a:solidFill>
              </a:rPr>
              <a:t> = brand;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</a:t>
            </a:r>
            <a:r>
              <a:rPr lang="en-IN" dirty="0" err="1">
                <a:solidFill>
                  <a:schemeClr val="bg1"/>
                </a:solidFill>
              </a:rPr>
              <a:t>this.price</a:t>
            </a:r>
            <a:r>
              <a:rPr lang="en-IN" dirty="0">
                <a:solidFill>
                  <a:schemeClr val="bg1"/>
                </a:solidFill>
              </a:rPr>
              <a:t> = price;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</a:t>
            </a:r>
            <a:r>
              <a:rPr lang="en-IN" dirty="0" err="1">
                <a:solidFill>
                  <a:schemeClr val="bg1"/>
                </a:solidFill>
              </a:rPr>
              <a:t>System.out.println</a:t>
            </a:r>
            <a:r>
              <a:rPr lang="en-IN" dirty="0">
                <a:solidFill>
                  <a:schemeClr val="bg1"/>
                </a:solidFill>
              </a:rPr>
              <a:t>("Parameterized constructor called");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</a:t>
            </a:r>
            <a:r>
              <a:rPr lang="en-IN" dirty="0" smtClean="0">
                <a:solidFill>
                  <a:schemeClr val="bg1"/>
                </a:solidFill>
              </a:rPr>
              <a:t>}</a:t>
            </a: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public void </a:t>
            </a:r>
            <a:r>
              <a:rPr lang="en-IN" dirty="0" err="1">
                <a:solidFill>
                  <a:schemeClr val="bg1"/>
                </a:solidFill>
              </a:rPr>
              <a:t>showDetails</a:t>
            </a:r>
            <a:r>
              <a:rPr lang="en-IN" dirty="0">
                <a:solidFill>
                  <a:schemeClr val="bg1"/>
                </a:solidFill>
              </a:rPr>
              <a:t>() {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</a:t>
            </a:r>
            <a:r>
              <a:rPr lang="en-IN" dirty="0" err="1">
                <a:solidFill>
                  <a:schemeClr val="bg1"/>
                </a:solidFill>
              </a:rPr>
              <a:t>System.out.println</a:t>
            </a:r>
            <a:r>
              <a:rPr lang="en-IN" dirty="0">
                <a:solidFill>
                  <a:schemeClr val="bg1"/>
                </a:solidFill>
              </a:rPr>
              <a:t>("Brand: " + </a:t>
            </a:r>
            <a:r>
              <a:rPr lang="en-IN" dirty="0" err="1">
                <a:solidFill>
                  <a:schemeClr val="bg1"/>
                </a:solidFill>
              </a:rPr>
              <a:t>this.brand</a:t>
            </a:r>
            <a:r>
              <a:rPr lang="en-IN" dirty="0">
                <a:solidFill>
                  <a:schemeClr val="bg1"/>
                </a:solidFill>
              </a:rPr>
              <a:t> + ", Price: $" + </a:t>
            </a:r>
            <a:r>
              <a:rPr lang="en-IN" dirty="0" err="1">
                <a:solidFill>
                  <a:schemeClr val="bg1"/>
                </a:solidFill>
              </a:rPr>
              <a:t>this.price</a:t>
            </a:r>
            <a:r>
              <a:rPr lang="en-IN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</a:t>
            </a:r>
            <a:r>
              <a:rPr lang="en-IN" dirty="0" smtClean="0">
                <a:solidFill>
                  <a:schemeClr val="bg1"/>
                </a:solidFill>
              </a:rPr>
              <a:t>}</a:t>
            </a: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public static void main(String[] </a:t>
            </a:r>
            <a:r>
              <a:rPr lang="en-IN" dirty="0" err="1">
                <a:solidFill>
                  <a:schemeClr val="bg1"/>
                </a:solidFill>
              </a:rPr>
              <a:t>args</a:t>
            </a:r>
            <a:r>
              <a:rPr lang="en-IN" dirty="0">
                <a:solidFill>
                  <a:schemeClr val="bg1"/>
                </a:solidFill>
              </a:rPr>
              <a:t>) {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Laptop laptop1 = new Laptop();  // Calls the default constructor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laptop1.showDetails();  // Output: Brand: Unknown, Price: $</a:t>
            </a:r>
            <a:r>
              <a:rPr lang="en-IN" dirty="0" smtClean="0">
                <a:solidFill>
                  <a:schemeClr val="bg1"/>
                </a:solidFill>
              </a:rPr>
              <a:t>0.0</a:t>
            </a: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Laptop laptop2 = new Laptop("HP", 899.99);  // Calls the parameterized constructor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laptop2.showDetails();  // Output: Brand: HP, Price: $899.99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}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17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920" y="485855"/>
            <a:ext cx="9796218" cy="1507067"/>
          </a:xfrm>
        </p:spPr>
        <p:txBody>
          <a:bodyPr/>
          <a:lstStyle/>
          <a:p>
            <a:r>
              <a:rPr lang="en-IN" b="1" dirty="0"/>
              <a:t>Types of Fields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920" y="1914770"/>
            <a:ext cx="9428894" cy="401189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In Java, fields are variables that hold the state of an object or a class. </a:t>
            </a:r>
            <a:endParaRPr lang="en-US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Here are the main types of fields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1.Local Field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2.Instance Field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3.Static Field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4.Final Field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881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35" y="321733"/>
            <a:ext cx="8534400" cy="1507067"/>
          </a:xfrm>
        </p:spPr>
        <p:txBody>
          <a:bodyPr/>
          <a:lstStyle/>
          <a:p>
            <a:r>
              <a:rPr lang="en-IN" dirty="0" smtClean="0"/>
              <a:t>Local </a:t>
            </a:r>
            <a:r>
              <a:rPr lang="en-IN" dirty="0" smtClean="0"/>
              <a:t>Field(variable)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478" y="1075266"/>
            <a:ext cx="5431692" cy="414476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Variables declared inside methods or blocks of code.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These </a:t>
            </a:r>
            <a:r>
              <a:rPr lang="en-US" dirty="0">
                <a:solidFill>
                  <a:schemeClr val="bg1"/>
                </a:solidFill>
              </a:rPr>
              <a:t>are not technically class fields but are important to understand.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They </a:t>
            </a:r>
            <a:r>
              <a:rPr lang="en-US" dirty="0">
                <a:solidFill>
                  <a:schemeClr val="bg1"/>
                </a:solidFill>
              </a:rPr>
              <a:t>exist only for the duration of the method execution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They can only be accessed within that method or block.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158523" y="1508370"/>
            <a:ext cx="5122985" cy="464624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public class Calculator {</a:t>
            </a:r>
          </a:p>
          <a:p>
            <a:r>
              <a:rPr lang="en-IN" dirty="0">
                <a:solidFill>
                  <a:schemeClr val="bg1"/>
                </a:solidFill>
              </a:rPr>
              <a:t>    // Method to add two numbers</a:t>
            </a:r>
          </a:p>
          <a:p>
            <a:r>
              <a:rPr lang="en-IN" dirty="0">
                <a:solidFill>
                  <a:schemeClr val="bg1"/>
                </a:solidFill>
              </a:rPr>
              <a:t>    public void add(</a:t>
            </a:r>
            <a:r>
              <a:rPr lang="en-IN" dirty="0" err="1">
                <a:solidFill>
                  <a:schemeClr val="bg1"/>
                </a:solidFill>
              </a:rPr>
              <a:t>int</a:t>
            </a:r>
            <a:r>
              <a:rPr lang="en-IN" dirty="0">
                <a:solidFill>
                  <a:schemeClr val="bg1"/>
                </a:solidFill>
              </a:rPr>
              <a:t> a, </a:t>
            </a:r>
            <a:r>
              <a:rPr lang="en-IN" dirty="0" err="1">
                <a:solidFill>
                  <a:schemeClr val="bg1"/>
                </a:solidFill>
              </a:rPr>
              <a:t>int</a:t>
            </a:r>
            <a:r>
              <a:rPr lang="en-IN" dirty="0">
                <a:solidFill>
                  <a:schemeClr val="bg1"/>
                </a:solidFill>
              </a:rPr>
              <a:t> b) {</a:t>
            </a:r>
          </a:p>
          <a:p>
            <a:r>
              <a:rPr lang="en-IN" dirty="0">
                <a:solidFill>
                  <a:schemeClr val="bg1"/>
                </a:solidFill>
              </a:rPr>
              <a:t>        </a:t>
            </a:r>
            <a:r>
              <a:rPr lang="en-IN" dirty="0" err="1">
                <a:solidFill>
                  <a:schemeClr val="bg1"/>
                </a:solidFill>
              </a:rPr>
              <a:t>int</a:t>
            </a:r>
            <a:r>
              <a:rPr lang="en-IN" dirty="0">
                <a:solidFill>
                  <a:schemeClr val="bg1"/>
                </a:solidFill>
              </a:rPr>
              <a:t> sum = a + b; // Local variable</a:t>
            </a:r>
          </a:p>
          <a:p>
            <a:r>
              <a:rPr lang="en-IN" dirty="0">
                <a:solidFill>
                  <a:schemeClr val="bg1"/>
                </a:solidFill>
              </a:rPr>
              <a:t>        </a:t>
            </a:r>
            <a:r>
              <a:rPr lang="en-IN" dirty="0" err="1">
                <a:solidFill>
                  <a:schemeClr val="bg1"/>
                </a:solidFill>
              </a:rPr>
              <a:t>System.out.println</a:t>
            </a:r>
            <a:r>
              <a:rPr lang="en-IN" dirty="0">
                <a:solidFill>
                  <a:schemeClr val="bg1"/>
                </a:solidFill>
              </a:rPr>
              <a:t>("Sum: " + sum);</a:t>
            </a:r>
          </a:p>
          <a:p>
            <a:r>
              <a:rPr lang="en-IN" dirty="0">
                <a:solidFill>
                  <a:schemeClr val="bg1"/>
                </a:solidFill>
              </a:rPr>
              <a:t>    }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public static void main(String[] </a:t>
            </a:r>
            <a:r>
              <a:rPr lang="en-IN" dirty="0" err="1">
                <a:solidFill>
                  <a:schemeClr val="bg1"/>
                </a:solidFill>
              </a:rPr>
              <a:t>args</a:t>
            </a:r>
            <a:r>
              <a:rPr lang="en-IN" dirty="0">
                <a:solidFill>
                  <a:schemeClr val="bg1"/>
                </a:solidFill>
              </a:rPr>
              <a:t>) {</a:t>
            </a:r>
          </a:p>
          <a:p>
            <a:r>
              <a:rPr lang="en-IN" dirty="0">
                <a:solidFill>
                  <a:schemeClr val="bg1"/>
                </a:solidFill>
              </a:rPr>
              <a:t>        Calculator </a:t>
            </a:r>
            <a:r>
              <a:rPr lang="en-IN" dirty="0" err="1">
                <a:solidFill>
                  <a:schemeClr val="bg1"/>
                </a:solidFill>
              </a:rPr>
              <a:t>calculator</a:t>
            </a:r>
            <a:r>
              <a:rPr lang="en-IN" dirty="0">
                <a:solidFill>
                  <a:schemeClr val="bg1"/>
                </a:solidFill>
              </a:rPr>
              <a:t> = new Calculator();</a:t>
            </a:r>
          </a:p>
          <a:p>
            <a:r>
              <a:rPr lang="en-IN" dirty="0">
                <a:solidFill>
                  <a:schemeClr val="bg1"/>
                </a:solidFill>
              </a:rPr>
              <a:t>        </a:t>
            </a:r>
            <a:r>
              <a:rPr lang="en-IN" dirty="0" err="1">
                <a:solidFill>
                  <a:schemeClr val="bg1"/>
                </a:solidFill>
              </a:rPr>
              <a:t>calculator.add</a:t>
            </a:r>
            <a:r>
              <a:rPr lang="en-IN" dirty="0">
                <a:solidFill>
                  <a:schemeClr val="bg1"/>
                </a:solidFill>
              </a:rPr>
              <a:t>(5, 10); // Output: Sum: 15</a:t>
            </a:r>
          </a:p>
          <a:p>
            <a:r>
              <a:rPr lang="en-IN" dirty="0">
                <a:solidFill>
                  <a:schemeClr val="bg1"/>
                </a:solidFill>
              </a:rPr>
              <a:t>    }</a:t>
            </a:r>
          </a:p>
          <a:p>
            <a:r>
              <a:rPr lang="en-IN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689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54" y="0"/>
            <a:ext cx="8815050" cy="2055446"/>
          </a:xfrm>
        </p:spPr>
        <p:txBody>
          <a:bodyPr/>
          <a:lstStyle/>
          <a:p>
            <a:r>
              <a:rPr lang="en-IN" dirty="0" smtClean="0"/>
              <a:t>Static </a:t>
            </a:r>
            <a:r>
              <a:rPr lang="en-IN" dirty="0"/>
              <a:t>Fields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94148" y="1803835"/>
            <a:ext cx="5106284" cy="333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en-US" sz="1800" dirty="0" smtClean="0">
                <a:solidFill>
                  <a:schemeClr val="bg1"/>
                </a:solidFill>
                <a:latin typeface="+mj-lt"/>
              </a:rPr>
              <a:t>These </a:t>
            </a:r>
            <a:r>
              <a:rPr lang="en-US" altLang="en-US" sz="1800" dirty="0">
                <a:solidFill>
                  <a:schemeClr val="bg1"/>
                </a:solidFill>
                <a:latin typeface="+mj-lt"/>
              </a:rPr>
              <a:t>are fields marked with the static keyword. </a:t>
            </a:r>
            <a:endParaRPr lang="en-US" altLang="en-US" sz="1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en-US" sz="1800" dirty="0" smtClean="0">
                <a:solidFill>
                  <a:schemeClr val="bg1"/>
                </a:solidFill>
                <a:latin typeface="+mj-lt"/>
              </a:rPr>
              <a:t>They </a:t>
            </a:r>
            <a:r>
              <a:rPr lang="en-US" altLang="en-US" sz="1800" dirty="0">
                <a:solidFill>
                  <a:schemeClr val="bg1"/>
                </a:solidFill>
                <a:latin typeface="+mj-lt"/>
              </a:rPr>
              <a:t>belong to the class, not to any particular object, meaning all objects of the class share the same static field. </a:t>
            </a:r>
            <a:endParaRPr lang="en-US" altLang="en-US" sz="1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en-US" sz="1800" dirty="0">
                <a:solidFill>
                  <a:schemeClr val="bg1"/>
                </a:solidFill>
                <a:latin typeface="+mj-lt"/>
              </a:rPr>
              <a:t>Accessed through the class name or any object of the class</a:t>
            </a:r>
          </a:p>
          <a:p>
            <a:endParaRPr lang="en-US" altLang="en-US" sz="1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99015" y="85969"/>
            <a:ext cx="5279293" cy="677203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public class Counter {</a:t>
            </a:r>
          </a:p>
          <a:p>
            <a:r>
              <a:rPr lang="en-IN" dirty="0">
                <a:solidFill>
                  <a:schemeClr val="bg1"/>
                </a:solidFill>
              </a:rPr>
              <a:t>    static </a:t>
            </a:r>
            <a:r>
              <a:rPr lang="en-IN" dirty="0" err="1">
                <a:solidFill>
                  <a:schemeClr val="bg1"/>
                </a:solidFill>
              </a:rPr>
              <a:t>int</a:t>
            </a:r>
            <a:r>
              <a:rPr lang="en-IN" dirty="0">
                <a:solidFill>
                  <a:schemeClr val="bg1"/>
                </a:solidFill>
              </a:rPr>
              <a:t> count = 0; // Static field to keep track of count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// Constructor</a:t>
            </a:r>
          </a:p>
          <a:p>
            <a:r>
              <a:rPr lang="en-IN" dirty="0">
                <a:solidFill>
                  <a:schemeClr val="bg1"/>
                </a:solidFill>
              </a:rPr>
              <a:t>    public Counter() {</a:t>
            </a:r>
          </a:p>
          <a:p>
            <a:r>
              <a:rPr lang="en-IN" dirty="0">
                <a:solidFill>
                  <a:schemeClr val="bg1"/>
                </a:solidFill>
              </a:rPr>
              <a:t>        count++; // Increment count each time a new instance is created</a:t>
            </a:r>
          </a:p>
          <a:p>
            <a:r>
              <a:rPr lang="en-IN" dirty="0">
                <a:solidFill>
                  <a:schemeClr val="bg1"/>
                </a:solidFill>
              </a:rPr>
              <a:t>    }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// Static method to display the count</a:t>
            </a:r>
          </a:p>
          <a:p>
            <a:r>
              <a:rPr lang="en-IN" dirty="0">
                <a:solidFill>
                  <a:schemeClr val="bg1"/>
                </a:solidFill>
              </a:rPr>
              <a:t>    public static void </a:t>
            </a:r>
            <a:r>
              <a:rPr lang="en-IN" dirty="0" err="1">
                <a:solidFill>
                  <a:schemeClr val="bg1"/>
                </a:solidFill>
              </a:rPr>
              <a:t>displayCount</a:t>
            </a:r>
            <a:r>
              <a:rPr lang="en-IN" dirty="0">
                <a:solidFill>
                  <a:schemeClr val="bg1"/>
                </a:solidFill>
              </a:rPr>
              <a:t>() {</a:t>
            </a:r>
          </a:p>
          <a:p>
            <a:r>
              <a:rPr lang="en-IN" dirty="0">
                <a:solidFill>
                  <a:schemeClr val="bg1"/>
                </a:solidFill>
              </a:rPr>
              <a:t>        </a:t>
            </a:r>
            <a:r>
              <a:rPr lang="en-IN" dirty="0" err="1">
                <a:solidFill>
                  <a:schemeClr val="bg1"/>
                </a:solidFill>
              </a:rPr>
              <a:t>System.out.println</a:t>
            </a:r>
            <a:r>
              <a:rPr lang="en-IN" dirty="0">
                <a:solidFill>
                  <a:schemeClr val="bg1"/>
                </a:solidFill>
              </a:rPr>
              <a:t>("Total Count: " + count);</a:t>
            </a:r>
          </a:p>
          <a:p>
            <a:r>
              <a:rPr lang="en-IN" dirty="0">
                <a:solidFill>
                  <a:schemeClr val="bg1"/>
                </a:solidFill>
              </a:rPr>
              <a:t>    }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public static void main(String[] </a:t>
            </a:r>
            <a:r>
              <a:rPr lang="en-IN" dirty="0" err="1">
                <a:solidFill>
                  <a:schemeClr val="bg1"/>
                </a:solidFill>
              </a:rPr>
              <a:t>args</a:t>
            </a:r>
            <a:r>
              <a:rPr lang="en-IN" dirty="0">
                <a:solidFill>
                  <a:schemeClr val="bg1"/>
                </a:solidFill>
              </a:rPr>
              <a:t>) {</a:t>
            </a:r>
          </a:p>
          <a:p>
            <a:r>
              <a:rPr lang="en-IN" dirty="0">
                <a:solidFill>
                  <a:schemeClr val="bg1"/>
                </a:solidFill>
              </a:rPr>
              <a:t>        new Counter();</a:t>
            </a:r>
          </a:p>
          <a:p>
            <a:r>
              <a:rPr lang="en-IN" dirty="0">
                <a:solidFill>
                  <a:schemeClr val="bg1"/>
                </a:solidFill>
              </a:rPr>
              <a:t>        new Counter();</a:t>
            </a:r>
          </a:p>
          <a:p>
            <a:r>
              <a:rPr lang="en-IN" dirty="0">
                <a:solidFill>
                  <a:schemeClr val="bg1"/>
                </a:solidFill>
              </a:rPr>
              <a:t>        </a:t>
            </a:r>
            <a:r>
              <a:rPr lang="en-IN" dirty="0" err="1">
                <a:solidFill>
                  <a:schemeClr val="bg1"/>
                </a:solidFill>
              </a:rPr>
              <a:t>Counter.displayCount</a:t>
            </a:r>
            <a:r>
              <a:rPr lang="en-IN" dirty="0">
                <a:solidFill>
                  <a:schemeClr val="bg1"/>
                </a:solidFill>
              </a:rPr>
              <a:t>(); // Output: Total Count: 2</a:t>
            </a:r>
          </a:p>
          <a:p>
            <a:r>
              <a:rPr lang="en-IN" dirty="0">
                <a:solidFill>
                  <a:schemeClr val="bg1"/>
                </a:solidFill>
              </a:rPr>
              <a:t>    }</a:t>
            </a:r>
          </a:p>
          <a:p>
            <a:r>
              <a:rPr lang="en-IN" dirty="0">
                <a:solidFill>
                  <a:schemeClr val="bg1"/>
                </a:solidFill>
              </a:rPr>
              <a:t>}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66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088" y="610901"/>
            <a:ext cx="4724035" cy="1507067"/>
          </a:xfrm>
        </p:spPr>
        <p:txBody>
          <a:bodyPr/>
          <a:lstStyle/>
          <a:p>
            <a:r>
              <a:rPr lang="en-IN" dirty="0"/>
              <a:t>Instance Fields (Non-Static Fields)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7755" y="2194800"/>
            <a:ext cx="4673600" cy="2019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These are non-static fields declared in a class but outside of any method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Each object of the class has its own copy of instance fields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dirty="0">
                <a:solidFill>
                  <a:schemeClr val="bg1"/>
                </a:solidFill>
              </a:rPr>
              <a:t>Accessed through objects of the class.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595815" y="85969"/>
            <a:ext cx="6291385" cy="683064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public class Student {</a:t>
            </a:r>
          </a:p>
          <a:p>
            <a:r>
              <a:rPr lang="en-IN" dirty="0">
                <a:solidFill>
                  <a:schemeClr val="bg1"/>
                </a:solidFill>
              </a:rPr>
              <a:t>    private String name; // Non-static field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// Constructor</a:t>
            </a:r>
          </a:p>
          <a:p>
            <a:r>
              <a:rPr lang="en-IN" dirty="0">
                <a:solidFill>
                  <a:schemeClr val="bg1"/>
                </a:solidFill>
              </a:rPr>
              <a:t>    public Student(String name) {</a:t>
            </a:r>
          </a:p>
          <a:p>
            <a:r>
              <a:rPr lang="en-IN" dirty="0">
                <a:solidFill>
                  <a:schemeClr val="bg1"/>
                </a:solidFill>
              </a:rPr>
              <a:t>        this.name = name; // Assigning value to the non-static field</a:t>
            </a:r>
          </a:p>
          <a:p>
            <a:r>
              <a:rPr lang="en-IN" dirty="0">
                <a:solidFill>
                  <a:schemeClr val="bg1"/>
                </a:solidFill>
              </a:rPr>
              <a:t>    }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// Method to display student name</a:t>
            </a:r>
          </a:p>
          <a:p>
            <a:r>
              <a:rPr lang="en-IN" dirty="0">
                <a:solidFill>
                  <a:schemeClr val="bg1"/>
                </a:solidFill>
              </a:rPr>
              <a:t>    public void display() {</a:t>
            </a:r>
          </a:p>
          <a:p>
            <a:r>
              <a:rPr lang="en-IN" dirty="0">
                <a:solidFill>
                  <a:schemeClr val="bg1"/>
                </a:solidFill>
              </a:rPr>
              <a:t>        </a:t>
            </a:r>
            <a:r>
              <a:rPr lang="en-IN" dirty="0" err="1">
                <a:solidFill>
                  <a:schemeClr val="bg1"/>
                </a:solidFill>
              </a:rPr>
              <a:t>System.out.println</a:t>
            </a:r>
            <a:r>
              <a:rPr lang="en-IN" dirty="0">
                <a:solidFill>
                  <a:schemeClr val="bg1"/>
                </a:solidFill>
              </a:rPr>
              <a:t>("Student Name: " + name);</a:t>
            </a:r>
          </a:p>
          <a:p>
            <a:r>
              <a:rPr lang="en-IN" dirty="0">
                <a:solidFill>
                  <a:schemeClr val="bg1"/>
                </a:solidFill>
              </a:rPr>
              <a:t>    }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public static void main(String[] </a:t>
            </a:r>
            <a:r>
              <a:rPr lang="en-IN" dirty="0" err="1">
                <a:solidFill>
                  <a:schemeClr val="bg1"/>
                </a:solidFill>
              </a:rPr>
              <a:t>args</a:t>
            </a:r>
            <a:r>
              <a:rPr lang="en-IN" dirty="0">
                <a:solidFill>
                  <a:schemeClr val="bg1"/>
                </a:solidFill>
              </a:rPr>
              <a:t>) {</a:t>
            </a:r>
          </a:p>
          <a:p>
            <a:r>
              <a:rPr lang="en-IN" dirty="0">
                <a:solidFill>
                  <a:schemeClr val="bg1"/>
                </a:solidFill>
              </a:rPr>
              <a:t>        Student student1 = new Student("Alice");</a:t>
            </a:r>
          </a:p>
          <a:p>
            <a:r>
              <a:rPr lang="en-IN" dirty="0">
                <a:solidFill>
                  <a:schemeClr val="bg1"/>
                </a:solidFill>
              </a:rPr>
              <a:t>        Student student2 = new Student("Bob");</a:t>
            </a:r>
          </a:p>
          <a:p>
            <a:r>
              <a:rPr lang="en-IN" dirty="0">
                <a:solidFill>
                  <a:schemeClr val="bg1"/>
                </a:solidFill>
              </a:rPr>
              <a:t>        student1.display(); // Output: Student Name: Alice</a:t>
            </a:r>
          </a:p>
          <a:p>
            <a:r>
              <a:rPr lang="en-IN" dirty="0">
                <a:solidFill>
                  <a:schemeClr val="bg1"/>
                </a:solidFill>
              </a:rPr>
              <a:t>        student2.display(); // Output: Student Name: Bob</a:t>
            </a:r>
          </a:p>
          <a:p>
            <a:r>
              <a:rPr lang="en-IN" dirty="0">
                <a:solidFill>
                  <a:schemeClr val="bg1"/>
                </a:solidFill>
              </a:rPr>
              <a:t>    }</a:t>
            </a:r>
          </a:p>
          <a:p>
            <a:r>
              <a:rPr lang="en-IN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863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243" y="839175"/>
            <a:ext cx="8534400" cy="1507067"/>
          </a:xfrm>
        </p:spPr>
        <p:txBody>
          <a:bodyPr/>
          <a:lstStyle/>
          <a:p>
            <a:r>
              <a:rPr lang="en-IN" dirty="0" smtClean="0"/>
              <a:t>Final field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043" y="640862"/>
            <a:ext cx="5732219" cy="5689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Fields that can be assigned only once, typically at the time of declaration or inside a constructor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Once assigned, they cannot be changed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Ensures that the field’s value is immutable after initialization.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201507" y="85969"/>
            <a:ext cx="5279293" cy="677203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>
                <a:solidFill>
                  <a:schemeClr val="bg1"/>
                </a:solidFill>
              </a:rPr>
              <a:t>public class Car {</a:t>
            </a:r>
          </a:p>
          <a:p>
            <a:r>
              <a:rPr lang="en-IN">
                <a:solidFill>
                  <a:schemeClr val="bg1"/>
                </a:solidFill>
              </a:rPr>
              <a:t>    private final String model; // Final field</a:t>
            </a:r>
          </a:p>
          <a:p>
            <a:endParaRPr lang="en-IN">
              <a:solidFill>
                <a:schemeClr val="bg1"/>
              </a:solidFill>
            </a:endParaRPr>
          </a:p>
          <a:p>
            <a:r>
              <a:rPr lang="en-IN">
                <a:solidFill>
                  <a:schemeClr val="bg1"/>
                </a:solidFill>
              </a:rPr>
              <a:t>    // Constructor</a:t>
            </a:r>
          </a:p>
          <a:p>
            <a:r>
              <a:rPr lang="en-IN">
                <a:solidFill>
                  <a:schemeClr val="bg1"/>
                </a:solidFill>
              </a:rPr>
              <a:t>    public Car(String model) {</a:t>
            </a:r>
          </a:p>
          <a:p>
            <a:r>
              <a:rPr lang="en-IN">
                <a:solidFill>
                  <a:schemeClr val="bg1"/>
                </a:solidFill>
              </a:rPr>
              <a:t>        this.model = model; // Assigning value to the final field</a:t>
            </a:r>
          </a:p>
          <a:p>
            <a:r>
              <a:rPr lang="en-IN">
                <a:solidFill>
                  <a:schemeClr val="bg1"/>
                </a:solidFill>
              </a:rPr>
              <a:t>    }</a:t>
            </a:r>
          </a:p>
          <a:p>
            <a:endParaRPr lang="en-IN">
              <a:solidFill>
                <a:schemeClr val="bg1"/>
              </a:solidFill>
            </a:endParaRPr>
          </a:p>
          <a:p>
            <a:r>
              <a:rPr lang="en-IN">
                <a:solidFill>
                  <a:schemeClr val="bg1"/>
                </a:solidFill>
              </a:rPr>
              <a:t>    // Method to display car model</a:t>
            </a:r>
          </a:p>
          <a:p>
            <a:r>
              <a:rPr lang="en-IN">
                <a:solidFill>
                  <a:schemeClr val="bg1"/>
                </a:solidFill>
              </a:rPr>
              <a:t>    public void display() {</a:t>
            </a:r>
          </a:p>
          <a:p>
            <a:r>
              <a:rPr lang="en-IN">
                <a:solidFill>
                  <a:schemeClr val="bg1"/>
                </a:solidFill>
              </a:rPr>
              <a:t>        System.out.println("Car Model: " + model);</a:t>
            </a:r>
          </a:p>
          <a:p>
            <a:r>
              <a:rPr lang="en-IN">
                <a:solidFill>
                  <a:schemeClr val="bg1"/>
                </a:solidFill>
              </a:rPr>
              <a:t>    }</a:t>
            </a:r>
          </a:p>
          <a:p>
            <a:endParaRPr lang="en-IN">
              <a:solidFill>
                <a:schemeClr val="bg1"/>
              </a:solidFill>
            </a:endParaRPr>
          </a:p>
          <a:p>
            <a:r>
              <a:rPr lang="en-IN">
                <a:solidFill>
                  <a:schemeClr val="bg1"/>
                </a:solidFill>
              </a:rPr>
              <a:t>    public static void main(String[] args) {</a:t>
            </a:r>
          </a:p>
          <a:p>
            <a:r>
              <a:rPr lang="en-IN">
                <a:solidFill>
                  <a:schemeClr val="bg1"/>
                </a:solidFill>
              </a:rPr>
              <a:t>        Car car = new Car("Tesla Model S");</a:t>
            </a:r>
          </a:p>
          <a:p>
            <a:r>
              <a:rPr lang="en-IN">
                <a:solidFill>
                  <a:schemeClr val="bg1"/>
                </a:solidFill>
              </a:rPr>
              <a:t>        car.display(); // Output: Car Model: Tesla Model S</a:t>
            </a:r>
          </a:p>
          <a:p>
            <a:r>
              <a:rPr lang="en-IN">
                <a:solidFill>
                  <a:schemeClr val="bg1"/>
                </a:solidFill>
              </a:rPr>
              <a:t>        // car.model = "Mustang"; // This would cause a compile-time error</a:t>
            </a:r>
          </a:p>
          <a:p>
            <a:r>
              <a:rPr lang="en-IN">
                <a:solidFill>
                  <a:schemeClr val="bg1"/>
                </a:solidFill>
              </a:rPr>
              <a:t>    }</a:t>
            </a:r>
          </a:p>
          <a:p>
            <a:r>
              <a:rPr lang="en-IN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904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12" y="657793"/>
            <a:ext cx="8534400" cy="1507067"/>
          </a:xfrm>
        </p:spPr>
        <p:txBody>
          <a:bodyPr/>
          <a:lstStyle/>
          <a:p>
            <a:r>
              <a:rPr lang="en-US" dirty="0"/>
              <a:t>types of Methods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879231" y="3161319"/>
            <a:ext cx="1723293" cy="135987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1.Static Methods</a:t>
            </a:r>
          </a:p>
        </p:txBody>
      </p:sp>
      <p:sp>
        <p:nvSpPr>
          <p:cNvPr id="5" name="Oval 4"/>
          <p:cNvSpPr/>
          <p:nvPr/>
        </p:nvSpPr>
        <p:spPr>
          <a:xfrm>
            <a:off x="3509108" y="2364153"/>
            <a:ext cx="1938216" cy="147710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2.Instance(Non Static) Method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6291385" y="3270734"/>
            <a:ext cx="1742831" cy="12504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>
                <a:solidFill>
                  <a:schemeClr val="bg1"/>
                </a:solidFill>
              </a:rPr>
              <a:t>3.Final Methods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78093" y="2344614"/>
            <a:ext cx="1969477" cy="143803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>
                <a:solidFill>
                  <a:schemeClr val="bg1"/>
                </a:solidFill>
              </a:rPr>
              <a:t>4.Abstract Methods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5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2748"/>
            <a:ext cx="8534400" cy="1507067"/>
          </a:xfrm>
        </p:spPr>
        <p:txBody>
          <a:bodyPr/>
          <a:lstStyle/>
          <a:p>
            <a:r>
              <a:rPr lang="en-IN" dirty="0"/>
              <a:t>1.Static Methods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867509"/>
            <a:ext cx="4497388" cy="517378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These </a:t>
            </a:r>
            <a:r>
              <a:rPr lang="en-US" dirty="0">
                <a:solidFill>
                  <a:schemeClr val="bg1"/>
                </a:solidFill>
              </a:rPr>
              <a:t>are methods marked with the static </a:t>
            </a:r>
            <a:r>
              <a:rPr lang="en-US" dirty="0" smtClean="0">
                <a:solidFill>
                  <a:schemeClr val="bg1"/>
                </a:solidFill>
              </a:rPr>
              <a:t>keyword.</a:t>
            </a:r>
          </a:p>
          <a:p>
            <a:r>
              <a:rPr lang="en-US" dirty="0">
                <a:solidFill>
                  <a:schemeClr val="bg1"/>
                </a:solidFill>
              </a:rPr>
              <a:t>Methods that belong to the class rather than any particular object.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These </a:t>
            </a:r>
            <a:r>
              <a:rPr lang="en-US" dirty="0">
                <a:solidFill>
                  <a:schemeClr val="bg1"/>
                </a:solidFill>
              </a:rPr>
              <a:t>methods can be called without creating an instance of the class and can only access static fields. </a:t>
            </a:r>
          </a:p>
          <a:p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6383765" y="1383322"/>
            <a:ext cx="4853353" cy="46579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public class </a:t>
            </a:r>
            <a:r>
              <a:rPr lang="en-IN" dirty="0" err="1"/>
              <a:t>MathUtils</a:t>
            </a:r>
            <a:r>
              <a:rPr lang="en-IN" dirty="0"/>
              <a:t> {</a:t>
            </a:r>
          </a:p>
          <a:p>
            <a:pPr algn="ctr"/>
            <a:r>
              <a:rPr lang="en-IN" dirty="0"/>
              <a:t>    // Static method to calculate the square of a number</a:t>
            </a:r>
          </a:p>
          <a:p>
            <a:pPr algn="ctr"/>
            <a:r>
              <a:rPr lang="en-IN" dirty="0"/>
              <a:t>    public static </a:t>
            </a:r>
            <a:r>
              <a:rPr lang="en-IN" dirty="0" err="1"/>
              <a:t>int</a:t>
            </a:r>
            <a:r>
              <a:rPr lang="en-IN" dirty="0"/>
              <a:t> square(</a:t>
            </a:r>
            <a:r>
              <a:rPr lang="en-IN" dirty="0" err="1"/>
              <a:t>int</a:t>
            </a:r>
            <a:r>
              <a:rPr lang="en-IN" dirty="0"/>
              <a:t> number) {</a:t>
            </a:r>
          </a:p>
          <a:p>
            <a:pPr algn="ctr"/>
            <a:r>
              <a:rPr lang="en-IN" dirty="0"/>
              <a:t>        return number * number;</a:t>
            </a:r>
          </a:p>
          <a:p>
            <a:pPr algn="ctr"/>
            <a:r>
              <a:rPr lang="en-IN" dirty="0"/>
              <a:t>    }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algn="ctr"/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result = </a:t>
            </a:r>
            <a:r>
              <a:rPr lang="en-IN" dirty="0" err="1"/>
              <a:t>MathUtils.square</a:t>
            </a:r>
            <a:r>
              <a:rPr lang="en-IN" dirty="0"/>
              <a:t>(5);</a:t>
            </a:r>
          </a:p>
          <a:p>
            <a:pPr algn="ctr"/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("Square: " + result); // Output: Square: 25</a:t>
            </a:r>
          </a:p>
          <a:p>
            <a:pPr algn="ctr"/>
            <a:r>
              <a:rPr lang="en-IN" dirty="0"/>
              <a:t>    }</a:t>
            </a:r>
          </a:p>
          <a:p>
            <a:pPr algn="ctr"/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2019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828" y="337363"/>
            <a:ext cx="8534400" cy="1507067"/>
          </a:xfrm>
        </p:spPr>
        <p:txBody>
          <a:bodyPr/>
          <a:lstStyle/>
          <a:p>
            <a:r>
              <a:rPr lang="en-IN" dirty="0"/>
              <a:t>2.Instance(Non Static) Methods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442" y="412261"/>
            <a:ext cx="4051912" cy="4300416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US" dirty="0">
                <a:solidFill>
                  <a:schemeClr val="bg1"/>
                </a:solidFill>
              </a:rPr>
              <a:t>Methods that operate on instance variables (fields) of an </a:t>
            </a:r>
            <a:r>
              <a:rPr lang="en-US" dirty="0" smtClean="0">
                <a:solidFill>
                  <a:schemeClr val="bg1"/>
                </a:solidFill>
              </a:rPr>
              <a:t>object.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They </a:t>
            </a:r>
            <a:r>
              <a:rPr lang="en-US" dirty="0">
                <a:solidFill>
                  <a:schemeClr val="bg1"/>
                </a:solidFill>
              </a:rPr>
              <a:t>can be called only through an object of the class.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383765" y="1383322"/>
            <a:ext cx="4853353" cy="46579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public class Greeting {</a:t>
            </a:r>
          </a:p>
          <a:p>
            <a:pPr algn="ctr"/>
            <a:r>
              <a:rPr lang="en-IN" dirty="0"/>
              <a:t>    // Non-static method to print a greeting message</a:t>
            </a:r>
          </a:p>
          <a:p>
            <a:pPr algn="ctr"/>
            <a:r>
              <a:rPr lang="en-IN" dirty="0"/>
              <a:t>    public void </a:t>
            </a:r>
            <a:r>
              <a:rPr lang="en-IN" dirty="0" err="1"/>
              <a:t>sayHello</a:t>
            </a:r>
            <a:r>
              <a:rPr lang="en-IN" dirty="0"/>
              <a:t>(String name) {</a:t>
            </a:r>
          </a:p>
          <a:p>
            <a:pPr algn="ctr"/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("Hello, " + name + "!");</a:t>
            </a:r>
          </a:p>
          <a:p>
            <a:pPr algn="ctr"/>
            <a:r>
              <a:rPr lang="en-IN" dirty="0"/>
              <a:t>    }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algn="ctr"/>
            <a:r>
              <a:rPr lang="en-IN" dirty="0"/>
              <a:t>        Greeting </a:t>
            </a:r>
            <a:r>
              <a:rPr lang="en-IN" dirty="0" err="1"/>
              <a:t>greeting</a:t>
            </a:r>
            <a:r>
              <a:rPr lang="en-IN" dirty="0"/>
              <a:t> = new Greeting();</a:t>
            </a:r>
          </a:p>
          <a:p>
            <a:pPr algn="ctr"/>
            <a:r>
              <a:rPr lang="en-IN" dirty="0"/>
              <a:t>        </a:t>
            </a:r>
            <a:r>
              <a:rPr lang="en-IN" dirty="0" err="1"/>
              <a:t>greeting.sayHello</a:t>
            </a:r>
            <a:r>
              <a:rPr lang="en-IN" dirty="0"/>
              <a:t>("Alice"); // Output: Hello, Alice!</a:t>
            </a:r>
          </a:p>
          <a:p>
            <a:pPr algn="ctr"/>
            <a:r>
              <a:rPr lang="en-IN" dirty="0"/>
              <a:t>    }</a:t>
            </a:r>
          </a:p>
          <a:p>
            <a:pPr algn="ctr"/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980340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1069</TotalTime>
  <Words>1521</Words>
  <Application>Microsoft Office PowerPoint</Application>
  <PresentationFormat>Widescreen</PresentationFormat>
  <Paragraphs>232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Slice</vt:lpstr>
      <vt:lpstr>Types of Fields, types of Methods, this keyword, and this() method</vt:lpstr>
      <vt:lpstr>Types of Fields </vt:lpstr>
      <vt:lpstr>Local Field(variable)</vt:lpstr>
      <vt:lpstr>Static Fields</vt:lpstr>
      <vt:lpstr>Instance Fields (Non-Static Fields)</vt:lpstr>
      <vt:lpstr>Final field</vt:lpstr>
      <vt:lpstr>types of Methods</vt:lpstr>
      <vt:lpstr>1.Static Methods </vt:lpstr>
      <vt:lpstr>2.Instance(Non Static) Methods </vt:lpstr>
      <vt:lpstr>3.Final Methods </vt:lpstr>
      <vt:lpstr>4.Abstract Methods </vt:lpstr>
      <vt:lpstr>this keyword</vt:lpstr>
      <vt:lpstr>Example</vt:lpstr>
      <vt:lpstr>this() statement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16</cp:revision>
  <dcterms:created xsi:type="dcterms:W3CDTF">2024-10-16T09:20:26Z</dcterms:created>
  <dcterms:modified xsi:type="dcterms:W3CDTF">2024-10-17T07:22:32Z</dcterms:modified>
</cp:coreProperties>
</file>