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76AFA3-65D3-49DF-9B9B-44B0C79FBCFA}" type="datetimeFigureOut">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421EB4-A5C6-4065-8CDE-65C19CA5C6C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3623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76AFA3-65D3-49DF-9B9B-44B0C79FBCFA}" type="datetimeFigureOut">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421EB4-A5C6-4065-8CDE-65C19CA5C6C5}" type="slidenum">
              <a:rPr lang="en-IN" smtClean="0"/>
              <a:t>‹#›</a:t>
            </a:fld>
            <a:endParaRPr lang="en-IN"/>
          </a:p>
        </p:txBody>
      </p:sp>
    </p:spTree>
    <p:extLst>
      <p:ext uri="{BB962C8B-B14F-4D97-AF65-F5344CB8AC3E}">
        <p14:creationId xmlns:p14="http://schemas.microsoft.com/office/powerpoint/2010/main" val="2660186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76AFA3-65D3-49DF-9B9B-44B0C79FBCFA}" type="datetimeFigureOut">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421EB4-A5C6-4065-8CDE-65C19CA5C6C5}" type="slidenum">
              <a:rPr lang="en-IN" smtClean="0"/>
              <a:t>‹#›</a:t>
            </a:fld>
            <a:endParaRPr lang="en-IN"/>
          </a:p>
        </p:txBody>
      </p:sp>
    </p:spTree>
    <p:extLst>
      <p:ext uri="{BB962C8B-B14F-4D97-AF65-F5344CB8AC3E}">
        <p14:creationId xmlns:p14="http://schemas.microsoft.com/office/powerpoint/2010/main" val="2711451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76AFA3-65D3-49DF-9B9B-44B0C79FBCFA}" type="datetimeFigureOut">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421EB4-A5C6-4065-8CDE-65C19CA5C6C5}" type="slidenum">
              <a:rPr lang="en-IN" smtClean="0"/>
              <a:t>‹#›</a:t>
            </a:fld>
            <a:endParaRPr lang="en-IN"/>
          </a:p>
        </p:txBody>
      </p:sp>
    </p:spTree>
    <p:extLst>
      <p:ext uri="{BB962C8B-B14F-4D97-AF65-F5344CB8AC3E}">
        <p14:creationId xmlns:p14="http://schemas.microsoft.com/office/powerpoint/2010/main" val="1079353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76AFA3-65D3-49DF-9B9B-44B0C79FBCFA}" type="datetimeFigureOut">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421EB4-A5C6-4065-8CDE-65C19CA5C6C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4870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76AFA3-65D3-49DF-9B9B-44B0C79FBCFA}" type="datetimeFigureOut">
              <a:rPr lang="en-IN" smtClean="0"/>
              <a:t>17-10-2024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421EB4-A5C6-4065-8CDE-65C19CA5C6C5}" type="slidenum">
              <a:rPr lang="en-IN" smtClean="0"/>
              <a:t>‹#›</a:t>
            </a:fld>
            <a:endParaRPr lang="en-IN"/>
          </a:p>
        </p:txBody>
      </p:sp>
    </p:spTree>
    <p:extLst>
      <p:ext uri="{BB962C8B-B14F-4D97-AF65-F5344CB8AC3E}">
        <p14:creationId xmlns:p14="http://schemas.microsoft.com/office/powerpoint/2010/main" val="1311399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76AFA3-65D3-49DF-9B9B-44B0C79FBCFA}" type="datetimeFigureOut">
              <a:rPr lang="en-IN" smtClean="0"/>
              <a:t>17-10-2024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421EB4-A5C6-4065-8CDE-65C19CA5C6C5}" type="slidenum">
              <a:rPr lang="en-IN" smtClean="0"/>
              <a:t>‹#›</a:t>
            </a:fld>
            <a:endParaRPr lang="en-IN"/>
          </a:p>
        </p:txBody>
      </p:sp>
    </p:spTree>
    <p:extLst>
      <p:ext uri="{BB962C8B-B14F-4D97-AF65-F5344CB8AC3E}">
        <p14:creationId xmlns:p14="http://schemas.microsoft.com/office/powerpoint/2010/main" val="3968403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76AFA3-65D3-49DF-9B9B-44B0C79FBCFA}" type="datetimeFigureOut">
              <a:rPr lang="en-IN" smtClean="0"/>
              <a:t>17-10-2024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421EB4-A5C6-4065-8CDE-65C19CA5C6C5}" type="slidenum">
              <a:rPr lang="en-IN" smtClean="0"/>
              <a:t>‹#›</a:t>
            </a:fld>
            <a:endParaRPr lang="en-IN"/>
          </a:p>
        </p:txBody>
      </p:sp>
    </p:spTree>
    <p:extLst>
      <p:ext uri="{BB962C8B-B14F-4D97-AF65-F5344CB8AC3E}">
        <p14:creationId xmlns:p14="http://schemas.microsoft.com/office/powerpoint/2010/main" val="1650225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C76AFA3-65D3-49DF-9B9B-44B0C79FBCFA}" type="datetimeFigureOut">
              <a:rPr lang="en-IN" smtClean="0"/>
              <a:t>17-10-2024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B421EB4-A5C6-4065-8CDE-65C19CA5C6C5}" type="slidenum">
              <a:rPr lang="en-IN" smtClean="0"/>
              <a:t>‹#›</a:t>
            </a:fld>
            <a:endParaRPr lang="en-IN"/>
          </a:p>
        </p:txBody>
      </p:sp>
    </p:spTree>
    <p:extLst>
      <p:ext uri="{BB962C8B-B14F-4D97-AF65-F5344CB8AC3E}">
        <p14:creationId xmlns:p14="http://schemas.microsoft.com/office/powerpoint/2010/main" val="125971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C76AFA3-65D3-49DF-9B9B-44B0C79FBCFA}" type="datetimeFigureOut">
              <a:rPr lang="en-IN" smtClean="0"/>
              <a:t>17-10-2024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B421EB4-A5C6-4065-8CDE-65C19CA5C6C5}" type="slidenum">
              <a:rPr lang="en-IN" smtClean="0"/>
              <a:t>‹#›</a:t>
            </a:fld>
            <a:endParaRPr lang="en-IN"/>
          </a:p>
        </p:txBody>
      </p:sp>
    </p:spTree>
    <p:extLst>
      <p:ext uri="{BB962C8B-B14F-4D97-AF65-F5344CB8AC3E}">
        <p14:creationId xmlns:p14="http://schemas.microsoft.com/office/powerpoint/2010/main" val="3633719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76AFA3-65D3-49DF-9B9B-44B0C79FBCFA}" type="datetimeFigureOut">
              <a:rPr lang="en-IN" smtClean="0"/>
              <a:t>17-10-2024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421EB4-A5C6-4065-8CDE-65C19CA5C6C5}" type="slidenum">
              <a:rPr lang="en-IN" smtClean="0"/>
              <a:t>‹#›</a:t>
            </a:fld>
            <a:endParaRPr lang="en-IN"/>
          </a:p>
        </p:txBody>
      </p:sp>
    </p:spTree>
    <p:extLst>
      <p:ext uri="{BB962C8B-B14F-4D97-AF65-F5344CB8AC3E}">
        <p14:creationId xmlns:p14="http://schemas.microsoft.com/office/powerpoint/2010/main" val="1914680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C76AFA3-65D3-49DF-9B9B-44B0C79FBCFA}" type="datetimeFigureOut">
              <a:rPr lang="en-IN" smtClean="0"/>
              <a:t>17-10-2024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B421EB4-A5C6-4065-8CDE-65C19CA5C6C5}"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750531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38DA4-7508-C3E4-A3CE-9710023967E0}"/>
              </a:ext>
            </a:extLst>
          </p:cNvPr>
          <p:cNvSpPr>
            <a:spLocks noGrp="1"/>
          </p:cNvSpPr>
          <p:nvPr>
            <p:ph type="ctrTitle"/>
          </p:nvPr>
        </p:nvSpPr>
        <p:spPr/>
        <p:txBody>
          <a:bodyPr>
            <a:normAutofit fontScale="90000"/>
          </a:bodyPr>
          <a:lstStyle/>
          <a:p>
            <a:r>
              <a:rPr lang="en-US"/>
              <a:t>Encapsulation and examples, Inheritance and Types, super keyword and super() method.</a:t>
            </a:r>
            <a:endParaRPr lang="en-IN" dirty="0"/>
          </a:p>
        </p:txBody>
      </p:sp>
      <p:sp>
        <p:nvSpPr>
          <p:cNvPr id="3" name="Subtitle 2">
            <a:extLst>
              <a:ext uri="{FF2B5EF4-FFF2-40B4-BE49-F238E27FC236}">
                <a16:creationId xmlns:a16="http://schemas.microsoft.com/office/drawing/2014/main" id="{44DEB97D-9E0D-798D-E438-29D1A53841CC}"/>
              </a:ext>
            </a:extLst>
          </p:cNvPr>
          <p:cNvSpPr>
            <a:spLocks noGrp="1"/>
          </p:cNvSpPr>
          <p:nvPr>
            <p:ph type="subTitle" idx="1"/>
          </p:nvPr>
        </p:nvSpPr>
        <p:spPr>
          <a:xfrm>
            <a:off x="7905135" y="4455620"/>
            <a:ext cx="3253316" cy="1143000"/>
          </a:xfrm>
        </p:spPr>
        <p:txBody>
          <a:bodyPr/>
          <a:lstStyle/>
          <a:p>
            <a:r>
              <a:rPr lang="en-IN" dirty="0"/>
              <a:t>-</a:t>
            </a:r>
            <a:r>
              <a:rPr lang="en-IN" dirty="0" err="1"/>
              <a:t>pranali</a:t>
            </a:r>
            <a:r>
              <a:rPr lang="en-IN" dirty="0"/>
              <a:t> </a:t>
            </a:r>
            <a:r>
              <a:rPr lang="en-IN" dirty="0" err="1"/>
              <a:t>chougule</a:t>
            </a:r>
            <a:endParaRPr lang="en-IN" dirty="0"/>
          </a:p>
        </p:txBody>
      </p:sp>
    </p:spTree>
    <p:extLst>
      <p:ext uri="{BB962C8B-B14F-4D97-AF65-F5344CB8AC3E}">
        <p14:creationId xmlns:p14="http://schemas.microsoft.com/office/powerpoint/2010/main" val="1470432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898F0-FE89-A234-88B8-7CBFFDB044DF}"/>
              </a:ext>
            </a:extLst>
          </p:cNvPr>
          <p:cNvSpPr>
            <a:spLocks noGrp="1"/>
          </p:cNvSpPr>
          <p:nvPr>
            <p:ph type="title"/>
          </p:nvPr>
        </p:nvSpPr>
        <p:spPr/>
        <p:txBody>
          <a:bodyPr/>
          <a:lstStyle/>
          <a:p>
            <a:r>
              <a:rPr lang="en-IN" dirty="0"/>
              <a:t>Super Keyword</a:t>
            </a:r>
          </a:p>
        </p:txBody>
      </p:sp>
      <p:sp>
        <p:nvSpPr>
          <p:cNvPr id="5" name="Rectangle 2">
            <a:extLst>
              <a:ext uri="{FF2B5EF4-FFF2-40B4-BE49-F238E27FC236}">
                <a16:creationId xmlns:a16="http://schemas.microsoft.com/office/drawing/2014/main" id="{8B05B598-FE1E-DF31-6704-8BC2141EE554}"/>
              </a:ext>
            </a:extLst>
          </p:cNvPr>
          <p:cNvSpPr>
            <a:spLocks noChangeArrowheads="1"/>
          </p:cNvSpPr>
          <p:nvPr/>
        </p:nvSpPr>
        <p:spPr bwMode="auto">
          <a:xfrm>
            <a:off x="0" y="-184666"/>
            <a:ext cx="184731" cy="369332"/>
          </a:xfrm>
          <a:prstGeom prst="rect">
            <a:avLst/>
          </a:prstGeom>
          <a:solidFill>
            <a:srgbClr val="F7F7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6E1118B1-C17A-EA86-F0CF-430F675C19AD}"/>
              </a:ext>
            </a:extLst>
          </p:cNvPr>
          <p:cNvSpPr txBox="1"/>
          <p:nvPr/>
        </p:nvSpPr>
        <p:spPr>
          <a:xfrm>
            <a:off x="1097280" y="1983167"/>
            <a:ext cx="9404063" cy="3195747"/>
          </a:xfrm>
          <a:prstGeom prst="rect">
            <a:avLst/>
          </a:prstGeom>
          <a:noFill/>
        </p:spPr>
        <p:txBody>
          <a:bodyPr wrap="square">
            <a:spAutoFit/>
          </a:bodyPr>
          <a:lstStyle/>
          <a:p>
            <a:pPr marL="342900" indent="-342900">
              <a:spcBef>
                <a:spcPts val="1000"/>
              </a:spcBef>
              <a:buClr>
                <a:schemeClr val="accent1"/>
              </a:buClr>
              <a:buFont typeface="Arial" panose="020B0604020202020204" pitchFamily="34" charset="0"/>
              <a:buChar char="•"/>
            </a:pPr>
            <a:r>
              <a:rPr lang="en-US" sz="2000" dirty="0"/>
              <a:t>The super keyword in Java is used to refer to the immediate parent class object.</a:t>
            </a:r>
          </a:p>
          <a:p>
            <a:pPr marL="342900" indent="-342900">
              <a:spcBef>
                <a:spcPts val="1000"/>
              </a:spcBef>
              <a:buClr>
                <a:schemeClr val="accent1"/>
              </a:buClr>
              <a:buFont typeface="Arial" panose="020B0604020202020204" pitchFamily="34" charset="0"/>
              <a:buChar char="•"/>
            </a:pPr>
            <a:r>
              <a:rPr lang="en-US" sz="2000" dirty="0"/>
              <a:t> It is commonly used to access parent class methods and constructors, enabling a subclass to inherit and reuse the functionality of its superclass.</a:t>
            </a:r>
          </a:p>
          <a:p>
            <a:pPr>
              <a:spcBef>
                <a:spcPts val="1000"/>
              </a:spcBef>
              <a:buClr>
                <a:schemeClr val="accent1"/>
              </a:buClr>
            </a:pPr>
            <a:r>
              <a:rPr lang="en-US" sz="2000" dirty="0"/>
              <a:t>The super keyword can be used in three primary contexts:</a:t>
            </a:r>
          </a:p>
          <a:p>
            <a:pPr marL="342900" indent="-342900">
              <a:spcBef>
                <a:spcPts val="1000"/>
              </a:spcBef>
              <a:buClr>
                <a:schemeClr val="accent1"/>
              </a:buClr>
              <a:buFont typeface="Wingdings" panose="05000000000000000000" pitchFamily="2" charset="2"/>
              <a:buChar char="q"/>
            </a:pPr>
            <a:r>
              <a:rPr lang="en-US" sz="2000" dirty="0"/>
              <a:t>To call the superclass constructor.</a:t>
            </a:r>
          </a:p>
          <a:p>
            <a:pPr marL="342900" indent="-342900">
              <a:spcBef>
                <a:spcPts val="1000"/>
              </a:spcBef>
              <a:buClr>
                <a:schemeClr val="accent1"/>
              </a:buClr>
              <a:buFont typeface="Wingdings" panose="05000000000000000000" pitchFamily="2" charset="2"/>
              <a:buChar char="q"/>
            </a:pPr>
            <a:r>
              <a:rPr lang="en-US" sz="2000" dirty="0"/>
              <a:t>To access a method from the superclass that has been overridden in the subclass.</a:t>
            </a:r>
          </a:p>
          <a:p>
            <a:pPr marL="342900" indent="-342900">
              <a:spcBef>
                <a:spcPts val="1000"/>
              </a:spcBef>
              <a:buClr>
                <a:schemeClr val="accent1"/>
              </a:buClr>
              <a:buFont typeface="Wingdings" panose="05000000000000000000" pitchFamily="2" charset="2"/>
              <a:buChar char="q"/>
            </a:pPr>
            <a:r>
              <a:rPr lang="en-US" sz="2000" dirty="0"/>
              <a:t>To access a field from the superclass when it is hidden by a field of the same name in the subclass.</a:t>
            </a:r>
            <a:endParaRPr lang="en-IN" sz="2000" dirty="0"/>
          </a:p>
        </p:txBody>
      </p:sp>
    </p:spTree>
    <p:extLst>
      <p:ext uri="{BB962C8B-B14F-4D97-AF65-F5344CB8AC3E}">
        <p14:creationId xmlns:p14="http://schemas.microsoft.com/office/powerpoint/2010/main" val="297106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2473A00-4AAF-B152-760A-2C77DED3153D}"/>
              </a:ext>
            </a:extLst>
          </p:cNvPr>
          <p:cNvSpPr/>
          <p:nvPr/>
        </p:nvSpPr>
        <p:spPr>
          <a:xfrm>
            <a:off x="530943" y="304800"/>
            <a:ext cx="5722374" cy="59386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IN"/>
              <a:t>class Animal {</a:t>
            </a:r>
          </a:p>
          <a:p>
            <a:r>
              <a:rPr lang="en-IN"/>
              <a:t>    void sound() {</a:t>
            </a:r>
          </a:p>
          <a:p>
            <a:r>
              <a:rPr lang="en-IN"/>
              <a:t>        System.out.println("Animal makes a sound");</a:t>
            </a:r>
          </a:p>
          <a:p>
            <a:r>
              <a:rPr lang="en-IN"/>
              <a:t>    }</a:t>
            </a:r>
          </a:p>
          <a:p>
            <a:r>
              <a:rPr lang="en-IN"/>
              <a:t>}</a:t>
            </a:r>
          </a:p>
          <a:p>
            <a:endParaRPr lang="en-IN"/>
          </a:p>
          <a:p>
            <a:r>
              <a:rPr lang="en-IN"/>
              <a:t>class Dog extends Animal {</a:t>
            </a:r>
          </a:p>
          <a:p>
            <a:r>
              <a:rPr lang="en-IN"/>
              <a:t>    void sound() {</a:t>
            </a:r>
          </a:p>
          <a:p>
            <a:r>
              <a:rPr lang="en-IN"/>
              <a:t>        super.sound(); // Calls the sound() method of Animal class</a:t>
            </a:r>
          </a:p>
          <a:p>
            <a:r>
              <a:rPr lang="en-IN"/>
              <a:t>        System.out.println("Dog barks");</a:t>
            </a:r>
          </a:p>
          <a:p>
            <a:r>
              <a:rPr lang="en-IN"/>
              <a:t>    }</a:t>
            </a:r>
          </a:p>
          <a:p>
            <a:r>
              <a:rPr lang="en-IN"/>
              <a:t>}</a:t>
            </a:r>
          </a:p>
          <a:p>
            <a:endParaRPr lang="en-IN"/>
          </a:p>
          <a:p>
            <a:r>
              <a:rPr lang="en-IN"/>
              <a:t>public class TestSuper {</a:t>
            </a:r>
          </a:p>
          <a:p>
            <a:r>
              <a:rPr lang="en-IN"/>
              <a:t>    public static void main(String[] args) {</a:t>
            </a:r>
          </a:p>
          <a:p>
            <a:r>
              <a:rPr lang="en-IN"/>
              <a:t>        Dog d = new Dog();</a:t>
            </a:r>
          </a:p>
          <a:p>
            <a:r>
              <a:rPr lang="en-IN"/>
              <a:t>        d.sound(); // Output: Animal makes a sound</a:t>
            </a:r>
          </a:p>
          <a:p>
            <a:r>
              <a:rPr lang="en-IN"/>
              <a:t>                   //         Dog barks</a:t>
            </a:r>
          </a:p>
          <a:p>
            <a:r>
              <a:rPr lang="en-IN"/>
              <a:t>    }</a:t>
            </a:r>
          </a:p>
          <a:p>
            <a:r>
              <a:rPr lang="en-IN"/>
              <a:t>}</a:t>
            </a:r>
          </a:p>
        </p:txBody>
      </p:sp>
      <p:sp>
        <p:nvSpPr>
          <p:cNvPr id="5" name="Rectangle 4">
            <a:extLst>
              <a:ext uri="{FF2B5EF4-FFF2-40B4-BE49-F238E27FC236}">
                <a16:creationId xmlns:a16="http://schemas.microsoft.com/office/drawing/2014/main" id="{4704DB25-FFFC-9552-F084-78BBEC269B4F}"/>
              </a:ext>
            </a:extLst>
          </p:cNvPr>
          <p:cNvSpPr/>
          <p:nvPr/>
        </p:nvSpPr>
        <p:spPr>
          <a:xfrm>
            <a:off x="6567948" y="353961"/>
            <a:ext cx="5397910" cy="59190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IN" dirty="0"/>
              <a:t>class Animal {</a:t>
            </a:r>
          </a:p>
          <a:p>
            <a:r>
              <a:rPr lang="en-IN" dirty="0"/>
              <a:t>    String </a:t>
            </a:r>
            <a:r>
              <a:rPr lang="en-IN" dirty="0" err="1"/>
              <a:t>color</a:t>
            </a:r>
            <a:r>
              <a:rPr lang="en-IN" dirty="0"/>
              <a:t> = "White";</a:t>
            </a:r>
          </a:p>
          <a:p>
            <a:r>
              <a:rPr lang="en-IN" dirty="0"/>
              <a:t>}</a:t>
            </a:r>
          </a:p>
          <a:p>
            <a:endParaRPr lang="en-IN" dirty="0"/>
          </a:p>
          <a:p>
            <a:r>
              <a:rPr lang="en-IN" dirty="0"/>
              <a:t>class Dog extends Animal {</a:t>
            </a:r>
          </a:p>
          <a:p>
            <a:r>
              <a:rPr lang="en-IN" dirty="0"/>
              <a:t>    String </a:t>
            </a:r>
            <a:r>
              <a:rPr lang="en-IN" dirty="0" err="1"/>
              <a:t>color</a:t>
            </a:r>
            <a:r>
              <a:rPr lang="en-IN" dirty="0"/>
              <a:t> = "Black";</a:t>
            </a:r>
          </a:p>
          <a:p>
            <a:endParaRPr lang="en-IN" dirty="0"/>
          </a:p>
          <a:p>
            <a:r>
              <a:rPr lang="en-IN" dirty="0"/>
              <a:t>    void </a:t>
            </a:r>
            <a:r>
              <a:rPr lang="en-IN" dirty="0" err="1"/>
              <a:t>displayColor</a:t>
            </a:r>
            <a:r>
              <a:rPr lang="en-IN" dirty="0"/>
              <a:t>() {</a:t>
            </a:r>
          </a:p>
          <a:p>
            <a:r>
              <a:rPr lang="en-IN" dirty="0"/>
              <a:t>        </a:t>
            </a:r>
            <a:r>
              <a:rPr lang="en-IN" dirty="0" err="1"/>
              <a:t>System.out.println</a:t>
            </a:r>
            <a:r>
              <a:rPr lang="en-IN" dirty="0"/>
              <a:t>("Dog's </a:t>
            </a:r>
            <a:r>
              <a:rPr lang="en-IN" dirty="0" err="1"/>
              <a:t>color</a:t>
            </a:r>
            <a:r>
              <a:rPr lang="en-IN" dirty="0"/>
              <a:t>: " + </a:t>
            </a:r>
            <a:r>
              <a:rPr lang="en-IN" dirty="0" err="1"/>
              <a:t>color</a:t>
            </a:r>
            <a:r>
              <a:rPr lang="en-IN" dirty="0"/>
              <a:t>);        // Refers to the child class variable</a:t>
            </a:r>
          </a:p>
          <a:p>
            <a:r>
              <a:rPr lang="en-IN" dirty="0"/>
              <a:t>        </a:t>
            </a:r>
            <a:r>
              <a:rPr lang="en-IN" dirty="0" err="1"/>
              <a:t>System.out.println</a:t>
            </a:r>
            <a:r>
              <a:rPr lang="en-IN" dirty="0"/>
              <a:t>("Animal's </a:t>
            </a:r>
            <a:r>
              <a:rPr lang="en-IN" dirty="0" err="1"/>
              <a:t>color</a:t>
            </a:r>
            <a:r>
              <a:rPr lang="en-IN" dirty="0"/>
              <a:t>: " + </a:t>
            </a:r>
            <a:r>
              <a:rPr lang="en-IN" dirty="0" err="1"/>
              <a:t>super.color</a:t>
            </a:r>
            <a:r>
              <a:rPr lang="en-IN" dirty="0"/>
              <a:t>); // Refers to the parent class variable</a:t>
            </a:r>
          </a:p>
          <a:p>
            <a:r>
              <a:rPr lang="en-IN" dirty="0"/>
              <a:t>    }</a:t>
            </a:r>
          </a:p>
          <a:p>
            <a:r>
              <a:rPr lang="en-IN" dirty="0"/>
              <a:t>}</a:t>
            </a:r>
          </a:p>
          <a:p>
            <a:endParaRPr lang="en-IN" dirty="0"/>
          </a:p>
          <a:p>
            <a:r>
              <a:rPr lang="en-IN" dirty="0"/>
              <a:t>public class Main {</a:t>
            </a:r>
          </a:p>
          <a:p>
            <a:r>
              <a:rPr lang="en-IN" dirty="0"/>
              <a:t>    public static void main(String[] </a:t>
            </a:r>
            <a:r>
              <a:rPr lang="en-IN" dirty="0" err="1"/>
              <a:t>args</a:t>
            </a:r>
            <a:r>
              <a:rPr lang="en-IN" dirty="0"/>
              <a:t>) {</a:t>
            </a:r>
          </a:p>
          <a:p>
            <a:r>
              <a:rPr lang="en-IN" dirty="0"/>
              <a:t>        Dog </a:t>
            </a:r>
            <a:r>
              <a:rPr lang="en-IN" dirty="0" err="1"/>
              <a:t>dog</a:t>
            </a:r>
            <a:r>
              <a:rPr lang="en-IN" dirty="0"/>
              <a:t> = new Dog();</a:t>
            </a:r>
          </a:p>
          <a:p>
            <a:r>
              <a:rPr lang="en-IN" dirty="0"/>
              <a:t>        </a:t>
            </a:r>
            <a:r>
              <a:rPr lang="en-IN" dirty="0" err="1"/>
              <a:t>dog.displayColor</a:t>
            </a:r>
            <a:r>
              <a:rPr lang="en-IN" dirty="0"/>
              <a:t>();</a:t>
            </a:r>
          </a:p>
          <a:p>
            <a:r>
              <a:rPr lang="en-IN" dirty="0"/>
              <a:t>    }</a:t>
            </a:r>
          </a:p>
          <a:p>
            <a:r>
              <a:rPr lang="en-IN" dirty="0"/>
              <a:t>}</a:t>
            </a:r>
          </a:p>
        </p:txBody>
      </p:sp>
    </p:spTree>
    <p:extLst>
      <p:ext uri="{BB962C8B-B14F-4D97-AF65-F5344CB8AC3E}">
        <p14:creationId xmlns:p14="http://schemas.microsoft.com/office/powerpoint/2010/main" val="46150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3BCAF-620F-DB28-5BDC-048DE429FA36}"/>
              </a:ext>
            </a:extLst>
          </p:cNvPr>
          <p:cNvSpPr>
            <a:spLocks noGrp="1"/>
          </p:cNvSpPr>
          <p:nvPr>
            <p:ph type="title"/>
          </p:nvPr>
        </p:nvSpPr>
        <p:spPr/>
        <p:txBody>
          <a:bodyPr/>
          <a:lstStyle/>
          <a:p>
            <a:r>
              <a:rPr lang="en-IN" dirty="0"/>
              <a:t>Super() Statement</a:t>
            </a:r>
          </a:p>
        </p:txBody>
      </p:sp>
      <p:sp>
        <p:nvSpPr>
          <p:cNvPr id="3" name="Content Placeholder 2">
            <a:extLst>
              <a:ext uri="{FF2B5EF4-FFF2-40B4-BE49-F238E27FC236}">
                <a16:creationId xmlns:a16="http://schemas.microsoft.com/office/drawing/2014/main" id="{986C4559-0A11-86F5-597F-9FA241FBAE98}"/>
              </a:ext>
            </a:extLst>
          </p:cNvPr>
          <p:cNvSpPr>
            <a:spLocks noGrp="1"/>
          </p:cNvSpPr>
          <p:nvPr>
            <p:ph idx="1"/>
          </p:nvPr>
        </p:nvSpPr>
        <p:spPr>
          <a:xfrm>
            <a:off x="969461" y="1858297"/>
            <a:ext cx="10966900" cy="4713100"/>
          </a:xfrm>
        </p:spPr>
        <p:txBody>
          <a:bodyPr>
            <a:normAutofit/>
          </a:bodyPr>
          <a:lstStyle/>
          <a:p>
            <a:pPr>
              <a:buFont typeface="Wingdings" panose="05000000000000000000" pitchFamily="2" charset="2"/>
              <a:buChar char="§"/>
            </a:pPr>
            <a:r>
              <a:rPr lang="en-US" dirty="0"/>
              <a:t>The super() statement in Java is used to explicitly call the constructor of the parent class (superclass). </a:t>
            </a:r>
          </a:p>
          <a:p>
            <a:pPr>
              <a:buFont typeface="Wingdings" panose="05000000000000000000" pitchFamily="2" charset="2"/>
              <a:buChar char="§"/>
            </a:pPr>
            <a:r>
              <a:rPr lang="en-US" dirty="0"/>
              <a:t>It is used to ensure that the parent class is properly initialized before the child class performs its initialization.</a:t>
            </a:r>
          </a:p>
          <a:p>
            <a:pPr>
              <a:buFont typeface="Wingdings" panose="05000000000000000000" pitchFamily="2" charset="2"/>
              <a:buChar char="§"/>
            </a:pPr>
            <a:r>
              <a:rPr lang="en-US" dirty="0"/>
              <a:t> If not explicitly used, Java automatically inserts a call to the no-argument constructor of the superclass.</a:t>
            </a:r>
          </a:p>
          <a:p>
            <a:r>
              <a:rPr lang="en-US" b="1" dirty="0"/>
              <a:t>Key Points About super():</a:t>
            </a:r>
          </a:p>
          <a:p>
            <a:pPr>
              <a:buFont typeface="Wingdings" panose="05000000000000000000" pitchFamily="2" charset="2"/>
              <a:buChar char="Ø"/>
            </a:pPr>
            <a:r>
              <a:rPr lang="en-US" dirty="0"/>
              <a:t>It must be the first statement in the child class constructor.</a:t>
            </a:r>
          </a:p>
          <a:p>
            <a:pPr>
              <a:buFont typeface="Wingdings" panose="05000000000000000000" pitchFamily="2" charset="2"/>
              <a:buChar char="Ø"/>
            </a:pPr>
            <a:r>
              <a:rPr lang="en-US" dirty="0"/>
              <a:t>Used to invoke the parent class constructor, either the default constructor or a parameterized one.</a:t>
            </a:r>
          </a:p>
          <a:p>
            <a:pPr>
              <a:buFont typeface="Wingdings" panose="05000000000000000000" pitchFamily="2" charset="2"/>
              <a:buChar char="Ø"/>
            </a:pPr>
            <a:r>
              <a:rPr lang="en-US" dirty="0"/>
              <a:t>If a parent class has a parameterized constructor and no default constructor, you must explicitly use super() to call the appropriate constructor.</a:t>
            </a:r>
          </a:p>
          <a:p>
            <a:pPr>
              <a:buFont typeface="Wingdings" panose="05000000000000000000" pitchFamily="2" charset="2"/>
              <a:buChar char="Ø"/>
            </a:pPr>
            <a:r>
              <a:rPr lang="en-US" dirty="0"/>
              <a:t>If not called explicitly, Java will automatically call the no-argument constructor of the parent class (if it exists).</a:t>
            </a:r>
            <a:endParaRPr lang="en-IN" dirty="0"/>
          </a:p>
        </p:txBody>
      </p:sp>
    </p:spTree>
    <p:extLst>
      <p:ext uri="{BB962C8B-B14F-4D97-AF65-F5344CB8AC3E}">
        <p14:creationId xmlns:p14="http://schemas.microsoft.com/office/powerpoint/2010/main" val="654735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432030-CDDB-0402-74A4-8945106B6ABD}"/>
              </a:ext>
            </a:extLst>
          </p:cNvPr>
          <p:cNvSpPr/>
          <p:nvPr/>
        </p:nvSpPr>
        <p:spPr>
          <a:xfrm>
            <a:off x="471947" y="363794"/>
            <a:ext cx="5211097" cy="57125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IN" dirty="0"/>
              <a:t>class Animal {</a:t>
            </a:r>
          </a:p>
          <a:p>
            <a:r>
              <a:rPr lang="en-IN" dirty="0"/>
              <a:t>    Animal() {</a:t>
            </a:r>
          </a:p>
          <a:p>
            <a:r>
              <a:rPr lang="en-IN" dirty="0"/>
              <a:t>        </a:t>
            </a:r>
            <a:r>
              <a:rPr lang="en-IN" dirty="0" err="1"/>
              <a:t>System.out.println</a:t>
            </a:r>
            <a:r>
              <a:rPr lang="en-IN" dirty="0"/>
              <a:t>("Animal constructor called");</a:t>
            </a:r>
          </a:p>
          <a:p>
            <a:r>
              <a:rPr lang="en-IN" dirty="0"/>
              <a:t>    }</a:t>
            </a:r>
          </a:p>
          <a:p>
            <a:r>
              <a:rPr lang="en-IN" dirty="0"/>
              <a:t>}</a:t>
            </a:r>
          </a:p>
          <a:p>
            <a:endParaRPr lang="en-IN" dirty="0"/>
          </a:p>
          <a:p>
            <a:r>
              <a:rPr lang="en-IN" dirty="0"/>
              <a:t>class Dog extends Animal {</a:t>
            </a:r>
          </a:p>
          <a:p>
            <a:r>
              <a:rPr lang="en-IN" dirty="0"/>
              <a:t>    Dog() {</a:t>
            </a:r>
          </a:p>
          <a:p>
            <a:r>
              <a:rPr lang="en-IN" dirty="0"/>
              <a:t>        super(); // Implicitly called if not present</a:t>
            </a:r>
          </a:p>
          <a:p>
            <a:r>
              <a:rPr lang="en-IN" dirty="0"/>
              <a:t>        </a:t>
            </a:r>
            <a:r>
              <a:rPr lang="en-IN" dirty="0" err="1"/>
              <a:t>System.out.println</a:t>
            </a:r>
            <a:r>
              <a:rPr lang="en-IN" dirty="0"/>
              <a:t>("Dog constructor called");</a:t>
            </a:r>
          </a:p>
          <a:p>
            <a:r>
              <a:rPr lang="en-IN" dirty="0"/>
              <a:t>    }</a:t>
            </a:r>
          </a:p>
          <a:p>
            <a:r>
              <a:rPr lang="en-IN" dirty="0"/>
              <a:t>}</a:t>
            </a:r>
          </a:p>
          <a:p>
            <a:endParaRPr lang="en-IN" dirty="0"/>
          </a:p>
          <a:p>
            <a:r>
              <a:rPr lang="en-IN" dirty="0"/>
              <a:t>public class Main {</a:t>
            </a:r>
          </a:p>
          <a:p>
            <a:r>
              <a:rPr lang="en-IN" dirty="0"/>
              <a:t>    public static void main(String[] </a:t>
            </a:r>
            <a:r>
              <a:rPr lang="en-IN" dirty="0" err="1"/>
              <a:t>args</a:t>
            </a:r>
            <a:r>
              <a:rPr lang="en-IN" dirty="0"/>
              <a:t>) {</a:t>
            </a:r>
          </a:p>
          <a:p>
            <a:r>
              <a:rPr lang="en-IN" dirty="0"/>
              <a:t>        Dog </a:t>
            </a:r>
            <a:r>
              <a:rPr lang="en-IN" dirty="0" err="1"/>
              <a:t>dog</a:t>
            </a:r>
            <a:r>
              <a:rPr lang="en-IN" dirty="0"/>
              <a:t> = new Dog(); // Calls Animal constructor first, then Dog constructor</a:t>
            </a:r>
          </a:p>
          <a:p>
            <a:r>
              <a:rPr lang="en-IN" dirty="0"/>
              <a:t>    }</a:t>
            </a:r>
          </a:p>
          <a:p>
            <a:r>
              <a:rPr lang="en-IN" dirty="0"/>
              <a:t>}</a:t>
            </a:r>
          </a:p>
        </p:txBody>
      </p:sp>
      <p:sp>
        <p:nvSpPr>
          <p:cNvPr id="3" name="Rectangle 2">
            <a:extLst>
              <a:ext uri="{FF2B5EF4-FFF2-40B4-BE49-F238E27FC236}">
                <a16:creationId xmlns:a16="http://schemas.microsoft.com/office/drawing/2014/main" id="{FDF671ED-16A3-54E6-E957-9943689F1E06}"/>
              </a:ext>
            </a:extLst>
          </p:cNvPr>
          <p:cNvSpPr/>
          <p:nvPr/>
        </p:nvSpPr>
        <p:spPr>
          <a:xfrm>
            <a:off x="6508958" y="363794"/>
            <a:ext cx="5211095" cy="59288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IN" dirty="0"/>
              <a:t>class Animal {</a:t>
            </a:r>
          </a:p>
          <a:p>
            <a:r>
              <a:rPr lang="en-IN" dirty="0"/>
              <a:t>    Animal(String type) {</a:t>
            </a:r>
          </a:p>
          <a:p>
            <a:r>
              <a:rPr lang="en-IN" dirty="0"/>
              <a:t>        </a:t>
            </a:r>
            <a:r>
              <a:rPr lang="en-IN" dirty="0" err="1"/>
              <a:t>System.out.println</a:t>
            </a:r>
            <a:r>
              <a:rPr lang="en-IN" dirty="0"/>
              <a:t>("Animal constructor called: " + type);</a:t>
            </a:r>
          </a:p>
          <a:p>
            <a:r>
              <a:rPr lang="en-IN" dirty="0"/>
              <a:t>    }</a:t>
            </a:r>
          </a:p>
          <a:p>
            <a:r>
              <a:rPr lang="en-IN" dirty="0"/>
              <a:t>}</a:t>
            </a:r>
          </a:p>
          <a:p>
            <a:endParaRPr lang="en-IN" dirty="0"/>
          </a:p>
          <a:p>
            <a:r>
              <a:rPr lang="en-IN" dirty="0"/>
              <a:t>class Dog extends Animal {</a:t>
            </a:r>
          </a:p>
          <a:p>
            <a:r>
              <a:rPr lang="en-IN" dirty="0"/>
              <a:t>    Dog(String name) {</a:t>
            </a:r>
          </a:p>
          <a:p>
            <a:r>
              <a:rPr lang="en-IN" dirty="0"/>
              <a:t>        super("Dog"); // Calls the parameterized constructor of the parent class</a:t>
            </a:r>
          </a:p>
          <a:p>
            <a:r>
              <a:rPr lang="en-IN" dirty="0"/>
              <a:t>        </a:t>
            </a:r>
            <a:r>
              <a:rPr lang="en-IN" dirty="0" err="1"/>
              <a:t>System.out.println</a:t>
            </a:r>
            <a:r>
              <a:rPr lang="en-IN" dirty="0"/>
              <a:t>("Dog constructor called: " + name);</a:t>
            </a:r>
          </a:p>
          <a:p>
            <a:r>
              <a:rPr lang="en-IN" dirty="0"/>
              <a:t>    }</a:t>
            </a:r>
          </a:p>
          <a:p>
            <a:r>
              <a:rPr lang="en-IN" dirty="0"/>
              <a:t>}</a:t>
            </a:r>
          </a:p>
          <a:p>
            <a:endParaRPr lang="en-IN" dirty="0"/>
          </a:p>
          <a:p>
            <a:r>
              <a:rPr lang="en-IN" dirty="0"/>
              <a:t>public class Main {</a:t>
            </a:r>
          </a:p>
          <a:p>
            <a:r>
              <a:rPr lang="en-IN" dirty="0"/>
              <a:t>    public static void main(String[] </a:t>
            </a:r>
            <a:r>
              <a:rPr lang="en-IN" dirty="0" err="1"/>
              <a:t>args</a:t>
            </a:r>
            <a:r>
              <a:rPr lang="en-IN" dirty="0"/>
              <a:t>) {</a:t>
            </a:r>
          </a:p>
          <a:p>
            <a:r>
              <a:rPr lang="en-IN" dirty="0"/>
              <a:t>        Dog </a:t>
            </a:r>
            <a:r>
              <a:rPr lang="en-IN" dirty="0" err="1"/>
              <a:t>dog</a:t>
            </a:r>
            <a:r>
              <a:rPr lang="en-IN" dirty="0"/>
              <a:t> = new Dog("Buddy"); // Calls Animal constructor first, then Dog constructor</a:t>
            </a:r>
          </a:p>
          <a:p>
            <a:r>
              <a:rPr lang="en-IN" dirty="0"/>
              <a:t>    }}</a:t>
            </a:r>
          </a:p>
        </p:txBody>
      </p:sp>
    </p:spTree>
    <p:extLst>
      <p:ext uri="{BB962C8B-B14F-4D97-AF65-F5344CB8AC3E}">
        <p14:creationId xmlns:p14="http://schemas.microsoft.com/office/powerpoint/2010/main" val="1548850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08590-AECC-BB03-BAEF-A6A9C893092C}"/>
              </a:ext>
            </a:extLst>
          </p:cNvPr>
          <p:cNvSpPr>
            <a:spLocks noGrp="1"/>
          </p:cNvSpPr>
          <p:nvPr>
            <p:ph type="title"/>
          </p:nvPr>
        </p:nvSpPr>
        <p:spPr/>
        <p:txBody>
          <a:bodyPr/>
          <a:lstStyle/>
          <a:p>
            <a:r>
              <a:rPr lang="en-IN" dirty="0"/>
              <a:t>Encapsulation</a:t>
            </a:r>
          </a:p>
        </p:txBody>
      </p:sp>
      <p:sp>
        <p:nvSpPr>
          <p:cNvPr id="3" name="Content Placeholder 2">
            <a:extLst>
              <a:ext uri="{FF2B5EF4-FFF2-40B4-BE49-F238E27FC236}">
                <a16:creationId xmlns:a16="http://schemas.microsoft.com/office/drawing/2014/main" id="{D3FCB006-825A-CE61-56D4-FE3BDADF2E87}"/>
              </a:ext>
            </a:extLst>
          </p:cNvPr>
          <p:cNvSpPr>
            <a:spLocks noGrp="1"/>
          </p:cNvSpPr>
          <p:nvPr>
            <p:ph idx="1"/>
          </p:nvPr>
        </p:nvSpPr>
        <p:spPr>
          <a:xfrm>
            <a:off x="1097280" y="1845733"/>
            <a:ext cx="10652268" cy="5012267"/>
          </a:xfrm>
        </p:spPr>
        <p:txBody>
          <a:bodyPr>
            <a:normAutofit/>
          </a:bodyPr>
          <a:lstStyle/>
          <a:p>
            <a:pPr>
              <a:buFont typeface="Arial" panose="020B0604020202020204" pitchFamily="34" charset="0"/>
              <a:buChar char="•"/>
            </a:pPr>
            <a:r>
              <a:rPr lang="en-US" dirty="0"/>
              <a:t>Encapsulation is one of the four fundamental concepts of Object-Oriented Programming (OOP).</a:t>
            </a:r>
          </a:p>
          <a:p>
            <a:pPr>
              <a:buFont typeface="Arial" panose="020B0604020202020204" pitchFamily="34" charset="0"/>
              <a:buChar char="•"/>
            </a:pPr>
            <a:r>
              <a:rPr lang="en-US" dirty="0"/>
              <a:t>It refers to the bundling of data (variables) and methods (functions) that operate on the data into a single unit or class. </a:t>
            </a:r>
          </a:p>
          <a:p>
            <a:pPr>
              <a:buFont typeface="Arial" panose="020B0604020202020204" pitchFamily="34" charset="0"/>
              <a:buChar char="•"/>
            </a:pPr>
            <a:r>
              <a:rPr lang="en-US" dirty="0"/>
              <a:t>It also restricts direct access to some of an object’s components, which is a way of data hiding.</a:t>
            </a:r>
          </a:p>
          <a:p>
            <a:r>
              <a:rPr lang="en-US" b="1" dirty="0"/>
              <a:t>Key Points:</a:t>
            </a:r>
          </a:p>
          <a:p>
            <a:pPr>
              <a:buFont typeface="+mj-lt"/>
              <a:buAutoNum type="arabicPeriod"/>
            </a:pPr>
            <a:r>
              <a:rPr lang="en-US" b="1" dirty="0"/>
              <a:t>Data Hiding:</a:t>
            </a:r>
            <a:r>
              <a:rPr lang="en-US" dirty="0"/>
              <a:t> Encapsulation hides the internal states of objects, preventing unwanted access and modification.</a:t>
            </a:r>
          </a:p>
          <a:p>
            <a:pPr>
              <a:buFont typeface="+mj-lt"/>
              <a:buAutoNum type="arabicPeriod"/>
            </a:pPr>
            <a:r>
              <a:rPr lang="en-US" b="1" dirty="0"/>
              <a:t>Controlled Access:</a:t>
            </a:r>
            <a:r>
              <a:rPr lang="en-US" dirty="0"/>
              <a:t> Access to the data is provided via public methods, usually getters and setters.</a:t>
            </a:r>
          </a:p>
          <a:p>
            <a:pPr>
              <a:buFont typeface="+mj-lt"/>
              <a:buAutoNum type="arabicPeriod"/>
            </a:pPr>
            <a:r>
              <a:rPr lang="en-US" b="1" dirty="0"/>
              <a:t>Modularity:</a:t>
            </a:r>
            <a:r>
              <a:rPr lang="en-US" dirty="0"/>
              <a:t> Helps in breaking down the program into smaller and more manageable parts (classes and objects).</a:t>
            </a:r>
          </a:p>
          <a:p>
            <a:pPr>
              <a:buFont typeface="Arial" panose="020B0604020202020204" pitchFamily="34" charset="0"/>
              <a:buChar char="•"/>
            </a:pPr>
            <a:endParaRPr lang="en-IN" sz="2400" dirty="0"/>
          </a:p>
        </p:txBody>
      </p:sp>
    </p:spTree>
    <p:extLst>
      <p:ext uri="{BB962C8B-B14F-4D97-AF65-F5344CB8AC3E}">
        <p14:creationId xmlns:p14="http://schemas.microsoft.com/office/powerpoint/2010/main" val="32746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DB234-9B19-6F0B-B915-CC92B3A2D262}"/>
              </a:ext>
            </a:extLst>
          </p:cNvPr>
          <p:cNvSpPr>
            <a:spLocks noGrp="1"/>
          </p:cNvSpPr>
          <p:nvPr>
            <p:ph type="title"/>
          </p:nvPr>
        </p:nvSpPr>
        <p:spPr>
          <a:xfrm>
            <a:off x="1097280" y="286603"/>
            <a:ext cx="4418617" cy="1247229"/>
          </a:xfrm>
        </p:spPr>
        <p:txBody>
          <a:bodyPr/>
          <a:lstStyle/>
          <a:p>
            <a:r>
              <a:rPr lang="en-IN" dirty="0"/>
              <a:t>Example</a:t>
            </a:r>
          </a:p>
        </p:txBody>
      </p:sp>
      <p:sp>
        <p:nvSpPr>
          <p:cNvPr id="4" name="Rectangle 3">
            <a:extLst>
              <a:ext uri="{FF2B5EF4-FFF2-40B4-BE49-F238E27FC236}">
                <a16:creationId xmlns:a16="http://schemas.microsoft.com/office/drawing/2014/main" id="{CEA8C84F-2945-AC03-CACB-207BECA96168}"/>
              </a:ext>
            </a:extLst>
          </p:cNvPr>
          <p:cNvSpPr/>
          <p:nvPr/>
        </p:nvSpPr>
        <p:spPr>
          <a:xfrm>
            <a:off x="5332434" y="189748"/>
            <a:ext cx="6149592" cy="61342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spcBef>
                <a:spcPts val="0"/>
              </a:spcBef>
            </a:pPr>
            <a:r>
              <a:rPr lang="en-IN" sz="1800" dirty="0"/>
              <a:t>class Area {</a:t>
            </a:r>
          </a:p>
          <a:p>
            <a:pPr>
              <a:spcBef>
                <a:spcPts val="0"/>
              </a:spcBef>
            </a:pPr>
            <a:r>
              <a:rPr lang="en-IN" sz="1800" dirty="0"/>
              <a:t>  // fields to calculate area</a:t>
            </a:r>
          </a:p>
          <a:p>
            <a:pPr>
              <a:spcBef>
                <a:spcPts val="0"/>
              </a:spcBef>
            </a:pPr>
            <a:r>
              <a:rPr lang="en-IN" sz="1800" dirty="0"/>
              <a:t> int length;</a:t>
            </a:r>
          </a:p>
          <a:p>
            <a:pPr>
              <a:spcBef>
                <a:spcPts val="0"/>
              </a:spcBef>
            </a:pPr>
            <a:r>
              <a:rPr lang="en-IN" sz="1800" dirty="0"/>
              <a:t>  int breadth;</a:t>
            </a:r>
          </a:p>
          <a:p>
            <a:pPr>
              <a:spcBef>
                <a:spcPts val="0"/>
              </a:spcBef>
            </a:pPr>
            <a:r>
              <a:rPr lang="en-IN" sz="1800" dirty="0"/>
              <a:t>  // constructor to initialize values</a:t>
            </a:r>
          </a:p>
          <a:p>
            <a:pPr>
              <a:spcBef>
                <a:spcPts val="0"/>
              </a:spcBef>
            </a:pPr>
            <a:r>
              <a:rPr lang="en-IN" sz="1800" dirty="0"/>
              <a:t>  Area(int length, int breadth) {</a:t>
            </a:r>
          </a:p>
          <a:p>
            <a:pPr>
              <a:spcBef>
                <a:spcPts val="0"/>
              </a:spcBef>
            </a:pPr>
            <a:r>
              <a:rPr lang="en-IN" sz="1800" dirty="0"/>
              <a:t>    </a:t>
            </a:r>
            <a:r>
              <a:rPr lang="en-IN" sz="1800" dirty="0" err="1"/>
              <a:t>this.length</a:t>
            </a:r>
            <a:r>
              <a:rPr lang="en-IN" sz="1800" dirty="0"/>
              <a:t> = length;</a:t>
            </a:r>
          </a:p>
          <a:p>
            <a:pPr>
              <a:spcBef>
                <a:spcPts val="0"/>
              </a:spcBef>
            </a:pPr>
            <a:r>
              <a:rPr lang="en-IN" sz="1800" dirty="0"/>
              <a:t>    </a:t>
            </a:r>
            <a:r>
              <a:rPr lang="en-IN" sz="1800" dirty="0" err="1"/>
              <a:t>this.breadth</a:t>
            </a:r>
            <a:r>
              <a:rPr lang="en-IN" sz="1800" dirty="0"/>
              <a:t> = breadth;</a:t>
            </a:r>
          </a:p>
          <a:p>
            <a:pPr>
              <a:spcBef>
                <a:spcPts val="0"/>
              </a:spcBef>
            </a:pPr>
            <a:r>
              <a:rPr lang="en-IN" sz="1800" dirty="0"/>
              <a:t>  }</a:t>
            </a:r>
          </a:p>
          <a:p>
            <a:pPr>
              <a:spcBef>
                <a:spcPts val="0"/>
              </a:spcBef>
            </a:pPr>
            <a:r>
              <a:rPr lang="en-IN" sz="1800" dirty="0"/>
              <a:t>  // method to calculate area</a:t>
            </a:r>
          </a:p>
          <a:p>
            <a:pPr>
              <a:spcBef>
                <a:spcPts val="0"/>
              </a:spcBef>
            </a:pPr>
            <a:r>
              <a:rPr lang="en-IN" sz="1800" dirty="0"/>
              <a:t>  public void </a:t>
            </a:r>
            <a:r>
              <a:rPr lang="en-IN" sz="1800" dirty="0" err="1"/>
              <a:t>getArea</a:t>
            </a:r>
            <a:r>
              <a:rPr lang="en-IN" sz="1800" dirty="0"/>
              <a:t>() {</a:t>
            </a:r>
          </a:p>
          <a:p>
            <a:pPr>
              <a:spcBef>
                <a:spcPts val="0"/>
              </a:spcBef>
            </a:pPr>
            <a:r>
              <a:rPr lang="en-IN" sz="1800" dirty="0"/>
              <a:t>    int area = length * breadth;</a:t>
            </a:r>
          </a:p>
          <a:p>
            <a:pPr>
              <a:spcBef>
                <a:spcPts val="0"/>
              </a:spcBef>
            </a:pPr>
            <a:r>
              <a:rPr lang="en-IN" sz="1800" dirty="0"/>
              <a:t>    </a:t>
            </a:r>
            <a:r>
              <a:rPr lang="en-IN" sz="1800" dirty="0" err="1"/>
              <a:t>System.out.println</a:t>
            </a:r>
            <a:r>
              <a:rPr lang="en-IN" sz="1800" dirty="0"/>
              <a:t>("Area: " + area);</a:t>
            </a:r>
          </a:p>
          <a:p>
            <a:pPr>
              <a:spcBef>
                <a:spcPts val="0"/>
              </a:spcBef>
            </a:pPr>
            <a:r>
              <a:rPr lang="en-IN" sz="1800" dirty="0"/>
              <a:t>  }</a:t>
            </a:r>
          </a:p>
          <a:p>
            <a:pPr>
              <a:spcBef>
                <a:spcPts val="0"/>
              </a:spcBef>
            </a:pPr>
            <a:r>
              <a:rPr lang="en-IN" sz="1800" dirty="0"/>
              <a:t>}class Main {</a:t>
            </a:r>
          </a:p>
          <a:p>
            <a:pPr>
              <a:spcBef>
                <a:spcPts val="0"/>
              </a:spcBef>
            </a:pPr>
            <a:r>
              <a:rPr lang="en-IN" sz="1800" dirty="0"/>
              <a:t>  public static void main(String[] </a:t>
            </a:r>
            <a:r>
              <a:rPr lang="en-IN" sz="1800" dirty="0" err="1"/>
              <a:t>args</a:t>
            </a:r>
            <a:r>
              <a:rPr lang="en-IN" sz="1800" dirty="0"/>
              <a:t>) {</a:t>
            </a:r>
          </a:p>
          <a:p>
            <a:pPr marL="0" indent="0">
              <a:spcBef>
                <a:spcPts val="0"/>
              </a:spcBef>
              <a:buNone/>
            </a:pPr>
            <a:r>
              <a:rPr lang="en-IN" sz="1800" dirty="0"/>
              <a:t> // create object of Area</a:t>
            </a:r>
          </a:p>
          <a:p>
            <a:pPr>
              <a:spcBef>
                <a:spcPts val="0"/>
              </a:spcBef>
            </a:pPr>
            <a:r>
              <a:rPr lang="en-IN" sz="1800" dirty="0"/>
              <a:t>    // pass value of length and breadth</a:t>
            </a:r>
          </a:p>
          <a:p>
            <a:pPr>
              <a:spcBef>
                <a:spcPts val="0"/>
              </a:spcBef>
            </a:pPr>
            <a:r>
              <a:rPr lang="en-IN" sz="1800" dirty="0"/>
              <a:t>    Area rectangle = new Area(5, 6);</a:t>
            </a:r>
          </a:p>
          <a:p>
            <a:pPr>
              <a:spcBef>
                <a:spcPts val="0"/>
              </a:spcBef>
            </a:pPr>
            <a:r>
              <a:rPr lang="en-IN" sz="1800" dirty="0"/>
              <a:t>    </a:t>
            </a:r>
            <a:r>
              <a:rPr lang="en-IN" sz="1800" dirty="0" err="1"/>
              <a:t>rectangle.getArea</a:t>
            </a:r>
            <a:r>
              <a:rPr lang="en-IN" sz="1800" dirty="0"/>
              <a:t>();</a:t>
            </a:r>
          </a:p>
          <a:p>
            <a:pPr>
              <a:spcBef>
                <a:spcPts val="0"/>
              </a:spcBef>
            </a:pPr>
            <a:r>
              <a:rPr lang="en-IN" sz="1800" dirty="0"/>
              <a:t>  }</a:t>
            </a:r>
          </a:p>
          <a:p>
            <a:pPr>
              <a:spcBef>
                <a:spcPts val="0"/>
              </a:spcBef>
            </a:pPr>
            <a:r>
              <a:rPr lang="en-IN" sz="1800" dirty="0"/>
              <a:t>}</a:t>
            </a:r>
          </a:p>
        </p:txBody>
      </p:sp>
    </p:spTree>
    <p:extLst>
      <p:ext uri="{BB962C8B-B14F-4D97-AF65-F5344CB8AC3E}">
        <p14:creationId xmlns:p14="http://schemas.microsoft.com/office/powerpoint/2010/main" val="352103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95FA-9155-82E9-FD29-E6484E7DBFE6}"/>
              </a:ext>
            </a:extLst>
          </p:cNvPr>
          <p:cNvSpPr>
            <a:spLocks noGrp="1"/>
          </p:cNvSpPr>
          <p:nvPr>
            <p:ph type="title"/>
          </p:nvPr>
        </p:nvSpPr>
        <p:spPr/>
        <p:txBody>
          <a:bodyPr/>
          <a:lstStyle/>
          <a:p>
            <a:r>
              <a:rPr lang="en-IN" dirty="0"/>
              <a:t>Inheritance</a:t>
            </a:r>
          </a:p>
        </p:txBody>
      </p:sp>
      <p:sp>
        <p:nvSpPr>
          <p:cNvPr id="3" name="Content Placeholder 2">
            <a:extLst>
              <a:ext uri="{FF2B5EF4-FFF2-40B4-BE49-F238E27FC236}">
                <a16:creationId xmlns:a16="http://schemas.microsoft.com/office/drawing/2014/main" id="{087D65EA-CF64-8BD7-77C4-6A3AE573E3A4}"/>
              </a:ext>
            </a:extLst>
          </p:cNvPr>
          <p:cNvSpPr>
            <a:spLocks noGrp="1"/>
          </p:cNvSpPr>
          <p:nvPr>
            <p:ph idx="1"/>
          </p:nvPr>
        </p:nvSpPr>
        <p:spPr>
          <a:xfrm>
            <a:off x="1097279" y="1845733"/>
            <a:ext cx="10308139" cy="4348589"/>
          </a:xfrm>
        </p:spPr>
        <p:txBody>
          <a:bodyPr>
            <a:normAutofit fontScale="92500" lnSpcReduction="10000"/>
          </a:bodyPr>
          <a:lstStyle/>
          <a:p>
            <a:pPr>
              <a:buFont typeface="Arial" panose="020B0604020202020204" pitchFamily="34" charset="0"/>
              <a:buChar char="•"/>
            </a:pPr>
            <a:r>
              <a:rPr lang="en-US" b="1" dirty="0"/>
              <a:t>Inheritance</a:t>
            </a:r>
            <a:r>
              <a:rPr lang="en-US" dirty="0"/>
              <a:t> is another fundamental concept of Object-Oriented Programming (OOP).</a:t>
            </a:r>
          </a:p>
          <a:p>
            <a:pPr>
              <a:buFont typeface="Arial" panose="020B0604020202020204" pitchFamily="34" charset="0"/>
              <a:buChar char="•"/>
            </a:pPr>
            <a:r>
              <a:rPr lang="en-US" dirty="0"/>
              <a:t> It allows a new class (called a </a:t>
            </a:r>
            <a:r>
              <a:rPr lang="en-US" b="1" dirty="0"/>
              <a:t>subclass</a:t>
            </a:r>
            <a:r>
              <a:rPr lang="en-US" dirty="0"/>
              <a:t> or </a:t>
            </a:r>
            <a:r>
              <a:rPr lang="en-US" b="1" dirty="0"/>
              <a:t>child class</a:t>
            </a:r>
            <a:r>
              <a:rPr lang="en-US" dirty="0"/>
              <a:t>) to inherit properties and methods from an existing class (called a </a:t>
            </a:r>
            <a:r>
              <a:rPr lang="en-US" b="1" dirty="0"/>
              <a:t>superclass</a:t>
            </a:r>
            <a:r>
              <a:rPr lang="en-US" dirty="0"/>
              <a:t> or </a:t>
            </a:r>
            <a:r>
              <a:rPr lang="en-US" b="1" dirty="0"/>
              <a:t>parent class</a:t>
            </a:r>
            <a:r>
              <a:rPr lang="en-US" dirty="0"/>
              <a:t>). </a:t>
            </a:r>
          </a:p>
          <a:p>
            <a:pPr>
              <a:buFont typeface="Arial" panose="020B0604020202020204" pitchFamily="34" charset="0"/>
              <a:buChar char="•"/>
            </a:pPr>
            <a:r>
              <a:rPr lang="en-US" dirty="0"/>
              <a:t>This promotes code reusability and helps in building a relationship between classes, like "is-a" (a cat is an animal).</a:t>
            </a:r>
          </a:p>
          <a:p>
            <a:pPr marL="0" indent="0">
              <a:buNone/>
            </a:pPr>
            <a:r>
              <a:rPr lang="en-US" b="1" dirty="0"/>
              <a:t>Types Of Inheritance:</a:t>
            </a:r>
          </a:p>
          <a:p>
            <a:pPr marL="0" indent="0">
              <a:buNone/>
            </a:pPr>
            <a:r>
              <a:rPr lang="en-US" dirty="0"/>
              <a:t>1.</a:t>
            </a:r>
            <a:r>
              <a:rPr lang="en-IN" dirty="0"/>
              <a:t> Single Inheritance</a:t>
            </a:r>
            <a:endParaRPr lang="en-US" b="1" dirty="0"/>
          </a:p>
          <a:p>
            <a:pPr marL="0" indent="0">
              <a:buNone/>
            </a:pPr>
            <a:r>
              <a:rPr lang="en-US" dirty="0"/>
              <a:t>2. Multilevel Inheritance</a:t>
            </a:r>
          </a:p>
          <a:p>
            <a:pPr marL="0" indent="0">
              <a:buNone/>
            </a:pPr>
            <a:r>
              <a:rPr lang="en-US" dirty="0"/>
              <a:t>3.</a:t>
            </a:r>
            <a:r>
              <a:rPr lang="en-IN" dirty="0"/>
              <a:t> Hierarchical Inheritance</a:t>
            </a:r>
            <a:endParaRPr lang="en-US" dirty="0"/>
          </a:p>
          <a:p>
            <a:pPr marL="0" indent="0">
              <a:buNone/>
            </a:pPr>
            <a:r>
              <a:rPr lang="en-US" dirty="0"/>
              <a:t>4. Multiple Inheritance</a:t>
            </a:r>
          </a:p>
          <a:p>
            <a:pPr marL="0" indent="0">
              <a:buNone/>
            </a:pPr>
            <a:r>
              <a:rPr lang="en-US" dirty="0"/>
              <a:t>5.</a:t>
            </a:r>
            <a:r>
              <a:rPr lang="en-IN" dirty="0"/>
              <a:t> Hybrid Inheritance</a:t>
            </a:r>
          </a:p>
        </p:txBody>
      </p:sp>
    </p:spTree>
    <p:extLst>
      <p:ext uri="{BB962C8B-B14F-4D97-AF65-F5344CB8AC3E}">
        <p14:creationId xmlns:p14="http://schemas.microsoft.com/office/powerpoint/2010/main" val="911432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24D29-F434-21F8-2329-28E740118A16}"/>
              </a:ext>
            </a:extLst>
          </p:cNvPr>
          <p:cNvSpPr>
            <a:spLocks noGrp="1"/>
          </p:cNvSpPr>
          <p:nvPr>
            <p:ph type="title"/>
          </p:nvPr>
        </p:nvSpPr>
        <p:spPr/>
        <p:txBody>
          <a:bodyPr/>
          <a:lstStyle/>
          <a:p>
            <a:r>
              <a:rPr lang="en-IN" dirty="0"/>
              <a:t>Single Inheritance</a:t>
            </a:r>
          </a:p>
        </p:txBody>
      </p:sp>
      <p:sp>
        <p:nvSpPr>
          <p:cNvPr id="3" name="Content Placeholder 2">
            <a:extLst>
              <a:ext uri="{FF2B5EF4-FFF2-40B4-BE49-F238E27FC236}">
                <a16:creationId xmlns:a16="http://schemas.microsoft.com/office/drawing/2014/main" id="{4A319BC1-A89E-1789-A491-39FE59F22C41}"/>
              </a:ext>
            </a:extLst>
          </p:cNvPr>
          <p:cNvSpPr>
            <a:spLocks noGrp="1"/>
          </p:cNvSpPr>
          <p:nvPr>
            <p:ph idx="1"/>
          </p:nvPr>
        </p:nvSpPr>
        <p:spPr>
          <a:xfrm>
            <a:off x="1097280" y="1845734"/>
            <a:ext cx="3248578" cy="4023360"/>
          </a:xfrm>
        </p:spPr>
        <p:txBody>
          <a:bodyPr/>
          <a:lstStyle/>
          <a:p>
            <a:r>
              <a:rPr lang="en-US" dirty="0"/>
              <a:t>In single inheritance, a subclass inherits from one superclass.</a:t>
            </a:r>
            <a:endParaRPr lang="en-IN" dirty="0"/>
          </a:p>
        </p:txBody>
      </p:sp>
      <p:sp>
        <p:nvSpPr>
          <p:cNvPr id="4" name="Rectangle 3">
            <a:extLst>
              <a:ext uri="{FF2B5EF4-FFF2-40B4-BE49-F238E27FC236}">
                <a16:creationId xmlns:a16="http://schemas.microsoft.com/office/drawing/2014/main" id="{15C06A18-58A7-F374-BC29-F383D7055327}"/>
              </a:ext>
            </a:extLst>
          </p:cNvPr>
          <p:cNvSpPr/>
          <p:nvPr/>
        </p:nvSpPr>
        <p:spPr>
          <a:xfrm>
            <a:off x="5860025" y="2016324"/>
            <a:ext cx="4945625" cy="36821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IN" dirty="0"/>
              <a:t>class Vehicle {</a:t>
            </a:r>
          </a:p>
          <a:p>
            <a:r>
              <a:rPr lang="en-IN" dirty="0"/>
              <a:t>    void start() {</a:t>
            </a:r>
          </a:p>
          <a:p>
            <a:r>
              <a:rPr lang="en-IN" dirty="0"/>
              <a:t>        </a:t>
            </a:r>
            <a:r>
              <a:rPr lang="en-IN" dirty="0" err="1"/>
              <a:t>System.out.println</a:t>
            </a:r>
            <a:r>
              <a:rPr lang="en-IN" dirty="0"/>
              <a:t>("Vehicle starts");</a:t>
            </a:r>
          </a:p>
          <a:p>
            <a:r>
              <a:rPr lang="en-IN" dirty="0"/>
              <a:t>    }</a:t>
            </a:r>
          </a:p>
          <a:p>
            <a:r>
              <a:rPr lang="en-IN" dirty="0"/>
              <a:t>}</a:t>
            </a:r>
          </a:p>
          <a:p>
            <a:endParaRPr lang="en-IN" dirty="0"/>
          </a:p>
          <a:p>
            <a:r>
              <a:rPr lang="en-IN" dirty="0"/>
              <a:t>class Car extends Vehicle { // Car inherits from Vehicle</a:t>
            </a:r>
          </a:p>
          <a:p>
            <a:r>
              <a:rPr lang="en-IN" dirty="0"/>
              <a:t>    void drive() {</a:t>
            </a:r>
          </a:p>
          <a:p>
            <a:r>
              <a:rPr lang="en-IN" dirty="0"/>
              <a:t>        </a:t>
            </a:r>
            <a:r>
              <a:rPr lang="en-IN" dirty="0" err="1"/>
              <a:t>System.out.println</a:t>
            </a:r>
            <a:r>
              <a:rPr lang="en-IN" dirty="0"/>
              <a:t>("Car drives");</a:t>
            </a:r>
          </a:p>
          <a:p>
            <a:r>
              <a:rPr lang="en-IN" dirty="0"/>
              <a:t>    }</a:t>
            </a:r>
          </a:p>
          <a:p>
            <a:r>
              <a:rPr lang="en-IN" dirty="0"/>
              <a:t>}</a:t>
            </a:r>
          </a:p>
        </p:txBody>
      </p:sp>
    </p:spTree>
    <p:extLst>
      <p:ext uri="{BB962C8B-B14F-4D97-AF65-F5344CB8AC3E}">
        <p14:creationId xmlns:p14="http://schemas.microsoft.com/office/powerpoint/2010/main" val="61264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25953-F3CD-5612-1A3A-B65402376C6B}"/>
              </a:ext>
            </a:extLst>
          </p:cNvPr>
          <p:cNvSpPr>
            <a:spLocks noGrp="1"/>
          </p:cNvSpPr>
          <p:nvPr>
            <p:ph type="title"/>
          </p:nvPr>
        </p:nvSpPr>
        <p:spPr/>
        <p:txBody>
          <a:bodyPr/>
          <a:lstStyle/>
          <a:p>
            <a:r>
              <a:rPr lang="en-IN" dirty="0"/>
              <a:t> Multilevel Inheritance</a:t>
            </a:r>
          </a:p>
        </p:txBody>
      </p:sp>
      <p:sp>
        <p:nvSpPr>
          <p:cNvPr id="3" name="Content Placeholder 2">
            <a:extLst>
              <a:ext uri="{FF2B5EF4-FFF2-40B4-BE49-F238E27FC236}">
                <a16:creationId xmlns:a16="http://schemas.microsoft.com/office/drawing/2014/main" id="{BB0AE8EE-9731-7795-ED92-74A1FFFC7748}"/>
              </a:ext>
            </a:extLst>
          </p:cNvPr>
          <p:cNvSpPr>
            <a:spLocks noGrp="1"/>
          </p:cNvSpPr>
          <p:nvPr>
            <p:ph idx="1"/>
          </p:nvPr>
        </p:nvSpPr>
        <p:spPr>
          <a:xfrm>
            <a:off x="1097280" y="1845734"/>
            <a:ext cx="3799185" cy="4023360"/>
          </a:xfrm>
        </p:spPr>
        <p:txBody>
          <a:bodyPr/>
          <a:lstStyle/>
          <a:p>
            <a:r>
              <a:rPr lang="en-US" dirty="0"/>
              <a:t>In multilevel inheritance, a class is derived from another derived class (like a chain).</a:t>
            </a:r>
            <a:endParaRPr lang="en-IN" dirty="0"/>
          </a:p>
        </p:txBody>
      </p:sp>
      <p:sp>
        <p:nvSpPr>
          <p:cNvPr id="4" name="Rectangle 3">
            <a:extLst>
              <a:ext uri="{FF2B5EF4-FFF2-40B4-BE49-F238E27FC236}">
                <a16:creationId xmlns:a16="http://schemas.microsoft.com/office/drawing/2014/main" id="{B4D7390A-208B-A738-8A7F-D99CC14C468D}"/>
              </a:ext>
            </a:extLst>
          </p:cNvPr>
          <p:cNvSpPr/>
          <p:nvPr/>
        </p:nvSpPr>
        <p:spPr>
          <a:xfrm>
            <a:off x="6961238" y="286603"/>
            <a:ext cx="4650659" cy="58501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IN" dirty="0"/>
              <a:t>class Appliance {</a:t>
            </a:r>
          </a:p>
          <a:p>
            <a:r>
              <a:rPr lang="en-IN" dirty="0"/>
              <a:t>    void </a:t>
            </a:r>
            <a:r>
              <a:rPr lang="en-IN" dirty="0" err="1"/>
              <a:t>powerOn</a:t>
            </a:r>
            <a:r>
              <a:rPr lang="en-IN" dirty="0"/>
              <a:t>() {</a:t>
            </a:r>
          </a:p>
          <a:p>
            <a:r>
              <a:rPr lang="en-IN" dirty="0"/>
              <a:t>        </a:t>
            </a:r>
            <a:r>
              <a:rPr lang="en-IN" dirty="0" err="1"/>
              <a:t>System.out.println</a:t>
            </a:r>
            <a:r>
              <a:rPr lang="en-IN" dirty="0"/>
              <a:t>("Appliance powers on");</a:t>
            </a:r>
          </a:p>
          <a:p>
            <a:r>
              <a:rPr lang="en-IN" dirty="0"/>
              <a:t>    }</a:t>
            </a:r>
          </a:p>
          <a:p>
            <a:r>
              <a:rPr lang="en-IN" dirty="0"/>
              <a:t>}</a:t>
            </a:r>
          </a:p>
          <a:p>
            <a:endParaRPr lang="en-IN" dirty="0"/>
          </a:p>
          <a:p>
            <a:r>
              <a:rPr lang="en-IN" dirty="0"/>
              <a:t>class </a:t>
            </a:r>
            <a:r>
              <a:rPr lang="en-IN" dirty="0" err="1"/>
              <a:t>WashingMachine</a:t>
            </a:r>
            <a:r>
              <a:rPr lang="en-IN" dirty="0"/>
              <a:t> extends Appliance { </a:t>
            </a:r>
          </a:p>
          <a:p>
            <a:r>
              <a:rPr lang="en-IN" dirty="0"/>
              <a:t>    void wash() {</a:t>
            </a:r>
          </a:p>
          <a:p>
            <a:r>
              <a:rPr lang="en-IN" dirty="0"/>
              <a:t>        </a:t>
            </a:r>
            <a:r>
              <a:rPr lang="en-IN" dirty="0" err="1"/>
              <a:t>System.out.println</a:t>
            </a:r>
            <a:r>
              <a:rPr lang="en-IN" dirty="0"/>
              <a:t>("Washing clothes");</a:t>
            </a:r>
          </a:p>
          <a:p>
            <a:r>
              <a:rPr lang="en-IN" dirty="0"/>
              <a:t>    }</a:t>
            </a:r>
          </a:p>
          <a:p>
            <a:r>
              <a:rPr lang="en-IN" dirty="0"/>
              <a:t>}</a:t>
            </a:r>
          </a:p>
          <a:p>
            <a:endParaRPr lang="en-IN" dirty="0"/>
          </a:p>
          <a:p>
            <a:r>
              <a:rPr lang="en-IN" dirty="0"/>
              <a:t>class </a:t>
            </a:r>
            <a:r>
              <a:rPr lang="en-IN" dirty="0" err="1"/>
              <a:t>SmartWashingMachine</a:t>
            </a:r>
            <a:r>
              <a:rPr lang="en-IN" dirty="0"/>
              <a:t> extends </a:t>
            </a:r>
            <a:r>
              <a:rPr lang="en-IN" dirty="0" err="1"/>
              <a:t>WashingMachine</a:t>
            </a:r>
            <a:r>
              <a:rPr lang="en-IN" dirty="0"/>
              <a:t> { </a:t>
            </a:r>
          </a:p>
          <a:p>
            <a:r>
              <a:rPr lang="en-IN" dirty="0"/>
              <a:t>    void </a:t>
            </a:r>
            <a:r>
              <a:rPr lang="en-IN" dirty="0" err="1"/>
              <a:t>connectToWifi</a:t>
            </a:r>
            <a:r>
              <a:rPr lang="en-IN" dirty="0"/>
              <a:t>() {</a:t>
            </a:r>
          </a:p>
          <a:p>
            <a:r>
              <a:rPr lang="en-IN" dirty="0"/>
              <a:t>        </a:t>
            </a:r>
            <a:r>
              <a:rPr lang="en-IN" dirty="0" err="1"/>
              <a:t>System.out.println</a:t>
            </a:r>
            <a:r>
              <a:rPr lang="en-IN" dirty="0"/>
              <a:t>("Connecting to Wi-Fi");</a:t>
            </a:r>
          </a:p>
          <a:p>
            <a:r>
              <a:rPr lang="en-IN" dirty="0"/>
              <a:t>    }</a:t>
            </a:r>
          </a:p>
          <a:p>
            <a:r>
              <a:rPr lang="en-IN" dirty="0"/>
              <a:t>}</a:t>
            </a:r>
          </a:p>
        </p:txBody>
      </p:sp>
    </p:spTree>
    <p:extLst>
      <p:ext uri="{BB962C8B-B14F-4D97-AF65-F5344CB8AC3E}">
        <p14:creationId xmlns:p14="http://schemas.microsoft.com/office/powerpoint/2010/main" val="479446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A7029-0F9F-DDD2-0E60-E66C847F8192}"/>
              </a:ext>
            </a:extLst>
          </p:cNvPr>
          <p:cNvSpPr>
            <a:spLocks noGrp="1"/>
          </p:cNvSpPr>
          <p:nvPr>
            <p:ph type="title"/>
          </p:nvPr>
        </p:nvSpPr>
        <p:spPr/>
        <p:txBody>
          <a:bodyPr/>
          <a:lstStyle/>
          <a:p>
            <a:r>
              <a:rPr lang="en-IN" dirty="0"/>
              <a:t>Hierarchical Inheritance</a:t>
            </a:r>
          </a:p>
        </p:txBody>
      </p:sp>
      <p:sp>
        <p:nvSpPr>
          <p:cNvPr id="3" name="Content Placeholder 2">
            <a:extLst>
              <a:ext uri="{FF2B5EF4-FFF2-40B4-BE49-F238E27FC236}">
                <a16:creationId xmlns:a16="http://schemas.microsoft.com/office/drawing/2014/main" id="{FA21FA88-6DB9-CFC2-0403-0F21B07495EB}"/>
              </a:ext>
            </a:extLst>
          </p:cNvPr>
          <p:cNvSpPr>
            <a:spLocks noGrp="1"/>
          </p:cNvSpPr>
          <p:nvPr>
            <p:ph idx="1"/>
          </p:nvPr>
        </p:nvSpPr>
        <p:spPr>
          <a:xfrm>
            <a:off x="1097280" y="1845734"/>
            <a:ext cx="4025326" cy="3709492"/>
          </a:xfrm>
        </p:spPr>
        <p:txBody>
          <a:bodyPr/>
          <a:lstStyle/>
          <a:p>
            <a:r>
              <a:rPr lang="en-US" dirty="0"/>
              <a:t>In hierarchical inheritance, multiple subclasses inherit from the same superclass.</a:t>
            </a:r>
            <a:endParaRPr lang="en-IN" dirty="0"/>
          </a:p>
        </p:txBody>
      </p:sp>
      <p:sp>
        <p:nvSpPr>
          <p:cNvPr id="4" name="Rectangle 3">
            <a:extLst>
              <a:ext uri="{FF2B5EF4-FFF2-40B4-BE49-F238E27FC236}">
                <a16:creationId xmlns:a16="http://schemas.microsoft.com/office/drawing/2014/main" id="{19FDC80B-7635-B941-2BB4-CBE81FBA9D00}"/>
              </a:ext>
            </a:extLst>
          </p:cNvPr>
          <p:cNvSpPr/>
          <p:nvPr/>
        </p:nvSpPr>
        <p:spPr>
          <a:xfrm>
            <a:off x="7403690" y="690716"/>
            <a:ext cx="4404852" cy="54765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IN" dirty="0"/>
              <a:t>class Shape {</a:t>
            </a:r>
          </a:p>
          <a:p>
            <a:r>
              <a:rPr lang="en-IN" dirty="0"/>
              <a:t>    void draw() {</a:t>
            </a:r>
          </a:p>
          <a:p>
            <a:r>
              <a:rPr lang="en-IN" dirty="0"/>
              <a:t>        </a:t>
            </a:r>
            <a:r>
              <a:rPr lang="en-IN" dirty="0" err="1"/>
              <a:t>System.out.println</a:t>
            </a:r>
            <a:r>
              <a:rPr lang="en-IN" dirty="0"/>
              <a:t>("Drawing a shape");</a:t>
            </a:r>
          </a:p>
          <a:p>
            <a:r>
              <a:rPr lang="en-IN" dirty="0"/>
              <a:t>    }</a:t>
            </a:r>
          </a:p>
          <a:p>
            <a:r>
              <a:rPr lang="en-IN" dirty="0"/>
              <a:t>}</a:t>
            </a:r>
          </a:p>
          <a:p>
            <a:endParaRPr lang="en-IN" dirty="0"/>
          </a:p>
          <a:p>
            <a:r>
              <a:rPr lang="en-IN" dirty="0"/>
              <a:t>class Circle extends Shape { // Circle inherits Shape</a:t>
            </a:r>
          </a:p>
          <a:p>
            <a:r>
              <a:rPr lang="en-IN" dirty="0"/>
              <a:t>    void </a:t>
            </a:r>
            <a:r>
              <a:rPr lang="en-IN" dirty="0" err="1"/>
              <a:t>calculateArea</a:t>
            </a:r>
            <a:r>
              <a:rPr lang="en-IN" dirty="0"/>
              <a:t>() {</a:t>
            </a:r>
          </a:p>
          <a:p>
            <a:r>
              <a:rPr lang="en-IN" dirty="0"/>
              <a:t>        </a:t>
            </a:r>
            <a:r>
              <a:rPr lang="en-IN" dirty="0" err="1"/>
              <a:t>System.out.println</a:t>
            </a:r>
            <a:r>
              <a:rPr lang="en-IN" dirty="0"/>
              <a:t>("Area of Circle");</a:t>
            </a:r>
          </a:p>
          <a:p>
            <a:r>
              <a:rPr lang="en-IN" dirty="0"/>
              <a:t>    }</a:t>
            </a:r>
          </a:p>
          <a:p>
            <a:r>
              <a:rPr lang="en-IN" dirty="0"/>
              <a:t>}</a:t>
            </a:r>
          </a:p>
          <a:p>
            <a:endParaRPr lang="en-IN" dirty="0"/>
          </a:p>
          <a:p>
            <a:r>
              <a:rPr lang="en-IN" dirty="0"/>
              <a:t>class Square extends Shape { // Square inherits Shape</a:t>
            </a:r>
          </a:p>
          <a:p>
            <a:r>
              <a:rPr lang="en-IN" dirty="0"/>
              <a:t>    void </a:t>
            </a:r>
            <a:r>
              <a:rPr lang="en-IN" dirty="0" err="1"/>
              <a:t>calculateArea</a:t>
            </a:r>
            <a:r>
              <a:rPr lang="en-IN" dirty="0"/>
              <a:t>() {</a:t>
            </a:r>
          </a:p>
          <a:p>
            <a:r>
              <a:rPr lang="en-IN" dirty="0"/>
              <a:t>        </a:t>
            </a:r>
            <a:r>
              <a:rPr lang="en-IN" dirty="0" err="1"/>
              <a:t>System.out.println</a:t>
            </a:r>
            <a:r>
              <a:rPr lang="en-IN" dirty="0"/>
              <a:t>("Area of Square");</a:t>
            </a:r>
          </a:p>
          <a:p>
            <a:r>
              <a:rPr lang="en-IN" dirty="0"/>
              <a:t>    }</a:t>
            </a:r>
          </a:p>
          <a:p>
            <a:r>
              <a:rPr lang="en-IN" dirty="0"/>
              <a:t>}</a:t>
            </a:r>
          </a:p>
        </p:txBody>
      </p:sp>
    </p:spTree>
    <p:extLst>
      <p:ext uri="{BB962C8B-B14F-4D97-AF65-F5344CB8AC3E}">
        <p14:creationId xmlns:p14="http://schemas.microsoft.com/office/powerpoint/2010/main" val="3561120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36BDF-AFE9-AEC7-4F8E-8A3603D01726}"/>
              </a:ext>
            </a:extLst>
          </p:cNvPr>
          <p:cNvSpPr>
            <a:spLocks noGrp="1"/>
          </p:cNvSpPr>
          <p:nvPr>
            <p:ph type="title"/>
          </p:nvPr>
        </p:nvSpPr>
        <p:spPr/>
        <p:txBody>
          <a:bodyPr/>
          <a:lstStyle/>
          <a:p>
            <a:r>
              <a:rPr lang="en-IN" dirty="0"/>
              <a:t> Multiple Inheritance</a:t>
            </a:r>
          </a:p>
        </p:txBody>
      </p:sp>
      <p:sp>
        <p:nvSpPr>
          <p:cNvPr id="3" name="Content Placeholder 2">
            <a:extLst>
              <a:ext uri="{FF2B5EF4-FFF2-40B4-BE49-F238E27FC236}">
                <a16:creationId xmlns:a16="http://schemas.microsoft.com/office/drawing/2014/main" id="{D6B4BC08-7639-9B48-C562-01474E6F5F17}"/>
              </a:ext>
            </a:extLst>
          </p:cNvPr>
          <p:cNvSpPr>
            <a:spLocks noGrp="1"/>
          </p:cNvSpPr>
          <p:nvPr>
            <p:ph idx="1"/>
          </p:nvPr>
        </p:nvSpPr>
        <p:spPr>
          <a:xfrm>
            <a:off x="1097280" y="1845733"/>
            <a:ext cx="4998720" cy="4358421"/>
          </a:xfrm>
        </p:spPr>
        <p:txBody>
          <a:bodyPr/>
          <a:lstStyle/>
          <a:p>
            <a:r>
              <a:rPr lang="en-US" dirty="0"/>
              <a:t>Multiple inheritance is when a class inherits from more than one class. Java doesn't support multiple inheritance with classes to avoid the Diamond Problem. However, it supports multiple inheritance through interfaces.</a:t>
            </a:r>
            <a:endParaRPr lang="en-IN" dirty="0"/>
          </a:p>
        </p:txBody>
      </p:sp>
      <p:sp>
        <p:nvSpPr>
          <p:cNvPr id="4" name="Rectangle 3">
            <a:extLst>
              <a:ext uri="{FF2B5EF4-FFF2-40B4-BE49-F238E27FC236}">
                <a16:creationId xmlns:a16="http://schemas.microsoft.com/office/drawing/2014/main" id="{D126EFA1-BF99-B031-5ADC-BF34B96262E6}"/>
              </a:ext>
            </a:extLst>
          </p:cNvPr>
          <p:cNvSpPr/>
          <p:nvPr/>
        </p:nvSpPr>
        <p:spPr>
          <a:xfrm>
            <a:off x="6839318" y="471948"/>
            <a:ext cx="4998720" cy="53880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IN" dirty="0"/>
              <a:t>interface Playable {</a:t>
            </a:r>
          </a:p>
          <a:p>
            <a:r>
              <a:rPr lang="en-IN" dirty="0"/>
              <a:t>    void play();</a:t>
            </a:r>
          </a:p>
          <a:p>
            <a:r>
              <a:rPr lang="en-IN" dirty="0"/>
              <a:t>}</a:t>
            </a:r>
          </a:p>
          <a:p>
            <a:endParaRPr lang="en-IN" dirty="0"/>
          </a:p>
          <a:p>
            <a:r>
              <a:rPr lang="en-IN" dirty="0"/>
              <a:t>interface Recordable {</a:t>
            </a:r>
          </a:p>
          <a:p>
            <a:r>
              <a:rPr lang="en-IN" dirty="0"/>
              <a:t>    void record();</a:t>
            </a:r>
          </a:p>
          <a:p>
            <a:r>
              <a:rPr lang="en-IN" dirty="0"/>
              <a:t>}</a:t>
            </a:r>
          </a:p>
          <a:p>
            <a:endParaRPr lang="en-IN" dirty="0"/>
          </a:p>
          <a:p>
            <a:r>
              <a:rPr lang="en-IN" dirty="0"/>
              <a:t>class </a:t>
            </a:r>
            <a:r>
              <a:rPr lang="en-IN" dirty="0" err="1"/>
              <a:t>MediaPlayer</a:t>
            </a:r>
            <a:r>
              <a:rPr lang="en-IN" dirty="0"/>
              <a:t> implements Playable, Recordable { // </a:t>
            </a:r>
            <a:r>
              <a:rPr lang="en-IN" dirty="0" err="1"/>
              <a:t>MediaPlayer</a:t>
            </a:r>
            <a:r>
              <a:rPr lang="en-IN" dirty="0"/>
              <a:t> implements both Playable and Recordable</a:t>
            </a:r>
          </a:p>
          <a:p>
            <a:r>
              <a:rPr lang="en-IN" dirty="0"/>
              <a:t>    public void play() {</a:t>
            </a:r>
          </a:p>
          <a:p>
            <a:r>
              <a:rPr lang="en-IN" dirty="0"/>
              <a:t>        </a:t>
            </a:r>
            <a:r>
              <a:rPr lang="en-IN" dirty="0" err="1"/>
              <a:t>System.out.println</a:t>
            </a:r>
            <a:r>
              <a:rPr lang="en-IN" dirty="0"/>
              <a:t>("Playing media");</a:t>
            </a:r>
          </a:p>
          <a:p>
            <a:r>
              <a:rPr lang="en-IN" dirty="0"/>
              <a:t>    }</a:t>
            </a:r>
          </a:p>
          <a:p>
            <a:r>
              <a:rPr lang="en-IN" dirty="0"/>
              <a:t>    public void record() {</a:t>
            </a:r>
          </a:p>
          <a:p>
            <a:r>
              <a:rPr lang="en-IN" dirty="0"/>
              <a:t>        </a:t>
            </a:r>
            <a:r>
              <a:rPr lang="en-IN" dirty="0" err="1"/>
              <a:t>System.out.println</a:t>
            </a:r>
            <a:r>
              <a:rPr lang="en-IN" dirty="0"/>
              <a:t>("Recording media");</a:t>
            </a:r>
          </a:p>
          <a:p>
            <a:r>
              <a:rPr lang="en-IN" dirty="0"/>
              <a:t>    }</a:t>
            </a:r>
          </a:p>
          <a:p>
            <a:r>
              <a:rPr lang="en-IN" dirty="0"/>
              <a:t>}</a:t>
            </a:r>
          </a:p>
        </p:txBody>
      </p:sp>
    </p:spTree>
    <p:extLst>
      <p:ext uri="{BB962C8B-B14F-4D97-AF65-F5344CB8AC3E}">
        <p14:creationId xmlns:p14="http://schemas.microsoft.com/office/powerpoint/2010/main" val="1752878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0E578-49AD-33DC-B5A9-D5A0692A4AB4}"/>
              </a:ext>
            </a:extLst>
          </p:cNvPr>
          <p:cNvSpPr>
            <a:spLocks noGrp="1"/>
          </p:cNvSpPr>
          <p:nvPr>
            <p:ph type="title"/>
          </p:nvPr>
        </p:nvSpPr>
        <p:spPr/>
        <p:txBody>
          <a:bodyPr/>
          <a:lstStyle/>
          <a:p>
            <a:r>
              <a:rPr lang="en-IN" dirty="0"/>
              <a:t>Hybrid Inheritance</a:t>
            </a:r>
          </a:p>
        </p:txBody>
      </p:sp>
      <p:sp>
        <p:nvSpPr>
          <p:cNvPr id="3" name="Content Placeholder 2">
            <a:extLst>
              <a:ext uri="{FF2B5EF4-FFF2-40B4-BE49-F238E27FC236}">
                <a16:creationId xmlns:a16="http://schemas.microsoft.com/office/drawing/2014/main" id="{2F05D435-C6DA-F829-BABD-B3EF3DEC09A6}"/>
              </a:ext>
            </a:extLst>
          </p:cNvPr>
          <p:cNvSpPr>
            <a:spLocks noGrp="1"/>
          </p:cNvSpPr>
          <p:nvPr>
            <p:ph idx="1"/>
          </p:nvPr>
        </p:nvSpPr>
        <p:spPr>
          <a:xfrm>
            <a:off x="1097280" y="1845733"/>
            <a:ext cx="3809017" cy="4053621"/>
          </a:xfrm>
        </p:spPr>
        <p:txBody>
          <a:bodyPr/>
          <a:lstStyle/>
          <a:p>
            <a:r>
              <a:rPr lang="en-US" dirty="0"/>
              <a:t>In general, the meaning of hybrid (mixture) is made of more than one thing. In Java, the hybrid inheritance is the composition of two or more types of inheritance. The main purpose of using hybrid inheritance is to modularize the code into well-defined classes. It also provides the code reusability. </a:t>
            </a:r>
            <a:endParaRPr lang="en-IN" dirty="0"/>
          </a:p>
        </p:txBody>
      </p:sp>
      <p:sp>
        <p:nvSpPr>
          <p:cNvPr id="4" name="Rectangle 3">
            <a:extLst>
              <a:ext uri="{FF2B5EF4-FFF2-40B4-BE49-F238E27FC236}">
                <a16:creationId xmlns:a16="http://schemas.microsoft.com/office/drawing/2014/main" id="{868454FE-B449-4B37-38C1-8D36FA74670E}"/>
              </a:ext>
            </a:extLst>
          </p:cNvPr>
          <p:cNvSpPr/>
          <p:nvPr/>
        </p:nvSpPr>
        <p:spPr>
          <a:xfrm>
            <a:off x="6282814" y="51619"/>
            <a:ext cx="5742038" cy="67547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IN" dirty="0"/>
              <a:t>class X {</a:t>
            </a:r>
          </a:p>
          <a:p>
            <a:r>
              <a:rPr lang="en-IN" dirty="0"/>
              <a:t>    public void </a:t>
            </a:r>
            <a:r>
              <a:rPr lang="en-IN" dirty="0" err="1"/>
              <a:t>disp</a:t>
            </a:r>
            <a:r>
              <a:rPr lang="en-IN" dirty="0"/>
              <a:t>() {</a:t>
            </a:r>
          </a:p>
          <a:p>
            <a:r>
              <a:rPr lang="en-IN" dirty="0"/>
              <a:t>        </a:t>
            </a:r>
            <a:r>
              <a:rPr lang="en-IN" dirty="0" err="1"/>
              <a:t>System.out.println</a:t>
            </a:r>
            <a:r>
              <a:rPr lang="en-IN" dirty="0"/>
              <a:t>("X");</a:t>
            </a:r>
          </a:p>
          <a:p>
            <a:r>
              <a:rPr lang="en-IN" dirty="0"/>
              <a:t>    }</a:t>
            </a:r>
          </a:p>
          <a:p>
            <a:r>
              <a:rPr lang="en-IN" dirty="0"/>
              <a:t>}</a:t>
            </a:r>
          </a:p>
          <a:p>
            <a:r>
              <a:rPr lang="en-IN" dirty="0"/>
              <a:t>class Y extends X {</a:t>
            </a:r>
          </a:p>
          <a:p>
            <a:r>
              <a:rPr lang="en-IN" dirty="0"/>
              <a:t>    public void </a:t>
            </a:r>
            <a:r>
              <a:rPr lang="en-IN" dirty="0" err="1"/>
              <a:t>disp</a:t>
            </a:r>
            <a:r>
              <a:rPr lang="en-IN" dirty="0"/>
              <a:t>() {</a:t>
            </a:r>
          </a:p>
          <a:p>
            <a:r>
              <a:rPr lang="en-IN" dirty="0"/>
              <a:t>        </a:t>
            </a:r>
            <a:r>
              <a:rPr lang="en-IN" dirty="0" err="1"/>
              <a:t>System.out.println</a:t>
            </a:r>
            <a:r>
              <a:rPr lang="en-IN" dirty="0"/>
              <a:t>("Y");</a:t>
            </a:r>
          </a:p>
          <a:p>
            <a:r>
              <a:rPr lang="en-IN" dirty="0"/>
              <a:t>    }</a:t>
            </a:r>
          </a:p>
          <a:p>
            <a:r>
              <a:rPr lang="en-IN" dirty="0"/>
              <a:t>}</a:t>
            </a:r>
          </a:p>
          <a:p>
            <a:r>
              <a:rPr lang="en-IN" dirty="0"/>
              <a:t>class Z extends X {</a:t>
            </a:r>
          </a:p>
          <a:p>
            <a:r>
              <a:rPr lang="en-IN" dirty="0"/>
              <a:t>    public void </a:t>
            </a:r>
            <a:r>
              <a:rPr lang="en-IN" dirty="0" err="1"/>
              <a:t>disp</a:t>
            </a:r>
            <a:r>
              <a:rPr lang="en-IN" dirty="0"/>
              <a:t>() {</a:t>
            </a:r>
          </a:p>
          <a:p>
            <a:r>
              <a:rPr lang="en-IN" dirty="0"/>
              <a:t>        </a:t>
            </a:r>
            <a:r>
              <a:rPr lang="en-IN" dirty="0" err="1"/>
              <a:t>System.out.println</a:t>
            </a:r>
            <a:r>
              <a:rPr lang="en-IN" dirty="0"/>
              <a:t>("Z");</a:t>
            </a:r>
          </a:p>
          <a:p>
            <a:r>
              <a:rPr lang="en-IN" dirty="0"/>
              <a:t>    }</a:t>
            </a:r>
          </a:p>
          <a:p>
            <a:r>
              <a:rPr lang="en-IN" dirty="0"/>
              <a:t>}</a:t>
            </a:r>
          </a:p>
          <a:p>
            <a:r>
              <a:rPr lang="en-IN" dirty="0"/>
              <a:t>public class W extends Y {</a:t>
            </a:r>
          </a:p>
          <a:p>
            <a:r>
              <a:rPr lang="en-IN" dirty="0"/>
              <a:t>    public void </a:t>
            </a:r>
            <a:r>
              <a:rPr lang="en-IN" dirty="0" err="1"/>
              <a:t>disp</a:t>
            </a:r>
            <a:r>
              <a:rPr lang="en-IN" dirty="0"/>
              <a:t>() {</a:t>
            </a:r>
          </a:p>
          <a:p>
            <a:r>
              <a:rPr lang="en-IN" dirty="0"/>
              <a:t>        </a:t>
            </a:r>
            <a:r>
              <a:rPr lang="en-IN" dirty="0" err="1"/>
              <a:t>System.out.println</a:t>
            </a:r>
            <a:r>
              <a:rPr lang="en-IN" dirty="0"/>
              <a:t>("W");</a:t>
            </a:r>
          </a:p>
          <a:p>
            <a:r>
              <a:rPr lang="en-IN" dirty="0"/>
              <a:t>    }</a:t>
            </a:r>
          </a:p>
          <a:p>
            <a:r>
              <a:rPr lang="en-IN" dirty="0"/>
              <a:t>    public static void main(String[] </a:t>
            </a:r>
            <a:r>
              <a:rPr lang="en-IN" dirty="0" err="1"/>
              <a:t>args</a:t>
            </a:r>
            <a:r>
              <a:rPr lang="en-IN" dirty="0"/>
              <a:t>) {</a:t>
            </a:r>
          </a:p>
          <a:p>
            <a:r>
              <a:rPr lang="en-IN" dirty="0"/>
              <a:t>        W </a:t>
            </a:r>
            <a:r>
              <a:rPr lang="en-IN" dirty="0" err="1"/>
              <a:t>obj</a:t>
            </a:r>
            <a:r>
              <a:rPr lang="en-IN" dirty="0"/>
              <a:t> = new W(); // Object of class W</a:t>
            </a:r>
          </a:p>
          <a:p>
            <a:r>
              <a:rPr lang="en-IN" dirty="0"/>
              <a:t>        </a:t>
            </a:r>
            <a:r>
              <a:rPr lang="en-IN" dirty="0" err="1"/>
              <a:t>obj.disp</a:t>
            </a:r>
            <a:r>
              <a:rPr lang="en-IN" dirty="0"/>
              <a:t>();      // Calls </a:t>
            </a:r>
            <a:r>
              <a:rPr lang="en-IN" dirty="0" err="1"/>
              <a:t>disp</a:t>
            </a:r>
            <a:r>
              <a:rPr lang="en-IN" dirty="0"/>
              <a:t>() method of class W</a:t>
            </a:r>
          </a:p>
          <a:p>
            <a:r>
              <a:rPr lang="en-IN" dirty="0"/>
              <a:t>    }</a:t>
            </a:r>
          </a:p>
          <a:p>
            <a:r>
              <a:rPr lang="en-IN" dirty="0"/>
              <a:t>}</a:t>
            </a:r>
          </a:p>
        </p:txBody>
      </p:sp>
    </p:spTree>
    <p:extLst>
      <p:ext uri="{BB962C8B-B14F-4D97-AF65-F5344CB8AC3E}">
        <p14:creationId xmlns:p14="http://schemas.microsoft.com/office/powerpoint/2010/main" val="353093462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86</TotalTime>
  <Words>1538</Words>
  <Application>Microsoft Office PowerPoint</Application>
  <PresentationFormat>Widescreen</PresentationFormat>
  <Paragraphs>228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Retrospect</vt:lpstr>
      <vt:lpstr>Encapsulation and examples, Inheritance and Types, super keyword and super() method.</vt:lpstr>
      <vt:lpstr>Encapsulation</vt:lpstr>
      <vt:lpstr>Example</vt:lpstr>
      <vt:lpstr>Inheritance</vt:lpstr>
      <vt:lpstr>Single Inheritance</vt:lpstr>
      <vt:lpstr> Multilevel Inheritance</vt:lpstr>
      <vt:lpstr>Hierarchical Inheritance</vt:lpstr>
      <vt:lpstr> Multiple Inheritance</vt:lpstr>
      <vt:lpstr>Hybrid Inheritance</vt:lpstr>
      <vt:lpstr>Super Keyword</vt:lpstr>
      <vt:lpstr>PowerPoint Presentation</vt:lpstr>
      <vt:lpstr>Super() Statement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bhakti jajal</dc:creator>
  <cp:lastModifiedBy>bhakti jajal</cp:lastModifiedBy>
  <cp:revision>1</cp:revision>
  <dcterms:created xsi:type="dcterms:W3CDTF">2024-10-17T16:33:14Z</dcterms:created>
  <dcterms:modified xsi:type="dcterms:W3CDTF">2024-10-17T17:59:51Z</dcterms:modified>
</cp:coreProperties>
</file>