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1" r:id="rId4"/>
    <p:sldId id="264" r:id="rId5"/>
    <p:sldId id="265" r:id="rId6"/>
    <p:sldId id="266" r:id="rId7"/>
    <p:sldId id="267" r:id="rId8"/>
    <p:sldId id="268" r:id="rId9"/>
    <p:sldId id="269" r:id="rId10"/>
    <p:sldId id="271" r:id="rId11"/>
    <p:sldId id="272" r:id="rId12"/>
    <p:sldId id="273"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10/13/2024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10/13/2024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10/13/2024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2099732"/>
            <a:ext cx="8903445" cy="2692075"/>
          </a:xfrm>
        </p:spPr>
        <p:txBody>
          <a:bodyPr/>
          <a:lstStyle/>
          <a:p>
            <a:r>
              <a:rPr lang="en-US" dirty="0" smtClean="0"/>
              <a:t>JAVA METHODS, TYPES OF JAVA METHODS, RECURSION, CALLING METHODS, AND EXAMPLES</a:t>
            </a:r>
            <a:endParaRPr lang="en-IN" dirty="0"/>
          </a:p>
        </p:txBody>
      </p:sp>
      <p:sp>
        <p:nvSpPr>
          <p:cNvPr id="3" name="Subtitle 2"/>
          <p:cNvSpPr>
            <a:spLocks noGrp="1"/>
          </p:cNvSpPr>
          <p:nvPr>
            <p:ph type="subTitle" idx="1"/>
          </p:nvPr>
        </p:nvSpPr>
        <p:spPr>
          <a:xfrm>
            <a:off x="7236069" y="5073162"/>
            <a:ext cx="2744544" cy="565638"/>
          </a:xfrm>
        </p:spPr>
        <p:txBody>
          <a:bodyPr/>
          <a:lstStyle/>
          <a:p>
            <a:r>
              <a:rPr lang="en-IN" dirty="0" smtClean="0"/>
              <a:t>-Pranali </a:t>
            </a:r>
            <a:r>
              <a:rPr lang="en-IN" dirty="0" err="1" smtClean="0"/>
              <a:t>chougule</a:t>
            </a:r>
            <a:endParaRPr lang="en-IN" dirty="0"/>
          </a:p>
        </p:txBody>
      </p:sp>
    </p:spTree>
    <p:extLst>
      <p:ext uri="{BB962C8B-B14F-4D97-AF65-F5344CB8AC3E}">
        <p14:creationId xmlns:p14="http://schemas.microsoft.com/office/powerpoint/2010/main" val="648677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516" y="1378114"/>
            <a:ext cx="8761413" cy="706964"/>
          </a:xfrm>
        </p:spPr>
        <p:txBody>
          <a:bodyPr/>
          <a:lstStyle/>
          <a:p>
            <a:r>
              <a:rPr lang="en-IN" sz="6000" dirty="0"/>
              <a:t>Calling Static Method</a:t>
            </a:r>
            <a:br>
              <a:rPr lang="en-IN" sz="6000" dirty="0"/>
            </a:br>
            <a:endParaRPr lang="en-IN" sz="6000" dirty="0"/>
          </a:p>
        </p:txBody>
      </p:sp>
      <p:sp>
        <p:nvSpPr>
          <p:cNvPr id="3" name="TextBox 2"/>
          <p:cNvSpPr txBox="1"/>
          <p:nvPr/>
        </p:nvSpPr>
        <p:spPr>
          <a:xfrm>
            <a:off x="756137" y="2453054"/>
            <a:ext cx="10876085" cy="3631763"/>
          </a:xfrm>
          <a:prstGeom prst="rect">
            <a:avLst/>
          </a:prstGeom>
          <a:noFill/>
        </p:spPr>
        <p:txBody>
          <a:bodyPr wrap="square" rtlCol="0">
            <a:spAutoFit/>
          </a:bodyPr>
          <a:lstStyle/>
          <a:p>
            <a:pPr marL="285750" indent="-285750">
              <a:spcBef>
                <a:spcPts val="1000"/>
              </a:spcBef>
              <a:buClr>
                <a:schemeClr val="accent1"/>
              </a:buClr>
              <a:buFont typeface="Arial" panose="020B0604020202020204" pitchFamily="34" charset="0"/>
              <a:buChar char="•"/>
            </a:pPr>
            <a:r>
              <a:rPr lang="en-US" dirty="0"/>
              <a:t>In Java, a static method is one that belongs to the class rather than to instances (objects) of the class. </a:t>
            </a:r>
          </a:p>
          <a:p>
            <a:pPr marL="285750" indent="-285750">
              <a:spcBef>
                <a:spcPts val="1000"/>
              </a:spcBef>
              <a:buClr>
                <a:schemeClr val="accent1"/>
              </a:buClr>
              <a:buFont typeface="Arial" panose="020B0604020202020204" pitchFamily="34" charset="0"/>
              <a:buChar char="•"/>
            </a:pPr>
            <a:r>
              <a:rPr lang="en-US" dirty="0"/>
              <a:t>You can call a static method directly using the class name without needing to create an object of the class</a:t>
            </a:r>
            <a:r>
              <a:rPr lang="en-US" dirty="0" smtClean="0"/>
              <a:t>.</a:t>
            </a:r>
          </a:p>
          <a:p>
            <a:pPr marL="285750" indent="-285750">
              <a:spcBef>
                <a:spcPts val="1000"/>
              </a:spcBef>
              <a:buClr>
                <a:schemeClr val="accent1"/>
              </a:buClr>
              <a:buFont typeface="Arial" panose="020B0604020202020204" pitchFamily="34" charset="0"/>
              <a:buChar char="•"/>
            </a:pPr>
            <a:r>
              <a:rPr lang="en-US" dirty="0"/>
              <a:t>Static methods can only access other static members (variables or methods) of the class. </a:t>
            </a:r>
          </a:p>
          <a:p>
            <a:pPr marL="285750" indent="-285750">
              <a:spcBef>
                <a:spcPts val="1000"/>
              </a:spcBef>
              <a:buClr>
                <a:schemeClr val="accent1"/>
              </a:buClr>
              <a:buFont typeface="Arial" panose="020B0604020202020204" pitchFamily="34" charset="0"/>
              <a:buChar char="•"/>
            </a:pPr>
            <a:r>
              <a:rPr lang="en-US" dirty="0"/>
              <a:t>The main() method is a special example of a static method, as it is the entry point for any Java program.</a:t>
            </a:r>
          </a:p>
          <a:p>
            <a:pPr>
              <a:spcBef>
                <a:spcPts val="1000"/>
              </a:spcBef>
            </a:pPr>
            <a:r>
              <a:rPr lang="en-US" b="1" dirty="0" smtClean="0"/>
              <a:t>How </a:t>
            </a:r>
            <a:r>
              <a:rPr lang="en-US" b="1" dirty="0"/>
              <a:t>to Call a Static Method:</a:t>
            </a:r>
          </a:p>
          <a:p>
            <a:pPr marL="285750" indent="-285750">
              <a:spcBef>
                <a:spcPts val="1000"/>
              </a:spcBef>
              <a:buClr>
                <a:schemeClr val="accent1"/>
              </a:buClr>
              <a:buFont typeface="Arial" panose="020B0604020202020204" pitchFamily="34" charset="0"/>
              <a:buChar char="•"/>
            </a:pPr>
            <a:r>
              <a:rPr lang="en-US" dirty="0"/>
              <a:t>Define the static method: Use the static keyword before the method name.</a:t>
            </a:r>
          </a:p>
          <a:p>
            <a:pPr marL="285750" indent="-285750">
              <a:spcBef>
                <a:spcPts val="1000"/>
              </a:spcBef>
              <a:buClr>
                <a:schemeClr val="accent1"/>
              </a:buClr>
              <a:buFont typeface="Arial" panose="020B0604020202020204" pitchFamily="34" charset="0"/>
              <a:buChar char="•"/>
            </a:pPr>
            <a:r>
              <a:rPr lang="en-US" dirty="0"/>
              <a:t>Call the method: Use </a:t>
            </a:r>
            <a:r>
              <a:rPr lang="en-US" dirty="0" err="1"/>
              <a:t>ClassName.methodName</a:t>
            </a:r>
            <a:r>
              <a:rPr lang="en-US" dirty="0"/>
              <a:t>() to call the static method.</a:t>
            </a:r>
            <a:endParaRPr lang="en-IN" dirty="0"/>
          </a:p>
        </p:txBody>
      </p:sp>
    </p:spTree>
    <p:extLst>
      <p:ext uri="{BB962C8B-B14F-4D97-AF65-F5344CB8AC3E}">
        <p14:creationId xmlns:p14="http://schemas.microsoft.com/office/powerpoint/2010/main" val="2029834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284" y="885744"/>
            <a:ext cx="11119108" cy="1127695"/>
          </a:xfrm>
        </p:spPr>
        <p:txBody>
          <a:bodyPr/>
          <a:lstStyle/>
          <a:p>
            <a:r>
              <a:rPr lang="en-IN" sz="5400" dirty="0"/>
              <a:t>Calling the Pre-Defined Method</a:t>
            </a:r>
          </a:p>
        </p:txBody>
      </p:sp>
      <p:sp>
        <p:nvSpPr>
          <p:cNvPr id="6" name="TextBox 5"/>
          <p:cNvSpPr txBox="1"/>
          <p:nvPr/>
        </p:nvSpPr>
        <p:spPr>
          <a:xfrm>
            <a:off x="694593" y="2450565"/>
            <a:ext cx="5222630" cy="3247043"/>
          </a:xfrm>
          <a:prstGeom prst="rect">
            <a:avLst/>
          </a:prstGeom>
          <a:noFill/>
        </p:spPr>
        <p:txBody>
          <a:bodyPr wrap="square" rtlCol="0">
            <a:spAutoFit/>
          </a:bodyPr>
          <a:lstStyle/>
          <a:p>
            <a:pPr marL="285750" indent="-285750">
              <a:spcBef>
                <a:spcPts val="1000"/>
              </a:spcBef>
              <a:buClr>
                <a:schemeClr val="accent1"/>
              </a:buClr>
              <a:buFont typeface="Arial" panose="020B0604020202020204" pitchFamily="34" charset="0"/>
              <a:buChar char="•"/>
            </a:pPr>
            <a:r>
              <a:rPr lang="en-US" dirty="0"/>
              <a:t>In Java, pre-defined methods are methods that are already provided by Java's standard </a:t>
            </a:r>
            <a:r>
              <a:rPr lang="en-US" dirty="0" smtClean="0"/>
              <a:t>library.</a:t>
            </a:r>
          </a:p>
          <a:p>
            <a:pPr marL="285750" indent="-285750">
              <a:spcBef>
                <a:spcPts val="1000"/>
              </a:spcBef>
              <a:buClr>
                <a:schemeClr val="accent1"/>
              </a:buClr>
              <a:buFont typeface="Arial" panose="020B0604020202020204" pitchFamily="34" charset="0"/>
              <a:buChar char="•"/>
            </a:pPr>
            <a:r>
              <a:rPr lang="en-US" dirty="0" smtClean="0"/>
              <a:t>These </a:t>
            </a:r>
            <a:r>
              <a:rPr lang="en-US" dirty="0"/>
              <a:t>methods are part of various built-in classes such as String, Math, Object, etc. </a:t>
            </a:r>
            <a:endParaRPr lang="en-US" dirty="0" smtClean="0"/>
          </a:p>
          <a:p>
            <a:pPr marL="285750" indent="-285750">
              <a:spcBef>
                <a:spcPts val="1000"/>
              </a:spcBef>
              <a:buClr>
                <a:schemeClr val="accent1"/>
              </a:buClr>
              <a:buFont typeface="Arial" panose="020B0604020202020204" pitchFamily="34" charset="0"/>
              <a:buChar char="•"/>
            </a:pPr>
            <a:r>
              <a:rPr lang="en-US" dirty="0" smtClean="0"/>
              <a:t>You </a:t>
            </a:r>
            <a:r>
              <a:rPr lang="en-US" dirty="0"/>
              <a:t>can directly call these methods without defining them, as they are already implemented in the core </a:t>
            </a:r>
            <a:r>
              <a:rPr lang="en-US" dirty="0" smtClean="0"/>
              <a:t>classes</a:t>
            </a:r>
          </a:p>
          <a:p>
            <a:pPr marL="285750" indent="-285750">
              <a:spcBef>
                <a:spcPts val="1000"/>
              </a:spcBef>
              <a:buClr>
                <a:schemeClr val="accent1"/>
              </a:buClr>
              <a:buFont typeface="Arial" panose="020B0604020202020204" pitchFamily="34" charset="0"/>
              <a:buChar char="•"/>
            </a:pPr>
            <a:r>
              <a:rPr lang="en-IN" dirty="0" smtClean="0"/>
              <a:t>examples </a:t>
            </a:r>
            <a:r>
              <a:rPr lang="en-IN" dirty="0"/>
              <a:t>include </a:t>
            </a:r>
            <a:r>
              <a:rPr lang="en-IN" dirty="0" err="1"/>
              <a:t>Math.sqrt</a:t>
            </a:r>
            <a:r>
              <a:rPr lang="en-IN" dirty="0"/>
              <a:t>(), </a:t>
            </a:r>
            <a:r>
              <a:rPr lang="en-IN" dirty="0" err="1"/>
              <a:t>String.length</a:t>
            </a:r>
            <a:r>
              <a:rPr lang="en-IN" dirty="0"/>
              <a:t>(), </a:t>
            </a:r>
            <a:r>
              <a:rPr lang="en-IN" dirty="0" err="1"/>
              <a:t>System.out.println</a:t>
            </a:r>
            <a:r>
              <a:rPr lang="en-IN" dirty="0"/>
              <a:t>(), </a:t>
            </a:r>
            <a:r>
              <a:rPr lang="en-IN" dirty="0" err="1"/>
              <a:t>etc</a:t>
            </a:r>
            <a:endParaRPr lang="en-IN" dirty="0"/>
          </a:p>
        </p:txBody>
      </p:sp>
      <p:sp>
        <p:nvSpPr>
          <p:cNvPr id="11" name="Rectangle 3"/>
          <p:cNvSpPr>
            <a:spLocks noChangeArrowheads="1"/>
          </p:cNvSpPr>
          <p:nvPr/>
        </p:nvSpPr>
        <p:spPr bwMode="auto">
          <a:xfrm>
            <a:off x="0" y="-107722"/>
            <a:ext cx="24237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0" y="-107722"/>
            <a:ext cx="24237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2"/>
          <p:cNvSpPr/>
          <p:nvPr/>
        </p:nvSpPr>
        <p:spPr>
          <a:xfrm>
            <a:off x="6356838" y="2450565"/>
            <a:ext cx="6101861" cy="4078040"/>
          </a:xfrm>
          <a:prstGeom prst="rect">
            <a:avLst/>
          </a:prstGeom>
        </p:spPr>
        <p:txBody>
          <a:bodyPr wrap="square">
            <a:spAutoFit/>
          </a:bodyPr>
          <a:lstStyle/>
          <a:p>
            <a:r>
              <a:rPr lang="en-IN" b="1" dirty="0" smtClean="0"/>
              <a:t>Example:</a:t>
            </a:r>
          </a:p>
          <a:p>
            <a:r>
              <a:rPr lang="en-IN" dirty="0" smtClean="0"/>
              <a:t>public </a:t>
            </a:r>
            <a:r>
              <a:rPr lang="en-IN" dirty="0"/>
              <a:t>class Example {</a:t>
            </a:r>
          </a:p>
          <a:p>
            <a:r>
              <a:rPr lang="en-IN" dirty="0"/>
              <a:t>    public static void main(String[] </a:t>
            </a:r>
            <a:r>
              <a:rPr lang="en-IN" dirty="0" err="1"/>
              <a:t>args</a:t>
            </a:r>
            <a:r>
              <a:rPr lang="en-IN" dirty="0"/>
              <a:t>) {</a:t>
            </a:r>
          </a:p>
          <a:p>
            <a:r>
              <a:rPr lang="en-IN" dirty="0"/>
              <a:t>        // Create an object of the Object class</a:t>
            </a:r>
          </a:p>
          <a:p>
            <a:r>
              <a:rPr lang="en-IN" dirty="0"/>
              <a:t>        Object </a:t>
            </a:r>
            <a:r>
              <a:rPr lang="en-IN" dirty="0" err="1"/>
              <a:t>obj</a:t>
            </a:r>
            <a:r>
              <a:rPr lang="en-IN" dirty="0"/>
              <a:t> = new Object();</a:t>
            </a:r>
          </a:p>
          <a:p>
            <a:endParaRPr lang="en-IN" dirty="0"/>
          </a:p>
          <a:p>
            <a:r>
              <a:rPr lang="en-IN" dirty="0"/>
              <a:t>        // Call the pre-defined method </a:t>
            </a:r>
            <a:r>
              <a:rPr lang="en-IN" dirty="0" err="1"/>
              <a:t>hashCode</a:t>
            </a:r>
            <a:r>
              <a:rPr lang="en-IN" dirty="0"/>
              <a:t>()</a:t>
            </a:r>
          </a:p>
          <a:p>
            <a:r>
              <a:rPr lang="en-IN" dirty="0"/>
              <a:t>        </a:t>
            </a:r>
            <a:r>
              <a:rPr lang="en-IN" dirty="0" err="1"/>
              <a:t>int</a:t>
            </a:r>
            <a:r>
              <a:rPr lang="en-IN" dirty="0"/>
              <a:t> </a:t>
            </a:r>
            <a:r>
              <a:rPr lang="en-IN" dirty="0" err="1"/>
              <a:t>hashValue</a:t>
            </a:r>
            <a:r>
              <a:rPr lang="en-IN" dirty="0"/>
              <a:t> = </a:t>
            </a:r>
            <a:r>
              <a:rPr lang="en-IN" dirty="0" err="1"/>
              <a:t>obj.hashCode</a:t>
            </a:r>
            <a:r>
              <a:rPr lang="en-IN" dirty="0"/>
              <a:t>();</a:t>
            </a:r>
          </a:p>
          <a:p>
            <a:endParaRPr lang="en-IN" dirty="0"/>
          </a:p>
          <a:p>
            <a:r>
              <a:rPr lang="en-IN" dirty="0"/>
              <a:t>        // Print the hash code value</a:t>
            </a:r>
          </a:p>
          <a:p>
            <a:r>
              <a:rPr lang="en-IN" dirty="0"/>
              <a:t>        </a:t>
            </a:r>
            <a:r>
              <a:rPr lang="en-IN" dirty="0" err="1"/>
              <a:t>System.out.println</a:t>
            </a:r>
            <a:r>
              <a:rPr lang="en-IN" dirty="0"/>
              <a:t>("Hash code value: " + </a:t>
            </a:r>
            <a:r>
              <a:rPr lang="en-IN" dirty="0" err="1"/>
              <a:t>hashValue</a:t>
            </a:r>
            <a:r>
              <a:rPr lang="en-IN" dirty="0"/>
              <a:t>);</a:t>
            </a:r>
          </a:p>
          <a:p>
            <a:r>
              <a:rPr lang="en-IN" dirty="0"/>
              <a:t>    }</a:t>
            </a:r>
          </a:p>
          <a:p>
            <a:r>
              <a:rPr lang="en-IN" dirty="0"/>
              <a:t>}</a:t>
            </a:r>
          </a:p>
        </p:txBody>
      </p:sp>
    </p:spTree>
    <p:extLst>
      <p:ext uri="{BB962C8B-B14F-4D97-AF65-F5344CB8AC3E}">
        <p14:creationId xmlns:p14="http://schemas.microsoft.com/office/powerpoint/2010/main" val="1925411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1" y="973668"/>
            <a:ext cx="10351361" cy="1162863"/>
          </a:xfrm>
        </p:spPr>
        <p:txBody>
          <a:bodyPr/>
          <a:lstStyle/>
          <a:p>
            <a:r>
              <a:rPr lang="en-IN" sz="5400" dirty="0"/>
              <a:t>Calling User-Defined Method</a:t>
            </a:r>
            <a:br>
              <a:rPr lang="en-IN" sz="5400" dirty="0"/>
            </a:br>
            <a:endParaRPr lang="en-IN" sz="5400" dirty="0"/>
          </a:p>
        </p:txBody>
      </p:sp>
      <p:sp>
        <p:nvSpPr>
          <p:cNvPr id="3" name="Content Placeholder 2"/>
          <p:cNvSpPr>
            <a:spLocks noGrp="1"/>
          </p:cNvSpPr>
          <p:nvPr>
            <p:ph idx="1"/>
          </p:nvPr>
        </p:nvSpPr>
        <p:spPr>
          <a:xfrm>
            <a:off x="571501" y="2453054"/>
            <a:ext cx="11315700" cy="4114799"/>
          </a:xfrm>
        </p:spPr>
        <p:txBody>
          <a:bodyPr>
            <a:normAutofit/>
          </a:bodyPr>
          <a:lstStyle/>
          <a:p>
            <a:pPr>
              <a:buFont typeface="Arial" panose="020B0604020202020204" pitchFamily="34" charset="0"/>
              <a:buChar char="•"/>
            </a:pPr>
            <a:r>
              <a:rPr lang="en-US" dirty="0" smtClean="0"/>
              <a:t>To </a:t>
            </a:r>
            <a:r>
              <a:rPr lang="en-US" dirty="0"/>
              <a:t>call a user-defined method, first, we create a method and then call it. </a:t>
            </a:r>
            <a:endParaRPr lang="en-US" dirty="0" smtClean="0"/>
          </a:p>
          <a:p>
            <a:pPr>
              <a:buFont typeface="Arial" panose="020B0604020202020204" pitchFamily="34" charset="0"/>
              <a:buChar char="•"/>
            </a:pPr>
            <a:r>
              <a:rPr lang="en-US" dirty="0" smtClean="0"/>
              <a:t>A </a:t>
            </a:r>
            <a:r>
              <a:rPr lang="en-US" dirty="0"/>
              <a:t>method must be created in the class with the name of the method, followed by parentheses (). </a:t>
            </a:r>
            <a:endParaRPr lang="en-US" dirty="0" smtClean="0"/>
          </a:p>
          <a:p>
            <a:pPr>
              <a:buFont typeface="Arial" panose="020B0604020202020204" pitchFamily="34" charset="0"/>
              <a:buChar char="•"/>
            </a:pPr>
            <a:r>
              <a:rPr lang="en-US" dirty="0" smtClean="0"/>
              <a:t>The </a:t>
            </a:r>
            <a:r>
              <a:rPr lang="en-US" dirty="0"/>
              <a:t>method definition consists of a method header and method body.</a:t>
            </a:r>
          </a:p>
          <a:p>
            <a:pPr marL="0" indent="0">
              <a:buNone/>
            </a:pPr>
            <a:r>
              <a:rPr lang="en-US" dirty="0"/>
              <a:t>We can call a method by using the following:</a:t>
            </a:r>
          </a:p>
          <a:p>
            <a:pPr>
              <a:buFont typeface="Wingdings" panose="05000000000000000000" pitchFamily="2" charset="2"/>
              <a:buChar char="Ø"/>
            </a:pPr>
            <a:r>
              <a:rPr lang="en-US" dirty="0" err="1"/>
              <a:t>method_name</a:t>
            </a:r>
            <a:r>
              <a:rPr lang="en-US" dirty="0"/>
              <a:t>();  //non static method calling  </a:t>
            </a:r>
          </a:p>
          <a:p>
            <a:pPr marL="0" indent="0">
              <a:buNone/>
            </a:pPr>
            <a:r>
              <a:rPr lang="en-US" dirty="0" smtClean="0"/>
              <a:t>If </a:t>
            </a:r>
            <a:r>
              <a:rPr lang="en-US" dirty="0"/>
              <a:t>the method is a static method, we use the following:</a:t>
            </a:r>
          </a:p>
          <a:p>
            <a:pPr>
              <a:buFont typeface="Wingdings" panose="05000000000000000000" pitchFamily="2" charset="2"/>
              <a:buChar char="Ø"/>
            </a:pPr>
            <a:r>
              <a:rPr lang="en-US" dirty="0" err="1"/>
              <a:t>obj.method_name</a:t>
            </a:r>
            <a:r>
              <a:rPr lang="en-US" dirty="0"/>
              <a:t>();   //static method calling  </a:t>
            </a:r>
          </a:p>
          <a:p>
            <a:pPr marL="0" indent="0">
              <a:buNone/>
            </a:pPr>
            <a:r>
              <a:rPr lang="en-US" dirty="0" smtClean="0"/>
              <a:t>      Where </a:t>
            </a:r>
            <a:r>
              <a:rPr lang="en-US" dirty="0" err="1"/>
              <a:t>obj</a:t>
            </a:r>
            <a:r>
              <a:rPr lang="en-US" dirty="0"/>
              <a:t> is the object of the class.</a:t>
            </a:r>
          </a:p>
          <a:p>
            <a:endParaRPr lang="en-IN" dirty="0"/>
          </a:p>
        </p:txBody>
      </p:sp>
    </p:spTree>
    <p:extLst>
      <p:ext uri="{BB962C8B-B14F-4D97-AF65-F5344CB8AC3E}">
        <p14:creationId xmlns:p14="http://schemas.microsoft.com/office/powerpoint/2010/main" val="2691482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8216" y="316523"/>
            <a:ext cx="10287000" cy="6709493"/>
          </a:xfrm>
          <a:prstGeom prst="rect">
            <a:avLst/>
          </a:prstGeom>
          <a:noFill/>
        </p:spPr>
        <p:txBody>
          <a:bodyPr wrap="square" rtlCol="0">
            <a:spAutoFit/>
          </a:bodyPr>
          <a:lstStyle/>
          <a:p>
            <a:r>
              <a:rPr lang="en-IN" dirty="0"/>
              <a:t>public </a:t>
            </a:r>
            <a:r>
              <a:rPr lang="en-IN" b="1" dirty="0"/>
              <a:t>class</a:t>
            </a:r>
            <a:r>
              <a:rPr lang="en-IN" dirty="0"/>
              <a:t> </a:t>
            </a:r>
            <a:r>
              <a:rPr lang="en-IN" dirty="0" err="1"/>
              <a:t>MethodCallExample</a:t>
            </a:r>
            <a:r>
              <a:rPr lang="en-IN" dirty="0"/>
              <a:t>  </a:t>
            </a:r>
          </a:p>
          <a:p>
            <a:r>
              <a:rPr lang="en-IN" dirty="0"/>
              <a:t>{  </a:t>
            </a:r>
          </a:p>
          <a:p>
            <a:r>
              <a:rPr lang="en-IN" dirty="0"/>
              <a:t>//user-defined static method  </a:t>
            </a:r>
          </a:p>
          <a:p>
            <a:r>
              <a:rPr lang="en-IN" b="1" dirty="0"/>
              <a:t>static</a:t>
            </a:r>
            <a:r>
              <a:rPr lang="en-IN" dirty="0"/>
              <a:t> </a:t>
            </a:r>
            <a:r>
              <a:rPr lang="en-IN" b="1" dirty="0"/>
              <a:t>void</a:t>
            </a:r>
            <a:r>
              <a:rPr lang="en-IN" dirty="0"/>
              <a:t> </a:t>
            </a:r>
            <a:r>
              <a:rPr lang="en-IN" dirty="0" err="1"/>
              <a:t>showMessage</a:t>
            </a:r>
            <a:r>
              <a:rPr lang="en-IN" dirty="0"/>
              <a:t>()   </a:t>
            </a:r>
          </a:p>
          <a:p>
            <a:r>
              <a:rPr lang="en-IN" dirty="0"/>
              <a:t>{  </a:t>
            </a:r>
          </a:p>
          <a:p>
            <a:r>
              <a:rPr lang="en-IN" dirty="0" smtClean="0"/>
              <a:t>   </a:t>
            </a:r>
            <a:r>
              <a:rPr lang="en-IN" dirty="0" err="1" smtClean="0"/>
              <a:t>System.out.println</a:t>
            </a:r>
            <a:r>
              <a:rPr lang="en-IN" dirty="0"/>
              <a:t>("The static method invoked.");  </a:t>
            </a:r>
          </a:p>
          <a:p>
            <a:r>
              <a:rPr lang="en-IN" dirty="0"/>
              <a:t>}  </a:t>
            </a:r>
          </a:p>
          <a:p>
            <a:r>
              <a:rPr lang="en-IN" dirty="0"/>
              <a:t>//user-defined non-static method  </a:t>
            </a:r>
          </a:p>
          <a:p>
            <a:r>
              <a:rPr lang="en-IN" b="1" dirty="0"/>
              <a:t>void</a:t>
            </a:r>
            <a:r>
              <a:rPr lang="en-IN" dirty="0"/>
              <a:t> </a:t>
            </a:r>
            <a:r>
              <a:rPr lang="en-IN" dirty="0" err="1"/>
              <a:t>displayMessage</a:t>
            </a:r>
            <a:r>
              <a:rPr lang="en-IN" dirty="0"/>
              <a:t>()   </a:t>
            </a:r>
          </a:p>
          <a:p>
            <a:r>
              <a:rPr lang="en-IN" dirty="0"/>
              <a:t>{  </a:t>
            </a:r>
          </a:p>
          <a:p>
            <a:r>
              <a:rPr lang="en-IN" dirty="0" smtClean="0"/>
              <a:t>     </a:t>
            </a:r>
            <a:r>
              <a:rPr lang="en-IN" dirty="0" err="1" smtClean="0"/>
              <a:t>System.out.println</a:t>
            </a:r>
            <a:r>
              <a:rPr lang="en-IN" dirty="0"/>
              <a:t>("Non-static method invoked.");  </a:t>
            </a:r>
          </a:p>
          <a:p>
            <a:r>
              <a:rPr lang="en-IN" dirty="0"/>
              <a:t>}  </a:t>
            </a:r>
          </a:p>
          <a:p>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  </a:t>
            </a:r>
          </a:p>
          <a:p>
            <a:r>
              <a:rPr lang="en-IN" dirty="0"/>
              <a:t>//calling static method without using the object  </a:t>
            </a:r>
          </a:p>
          <a:p>
            <a:r>
              <a:rPr lang="en-IN" dirty="0" smtClean="0"/>
              <a:t>  </a:t>
            </a:r>
            <a:r>
              <a:rPr lang="en-IN" dirty="0" err="1" smtClean="0"/>
              <a:t>showMessage</a:t>
            </a:r>
            <a:r>
              <a:rPr lang="en-IN" dirty="0"/>
              <a:t>(); //called method  </a:t>
            </a:r>
          </a:p>
          <a:p>
            <a:r>
              <a:rPr lang="en-IN" dirty="0"/>
              <a:t>//creating an object of the class  </a:t>
            </a:r>
          </a:p>
          <a:p>
            <a:r>
              <a:rPr lang="en-IN" dirty="0" smtClean="0"/>
              <a:t>   </a:t>
            </a:r>
            <a:r>
              <a:rPr lang="en-IN" dirty="0" err="1" smtClean="0"/>
              <a:t>MethodCallExample</a:t>
            </a:r>
            <a:r>
              <a:rPr lang="en-IN" dirty="0"/>
              <a:t> me=</a:t>
            </a:r>
            <a:r>
              <a:rPr lang="en-IN" b="1" dirty="0"/>
              <a:t>new</a:t>
            </a:r>
            <a:r>
              <a:rPr lang="en-IN" dirty="0"/>
              <a:t> </a:t>
            </a:r>
            <a:r>
              <a:rPr lang="en-IN" dirty="0" err="1"/>
              <a:t>MethodCallExample</a:t>
            </a:r>
            <a:r>
              <a:rPr lang="en-IN" dirty="0"/>
              <a:t>();  </a:t>
            </a:r>
          </a:p>
          <a:p>
            <a:r>
              <a:rPr lang="en-IN" dirty="0"/>
              <a:t>//calling non-static method  </a:t>
            </a:r>
          </a:p>
          <a:p>
            <a:r>
              <a:rPr lang="en-IN" dirty="0" smtClean="0"/>
              <a:t>   </a:t>
            </a:r>
            <a:r>
              <a:rPr lang="en-IN" dirty="0" err="1" smtClean="0"/>
              <a:t>me.displayMessage</a:t>
            </a:r>
            <a:r>
              <a:rPr lang="en-IN" dirty="0"/>
              <a:t>(); //called method  </a:t>
            </a:r>
          </a:p>
          <a:p>
            <a:r>
              <a:rPr lang="en-IN" dirty="0"/>
              <a:t>}  </a:t>
            </a:r>
          </a:p>
          <a:p>
            <a:r>
              <a:rPr lang="en-IN" dirty="0"/>
              <a:t>}  </a:t>
            </a:r>
          </a:p>
          <a:p>
            <a:endParaRPr lang="en-IN" dirty="0"/>
          </a:p>
        </p:txBody>
      </p:sp>
    </p:spTree>
    <p:extLst>
      <p:ext uri="{BB962C8B-B14F-4D97-AF65-F5344CB8AC3E}">
        <p14:creationId xmlns:p14="http://schemas.microsoft.com/office/powerpoint/2010/main" val="142462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4670" y="903330"/>
            <a:ext cx="8761413" cy="706964"/>
          </a:xfrm>
        </p:spPr>
        <p:txBody>
          <a:bodyPr/>
          <a:lstStyle/>
          <a:p>
            <a:r>
              <a:rPr lang="en-IN" sz="6600" dirty="0" smtClean="0"/>
              <a:t>Java method</a:t>
            </a:r>
            <a:endParaRPr lang="en-IN" sz="6600" dirty="0"/>
          </a:p>
        </p:txBody>
      </p:sp>
      <p:sp>
        <p:nvSpPr>
          <p:cNvPr id="3" name="TextBox 2"/>
          <p:cNvSpPr txBox="1"/>
          <p:nvPr/>
        </p:nvSpPr>
        <p:spPr>
          <a:xfrm>
            <a:off x="870438" y="2549770"/>
            <a:ext cx="10515599" cy="3483005"/>
          </a:xfrm>
          <a:prstGeom prst="rect">
            <a:avLst/>
          </a:prstGeom>
          <a:noFill/>
        </p:spPr>
        <p:txBody>
          <a:bodyPr wrap="square" rtlCol="0">
            <a:spAutoFit/>
          </a:bodyPr>
          <a:lstStyle/>
          <a:p>
            <a:pPr marL="285750" indent="-285750">
              <a:spcBef>
                <a:spcPts val="1000"/>
              </a:spcBef>
              <a:buFont typeface="Arial" panose="020B0604020202020204" pitchFamily="34" charset="0"/>
              <a:buChar char="•"/>
            </a:pPr>
            <a:r>
              <a:rPr lang="en-US" dirty="0"/>
              <a:t>A method in Java is a set of instructions grouped together to perform an action. </a:t>
            </a:r>
          </a:p>
          <a:p>
            <a:pPr marL="285750" indent="-285750">
              <a:spcBef>
                <a:spcPts val="1000"/>
              </a:spcBef>
              <a:buFont typeface="Arial" panose="020B0604020202020204" pitchFamily="34" charset="0"/>
              <a:buChar char="•"/>
            </a:pPr>
            <a:r>
              <a:rPr lang="en-US" dirty="0"/>
              <a:t>A Java method can perform some specific tasks without returning anything. </a:t>
            </a:r>
          </a:p>
          <a:p>
            <a:pPr marL="285750" indent="-285750">
              <a:spcBef>
                <a:spcPts val="1000"/>
              </a:spcBef>
              <a:buFont typeface="Arial" panose="020B0604020202020204" pitchFamily="34" charset="0"/>
              <a:buChar char="•"/>
            </a:pPr>
            <a:r>
              <a:rPr lang="en-US" dirty="0"/>
              <a:t>It helps avoid code duplication and makes the program easier to manage</a:t>
            </a:r>
          </a:p>
          <a:p>
            <a:pPr marL="285750" indent="-285750">
              <a:spcBef>
                <a:spcPts val="1000"/>
              </a:spcBef>
              <a:buFont typeface="Arial" panose="020B0604020202020204" pitchFamily="34" charset="0"/>
              <a:buChar char="•"/>
            </a:pPr>
            <a:r>
              <a:rPr lang="en-US" dirty="0"/>
              <a:t>A method is like a function i.e. used to expose the behavior of an object.</a:t>
            </a:r>
          </a:p>
          <a:p>
            <a:pPr fontAlgn="base">
              <a:spcBef>
                <a:spcPts val="1000"/>
              </a:spcBef>
            </a:pPr>
            <a:endParaRPr lang="en-US" b="1" dirty="0"/>
          </a:p>
          <a:p>
            <a:pPr fontAlgn="base">
              <a:spcBef>
                <a:spcPts val="1000"/>
              </a:spcBef>
            </a:pPr>
            <a:r>
              <a:rPr lang="en-US" b="1" dirty="0"/>
              <a:t>Advantage of Method:</a:t>
            </a:r>
            <a:endParaRPr lang="en-US" dirty="0"/>
          </a:p>
          <a:p>
            <a:pPr marL="285750" indent="-285750" fontAlgn="base">
              <a:spcBef>
                <a:spcPts val="1000"/>
              </a:spcBef>
              <a:buFont typeface="Arial" panose="020B0604020202020204" pitchFamily="34" charset="0"/>
              <a:buChar char="•"/>
            </a:pPr>
            <a:r>
              <a:rPr lang="en-US" dirty="0"/>
              <a:t>Code Reusability</a:t>
            </a:r>
          </a:p>
          <a:p>
            <a:pPr marL="285750" indent="-285750" fontAlgn="base">
              <a:spcBef>
                <a:spcPts val="1000"/>
              </a:spcBef>
              <a:buFont typeface="Arial" panose="020B0604020202020204" pitchFamily="34" charset="0"/>
              <a:buChar char="•"/>
            </a:pPr>
            <a:r>
              <a:rPr lang="en-US" dirty="0"/>
              <a:t>Code Optimization</a:t>
            </a:r>
          </a:p>
          <a:p>
            <a:endParaRPr lang="en-IN" dirty="0"/>
          </a:p>
        </p:txBody>
      </p:sp>
    </p:spTree>
    <p:extLst>
      <p:ext uri="{BB962C8B-B14F-4D97-AF65-F5344CB8AC3E}">
        <p14:creationId xmlns:p14="http://schemas.microsoft.com/office/powerpoint/2010/main" val="2531447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600" dirty="0" smtClean="0"/>
              <a:t>Method declaration</a:t>
            </a:r>
            <a:endParaRPr lang="en-IN" sz="6600" dirty="0"/>
          </a:p>
        </p:txBody>
      </p:sp>
      <p:pic>
        <p:nvPicPr>
          <p:cNvPr id="4" name="Content Placeholder 3"/>
          <p:cNvPicPr>
            <a:picLocks noGrp="1" noChangeAspect="1"/>
          </p:cNvPicPr>
          <p:nvPr>
            <p:ph idx="1"/>
          </p:nvPr>
        </p:nvPicPr>
        <p:blipFill>
          <a:blip r:embed="rId2"/>
          <a:stretch>
            <a:fillRect/>
          </a:stretch>
        </p:blipFill>
        <p:spPr>
          <a:xfrm>
            <a:off x="1890346" y="2694592"/>
            <a:ext cx="8113191" cy="3435412"/>
          </a:xfrm>
          <a:prstGeom prst="rect">
            <a:avLst/>
          </a:prstGeom>
        </p:spPr>
      </p:pic>
    </p:spTree>
    <p:extLst>
      <p:ext uri="{BB962C8B-B14F-4D97-AF65-F5344CB8AC3E}">
        <p14:creationId xmlns:p14="http://schemas.microsoft.com/office/powerpoint/2010/main" val="3510587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884" y="158263"/>
            <a:ext cx="10594732" cy="1823576"/>
          </a:xfrm>
          <a:prstGeom prst="rect">
            <a:avLst/>
          </a:prstGeom>
          <a:noFill/>
        </p:spPr>
        <p:txBody>
          <a:bodyPr wrap="square" rtlCol="0">
            <a:spAutoFit/>
          </a:bodyPr>
          <a:lstStyle/>
          <a:p>
            <a:pPr fontAlgn="base">
              <a:spcBef>
                <a:spcPts val="900"/>
              </a:spcBef>
            </a:pPr>
            <a:r>
              <a:rPr lang="en-US" b="1" u="sng" dirty="0"/>
              <a:t>Method </a:t>
            </a:r>
            <a:r>
              <a:rPr lang="en-US" b="1" u="sng" dirty="0" smtClean="0"/>
              <a:t>Declaration</a:t>
            </a:r>
            <a:endParaRPr lang="en-US" b="1" u="sng" dirty="0"/>
          </a:p>
          <a:p>
            <a:pPr fontAlgn="base">
              <a:spcBef>
                <a:spcPts val="900"/>
              </a:spcBef>
            </a:pPr>
            <a:r>
              <a:rPr lang="en-US" dirty="0"/>
              <a:t>In general, method declarations have 6 components:</a:t>
            </a:r>
          </a:p>
          <a:p>
            <a:pPr fontAlgn="base">
              <a:spcBef>
                <a:spcPts val="900"/>
              </a:spcBef>
            </a:pPr>
            <a:r>
              <a:rPr lang="en-US" b="1" dirty="0"/>
              <a:t>1. Modifier</a:t>
            </a:r>
            <a:r>
              <a:rPr lang="en-US" dirty="0"/>
              <a:t>: It defines the access type of the method i.e. from where it can be accessed in your application. In Java, there 4 types of access specifiers.</a:t>
            </a:r>
          </a:p>
          <a:p>
            <a:pPr marL="285750" indent="-285750">
              <a:spcBef>
                <a:spcPts val="900"/>
              </a:spcBef>
              <a:buFont typeface="Arial" panose="020B0604020202020204" pitchFamily="34" charset="0"/>
              <a:buChar char="•"/>
            </a:pPr>
            <a:endParaRPr lang="en-IN" dirty="0"/>
          </a:p>
        </p:txBody>
      </p:sp>
      <p:sp>
        <p:nvSpPr>
          <p:cNvPr id="3" name="TextBox 2"/>
          <p:cNvSpPr txBox="1"/>
          <p:nvPr/>
        </p:nvSpPr>
        <p:spPr>
          <a:xfrm>
            <a:off x="281355" y="1547446"/>
            <a:ext cx="12142176" cy="6394058"/>
          </a:xfrm>
          <a:prstGeom prst="rect">
            <a:avLst/>
          </a:prstGeom>
          <a:noFill/>
        </p:spPr>
        <p:txBody>
          <a:bodyPr wrap="square" rtlCol="0">
            <a:spAutoFit/>
          </a:bodyPr>
          <a:lstStyle/>
          <a:p>
            <a:pPr marL="285750" indent="-285750" fontAlgn="base">
              <a:spcBef>
                <a:spcPts val="900"/>
              </a:spcBef>
              <a:buFont typeface="Arial" panose="020B0604020202020204" pitchFamily="34" charset="0"/>
              <a:buChar char="•"/>
            </a:pPr>
            <a:r>
              <a:rPr lang="en-US" dirty="0"/>
              <a:t>public: It is accessible in all classes in your application.</a:t>
            </a:r>
          </a:p>
          <a:p>
            <a:pPr marL="285750" indent="-285750" fontAlgn="base">
              <a:spcBef>
                <a:spcPts val="900"/>
              </a:spcBef>
              <a:buFont typeface="Arial" panose="020B0604020202020204" pitchFamily="34" charset="0"/>
              <a:buChar char="•"/>
            </a:pPr>
            <a:r>
              <a:rPr lang="en-US" dirty="0"/>
              <a:t>protected: It is accessible within the class in which it is defined and in its subclasses.</a:t>
            </a:r>
          </a:p>
          <a:p>
            <a:pPr marL="285750" indent="-285750" fontAlgn="base">
              <a:spcBef>
                <a:spcPts val="900"/>
              </a:spcBef>
              <a:buFont typeface="Arial" panose="020B0604020202020204" pitchFamily="34" charset="0"/>
              <a:buChar char="•"/>
            </a:pPr>
            <a:r>
              <a:rPr lang="en-US" dirty="0"/>
              <a:t>private: It is accessible only within the class in which it is defined.</a:t>
            </a:r>
          </a:p>
          <a:p>
            <a:pPr marL="285750" indent="-285750" fontAlgn="base">
              <a:spcBef>
                <a:spcPts val="900"/>
              </a:spcBef>
              <a:buFont typeface="Arial" panose="020B0604020202020204" pitchFamily="34" charset="0"/>
              <a:buChar char="•"/>
            </a:pPr>
            <a:r>
              <a:rPr lang="en-US" dirty="0"/>
              <a:t>default: It is declared/defined without using any modifier. It is accessible within the same class and package within which its class is defined.</a:t>
            </a:r>
          </a:p>
          <a:p>
            <a:pPr fontAlgn="base">
              <a:spcBef>
                <a:spcPts val="900"/>
              </a:spcBef>
            </a:pPr>
            <a:r>
              <a:rPr lang="en-US" b="1" dirty="0"/>
              <a:t>2. The return type: </a:t>
            </a:r>
            <a:r>
              <a:rPr lang="en-US" dirty="0"/>
              <a:t>The data type of the value returned by the method or void if does not return a value. It is Mandatory</a:t>
            </a:r>
            <a:r>
              <a:rPr lang="en-US" b="1" dirty="0"/>
              <a:t> </a:t>
            </a:r>
            <a:r>
              <a:rPr lang="en-US" dirty="0"/>
              <a:t>in syntax.</a:t>
            </a:r>
          </a:p>
          <a:p>
            <a:pPr fontAlgn="base">
              <a:spcBef>
                <a:spcPts val="900"/>
              </a:spcBef>
            </a:pPr>
            <a:r>
              <a:rPr lang="en-US" b="1" dirty="0"/>
              <a:t>3. Method Name: </a:t>
            </a:r>
            <a:r>
              <a:rPr lang="en-US" dirty="0"/>
              <a:t>the rules for field names apply to method names as well, but the convention is a little different. It is Mandatory in syntax.</a:t>
            </a:r>
          </a:p>
          <a:p>
            <a:pPr fontAlgn="base">
              <a:spcBef>
                <a:spcPts val="900"/>
              </a:spcBef>
            </a:pPr>
            <a:r>
              <a:rPr lang="en-US" b="1" dirty="0"/>
              <a:t>4. Parameter list: </a:t>
            </a:r>
            <a:r>
              <a:rPr lang="en-US" dirty="0"/>
              <a:t>Comma-separated list of the input parameters is defined, preceded by their data type, within the enclosed parenthesis. If there are no parameters, you must use empty parentheses ().  It is Optional in syntax.</a:t>
            </a:r>
          </a:p>
          <a:p>
            <a:pPr fontAlgn="base">
              <a:spcBef>
                <a:spcPts val="900"/>
              </a:spcBef>
            </a:pPr>
            <a:r>
              <a:rPr lang="en-US" b="1" dirty="0"/>
              <a:t>5. Exception list: </a:t>
            </a:r>
            <a:r>
              <a:rPr lang="en-US" dirty="0"/>
              <a:t>The exceptions you expect by the method can throw; you can specify these exception(s</a:t>
            </a:r>
            <a:r>
              <a:rPr lang="en-US" dirty="0" smtClean="0"/>
              <a:t>).</a:t>
            </a:r>
          </a:p>
          <a:p>
            <a:pPr fontAlgn="base">
              <a:spcBef>
                <a:spcPts val="900"/>
              </a:spcBef>
            </a:pPr>
            <a:r>
              <a:rPr lang="en-US" dirty="0" smtClean="0"/>
              <a:t> </a:t>
            </a:r>
            <a:r>
              <a:rPr lang="en-US" b="1" dirty="0" smtClean="0"/>
              <a:t>6</a:t>
            </a:r>
            <a:r>
              <a:rPr lang="en-US" b="1" dirty="0"/>
              <a:t>. Method body: </a:t>
            </a:r>
            <a:r>
              <a:rPr lang="en-US" dirty="0"/>
              <a:t>it is enclosed between braces. The code you need to be executed to perform your intended operations.  </a:t>
            </a:r>
            <a:br>
              <a:rPr lang="en-US" dirty="0"/>
            </a:br>
            <a:endParaRPr lang="en-US" dirty="0"/>
          </a:p>
          <a:p>
            <a:pPr>
              <a:spcBef>
                <a:spcPts val="900"/>
              </a:spcBef>
            </a:pPr>
            <a:r>
              <a:rPr lang="en-US" dirty="0"/>
              <a:t/>
            </a:r>
            <a:br>
              <a:rPr lang="en-US" dirty="0"/>
            </a:br>
            <a:endParaRPr lang="en-US" dirty="0"/>
          </a:p>
          <a:p>
            <a:endParaRPr lang="en-IN" dirty="0"/>
          </a:p>
        </p:txBody>
      </p:sp>
    </p:spTree>
    <p:extLst>
      <p:ext uri="{BB962C8B-B14F-4D97-AF65-F5344CB8AC3E}">
        <p14:creationId xmlns:p14="http://schemas.microsoft.com/office/powerpoint/2010/main" val="1658817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662" y="1151792"/>
            <a:ext cx="8761413" cy="581594"/>
          </a:xfrm>
        </p:spPr>
        <p:txBody>
          <a:bodyPr/>
          <a:lstStyle/>
          <a:p>
            <a:r>
              <a:rPr lang="en-IN" sz="6600" dirty="0"/>
              <a:t>Types of Methods</a:t>
            </a:r>
            <a:r>
              <a:rPr lang="en-IN" sz="6600" b="1" dirty="0"/>
              <a:t> </a:t>
            </a:r>
            <a:r>
              <a:rPr lang="en-IN" b="1" dirty="0"/>
              <a:t/>
            </a:r>
            <a:br>
              <a:rPr lang="en-IN" b="1" dirty="0"/>
            </a:br>
            <a:endParaRPr lang="en-IN" dirty="0"/>
          </a:p>
        </p:txBody>
      </p:sp>
      <p:sp>
        <p:nvSpPr>
          <p:cNvPr id="3" name="Content Placeholder 2"/>
          <p:cNvSpPr>
            <a:spLocks noGrp="1"/>
          </p:cNvSpPr>
          <p:nvPr>
            <p:ph idx="1"/>
          </p:nvPr>
        </p:nvSpPr>
        <p:spPr>
          <a:xfrm>
            <a:off x="729762" y="2453053"/>
            <a:ext cx="10814538" cy="3982915"/>
          </a:xfrm>
        </p:spPr>
        <p:txBody>
          <a:bodyPr/>
          <a:lstStyle/>
          <a:p>
            <a:pPr>
              <a:buFont typeface="Arial" panose="020B0604020202020204" pitchFamily="34" charset="0"/>
              <a:buChar char="•"/>
            </a:pPr>
            <a:r>
              <a:rPr lang="en-US" dirty="0"/>
              <a:t>There are two types of methods in Java</a:t>
            </a:r>
            <a:r>
              <a:rPr lang="en-US" dirty="0" smtClean="0"/>
              <a:t>:</a:t>
            </a:r>
          </a:p>
          <a:p>
            <a:pPr marL="0" indent="0" fontAlgn="base">
              <a:buNone/>
            </a:pPr>
            <a:r>
              <a:rPr lang="en-US" b="1" dirty="0"/>
              <a:t>1. Predefined Method</a:t>
            </a:r>
          </a:p>
          <a:p>
            <a:pPr fontAlgn="base">
              <a:buFont typeface="Arial" panose="020B0604020202020204" pitchFamily="34" charset="0"/>
              <a:buChar char="•"/>
            </a:pPr>
            <a:r>
              <a:rPr lang="en-US" dirty="0"/>
              <a:t>In Java, predefined methods are the method that is already defined in the Java class libraries is known as predefined methods. </a:t>
            </a:r>
            <a:endParaRPr lang="en-US" dirty="0" smtClean="0"/>
          </a:p>
          <a:p>
            <a:pPr fontAlgn="base">
              <a:buFont typeface="Arial" panose="020B0604020202020204" pitchFamily="34" charset="0"/>
              <a:buChar char="•"/>
            </a:pPr>
            <a:r>
              <a:rPr lang="en-US" dirty="0" smtClean="0"/>
              <a:t>It </a:t>
            </a:r>
            <a:r>
              <a:rPr lang="en-US" dirty="0"/>
              <a:t>is also known as the standard library method or built-in method</a:t>
            </a:r>
            <a:r>
              <a:rPr lang="en-US" dirty="0" smtClean="0"/>
              <a:t>.</a:t>
            </a:r>
          </a:p>
          <a:p>
            <a:pPr fontAlgn="base">
              <a:buFont typeface="Arial" panose="020B0604020202020204" pitchFamily="34" charset="0"/>
              <a:buChar char="•"/>
            </a:pPr>
            <a:r>
              <a:rPr lang="en-US" dirty="0" smtClean="0"/>
              <a:t> </a:t>
            </a:r>
            <a:r>
              <a:rPr lang="en-US" dirty="0"/>
              <a:t>We can directly use these methods just by calling them in the program at any point.</a:t>
            </a:r>
          </a:p>
          <a:p>
            <a:pPr marL="0" indent="0" fontAlgn="base">
              <a:buNone/>
            </a:pPr>
            <a:r>
              <a:rPr lang="en-US" b="1" dirty="0"/>
              <a:t>2. User-defined Method</a:t>
            </a:r>
          </a:p>
          <a:p>
            <a:pPr fontAlgn="base">
              <a:buFont typeface="Arial" panose="020B0604020202020204" pitchFamily="34" charset="0"/>
              <a:buChar char="•"/>
            </a:pPr>
            <a:r>
              <a:rPr lang="en-US" dirty="0"/>
              <a:t>The method written by the user or programmer is known as a user-defined method</a:t>
            </a:r>
            <a:r>
              <a:rPr lang="en-US" dirty="0" smtClean="0"/>
              <a:t>.</a:t>
            </a:r>
          </a:p>
          <a:p>
            <a:pPr fontAlgn="base">
              <a:buFont typeface="Arial" panose="020B0604020202020204" pitchFamily="34" charset="0"/>
              <a:buChar char="•"/>
            </a:pPr>
            <a:r>
              <a:rPr lang="en-US" dirty="0" smtClean="0"/>
              <a:t> </a:t>
            </a:r>
            <a:r>
              <a:rPr lang="en-US" dirty="0"/>
              <a:t>These methods are modified according to the requirement.</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1227988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499" y="1307775"/>
            <a:ext cx="9782677" cy="732040"/>
          </a:xfrm>
        </p:spPr>
        <p:txBody>
          <a:bodyPr/>
          <a:lstStyle/>
          <a:p>
            <a:r>
              <a:rPr lang="en-US" sz="6000" dirty="0"/>
              <a:t>Ways to Create </a:t>
            </a:r>
            <a:r>
              <a:rPr lang="en-US" sz="6000" dirty="0" smtClean="0"/>
              <a:t>Method</a:t>
            </a:r>
            <a:r>
              <a:rPr lang="en-US" b="1" dirty="0"/>
              <a:t/>
            </a:r>
            <a:br>
              <a:rPr lang="en-US" b="1" dirty="0"/>
            </a:br>
            <a:endParaRPr lang="en-IN" dirty="0"/>
          </a:p>
        </p:txBody>
      </p:sp>
      <p:sp>
        <p:nvSpPr>
          <p:cNvPr id="3" name="Content Placeholder 2"/>
          <p:cNvSpPr>
            <a:spLocks noGrp="1"/>
          </p:cNvSpPr>
          <p:nvPr>
            <p:ph idx="1"/>
          </p:nvPr>
        </p:nvSpPr>
        <p:spPr>
          <a:xfrm>
            <a:off x="474785" y="2312377"/>
            <a:ext cx="6321669" cy="4167554"/>
          </a:xfrm>
        </p:spPr>
        <p:txBody>
          <a:bodyPr>
            <a:noAutofit/>
          </a:bodyPr>
          <a:lstStyle/>
          <a:p>
            <a:r>
              <a:rPr lang="en-US" dirty="0"/>
              <a:t>There are two ways to create a method in Java</a:t>
            </a:r>
            <a:r>
              <a:rPr lang="en-US" dirty="0" smtClean="0"/>
              <a:t>:</a:t>
            </a:r>
            <a:endParaRPr lang="en-US" dirty="0"/>
          </a:p>
          <a:p>
            <a:pPr>
              <a:buAutoNum type="arabicPeriod"/>
            </a:pPr>
            <a:r>
              <a:rPr lang="en-US" b="1" dirty="0" smtClean="0"/>
              <a:t>Instance </a:t>
            </a:r>
            <a:r>
              <a:rPr lang="en-US" b="1" dirty="0"/>
              <a:t>Method</a:t>
            </a:r>
            <a:r>
              <a:rPr lang="en-US" dirty="0" smtClean="0"/>
              <a:t>:</a:t>
            </a:r>
          </a:p>
          <a:p>
            <a:pPr>
              <a:buFont typeface="Arial" panose="020B0604020202020204" pitchFamily="34" charset="0"/>
              <a:buChar char="•"/>
            </a:pPr>
            <a:r>
              <a:rPr lang="en-US" dirty="0" smtClean="0"/>
              <a:t> </a:t>
            </a:r>
            <a:r>
              <a:rPr lang="en-US" dirty="0"/>
              <a:t>Access the instance data using the object </a:t>
            </a:r>
            <a:r>
              <a:rPr lang="en-US" dirty="0" smtClean="0"/>
              <a:t>name.</a:t>
            </a:r>
          </a:p>
          <a:p>
            <a:pPr>
              <a:buFont typeface="Arial" panose="020B0604020202020204" pitchFamily="34" charset="0"/>
              <a:buChar char="•"/>
            </a:pPr>
            <a:r>
              <a:rPr lang="en-US" dirty="0" smtClean="0"/>
              <a:t>Declared </a:t>
            </a:r>
            <a:r>
              <a:rPr lang="en-US" dirty="0"/>
              <a:t>inside a class</a:t>
            </a:r>
            <a:r>
              <a:rPr lang="en-US" dirty="0" smtClean="0"/>
              <a:t>.</a:t>
            </a:r>
            <a:endParaRPr lang="en-US" dirty="0"/>
          </a:p>
          <a:p>
            <a:pPr marL="0" indent="0">
              <a:buNone/>
            </a:pPr>
            <a:r>
              <a:rPr lang="en-US" dirty="0"/>
              <a:t>Syntax</a:t>
            </a:r>
            <a:r>
              <a:rPr lang="en-US" dirty="0" smtClean="0"/>
              <a:t>:</a:t>
            </a:r>
            <a:endParaRPr lang="en-US" dirty="0"/>
          </a:p>
          <a:p>
            <a:pPr marL="0" indent="0">
              <a:buNone/>
            </a:pPr>
            <a:r>
              <a:rPr lang="en-US" dirty="0"/>
              <a:t>// Instance Method</a:t>
            </a:r>
          </a:p>
          <a:p>
            <a:pPr marL="0" indent="0">
              <a:buNone/>
            </a:pPr>
            <a:r>
              <a:rPr lang="en-US" dirty="0"/>
              <a:t>void </a:t>
            </a:r>
            <a:r>
              <a:rPr lang="en-US" dirty="0" err="1"/>
              <a:t>method_name</a:t>
            </a:r>
            <a:r>
              <a:rPr lang="en-US" dirty="0"/>
              <a:t>(){</a:t>
            </a:r>
          </a:p>
          <a:p>
            <a:pPr marL="0" indent="0">
              <a:buNone/>
            </a:pPr>
            <a:r>
              <a:rPr lang="en-US" dirty="0"/>
              <a:t>  body // instance area</a:t>
            </a:r>
          </a:p>
          <a:p>
            <a:pPr marL="0" indent="0">
              <a:buNone/>
            </a:pPr>
            <a:r>
              <a:rPr lang="en-US" dirty="0"/>
              <a:t>}</a:t>
            </a:r>
            <a:endParaRPr lang="en-US" dirty="0" smtClean="0"/>
          </a:p>
        </p:txBody>
      </p:sp>
      <p:sp>
        <p:nvSpPr>
          <p:cNvPr id="6" name="TextBox 5"/>
          <p:cNvSpPr txBox="1"/>
          <p:nvPr/>
        </p:nvSpPr>
        <p:spPr>
          <a:xfrm>
            <a:off x="6796455" y="2725615"/>
            <a:ext cx="5292968" cy="3483005"/>
          </a:xfrm>
          <a:prstGeom prst="rect">
            <a:avLst/>
          </a:prstGeom>
          <a:noFill/>
        </p:spPr>
        <p:txBody>
          <a:bodyPr wrap="square" rtlCol="0">
            <a:spAutoFit/>
          </a:bodyPr>
          <a:lstStyle/>
          <a:p>
            <a:r>
              <a:rPr lang="en-US" b="1" dirty="0"/>
              <a:t>2. Static Method</a:t>
            </a:r>
            <a:r>
              <a:rPr lang="en-US" dirty="0" smtClean="0"/>
              <a:t>:</a:t>
            </a:r>
          </a:p>
          <a:p>
            <a:pPr marL="285750" indent="-285750">
              <a:spcBef>
                <a:spcPts val="1000"/>
              </a:spcBef>
              <a:buClr>
                <a:schemeClr val="accent1"/>
              </a:buClr>
              <a:buFont typeface="Arial" panose="020B0604020202020204" pitchFamily="34" charset="0"/>
              <a:buChar char="•"/>
            </a:pPr>
            <a:r>
              <a:rPr lang="en-US" dirty="0" smtClean="0"/>
              <a:t> </a:t>
            </a:r>
            <a:r>
              <a:rPr lang="en-US" dirty="0"/>
              <a:t>Access the static data using class </a:t>
            </a:r>
            <a:r>
              <a:rPr lang="en-US" dirty="0" smtClean="0"/>
              <a:t>name.</a:t>
            </a:r>
          </a:p>
          <a:p>
            <a:pPr marL="285750" indent="-285750">
              <a:spcBef>
                <a:spcPts val="1000"/>
              </a:spcBef>
              <a:buClr>
                <a:schemeClr val="accent1"/>
              </a:buClr>
              <a:buFont typeface="Arial" panose="020B0604020202020204" pitchFamily="34" charset="0"/>
              <a:buChar char="•"/>
            </a:pPr>
            <a:r>
              <a:rPr lang="en-US" dirty="0" smtClean="0"/>
              <a:t>Declared </a:t>
            </a:r>
            <a:r>
              <a:rPr lang="en-US" dirty="0"/>
              <a:t>inside class with static keyword</a:t>
            </a:r>
            <a:r>
              <a:rPr lang="en-US" dirty="0" smtClean="0"/>
              <a:t>.</a:t>
            </a:r>
          </a:p>
          <a:p>
            <a:pPr>
              <a:spcBef>
                <a:spcPts val="1000"/>
              </a:spcBef>
              <a:buClr>
                <a:schemeClr val="accent1"/>
              </a:buClr>
            </a:pPr>
            <a:r>
              <a:rPr lang="en-US" dirty="0"/>
              <a:t>Syntax</a:t>
            </a:r>
            <a:r>
              <a:rPr lang="en-US" dirty="0" smtClean="0"/>
              <a:t>:</a:t>
            </a:r>
            <a:endParaRPr lang="en-US" dirty="0"/>
          </a:p>
          <a:p>
            <a:pPr>
              <a:spcBef>
                <a:spcPts val="1000"/>
              </a:spcBef>
              <a:buClr>
                <a:schemeClr val="accent1"/>
              </a:buClr>
            </a:pPr>
            <a:r>
              <a:rPr lang="en-US" dirty="0"/>
              <a:t>//Static Method</a:t>
            </a:r>
          </a:p>
          <a:p>
            <a:pPr>
              <a:spcBef>
                <a:spcPts val="1000"/>
              </a:spcBef>
              <a:buClr>
                <a:schemeClr val="accent1"/>
              </a:buClr>
            </a:pPr>
            <a:r>
              <a:rPr lang="en-US" dirty="0"/>
              <a:t>static void </a:t>
            </a:r>
            <a:r>
              <a:rPr lang="en-US" dirty="0" err="1"/>
              <a:t>method_name</a:t>
            </a:r>
            <a:r>
              <a:rPr lang="en-US" dirty="0"/>
              <a:t>(){</a:t>
            </a:r>
          </a:p>
          <a:p>
            <a:pPr>
              <a:spcBef>
                <a:spcPts val="1000"/>
              </a:spcBef>
              <a:buClr>
                <a:schemeClr val="accent1"/>
              </a:buClr>
            </a:pPr>
            <a:r>
              <a:rPr lang="en-US" dirty="0"/>
              <a:t>  body // static area</a:t>
            </a:r>
          </a:p>
          <a:p>
            <a:pPr>
              <a:spcBef>
                <a:spcPts val="1000"/>
              </a:spcBef>
              <a:buClr>
                <a:schemeClr val="accent1"/>
              </a:buClr>
            </a:pPr>
            <a:r>
              <a:rPr lang="en-US" dirty="0"/>
              <a: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592583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600" dirty="0" smtClean="0"/>
              <a:t>Recursion</a:t>
            </a:r>
            <a:endParaRPr lang="en-IN" sz="6600" dirty="0"/>
          </a:p>
        </p:txBody>
      </p:sp>
      <p:sp>
        <p:nvSpPr>
          <p:cNvPr id="3" name="Content Placeholder 2"/>
          <p:cNvSpPr>
            <a:spLocks noGrp="1"/>
          </p:cNvSpPr>
          <p:nvPr>
            <p:ph idx="1"/>
          </p:nvPr>
        </p:nvSpPr>
        <p:spPr>
          <a:xfrm>
            <a:off x="967153" y="2540977"/>
            <a:ext cx="10849707" cy="3807069"/>
          </a:xfrm>
        </p:spPr>
        <p:txBody>
          <a:bodyPr/>
          <a:lstStyle/>
          <a:p>
            <a:pPr>
              <a:buFont typeface="Arial" panose="020B0604020202020204" pitchFamily="34" charset="0"/>
              <a:buChar char="•"/>
            </a:pPr>
            <a:r>
              <a:rPr lang="en-US" dirty="0"/>
              <a:t>In Java, Recursion is a process in which a function calls itself directly or indirectly is called recursion and the corresponding function is called a recursive function</a:t>
            </a:r>
            <a:r>
              <a:rPr lang="en-US" dirty="0" smtClean="0"/>
              <a:t>.</a:t>
            </a:r>
          </a:p>
          <a:p>
            <a:pPr>
              <a:buFont typeface="Arial" panose="020B0604020202020204" pitchFamily="34" charset="0"/>
              <a:buChar char="•"/>
            </a:pPr>
            <a:r>
              <a:rPr lang="en-US" dirty="0" smtClean="0"/>
              <a:t>Using </a:t>
            </a:r>
            <a:r>
              <a:rPr lang="en-US" dirty="0"/>
              <a:t>a recursive algorithm, certain problems can be solved quite easily</a:t>
            </a:r>
            <a:r>
              <a:rPr lang="en-US" dirty="0" smtClean="0"/>
              <a:t>.</a:t>
            </a:r>
          </a:p>
          <a:p>
            <a:pPr>
              <a:buFont typeface="Arial" panose="020B0604020202020204" pitchFamily="34" charset="0"/>
              <a:buChar char="•"/>
            </a:pPr>
            <a:r>
              <a:rPr lang="en-US" dirty="0"/>
              <a:t>A recursive method typically has two parts:</a:t>
            </a:r>
          </a:p>
          <a:p>
            <a:r>
              <a:rPr lang="en-US" b="1" dirty="0"/>
              <a:t>Base case</a:t>
            </a:r>
            <a:r>
              <a:rPr lang="en-US" dirty="0"/>
              <a:t>: A condition that stops the recursion.</a:t>
            </a:r>
          </a:p>
          <a:p>
            <a:r>
              <a:rPr lang="en-US" b="1" dirty="0"/>
              <a:t>Recursive case</a:t>
            </a:r>
            <a:r>
              <a:rPr lang="en-US" dirty="0"/>
              <a:t>: The part where the method calls itself.</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427079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6523" y="290146"/>
            <a:ext cx="11781692" cy="3970318"/>
          </a:xfrm>
          <a:prstGeom prst="rect">
            <a:avLst/>
          </a:prstGeom>
          <a:noFill/>
        </p:spPr>
        <p:txBody>
          <a:bodyPr wrap="square" rtlCol="0">
            <a:spAutoFit/>
          </a:bodyPr>
          <a:lstStyle/>
          <a:p>
            <a:r>
              <a:rPr lang="en-US" dirty="0" smtClean="0"/>
              <a:t>Example:</a:t>
            </a:r>
          </a:p>
          <a:p>
            <a:r>
              <a:rPr lang="en-US" dirty="0" err="1" smtClean="0"/>
              <a:t>int</a:t>
            </a:r>
            <a:r>
              <a:rPr lang="en-US" dirty="0" smtClean="0"/>
              <a:t> </a:t>
            </a:r>
            <a:r>
              <a:rPr lang="en-US" dirty="0"/>
              <a:t>fact(</a:t>
            </a:r>
            <a:r>
              <a:rPr lang="en-US" dirty="0" err="1"/>
              <a:t>int</a:t>
            </a:r>
            <a:r>
              <a:rPr lang="en-US" dirty="0"/>
              <a:t> n)</a:t>
            </a:r>
          </a:p>
          <a:p>
            <a:r>
              <a:rPr lang="en-US" dirty="0"/>
              <a:t>{</a:t>
            </a:r>
          </a:p>
          <a:p>
            <a:r>
              <a:rPr lang="en-US" dirty="0"/>
              <a:t>    if (n &lt; = 1) // base case</a:t>
            </a:r>
          </a:p>
          <a:p>
            <a:r>
              <a:rPr lang="en-US" dirty="0"/>
              <a:t>        return 1;</a:t>
            </a:r>
          </a:p>
          <a:p>
            <a:r>
              <a:rPr lang="en-US" dirty="0"/>
              <a:t>    else    </a:t>
            </a:r>
          </a:p>
          <a:p>
            <a:r>
              <a:rPr lang="en-US" dirty="0"/>
              <a:t>        return n*fact(n-1);    </a:t>
            </a:r>
          </a:p>
          <a:p>
            <a:r>
              <a:rPr lang="en-US" dirty="0" smtClean="0"/>
              <a:t>}</a:t>
            </a:r>
          </a:p>
          <a:p>
            <a:endParaRPr lang="en-US" dirty="0"/>
          </a:p>
          <a:p>
            <a:pPr fontAlgn="base"/>
            <a:r>
              <a:rPr lang="en-US" b="1" dirty="0"/>
              <a:t>Working of Recursion</a:t>
            </a:r>
          </a:p>
          <a:p>
            <a:pPr fontAlgn="base"/>
            <a:r>
              <a:rPr lang="en-US" dirty="0"/>
              <a:t>The idea is to represent a problem in terms of one or more smaller sub-problems and add base conditions that stop the recursion. For example, we compute factorial n if we know the factorial of (n-1). The base case for factorial would be n = 0. We return 1 when n = 0.</a:t>
            </a:r>
          </a:p>
          <a:p>
            <a:endParaRPr lang="en-IN" dirty="0"/>
          </a:p>
        </p:txBody>
      </p:sp>
      <p:pic>
        <p:nvPicPr>
          <p:cNvPr id="4" name="Picture 3"/>
          <p:cNvPicPr>
            <a:picLocks noChangeAspect="1"/>
          </p:cNvPicPr>
          <p:nvPr/>
        </p:nvPicPr>
        <p:blipFill>
          <a:blip r:embed="rId2"/>
          <a:stretch>
            <a:fillRect/>
          </a:stretch>
        </p:blipFill>
        <p:spPr>
          <a:xfrm>
            <a:off x="2791016" y="4098288"/>
            <a:ext cx="5730737" cy="2301439"/>
          </a:xfrm>
          <a:prstGeom prst="rect">
            <a:avLst/>
          </a:prstGeom>
        </p:spPr>
      </p:pic>
    </p:spTree>
    <p:extLst>
      <p:ext uri="{BB962C8B-B14F-4D97-AF65-F5344CB8AC3E}">
        <p14:creationId xmlns:p14="http://schemas.microsoft.com/office/powerpoint/2010/main" val="4171447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600" dirty="0" smtClean="0"/>
              <a:t>Calling method</a:t>
            </a:r>
            <a:endParaRPr lang="en-IN" sz="6600" dirty="0"/>
          </a:p>
        </p:txBody>
      </p:sp>
      <p:sp>
        <p:nvSpPr>
          <p:cNvPr id="5" name="Content Placeholder 4"/>
          <p:cNvSpPr>
            <a:spLocks noGrp="1"/>
          </p:cNvSpPr>
          <p:nvPr>
            <p:ph idx="1"/>
          </p:nvPr>
        </p:nvSpPr>
        <p:spPr/>
        <p:txBody>
          <a:bodyPr/>
          <a:lstStyle/>
          <a:p>
            <a:pPr>
              <a:buFont typeface="Arial" panose="020B0604020202020204" pitchFamily="34" charset="0"/>
              <a:buChar char="•"/>
            </a:pPr>
            <a:r>
              <a:rPr lang="en-US" dirty="0"/>
              <a:t>In Java, a method is called using its name followed by parentheses, along with any required arguments (if applicable). Here's a concise way to call a method:</a:t>
            </a:r>
          </a:p>
          <a:p>
            <a:pPr marL="0" indent="0">
              <a:buNone/>
            </a:pPr>
            <a:r>
              <a:rPr lang="en-US" b="1" dirty="0"/>
              <a:t>Steps to Call a Method:</a:t>
            </a:r>
          </a:p>
          <a:p>
            <a:pPr>
              <a:buFont typeface="Arial" panose="020B0604020202020204" pitchFamily="34" charset="0"/>
              <a:buChar char="•"/>
            </a:pPr>
            <a:r>
              <a:rPr lang="en-US" b="1" dirty="0"/>
              <a:t>Define the method</a:t>
            </a:r>
            <a:r>
              <a:rPr lang="en-US" dirty="0"/>
              <a:t>: Create a method with a specific name.</a:t>
            </a:r>
          </a:p>
          <a:p>
            <a:pPr>
              <a:buFont typeface="Arial" panose="020B0604020202020204" pitchFamily="34" charset="0"/>
              <a:buChar char="•"/>
            </a:pPr>
            <a:r>
              <a:rPr lang="en-US" b="1" dirty="0"/>
              <a:t>Invoke (Call) the method</a:t>
            </a:r>
            <a:r>
              <a:rPr lang="en-US" dirty="0"/>
              <a:t>: Use the method's name with appropriate arguments.</a:t>
            </a:r>
          </a:p>
          <a:p>
            <a:endParaRPr lang="en-IN" dirty="0"/>
          </a:p>
        </p:txBody>
      </p:sp>
    </p:spTree>
    <p:extLst>
      <p:ext uri="{BB962C8B-B14F-4D97-AF65-F5344CB8AC3E}">
        <p14:creationId xmlns:p14="http://schemas.microsoft.com/office/powerpoint/2010/main" val="31714402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919</TotalTime>
  <Words>837</Words>
  <Application>Microsoft Office PowerPoint</Application>
  <PresentationFormat>Widescreen</PresentationFormat>
  <Paragraphs>133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3</vt:lpstr>
      <vt:lpstr>Ion Boardroom</vt:lpstr>
      <vt:lpstr>JAVA METHODS, TYPES OF JAVA METHODS, RECURSION, CALLING METHODS, AND EXAMPLES</vt:lpstr>
      <vt:lpstr>Java method</vt:lpstr>
      <vt:lpstr>Method declaration</vt:lpstr>
      <vt:lpstr>PowerPoint Presentation</vt:lpstr>
      <vt:lpstr>Types of Methods  </vt:lpstr>
      <vt:lpstr>Ways to Create Method </vt:lpstr>
      <vt:lpstr>Recursion</vt:lpstr>
      <vt:lpstr>PowerPoint Presentation</vt:lpstr>
      <vt:lpstr>Calling method</vt:lpstr>
      <vt:lpstr>Calling Static Method </vt:lpstr>
      <vt:lpstr>Calling the Pre-Defined Method</vt:lpstr>
      <vt:lpstr>Calling User-Defined Method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14</cp:revision>
  <dcterms:created xsi:type="dcterms:W3CDTF">2024-10-13T15:56:29Z</dcterms:created>
  <dcterms:modified xsi:type="dcterms:W3CDTF">2024-10-14T07:15:37Z</dcterms:modified>
</cp:coreProperties>
</file>