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2" r:id="rId9"/>
    <p:sldId id="263" r:id="rId10"/>
    <p:sldId id="265" r:id="rId11"/>
    <p:sldId id="266" r:id="rId12"/>
    <p:sldId id="267" r:id="rId13"/>
    <p:sldId id="268" r:id="rId14"/>
    <p:sldId id="273" r:id="rId15"/>
    <p:sldId id="274"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87" d="100"/>
          <a:sy n="87"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6378" y="1104778"/>
            <a:ext cx="8894153" cy="2913306"/>
          </a:xfrm>
        </p:spPr>
        <p:txBody>
          <a:bodyPr>
            <a:normAutofit fontScale="90000"/>
          </a:bodyPr>
          <a:lstStyle/>
          <a:p>
            <a:r>
              <a:rPr lang="en-US" dirty="0"/>
              <a:t>About Java Object Oriented Programming, Class, Class Properties, Objects, new keyword, Object Creation and instanceOf keyword</a:t>
            </a:r>
            <a:endParaRPr lang="en-IN" dirty="0"/>
          </a:p>
        </p:txBody>
      </p:sp>
      <p:sp>
        <p:nvSpPr>
          <p:cNvPr id="3" name="Subtitle 2"/>
          <p:cNvSpPr>
            <a:spLocks noGrp="1"/>
          </p:cNvSpPr>
          <p:nvPr>
            <p:ph type="subTitle" idx="1"/>
          </p:nvPr>
        </p:nvSpPr>
        <p:spPr>
          <a:xfrm>
            <a:off x="8141677" y="4396154"/>
            <a:ext cx="2526322" cy="861646"/>
          </a:xfrm>
        </p:spPr>
        <p:txBody>
          <a:bodyPr>
            <a:normAutofit fontScale="92500" lnSpcReduction="10000"/>
          </a:bodyPr>
          <a:lstStyle/>
          <a:p>
            <a:endParaRPr lang="en-IN" dirty="0" smtClean="0"/>
          </a:p>
          <a:p>
            <a:r>
              <a:rPr lang="en-IN" dirty="0" smtClean="0"/>
              <a:t>-Pranali chougule</a:t>
            </a:r>
            <a:endParaRPr lang="en-IN" dirty="0"/>
          </a:p>
        </p:txBody>
      </p:sp>
    </p:spTree>
    <p:extLst>
      <p:ext uri="{BB962C8B-B14F-4D97-AF65-F5344CB8AC3E}">
        <p14:creationId xmlns:p14="http://schemas.microsoft.com/office/powerpoint/2010/main" val="22903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598" y="442671"/>
            <a:ext cx="9905998" cy="1478570"/>
          </a:xfrm>
        </p:spPr>
        <p:txBody>
          <a:bodyPr/>
          <a:lstStyle/>
          <a:p>
            <a:r>
              <a:rPr lang="en-US" sz="5400" b="1" dirty="0"/>
              <a:t>Properties of Java Classes</a:t>
            </a:r>
            <a:r>
              <a:rPr lang="en-US" b="1" dirty="0"/>
              <a:t/>
            </a:r>
            <a:br>
              <a:rPr lang="en-US" b="1" dirty="0"/>
            </a:br>
            <a:endParaRPr lang="en-IN" dirty="0"/>
          </a:p>
        </p:txBody>
      </p:sp>
      <p:sp>
        <p:nvSpPr>
          <p:cNvPr id="3" name="Content Placeholder 2"/>
          <p:cNvSpPr>
            <a:spLocks noGrp="1"/>
          </p:cNvSpPr>
          <p:nvPr>
            <p:ph idx="1"/>
          </p:nvPr>
        </p:nvSpPr>
        <p:spPr>
          <a:xfrm>
            <a:off x="1081454" y="1362808"/>
            <a:ext cx="9864969" cy="5249008"/>
          </a:xfrm>
        </p:spPr>
        <p:txBody>
          <a:bodyPr>
            <a:normAutofit fontScale="85000" lnSpcReduction="20000"/>
          </a:bodyPr>
          <a:lstStyle/>
          <a:p>
            <a:pPr fontAlgn="base"/>
            <a:r>
              <a:rPr lang="en-US" dirty="0" smtClean="0"/>
              <a:t>Class </a:t>
            </a:r>
            <a:r>
              <a:rPr lang="en-US" dirty="0"/>
              <a:t>is not a real-world entity. </a:t>
            </a:r>
            <a:endParaRPr lang="en-US" dirty="0" smtClean="0"/>
          </a:p>
          <a:p>
            <a:pPr fontAlgn="base"/>
            <a:r>
              <a:rPr lang="en-US" dirty="0" smtClean="0"/>
              <a:t>It </a:t>
            </a:r>
            <a:r>
              <a:rPr lang="en-US" dirty="0"/>
              <a:t>is just a template or blueprint or prototype from which objects are created.</a:t>
            </a:r>
          </a:p>
          <a:p>
            <a:pPr fontAlgn="base"/>
            <a:r>
              <a:rPr lang="en-US" dirty="0"/>
              <a:t>Class does not occupy memory.</a:t>
            </a:r>
          </a:p>
          <a:p>
            <a:pPr fontAlgn="base"/>
            <a:r>
              <a:rPr lang="en-US" dirty="0"/>
              <a:t>Class is a group of variables of different data types and a group of methods.</a:t>
            </a:r>
          </a:p>
          <a:p>
            <a:pPr fontAlgn="base"/>
            <a:r>
              <a:rPr lang="en-US" dirty="0"/>
              <a:t>A Class in Java can contain:</a:t>
            </a:r>
          </a:p>
          <a:p>
            <a:pPr lvl="1" fontAlgn="base"/>
            <a:r>
              <a:rPr lang="en-US" dirty="0"/>
              <a:t>Data member</a:t>
            </a:r>
          </a:p>
          <a:p>
            <a:pPr lvl="1" fontAlgn="base"/>
            <a:r>
              <a:rPr lang="en-US" dirty="0"/>
              <a:t>Method</a:t>
            </a:r>
          </a:p>
          <a:p>
            <a:pPr lvl="1" fontAlgn="base"/>
            <a:r>
              <a:rPr lang="en-US" dirty="0"/>
              <a:t>Constructor</a:t>
            </a:r>
          </a:p>
          <a:p>
            <a:pPr lvl="1" fontAlgn="base"/>
            <a:r>
              <a:rPr lang="en-US" dirty="0"/>
              <a:t>Nested Class</a:t>
            </a:r>
          </a:p>
          <a:p>
            <a:pPr lvl="1" fontAlgn="base"/>
            <a:r>
              <a:rPr lang="en-US" dirty="0" smtClean="0"/>
              <a:t>Interface</a:t>
            </a:r>
          </a:p>
          <a:p>
            <a:r>
              <a:rPr lang="en-US" dirty="0"/>
              <a:t>A class contains:</a:t>
            </a:r>
          </a:p>
          <a:p>
            <a:r>
              <a:rPr lang="en-US" b="1" dirty="0"/>
              <a:t>Fields/Properties</a:t>
            </a:r>
            <a:r>
              <a:rPr lang="en-US" dirty="0"/>
              <a:t> (Attributes): These are variables that store data relevant to the objects.</a:t>
            </a:r>
          </a:p>
          <a:p>
            <a:r>
              <a:rPr lang="en-US" b="1" dirty="0"/>
              <a:t>Methods</a:t>
            </a:r>
            <a:r>
              <a:rPr lang="en-US" dirty="0"/>
              <a:t> (Behaviors): These define the actions that the objects can perform.</a:t>
            </a:r>
          </a:p>
          <a:p>
            <a:pPr lvl="1" fontAlgn="base"/>
            <a:endParaRPr lang="en-US" dirty="0" smtClean="0"/>
          </a:p>
          <a:p>
            <a:pPr lvl="1" fontAlgn="base"/>
            <a:endParaRPr lang="en-US" dirty="0"/>
          </a:p>
          <a:p>
            <a:endParaRPr lang="en-IN" dirty="0"/>
          </a:p>
        </p:txBody>
      </p:sp>
    </p:spTree>
    <p:extLst>
      <p:ext uri="{BB962C8B-B14F-4D97-AF65-F5344CB8AC3E}">
        <p14:creationId xmlns:p14="http://schemas.microsoft.com/office/powerpoint/2010/main" val="381314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78269" y="738554"/>
            <a:ext cx="7297616" cy="51610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u="sng" dirty="0"/>
              <a:t>EXAMPLE</a:t>
            </a:r>
            <a:endParaRPr lang="en-IN" u="sng" dirty="0"/>
          </a:p>
          <a:p>
            <a:r>
              <a:rPr lang="en-IN" dirty="0"/>
              <a:t>class Car {</a:t>
            </a:r>
          </a:p>
          <a:p>
            <a:r>
              <a:rPr lang="en-IN" dirty="0"/>
              <a:t>    // Fields (Class Properties)</a:t>
            </a:r>
          </a:p>
          <a:p>
            <a:r>
              <a:rPr lang="en-IN" dirty="0"/>
              <a:t>    String model;</a:t>
            </a:r>
          </a:p>
          <a:p>
            <a:r>
              <a:rPr lang="en-IN" dirty="0"/>
              <a:t>    String color;</a:t>
            </a:r>
          </a:p>
          <a:p>
            <a:r>
              <a:rPr lang="en-IN" dirty="0"/>
              <a:t>    int year;</a:t>
            </a:r>
          </a:p>
          <a:p>
            <a:endParaRPr lang="en-IN" dirty="0"/>
          </a:p>
          <a:p>
            <a:r>
              <a:rPr lang="en-IN" dirty="0"/>
              <a:t>    // Methods (Class Behaviors)</a:t>
            </a:r>
          </a:p>
          <a:p>
            <a:r>
              <a:rPr lang="en-IN" dirty="0"/>
              <a:t>    void start() {</a:t>
            </a:r>
          </a:p>
          <a:p>
            <a:r>
              <a:rPr lang="en-IN" dirty="0"/>
              <a:t>        System.out.println("The car has started.");</a:t>
            </a:r>
          </a:p>
          <a:p>
            <a:r>
              <a:rPr lang="en-IN" dirty="0"/>
              <a:t>    }</a:t>
            </a:r>
          </a:p>
          <a:p>
            <a:endParaRPr lang="en-IN" dirty="0"/>
          </a:p>
          <a:p>
            <a:r>
              <a:rPr lang="en-IN" dirty="0"/>
              <a:t>    void accelerate() {</a:t>
            </a:r>
          </a:p>
          <a:p>
            <a:r>
              <a:rPr lang="en-IN" dirty="0"/>
              <a:t>        System.out.println("The car is accelerating.");</a:t>
            </a:r>
          </a:p>
          <a:p>
            <a:r>
              <a:rPr lang="en-IN" dirty="0"/>
              <a:t>    }</a:t>
            </a:r>
          </a:p>
          <a:p>
            <a:r>
              <a:rPr lang="en-IN" dirty="0"/>
              <a:t>}</a:t>
            </a:r>
            <a:endParaRPr lang="en-IN" dirty="0"/>
          </a:p>
        </p:txBody>
      </p:sp>
    </p:spTree>
    <p:extLst>
      <p:ext uri="{BB962C8B-B14F-4D97-AF65-F5344CB8AC3E}">
        <p14:creationId xmlns:p14="http://schemas.microsoft.com/office/powerpoint/2010/main" val="365330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169" y="307730"/>
            <a:ext cx="7301888" cy="1499211"/>
          </a:xfrm>
        </p:spPr>
        <p:txBody>
          <a:bodyPr>
            <a:normAutofit/>
          </a:bodyPr>
          <a:lstStyle/>
          <a:p>
            <a:r>
              <a:rPr lang="en-IN" sz="5400" dirty="0"/>
              <a:t>Objects</a:t>
            </a:r>
          </a:p>
        </p:txBody>
      </p:sp>
      <p:sp>
        <p:nvSpPr>
          <p:cNvPr id="3" name="Content Placeholder 2"/>
          <p:cNvSpPr>
            <a:spLocks noGrp="1"/>
          </p:cNvSpPr>
          <p:nvPr>
            <p:ph idx="1"/>
          </p:nvPr>
        </p:nvSpPr>
        <p:spPr>
          <a:xfrm>
            <a:off x="1125416" y="1824525"/>
            <a:ext cx="10190284" cy="4246683"/>
          </a:xfrm>
        </p:spPr>
        <p:txBody>
          <a:bodyPr>
            <a:normAutofit fontScale="92500" lnSpcReduction="10000"/>
          </a:bodyPr>
          <a:lstStyle/>
          <a:p>
            <a:r>
              <a:rPr lang="en-US" dirty="0"/>
              <a:t>In Java, an </a:t>
            </a:r>
            <a:r>
              <a:rPr lang="en-US" b="1" dirty="0"/>
              <a:t>object</a:t>
            </a:r>
            <a:r>
              <a:rPr lang="en-US" dirty="0"/>
              <a:t> is an instance of a class. </a:t>
            </a:r>
            <a:endParaRPr lang="en-US" dirty="0" smtClean="0"/>
          </a:p>
          <a:p>
            <a:r>
              <a:rPr lang="en-US" dirty="0" smtClean="0"/>
              <a:t>While </a:t>
            </a:r>
            <a:r>
              <a:rPr lang="en-US" dirty="0"/>
              <a:t>a class serves as a blueprint, the object represents a specific implementation of that blueprint with its own unique data. </a:t>
            </a:r>
            <a:endParaRPr lang="en-US" dirty="0" smtClean="0"/>
          </a:p>
          <a:p>
            <a:r>
              <a:rPr lang="en-US" dirty="0" smtClean="0"/>
              <a:t>Objects </a:t>
            </a:r>
            <a:r>
              <a:rPr lang="en-US" dirty="0"/>
              <a:t>are the fundamental units in Object-Oriented Programming (OOP) because they encapsulate data (state) and methods (behavior) in a single entity</a:t>
            </a:r>
            <a:r>
              <a:rPr lang="en-US" dirty="0" smtClean="0"/>
              <a:t>.</a:t>
            </a:r>
          </a:p>
          <a:p>
            <a:r>
              <a:rPr lang="en-US" dirty="0"/>
              <a:t>The state of an object is represented by its properties (fields). </a:t>
            </a:r>
            <a:endParaRPr lang="en-US" dirty="0" smtClean="0"/>
          </a:p>
          <a:p>
            <a:r>
              <a:rPr lang="en-US" dirty="0" smtClean="0"/>
              <a:t>Each </a:t>
            </a:r>
            <a:r>
              <a:rPr lang="en-US" dirty="0"/>
              <a:t>object can have its own unique values for these </a:t>
            </a:r>
            <a:r>
              <a:rPr lang="en-US" dirty="0" smtClean="0"/>
              <a:t>properties.</a:t>
            </a:r>
          </a:p>
          <a:p>
            <a:r>
              <a:rPr lang="en-US" dirty="0" smtClean="0"/>
              <a:t> </a:t>
            </a:r>
            <a:r>
              <a:rPr lang="en-US" dirty="0"/>
              <a:t>The behavior is defined by the methods of the class, which perform operations on the object's state</a:t>
            </a:r>
            <a:endParaRPr lang="en-US" dirty="0" smtClean="0"/>
          </a:p>
          <a:p>
            <a:endParaRPr lang="en-IN" dirty="0"/>
          </a:p>
        </p:txBody>
      </p:sp>
      <p:sp>
        <p:nvSpPr>
          <p:cNvPr id="4" name="Rectangle 1"/>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smtClean="0">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36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690" y="107722"/>
            <a:ext cx="9905998" cy="1478570"/>
          </a:xfrm>
        </p:spPr>
        <p:txBody>
          <a:bodyPr>
            <a:normAutofit/>
          </a:bodyPr>
          <a:lstStyle/>
          <a:p>
            <a:r>
              <a:rPr lang="en-IN" sz="4800" dirty="0" smtClean="0"/>
              <a:t>Object creation</a:t>
            </a:r>
            <a:endParaRPr lang="en-IN" sz="4800" dirty="0"/>
          </a:p>
        </p:txBody>
      </p:sp>
      <p:sp>
        <p:nvSpPr>
          <p:cNvPr id="3" name="Content Placeholder 2"/>
          <p:cNvSpPr>
            <a:spLocks noGrp="1"/>
          </p:cNvSpPr>
          <p:nvPr>
            <p:ph idx="1"/>
          </p:nvPr>
        </p:nvSpPr>
        <p:spPr>
          <a:xfrm>
            <a:off x="1134208" y="1586292"/>
            <a:ext cx="9759461" cy="4893639"/>
          </a:xfrm>
        </p:spPr>
        <p:txBody>
          <a:bodyPr>
            <a:normAutofit fontScale="92500" lnSpcReduction="20000"/>
          </a:bodyPr>
          <a:lstStyle/>
          <a:p>
            <a:r>
              <a:rPr lang="en-US" dirty="0"/>
              <a:t>To create an object, you need to use the new keyword followed by the constructor of the class</a:t>
            </a:r>
            <a:r>
              <a:rPr lang="en-US" dirty="0" smtClean="0"/>
              <a:t>.</a:t>
            </a:r>
          </a:p>
          <a:p>
            <a:r>
              <a:rPr lang="en-US" dirty="0" smtClean="0"/>
              <a:t> </a:t>
            </a:r>
            <a:r>
              <a:rPr lang="en-US" dirty="0"/>
              <a:t>The constructor initializes the object's properties</a:t>
            </a:r>
            <a:r>
              <a:rPr lang="en-US" dirty="0" smtClean="0"/>
              <a:t>.</a:t>
            </a:r>
          </a:p>
          <a:p>
            <a:r>
              <a:rPr lang="en-US" dirty="0"/>
              <a:t>When you use </a:t>
            </a:r>
            <a:r>
              <a:rPr lang="en-US" dirty="0" smtClean="0"/>
              <a:t>new keyword, </a:t>
            </a:r>
            <a:r>
              <a:rPr lang="en-US" dirty="0"/>
              <a:t>it allocates memory for the object in the heap and calls the constructor to initialize the </a:t>
            </a:r>
            <a:r>
              <a:rPr lang="en-US" dirty="0" smtClean="0"/>
              <a:t>object</a:t>
            </a:r>
          </a:p>
          <a:p>
            <a:pPr fontAlgn="base"/>
            <a:r>
              <a:rPr lang="en-US" dirty="0"/>
              <a:t>we can create objects in </a:t>
            </a:r>
            <a:r>
              <a:rPr lang="en-US" dirty="0" smtClean="0"/>
              <a:t>Java by following ways</a:t>
            </a:r>
            <a:endParaRPr lang="en-US" dirty="0"/>
          </a:p>
          <a:p>
            <a:pPr fontAlgn="base">
              <a:buFont typeface="Wingdings" panose="05000000000000000000" pitchFamily="2" charset="2"/>
              <a:buChar char="ü"/>
            </a:pPr>
            <a:r>
              <a:rPr lang="en-US" dirty="0"/>
              <a:t>Using new keyword</a:t>
            </a:r>
          </a:p>
          <a:p>
            <a:pPr fontAlgn="base">
              <a:buFont typeface="Wingdings" panose="05000000000000000000" pitchFamily="2" charset="2"/>
              <a:buChar char="ü"/>
            </a:pPr>
            <a:r>
              <a:rPr lang="en-US" dirty="0"/>
              <a:t>Using new instance</a:t>
            </a:r>
          </a:p>
          <a:p>
            <a:pPr fontAlgn="base">
              <a:buFont typeface="Wingdings" panose="05000000000000000000" pitchFamily="2" charset="2"/>
              <a:buChar char="ü"/>
            </a:pPr>
            <a:r>
              <a:rPr lang="en-US" dirty="0"/>
              <a:t>Using clone() method</a:t>
            </a:r>
          </a:p>
          <a:p>
            <a:pPr fontAlgn="base">
              <a:buFont typeface="Wingdings" panose="05000000000000000000" pitchFamily="2" charset="2"/>
              <a:buChar char="ü"/>
            </a:pPr>
            <a:r>
              <a:rPr lang="en-US" dirty="0"/>
              <a:t>Using deserialization</a:t>
            </a:r>
          </a:p>
          <a:p>
            <a:pPr fontAlgn="base">
              <a:buFont typeface="Wingdings" panose="05000000000000000000" pitchFamily="2" charset="2"/>
              <a:buChar char="ü"/>
            </a:pPr>
            <a:r>
              <a:rPr lang="en-US" dirty="0"/>
              <a:t>Using newInstance() method of Constructor class</a:t>
            </a:r>
          </a:p>
          <a:p>
            <a:endParaRPr lang="en-US" dirty="0" smtClean="0"/>
          </a:p>
          <a:p>
            <a:endParaRPr lang="en-IN" dirty="0"/>
          </a:p>
        </p:txBody>
      </p:sp>
      <p:sp>
        <p:nvSpPr>
          <p:cNvPr id="6" name="Rectangle 2"/>
          <p:cNvSpPr>
            <a:spLocks noChangeArrowheads="1"/>
          </p:cNvSpPr>
          <p:nvPr/>
        </p:nvSpPr>
        <p:spPr bwMode="auto">
          <a:xfrm>
            <a:off x="0" y="-107722"/>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6497515" y="2097088"/>
            <a:ext cx="4950069" cy="646331"/>
          </a:xfrm>
          <a:prstGeom prst="rect">
            <a:avLst/>
          </a:prstGeom>
          <a:noFill/>
        </p:spPr>
        <p:txBody>
          <a:bodyPr wrap="square" rtlCol="0">
            <a:spAutoFit/>
          </a:bodyPr>
          <a:lstStyle/>
          <a:p>
            <a:endParaRPr lang="en-US" dirty="0" smtClean="0"/>
          </a:p>
          <a:p>
            <a:endParaRPr lang="en-IN" dirty="0"/>
          </a:p>
        </p:txBody>
      </p:sp>
    </p:spTree>
    <p:extLst>
      <p:ext uri="{BB962C8B-B14F-4D97-AF65-F5344CB8AC3E}">
        <p14:creationId xmlns:p14="http://schemas.microsoft.com/office/powerpoint/2010/main" val="314905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651" y="319579"/>
            <a:ext cx="9905998" cy="1478570"/>
          </a:xfrm>
        </p:spPr>
        <p:txBody>
          <a:bodyPr>
            <a:normAutofit/>
          </a:bodyPr>
          <a:lstStyle/>
          <a:p>
            <a:r>
              <a:rPr lang="en-US" sz="4800" dirty="0"/>
              <a:t>Steps during Object Creation</a:t>
            </a:r>
            <a:endParaRPr lang="en-IN" sz="4800" dirty="0"/>
          </a:p>
        </p:txBody>
      </p:sp>
      <p:sp>
        <p:nvSpPr>
          <p:cNvPr id="3" name="Content Placeholder 2"/>
          <p:cNvSpPr>
            <a:spLocks noGrp="1"/>
          </p:cNvSpPr>
          <p:nvPr>
            <p:ph idx="1"/>
          </p:nvPr>
        </p:nvSpPr>
        <p:spPr/>
        <p:txBody>
          <a:bodyPr/>
          <a:lstStyle/>
          <a:p>
            <a:pPr marL="0" indent="0">
              <a:buNone/>
            </a:pPr>
            <a:r>
              <a:rPr lang="en-US" dirty="0"/>
              <a:t>When </a:t>
            </a:r>
            <a:r>
              <a:rPr lang="en-US" dirty="0" smtClean="0"/>
              <a:t>new keyword </a:t>
            </a:r>
            <a:r>
              <a:rPr lang="en-US" dirty="0"/>
              <a:t>is used, the following steps occur:</a:t>
            </a:r>
          </a:p>
          <a:p>
            <a:r>
              <a:rPr lang="en-US" dirty="0"/>
              <a:t>Memory Allocation: Memory is allocated in the heap to store the object.</a:t>
            </a:r>
          </a:p>
          <a:p>
            <a:r>
              <a:rPr lang="en-US" dirty="0"/>
              <a:t>Constructor Call: The constructor of the class is called to initialize the object's properties.</a:t>
            </a:r>
          </a:p>
          <a:p>
            <a:r>
              <a:rPr lang="en-US" dirty="0"/>
              <a:t>Reference Assignment: The reference variable (e.g., myCar) stores the address of the object, allowing you to access the object.</a:t>
            </a:r>
          </a:p>
          <a:p>
            <a:endParaRPr lang="en-IN" dirty="0"/>
          </a:p>
        </p:txBody>
      </p:sp>
    </p:spTree>
    <p:extLst>
      <p:ext uri="{BB962C8B-B14F-4D97-AF65-F5344CB8AC3E}">
        <p14:creationId xmlns:p14="http://schemas.microsoft.com/office/powerpoint/2010/main" val="5669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6802" y="1397977"/>
            <a:ext cx="8083709" cy="3956538"/>
          </a:xfrm>
          <a:prstGeom prst="rect">
            <a:avLst/>
          </a:prstGeom>
        </p:spPr>
      </p:pic>
    </p:spTree>
    <p:extLst>
      <p:ext uri="{BB962C8B-B14F-4D97-AF65-F5344CB8AC3E}">
        <p14:creationId xmlns:p14="http://schemas.microsoft.com/office/powerpoint/2010/main" val="343513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1" y="-509954"/>
            <a:ext cx="9144001" cy="1925516"/>
          </a:xfrm>
        </p:spPr>
        <p:txBody>
          <a:bodyPr/>
          <a:lstStyle/>
          <a:p>
            <a:r>
              <a:rPr lang="en-IN" dirty="0" smtClean="0"/>
              <a:t>Syntax and example</a:t>
            </a:r>
            <a:endParaRPr lang="en-IN" dirty="0"/>
          </a:p>
        </p:txBody>
      </p:sp>
      <p:sp>
        <p:nvSpPr>
          <p:cNvPr id="4" name="Rectangle 3"/>
          <p:cNvSpPr/>
          <p:nvPr/>
        </p:nvSpPr>
        <p:spPr>
          <a:xfrm>
            <a:off x="1266091" y="2321170"/>
            <a:ext cx="4352193" cy="1384995"/>
          </a:xfrm>
          <a:prstGeom prst="rect">
            <a:avLst/>
          </a:prstGeom>
        </p:spPr>
        <p:txBody>
          <a:bodyPr wrap="square">
            <a:spAutoFit/>
          </a:bodyPr>
          <a:lstStyle/>
          <a:p>
            <a:r>
              <a:rPr lang="en-IN" sz="2800" u="sng" dirty="0"/>
              <a:t>Syntax</a:t>
            </a:r>
          </a:p>
          <a:p>
            <a:r>
              <a:rPr lang="en-IN" sz="2800" dirty="0"/>
              <a:t>ClassName objectName = new ClassName();</a:t>
            </a:r>
          </a:p>
        </p:txBody>
      </p:sp>
      <p:sp>
        <p:nvSpPr>
          <p:cNvPr id="5" name="Rounded Rectangle 4"/>
          <p:cNvSpPr/>
          <p:nvPr/>
        </p:nvSpPr>
        <p:spPr>
          <a:xfrm>
            <a:off x="6189785" y="1099038"/>
            <a:ext cx="4686300" cy="53105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u="sng" dirty="0" smtClean="0"/>
              <a:t>EXAMPLE</a:t>
            </a:r>
            <a:endParaRPr lang="en-IN" u="sng" dirty="0" smtClean="0"/>
          </a:p>
          <a:p>
            <a:r>
              <a:rPr lang="en-IN" dirty="0" smtClean="0"/>
              <a:t>class </a:t>
            </a:r>
            <a:r>
              <a:rPr lang="en-IN" dirty="0"/>
              <a:t>Car {</a:t>
            </a:r>
          </a:p>
          <a:p>
            <a:r>
              <a:rPr lang="en-IN" dirty="0"/>
              <a:t>    String model;</a:t>
            </a:r>
          </a:p>
          <a:p>
            <a:r>
              <a:rPr lang="en-IN" dirty="0"/>
              <a:t>    int year;</a:t>
            </a:r>
          </a:p>
          <a:p>
            <a:r>
              <a:rPr lang="en-IN" dirty="0"/>
              <a:t>Car(String model, int year) {</a:t>
            </a:r>
          </a:p>
          <a:p>
            <a:r>
              <a:rPr lang="en-IN" dirty="0"/>
              <a:t>        this.model = model;</a:t>
            </a:r>
          </a:p>
          <a:p>
            <a:r>
              <a:rPr lang="en-IN" dirty="0"/>
              <a:t>        this.year = year;}}</a:t>
            </a:r>
          </a:p>
          <a:p>
            <a:r>
              <a:rPr lang="en-IN" dirty="0"/>
              <a:t>public class Main {</a:t>
            </a:r>
          </a:p>
          <a:p>
            <a:r>
              <a:rPr lang="en-IN" dirty="0"/>
              <a:t>    public static void main(String[] args) {</a:t>
            </a:r>
          </a:p>
          <a:p>
            <a:r>
              <a:rPr lang="en-IN" dirty="0"/>
              <a:t>Car myCar = new Car("Tesla", 2023);</a:t>
            </a:r>
          </a:p>
          <a:p>
            <a:r>
              <a:rPr lang="en-IN" dirty="0"/>
              <a:t>System.out.println(myCar.model);  // Output: Tesla</a:t>
            </a:r>
          </a:p>
          <a:p>
            <a:r>
              <a:rPr lang="en-IN" dirty="0"/>
              <a:t>        System.out.println(myCar.year);   // Output: 2023</a:t>
            </a:r>
          </a:p>
          <a:p>
            <a:r>
              <a:rPr lang="en-IN" dirty="0"/>
              <a:t>    }</a:t>
            </a:r>
          </a:p>
          <a:p>
            <a:r>
              <a:rPr lang="en-IN" dirty="0"/>
              <a:t>}</a:t>
            </a:r>
            <a:endParaRPr lang="en-IN" dirty="0"/>
          </a:p>
        </p:txBody>
      </p:sp>
    </p:spTree>
    <p:extLst>
      <p:ext uri="{BB962C8B-B14F-4D97-AF65-F5344CB8AC3E}">
        <p14:creationId xmlns:p14="http://schemas.microsoft.com/office/powerpoint/2010/main" val="246442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046" y="1890346"/>
            <a:ext cx="8937481" cy="2661815"/>
          </a:xfrm>
          <a:prstGeom prst="rect">
            <a:avLst/>
          </a:prstGeom>
        </p:spPr>
      </p:pic>
    </p:spTree>
    <p:extLst>
      <p:ext uri="{BB962C8B-B14F-4D97-AF65-F5344CB8AC3E}">
        <p14:creationId xmlns:p14="http://schemas.microsoft.com/office/powerpoint/2010/main" val="165250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187695"/>
            <a:ext cx="9905998" cy="1478570"/>
          </a:xfrm>
        </p:spPr>
        <p:txBody>
          <a:bodyPr>
            <a:normAutofit/>
          </a:bodyPr>
          <a:lstStyle/>
          <a:p>
            <a:r>
              <a:rPr lang="en-IN" sz="4800" dirty="0"/>
              <a:t>instanceof </a:t>
            </a:r>
            <a:r>
              <a:rPr lang="en-IN" sz="4800" dirty="0" smtClean="0"/>
              <a:t>Keyword</a:t>
            </a:r>
            <a:endParaRPr lang="en-IN" sz="4800" dirty="0"/>
          </a:p>
        </p:txBody>
      </p:sp>
      <p:sp>
        <p:nvSpPr>
          <p:cNvPr id="3" name="Content Placeholder 2"/>
          <p:cNvSpPr>
            <a:spLocks noGrp="1"/>
          </p:cNvSpPr>
          <p:nvPr>
            <p:ph idx="1"/>
          </p:nvPr>
        </p:nvSpPr>
        <p:spPr>
          <a:xfrm>
            <a:off x="1160585" y="1666266"/>
            <a:ext cx="9886826" cy="4124936"/>
          </a:xfrm>
        </p:spPr>
        <p:txBody>
          <a:bodyPr>
            <a:normAutofit fontScale="92500" lnSpcReduction="10000"/>
          </a:bodyPr>
          <a:lstStyle/>
          <a:p>
            <a:r>
              <a:rPr lang="en-US" dirty="0"/>
              <a:t>The instanceof keyword in Java is used to check if an object is an instance (or subtype) of a specific class or interface</a:t>
            </a:r>
            <a:r>
              <a:rPr lang="en-US" dirty="0" smtClean="0"/>
              <a:t>.</a:t>
            </a:r>
          </a:p>
          <a:p>
            <a:r>
              <a:rPr lang="en-US" dirty="0" smtClean="0"/>
              <a:t> </a:t>
            </a:r>
            <a:r>
              <a:rPr lang="en-US" dirty="0"/>
              <a:t>It returns true if the object is an instance of the specified class or implements the interface, and false otherwise</a:t>
            </a:r>
            <a:r>
              <a:rPr lang="en-US" dirty="0" smtClean="0"/>
              <a:t>.</a:t>
            </a:r>
          </a:p>
          <a:p>
            <a:pPr marL="0" indent="0">
              <a:buNone/>
            </a:pPr>
            <a:r>
              <a:rPr lang="en-US" u="sng" dirty="0"/>
              <a:t>Use Cases of instanceof</a:t>
            </a:r>
            <a:r>
              <a:rPr lang="en-US" u="sng" dirty="0" smtClean="0"/>
              <a:t>:</a:t>
            </a:r>
          </a:p>
          <a:p>
            <a:r>
              <a:rPr lang="en-US" dirty="0" smtClean="0"/>
              <a:t>Type </a:t>
            </a:r>
            <a:r>
              <a:rPr lang="en-US" dirty="0"/>
              <a:t>Checking: To confirm the runtime type of an object, especially in situations where polymorphism is used</a:t>
            </a:r>
            <a:r>
              <a:rPr lang="en-US" dirty="0" smtClean="0"/>
              <a:t>.</a:t>
            </a:r>
          </a:p>
          <a:p>
            <a:r>
              <a:rPr lang="en-US" dirty="0" smtClean="0"/>
              <a:t>Avoiding </a:t>
            </a:r>
            <a:r>
              <a:rPr lang="en-US" dirty="0"/>
              <a:t>ClassCastException: Before casting an object to a subclass, instanceof can be used to ensure the object is of the expected type.</a:t>
            </a:r>
            <a:endParaRPr lang="en-IN" dirty="0"/>
          </a:p>
        </p:txBody>
      </p:sp>
    </p:spTree>
    <p:extLst>
      <p:ext uri="{BB962C8B-B14F-4D97-AF65-F5344CB8AC3E}">
        <p14:creationId xmlns:p14="http://schemas.microsoft.com/office/powerpoint/2010/main" val="205075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267" y="2231903"/>
            <a:ext cx="4863734" cy="2173044"/>
          </a:xfrm>
        </p:spPr>
        <p:txBody>
          <a:bodyPr/>
          <a:lstStyle/>
          <a:p>
            <a:pPr marL="0" indent="0">
              <a:buNone/>
            </a:pPr>
            <a:r>
              <a:rPr lang="en-IN" dirty="0" smtClean="0"/>
              <a:t>Syntax:</a:t>
            </a:r>
          </a:p>
          <a:p>
            <a:pPr marL="0" indent="0">
              <a:buNone/>
            </a:pPr>
            <a:r>
              <a:rPr lang="en-IN" dirty="0" smtClean="0"/>
              <a:t>objectName </a:t>
            </a:r>
            <a:r>
              <a:rPr lang="en-IN" dirty="0"/>
              <a:t>instanceof ClassName</a:t>
            </a:r>
          </a:p>
        </p:txBody>
      </p:sp>
      <p:sp>
        <p:nvSpPr>
          <p:cNvPr id="2" name="Rounded Rectangle 1"/>
          <p:cNvSpPr/>
          <p:nvPr/>
        </p:nvSpPr>
        <p:spPr>
          <a:xfrm>
            <a:off x="6154615" y="712178"/>
            <a:ext cx="5811716" cy="55743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u="sng" dirty="0" smtClean="0"/>
              <a:t>EXAMPLE</a:t>
            </a:r>
            <a:endParaRPr lang="en-IN" u="sng" dirty="0" smtClean="0"/>
          </a:p>
          <a:p>
            <a:r>
              <a:rPr lang="en-IN" dirty="0" smtClean="0"/>
              <a:t>class </a:t>
            </a:r>
            <a:r>
              <a:rPr lang="en-IN" dirty="0"/>
              <a:t>Animal {}</a:t>
            </a:r>
          </a:p>
          <a:p>
            <a:endParaRPr lang="en-IN" dirty="0"/>
          </a:p>
          <a:p>
            <a:r>
              <a:rPr lang="en-IN" dirty="0"/>
              <a:t>class Dog extends Animal {}</a:t>
            </a:r>
          </a:p>
          <a:p>
            <a:endParaRPr lang="en-IN" dirty="0"/>
          </a:p>
          <a:p>
            <a:r>
              <a:rPr lang="en-IN" dirty="0"/>
              <a:t>public class Main {</a:t>
            </a:r>
          </a:p>
          <a:p>
            <a:r>
              <a:rPr lang="en-IN" dirty="0"/>
              <a:t>    public static void main(String[] args) {</a:t>
            </a:r>
          </a:p>
          <a:p>
            <a:r>
              <a:rPr lang="en-IN" dirty="0"/>
              <a:t>        Animal myAnimal = new Animal();</a:t>
            </a:r>
          </a:p>
          <a:p>
            <a:r>
              <a:rPr lang="en-IN" dirty="0"/>
              <a:t>        Dog myDog = new Dog();</a:t>
            </a:r>
          </a:p>
          <a:p>
            <a:endParaRPr lang="en-IN" dirty="0"/>
          </a:p>
          <a:p>
            <a:r>
              <a:rPr lang="en-IN" dirty="0"/>
              <a:t>        // Checking the type of objects</a:t>
            </a:r>
          </a:p>
          <a:p>
            <a:r>
              <a:rPr lang="en-IN" dirty="0"/>
              <a:t>        System.out.println(myAnimal instanceof Animal);  // Output: true</a:t>
            </a:r>
          </a:p>
          <a:p>
            <a:r>
              <a:rPr lang="en-IN" dirty="0"/>
              <a:t>        System.out.println(myDog instanceof Dog);        // Output: true</a:t>
            </a:r>
          </a:p>
          <a:p>
            <a:r>
              <a:rPr lang="en-IN" dirty="0"/>
              <a:t>        System.out.println(myDog instanceof Animal);     // Output: true (since Dog is a subclass of Animal)</a:t>
            </a:r>
          </a:p>
          <a:p>
            <a:r>
              <a:rPr lang="en-IN" dirty="0"/>
              <a:t>    }</a:t>
            </a:r>
          </a:p>
          <a:p>
            <a:r>
              <a:rPr lang="en-IN" dirty="0"/>
              <a:t>}</a:t>
            </a:r>
            <a:endParaRPr lang="en-IN" dirty="0"/>
          </a:p>
        </p:txBody>
      </p:sp>
    </p:spTree>
    <p:extLst>
      <p:ext uri="{BB962C8B-B14F-4D97-AF65-F5344CB8AC3E}">
        <p14:creationId xmlns:p14="http://schemas.microsoft.com/office/powerpoint/2010/main" val="40186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015" y="618518"/>
            <a:ext cx="9693396" cy="1478570"/>
          </a:xfrm>
        </p:spPr>
        <p:txBody>
          <a:bodyPr>
            <a:normAutofit/>
          </a:bodyPr>
          <a:lstStyle/>
          <a:p>
            <a:r>
              <a:rPr lang="en-IN" sz="4000" dirty="0"/>
              <a:t>Java Object Oriented Programming</a:t>
            </a:r>
          </a:p>
        </p:txBody>
      </p:sp>
      <p:sp>
        <p:nvSpPr>
          <p:cNvPr id="3" name="Content Placeholder 2"/>
          <p:cNvSpPr>
            <a:spLocks noGrp="1"/>
          </p:cNvSpPr>
          <p:nvPr>
            <p:ph idx="1"/>
          </p:nvPr>
        </p:nvSpPr>
        <p:spPr>
          <a:xfrm>
            <a:off x="1204545" y="1820008"/>
            <a:ext cx="9842865" cy="3971193"/>
          </a:xfrm>
        </p:spPr>
        <p:txBody>
          <a:bodyPr>
            <a:normAutofit fontScale="85000" lnSpcReduction="10000"/>
          </a:bodyPr>
          <a:lstStyle/>
          <a:p>
            <a:r>
              <a:rPr lang="en-US" dirty="0"/>
              <a:t>Java Object-Oriented Programming (OOP) is a paradigm that organizes software design around data, or objects, rather than functions and logic.</a:t>
            </a:r>
            <a:endParaRPr lang="en-US" dirty="0" smtClean="0"/>
          </a:p>
          <a:p>
            <a:r>
              <a:rPr lang="en-US" dirty="0"/>
              <a:t>Object-oriented programming has several advantages over procedural programming:</a:t>
            </a:r>
          </a:p>
          <a:p>
            <a:pPr>
              <a:buFont typeface="Wingdings" panose="05000000000000000000" pitchFamily="2" charset="2"/>
              <a:buChar char="ü"/>
            </a:pPr>
            <a:r>
              <a:rPr lang="en-US" dirty="0"/>
              <a:t>OOP is faster and easier to execute</a:t>
            </a:r>
          </a:p>
          <a:p>
            <a:pPr>
              <a:buFont typeface="Wingdings" panose="05000000000000000000" pitchFamily="2" charset="2"/>
              <a:buChar char="ü"/>
            </a:pPr>
            <a:r>
              <a:rPr lang="en-US" dirty="0"/>
              <a:t>OOP provides a clear structure for the programs</a:t>
            </a:r>
          </a:p>
          <a:p>
            <a:pPr>
              <a:buFont typeface="Wingdings" panose="05000000000000000000" pitchFamily="2" charset="2"/>
              <a:buChar char="ü"/>
            </a:pPr>
            <a:r>
              <a:rPr lang="en-US" dirty="0"/>
              <a:t>OOP helps to keep the Java code DRY "Don't Repeat Yourself", and makes the code easier to maintain, modify and debug</a:t>
            </a:r>
          </a:p>
          <a:p>
            <a:pPr>
              <a:buFont typeface="Wingdings" panose="05000000000000000000" pitchFamily="2" charset="2"/>
              <a:buChar char="ü"/>
            </a:pPr>
            <a:r>
              <a:rPr lang="en-US" dirty="0"/>
              <a:t>OOP makes it possible to create full reusable applications with less code and shorter development </a:t>
            </a:r>
            <a:r>
              <a:rPr lang="en-US" dirty="0" smtClean="0"/>
              <a:t>time are </a:t>
            </a:r>
            <a:r>
              <a:rPr lang="en-US" dirty="0"/>
              <a:t>design around data, or objects, rather than functions and logic</a:t>
            </a:r>
            <a:r>
              <a:rPr lang="en-US" dirty="0" smtClean="0"/>
              <a:t>.</a:t>
            </a:r>
          </a:p>
        </p:txBody>
      </p:sp>
    </p:spTree>
    <p:extLst>
      <p:ext uri="{BB962C8B-B14F-4D97-AF65-F5344CB8AC3E}">
        <p14:creationId xmlns:p14="http://schemas.microsoft.com/office/powerpoint/2010/main" val="385036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9523" y="448409"/>
            <a:ext cx="9196754" cy="954107"/>
          </a:xfrm>
          <a:prstGeom prst="rect">
            <a:avLst/>
          </a:prstGeom>
          <a:noFill/>
        </p:spPr>
        <p:txBody>
          <a:bodyPr wrap="square" rtlCol="0">
            <a:spAutoFit/>
          </a:bodyPr>
          <a:lstStyle/>
          <a:p>
            <a:endParaRPr lang="en-US" sz="2800" dirty="0" smtClean="0"/>
          </a:p>
          <a:p>
            <a:r>
              <a:rPr lang="en-US" sz="2800" dirty="0" smtClean="0"/>
              <a:t>The </a:t>
            </a:r>
            <a:r>
              <a:rPr lang="en-US" sz="2800" dirty="0"/>
              <a:t>four major features of object-oriented programming are</a:t>
            </a:r>
            <a:r>
              <a:rPr lang="en-US" dirty="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738" y="1920072"/>
            <a:ext cx="6830961" cy="3234082"/>
          </a:xfrm>
          <a:prstGeom prst="rect">
            <a:avLst/>
          </a:prstGeom>
        </p:spPr>
      </p:pic>
    </p:spTree>
    <p:extLst>
      <p:ext uri="{BB962C8B-B14F-4D97-AF65-F5344CB8AC3E}">
        <p14:creationId xmlns:p14="http://schemas.microsoft.com/office/powerpoint/2010/main" val="72662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967" y="442672"/>
            <a:ext cx="9057664" cy="972890"/>
          </a:xfrm>
        </p:spPr>
        <p:txBody>
          <a:bodyPr>
            <a:normAutofit/>
          </a:bodyPr>
          <a:lstStyle/>
          <a:p>
            <a:r>
              <a:rPr lang="en-IN" sz="4400" dirty="0"/>
              <a:t>Encapsulation</a:t>
            </a:r>
          </a:p>
        </p:txBody>
      </p:sp>
      <p:sp>
        <p:nvSpPr>
          <p:cNvPr id="3" name="Content Placeholder 2"/>
          <p:cNvSpPr>
            <a:spLocks noGrp="1"/>
          </p:cNvSpPr>
          <p:nvPr>
            <p:ph idx="1"/>
          </p:nvPr>
        </p:nvSpPr>
        <p:spPr>
          <a:xfrm>
            <a:off x="1266093" y="1600201"/>
            <a:ext cx="4607169" cy="4914900"/>
          </a:xfrm>
        </p:spPr>
        <p:txBody>
          <a:bodyPr/>
          <a:lstStyle/>
          <a:p>
            <a:r>
              <a:rPr lang="en-US" dirty="0"/>
              <a:t>This is the bundling of data (variables) and methods (functions) that operate on the data into a single unit called a class</a:t>
            </a:r>
            <a:r>
              <a:rPr lang="en-US" dirty="0" smtClean="0"/>
              <a:t>.</a:t>
            </a:r>
          </a:p>
          <a:p>
            <a:r>
              <a:rPr lang="en-US" dirty="0" smtClean="0"/>
              <a:t> </a:t>
            </a:r>
            <a:r>
              <a:rPr lang="en-US" dirty="0"/>
              <a:t>It also restricts direct access to some of an object's components, which is called data hiding</a:t>
            </a:r>
            <a:r>
              <a:rPr lang="en-US" dirty="0" smtClean="0"/>
              <a:t>.</a:t>
            </a:r>
          </a:p>
          <a:p>
            <a:r>
              <a:rPr lang="en-US" dirty="0" smtClean="0"/>
              <a:t> </a:t>
            </a:r>
            <a:r>
              <a:rPr lang="en-US" dirty="0"/>
              <a:t>Access to the data is typically controlled using getter and setter methods.</a:t>
            </a:r>
            <a:endParaRPr lang="en-IN" dirty="0"/>
          </a:p>
        </p:txBody>
      </p:sp>
      <p:sp>
        <p:nvSpPr>
          <p:cNvPr id="5" name="Rounded Rectangle 4"/>
          <p:cNvSpPr/>
          <p:nvPr/>
        </p:nvSpPr>
        <p:spPr>
          <a:xfrm>
            <a:off x="6409592" y="1600201"/>
            <a:ext cx="4264270" cy="45807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u="sng" dirty="0">
                <a:solidFill>
                  <a:schemeClr val="bg1"/>
                </a:solidFill>
              </a:rPr>
              <a:t>EXAMPLE</a:t>
            </a:r>
          </a:p>
          <a:p>
            <a:r>
              <a:rPr lang="en-IN" dirty="0">
                <a:solidFill>
                  <a:schemeClr val="bg1"/>
                </a:solidFill>
              </a:rPr>
              <a:t>class Student {</a:t>
            </a:r>
          </a:p>
          <a:p>
            <a:r>
              <a:rPr lang="en-IN" dirty="0">
                <a:solidFill>
                  <a:schemeClr val="bg1"/>
                </a:solidFill>
              </a:rPr>
              <a:t>    private String name;  // Data hiding</a:t>
            </a:r>
          </a:p>
          <a:p>
            <a:endParaRPr lang="en-IN" dirty="0">
              <a:solidFill>
                <a:schemeClr val="bg1"/>
              </a:solidFill>
            </a:endParaRPr>
          </a:p>
          <a:p>
            <a:r>
              <a:rPr lang="en-IN" dirty="0">
                <a:solidFill>
                  <a:schemeClr val="bg1"/>
                </a:solidFill>
              </a:rPr>
              <a:t>    public String getName() </a:t>
            </a:r>
          </a:p>
          <a:p>
            <a:r>
              <a:rPr lang="en-IN" dirty="0">
                <a:solidFill>
                  <a:schemeClr val="bg1"/>
                </a:solidFill>
              </a:rPr>
              <a:t>{  // Getter</a:t>
            </a:r>
          </a:p>
          <a:p>
            <a:r>
              <a:rPr lang="en-IN" dirty="0">
                <a:solidFill>
                  <a:schemeClr val="bg1"/>
                </a:solidFill>
              </a:rPr>
              <a:t>        return name;</a:t>
            </a:r>
          </a:p>
          <a:p>
            <a:r>
              <a:rPr lang="en-IN" dirty="0">
                <a:solidFill>
                  <a:schemeClr val="bg1"/>
                </a:solidFill>
              </a:rPr>
              <a:t>    }</a:t>
            </a:r>
          </a:p>
          <a:p>
            <a:endParaRPr lang="en-IN" dirty="0">
              <a:solidFill>
                <a:schemeClr val="bg1"/>
              </a:solidFill>
            </a:endParaRPr>
          </a:p>
          <a:p>
            <a:r>
              <a:rPr lang="en-IN" dirty="0">
                <a:solidFill>
                  <a:schemeClr val="bg1"/>
                </a:solidFill>
              </a:rPr>
              <a:t>    public void setName(String name) {  // Setter</a:t>
            </a:r>
          </a:p>
          <a:p>
            <a:r>
              <a:rPr lang="en-IN" dirty="0">
                <a:solidFill>
                  <a:schemeClr val="bg1"/>
                </a:solidFill>
              </a:rPr>
              <a:t>        this.name = name;</a:t>
            </a:r>
          </a:p>
          <a:p>
            <a:r>
              <a:rPr lang="en-IN" dirty="0">
                <a:solidFill>
                  <a:schemeClr val="bg1"/>
                </a:solidFill>
              </a:rPr>
              <a:t>    }</a:t>
            </a:r>
          </a:p>
          <a:p>
            <a:r>
              <a:rPr lang="en-IN"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364836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109" y="-184638"/>
            <a:ext cx="8427302" cy="2281726"/>
          </a:xfrm>
        </p:spPr>
        <p:txBody>
          <a:bodyPr>
            <a:normAutofit/>
          </a:bodyPr>
          <a:lstStyle/>
          <a:p>
            <a:r>
              <a:rPr lang="en-IN" sz="5400" dirty="0"/>
              <a:t>Inheritance</a:t>
            </a:r>
          </a:p>
        </p:txBody>
      </p:sp>
      <p:sp>
        <p:nvSpPr>
          <p:cNvPr id="3" name="Content Placeholder 2"/>
          <p:cNvSpPr>
            <a:spLocks noGrp="1"/>
          </p:cNvSpPr>
          <p:nvPr>
            <p:ph idx="1"/>
          </p:nvPr>
        </p:nvSpPr>
        <p:spPr>
          <a:xfrm rot="10800000" flipV="1">
            <a:off x="1204545" y="1767254"/>
            <a:ext cx="4325815" cy="4532851"/>
          </a:xfrm>
        </p:spPr>
        <p:txBody>
          <a:bodyPr>
            <a:normAutofit fontScale="92500" lnSpcReduction="10000"/>
          </a:bodyPr>
          <a:lstStyle/>
          <a:p>
            <a:r>
              <a:rPr lang="en-US" dirty="0"/>
              <a:t>This allows one class to inherit the properties and behavior (methods) of another class. </a:t>
            </a:r>
            <a:endParaRPr lang="en-US" dirty="0" smtClean="0"/>
          </a:p>
          <a:p>
            <a:r>
              <a:rPr lang="en-US" dirty="0" smtClean="0"/>
              <a:t>The </a:t>
            </a:r>
            <a:r>
              <a:rPr lang="en-US" dirty="0"/>
              <a:t>class that inherits is called the </a:t>
            </a:r>
            <a:r>
              <a:rPr lang="en-US" b="1" dirty="0"/>
              <a:t>subclass</a:t>
            </a:r>
            <a:r>
              <a:rPr lang="en-US" dirty="0"/>
              <a:t>, and the class from which it inherits is called the </a:t>
            </a:r>
            <a:r>
              <a:rPr lang="en-US" b="1" dirty="0"/>
              <a:t>superclass</a:t>
            </a:r>
            <a:r>
              <a:rPr lang="en-US" dirty="0" smtClean="0"/>
              <a:t>.</a:t>
            </a:r>
          </a:p>
          <a:p>
            <a:r>
              <a:rPr lang="en-US" dirty="0"/>
              <a:t>The keyword “extends” is used to inherit a class in Java. </a:t>
            </a:r>
            <a:endParaRPr lang="en-US" dirty="0" smtClean="0"/>
          </a:p>
          <a:p>
            <a:r>
              <a:rPr lang="en-US" dirty="0" smtClean="0"/>
              <a:t>The </a:t>
            </a:r>
            <a:r>
              <a:rPr lang="en-US" dirty="0"/>
              <a:t>“extends” keyword indicates that we are making a new class that derives from an existing class. </a:t>
            </a:r>
          </a:p>
          <a:p>
            <a:endParaRPr lang="en-US" dirty="0" smtClean="0"/>
          </a:p>
          <a:p>
            <a:endParaRPr lang="en-IN" dirty="0"/>
          </a:p>
        </p:txBody>
      </p:sp>
      <p:sp>
        <p:nvSpPr>
          <p:cNvPr id="5" name="Rounded Rectangle 4"/>
          <p:cNvSpPr/>
          <p:nvPr/>
        </p:nvSpPr>
        <p:spPr>
          <a:xfrm>
            <a:off x="6471138" y="1802422"/>
            <a:ext cx="4185139" cy="46335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u="sng" dirty="0"/>
              <a:t>EXAMPLE </a:t>
            </a:r>
          </a:p>
          <a:p>
            <a:r>
              <a:rPr lang="en-IN" dirty="0"/>
              <a:t>class Animal {</a:t>
            </a:r>
          </a:p>
          <a:p>
            <a:r>
              <a:rPr lang="en-IN" dirty="0"/>
              <a:t>    void eat() {</a:t>
            </a:r>
          </a:p>
          <a:p>
            <a:r>
              <a:rPr lang="en-IN" dirty="0"/>
              <a:t>        System.out.println("This animal eats food.");</a:t>
            </a:r>
          </a:p>
          <a:p>
            <a:r>
              <a:rPr lang="en-IN" dirty="0"/>
              <a:t>    }</a:t>
            </a:r>
          </a:p>
          <a:p>
            <a:r>
              <a:rPr lang="en-IN" dirty="0"/>
              <a:t>}</a:t>
            </a:r>
          </a:p>
          <a:p>
            <a:endParaRPr lang="en-IN" dirty="0"/>
          </a:p>
          <a:p>
            <a:r>
              <a:rPr lang="en-IN" dirty="0"/>
              <a:t>class Dog extends Animal {</a:t>
            </a:r>
          </a:p>
          <a:p>
            <a:r>
              <a:rPr lang="en-IN" dirty="0"/>
              <a:t>    void bark() {</a:t>
            </a:r>
          </a:p>
          <a:p>
            <a:r>
              <a:rPr lang="en-IN" dirty="0"/>
              <a:t>        System.out.println("The dog barks.");</a:t>
            </a:r>
          </a:p>
          <a:p>
            <a:r>
              <a:rPr lang="en-IN" dirty="0"/>
              <a:t>    }</a:t>
            </a:r>
          </a:p>
          <a:p>
            <a:r>
              <a:rPr lang="en-IN" dirty="0"/>
              <a:t>}</a:t>
            </a:r>
          </a:p>
          <a:p>
            <a:endParaRPr lang="en-IN" dirty="0"/>
          </a:p>
        </p:txBody>
      </p:sp>
    </p:spTree>
    <p:extLst>
      <p:ext uri="{BB962C8B-B14F-4D97-AF65-F5344CB8AC3E}">
        <p14:creationId xmlns:p14="http://schemas.microsoft.com/office/powerpoint/2010/main" val="184301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915" y="-316523"/>
            <a:ext cx="8207495" cy="2413611"/>
          </a:xfrm>
        </p:spPr>
        <p:txBody>
          <a:bodyPr>
            <a:normAutofit/>
          </a:bodyPr>
          <a:lstStyle/>
          <a:p>
            <a:r>
              <a:rPr lang="en-US" sz="4800" b="1" dirty="0"/>
              <a:t>Polymorphism</a:t>
            </a:r>
            <a:endParaRPr lang="en-IN" sz="4800" dirty="0"/>
          </a:p>
        </p:txBody>
      </p:sp>
      <p:sp>
        <p:nvSpPr>
          <p:cNvPr id="3" name="Content Placeholder 2"/>
          <p:cNvSpPr>
            <a:spLocks noGrp="1"/>
          </p:cNvSpPr>
          <p:nvPr>
            <p:ph idx="1"/>
          </p:nvPr>
        </p:nvSpPr>
        <p:spPr>
          <a:xfrm>
            <a:off x="1141413" y="1719018"/>
            <a:ext cx="10824918" cy="1920997"/>
          </a:xfrm>
        </p:spPr>
        <p:txBody>
          <a:bodyPr>
            <a:normAutofit fontScale="92500"/>
          </a:bodyPr>
          <a:lstStyle/>
          <a:p>
            <a:r>
              <a:rPr lang="en-US" dirty="0" smtClean="0"/>
              <a:t> </a:t>
            </a:r>
            <a:r>
              <a:rPr lang="en-US" dirty="0"/>
              <a:t>Polymorphism is one of the key concepts of Object-Oriented Programming (OOP) in Java, and it allows objects to be treated as instances of their parent class or interface. </a:t>
            </a:r>
            <a:endParaRPr lang="en-US" dirty="0" smtClean="0"/>
          </a:p>
          <a:p>
            <a:r>
              <a:rPr lang="en-US" dirty="0" smtClean="0"/>
              <a:t>Polymorphism </a:t>
            </a:r>
            <a:r>
              <a:rPr lang="en-US" dirty="0"/>
              <a:t>enables a single method to perform different tasks based on the object it is acting upon. </a:t>
            </a:r>
          </a:p>
        </p:txBody>
      </p:sp>
      <p:sp>
        <p:nvSpPr>
          <p:cNvPr id="6" name="Rounded Rectangle 5"/>
          <p:cNvSpPr/>
          <p:nvPr/>
        </p:nvSpPr>
        <p:spPr>
          <a:xfrm>
            <a:off x="851267" y="3640015"/>
            <a:ext cx="7578969" cy="117816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b="1" dirty="0"/>
              <a:t>Compile-time Polymorphism (Method Overloading): </a:t>
            </a:r>
            <a:r>
              <a:rPr lang="en-US" dirty="0"/>
              <a:t>In method overloading, multiple methods in the same class have the same name but different parameter lists (type, number, or order of parameters). The compiler determines which method to invoke based on the arguments passed</a:t>
            </a:r>
            <a:endParaRPr lang="en-US" dirty="0"/>
          </a:p>
        </p:txBody>
      </p:sp>
      <p:sp>
        <p:nvSpPr>
          <p:cNvPr id="7" name="Rounded Rectangle 6"/>
          <p:cNvSpPr/>
          <p:nvPr/>
        </p:nvSpPr>
        <p:spPr>
          <a:xfrm>
            <a:off x="2523392" y="5182942"/>
            <a:ext cx="9258300" cy="115179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b="1" dirty="0"/>
              <a:t>Runtime Polymorphism (Method Overriding):</a:t>
            </a:r>
            <a:r>
              <a:rPr lang="en-US" dirty="0"/>
              <a:t>In method overriding, a subclass provides a specific implementation of a method that is already defined in its parent class. At runtime, the JVM determines which method to call, based on the actual object </a:t>
            </a:r>
            <a:r>
              <a:rPr lang="en-US" dirty="0" smtClean="0"/>
              <a:t>type.</a:t>
            </a:r>
            <a:endParaRPr lang="en-US" dirty="0"/>
          </a:p>
        </p:txBody>
      </p:sp>
    </p:spTree>
    <p:extLst>
      <p:ext uri="{BB962C8B-B14F-4D97-AF65-F5344CB8AC3E}">
        <p14:creationId xmlns:p14="http://schemas.microsoft.com/office/powerpoint/2010/main" val="229284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2808" y="105508"/>
            <a:ext cx="10278207" cy="6463308"/>
          </a:xfrm>
          <a:prstGeom prst="rect">
            <a:avLst/>
          </a:prstGeom>
        </p:spPr>
        <p:txBody>
          <a:bodyPr wrap="square">
            <a:spAutoFit/>
          </a:bodyPr>
          <a:lstStyle/>
          <a:p>
            <a:r>
              <a:rPr lang="en-IN" dirty="0" smtClean="0"/>
              <a:t>class Calculator {</a:t>
            </a:r>
          </a:p>
          <a:p>
            <a:r>
              <a:rPr lang="en-IN" dirty="0" smtClean="0"/>
              <a:t>    // Method to add two integers</a:t>
            </a:r>
          </a:p>
          <a:p>
            <a:r>
              <a:rPr lang="en-IN" dirty="0" smtClean="0"/>
              <a:t>    int add(int a, int b) {</a:t>
            </a:r>
          </a:p>
          <a:p>
            <a:r>
              <a:rPr lang="en-IN" dirty="0" smtClean="0"/>
              <a:t>        return a + b;</a:t>
            </a:r>
          </a:p>
          <a:p>
            <a:r>
              <a:rPr lang="en-IN" dirty="0" smtClean="0"/>
              <a:t>    }</a:t>
            </a:r>
          </a:p>
          <a:p>
            <a:r>
              <a:rPr lang="en-IN" dirty="0" smtClean="0"/>
              <a:t>    // Method to add three integers (overloaded method)</a:t>
            </a:r>
          </a:p>
          <a:p>
            <a:r>
              <a:rPr lang="en-IN" dirty="0" smtClean="0"/>
              <a:t>    int add(int a, int b, int c) {</a:t>
            </a:r>
          </a:p>
          <a:p>
            <a:r>
              <a:rPr lang="en-IN" dirty="0" smtClean="0"/>
              <a:t>        return a + b + c;</a:t>
            </a:r>
          </a:p>
          <a:p>
            <a:r>
              <a:rPr lang="en-IN" dirty="0" smtClean="0"/>
              <a:t>    }</a:t>
            </a:r>
          </a:p>
          <a:p>
            <a:r>
              <a:rPr lang="en-IN" dirty="0" smtClean="0"/>
              <a:t>    // Method to add two doubles (overloaded method)</a:t>
            </a:r>
          </a:p>
          <a:p>
            <a:r>
              <a:rPr lang="en-IN" dirty="0" smtClean="0"/>
              <a:t>    double add(double a, double b) {</a:t>
            </a:r>
          </a:p>
          <a:p>
            <a:r>
              <a:rPr lang="en-IN" dirty="0" smtClean="0"/>
              <a:t>        return a + b;</a:t>
            </a:r>
          </a:p>
          <a:p>
            <a:r>
              <a:rPr lang="en-IN" dirty="0" smtClean="0"/>
              <a:t>    }</a:t>
            </a:r>
          </a:p>
          <a:p>
            <a:r>
              <a:rPr lang="en-IN" dirty="0" smtClean="0"/>
              <a:t>}</a:t>
            </a:r>
          </a:p>
          <a:p>
            <a:r>
              <a:rPr lang="en-IN" dirty="0" smtClean="0"/>
              <a:t>public class Main {</a:t>
            </a:r>
          </a:p>
          <a:p>
            <a:r>
              <a:rPr lang="en-IN" dirty="0" smtClean="0"/>
              <a:t>    public static void main(String[] args) {</a:t>
            </a:r>
          </a:p>
          <a:p>
            <a:r>
              <a:rPr lang="en-IN" dirty="0" smtClean="0"/>
              <a:t>        Calculator </a:t>
            </a:r>
            <a:r>
              <a:rPr lang="en-IN" dirty="0" err="1" smtClean="0"/>
              <a:t>calc</a:t>
            </a:r>
            <a:r>
              <a:rPr lang="en-IN" dirty="0" smtClean="0"/>
              <a:t> = new Calculator();</a:t>
            </a:r>
          </a:p>
          <a:p>
            <a:r>
              <a:rPr lang="en-IN" dirty="0" smtClean="0"/>
              <a:t>        // Method overloading based on different parameters</a:t>
            </a:r>
          </a:p>
          <a:p>
            <a:r>
              <a:rPr lang="en-IN" dirty="0" smtClean="0"/>
              <a:t>        System.out.println(</a:t>
            </a:r>
            <a:r>
              <a:rPr lang="en-IN" dirty="0" err="1" smtClean="0"/>
              <a:t>calc.add</a:t>
            </a:r>
            <a:r>
              <a:rPr lang="en-IN" dirty="0" smtClean="0"/>
              <a:t>(5, 10));          // Output: 15 (calls add(int, int))</a:t>
            </a:r>
          </a:p>
          <a:p>
            <a:r>
              <a:rPr lang="en-IN" dirty="0" smtClean="0"/>
              <a:t>        System.out.println(</a:t>
            </a:r>
            <a:r>
              <a:rPr lang="en-IN" dirty="0" err="1" smtClean="0"/>
              <a:t>calc.add</a:t>
            </a:r>
            <a:r>
              <a:rPr lang="en-IN" dirty="0" smtClean="0"/>
              <a:t>(5, 10, 20));      // Output: 35 (calls add(int, int, int))</a:t>
            </a:r>
          </a:p>
          <a:p>
            <a:r>
              <a:rPr lang="en-IN" dirty="0" smtClean="0"/>
              <a:t>        System.out.println(</a:t>
            </a:r>
            <a:r>
              <a:rPr lang="en-IN" dirty="0" err="1" smtClean="0"/>
              <a:t>calc.add</a:t>
            </a:r>
            <a:r>
              <a:rPr lang="en-IN" dirty="0" smtClean="0"/>
              <a:t>(5.5, 10.3));      // Output: 15.8 (calls add(double, double))</a:t>
            </a:r>
          </a:p>
          <a:p>
            <a:r>
              <a:rPr lang="en-IN" dirty="0" smtClean="0"/>
              <a:t>    }</a:t>
            </a:r>
          </a:p>
          <a:p>
            <a:r>
              <a:rPr lang="en-IN" dirty="0" smtClean="0"/>
              <a:t>}</a:t>
            </a:r>
            <a:endParaRPr lang="en-IN" dirty="0"/>
          </a:p>
        </p:txBody>
      </p:sp>
    </p:spTree>
    <p:extLst>
      <p:ext uri="{BB962C8B-B14F-4D97-AF65-F5344CB8AC3E}">
        <p14:creationId xmlns:p14="http://schemas.microsoft.com/office/powerpoint/2010/main" val="49013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969" y="193431"/>
            <a:ext cx="7592034" cy="1358534"/>
          </a:xfrm>
        </p:spPr>
        <p:txBody>
          <a:bodyPr>
            <a:normAutofit/>
          </a:bodyPr>
          <a:lstStyle/>
          <a:p>
            <a:r>
              <a:rPr lang="en-IN" sz="5400" dirty="0" smtClean="0"/>
              <a:t>Abstraction</a:t>
            </a:r>
            <a:endParaRPr lang="en-IN" sz="5400" dirty="0"/>
          </a:p>
        </p:txBody>
      </p:sp>
      <p:sp>
        <p:nvSpPr>
          <p:cNvPr id="3" name="Content Placeholder 2"/>
          <p:cNvSpPr>
            <a:spLocks noGrp="1"/>
          </p:cNvSpPr>
          <p:nvPr>
            <p:ph idx="1"/>
          </p:nvPr>
        </p:nvSpPr>
        <p:spPr>
          <a:xfrm>
            <a:off x="1178169" y="2097088"/>
            <a:ext cx="3842240" cy="4189411"/>
          </a:xfrm>
        </p:spPr>
        <p:txBody>
          <a:bodyPr/>
          <a:lstStyle/>
          <a:p>
            <a:r>
              <a:rPr lang="en-US" dirty="0"/>
              <a:t>It focuses on hiding the implementation details and showing only essential features</a:t>
            </a:r>
            <a:r>
              <a:rPr lang="en-US" dirty="0" smtClean="0"/>
              <a:t>.</a:t>
            </a:r>
          </a:p>
          <a:p>
            <a:r>
              <a:rPr lang="en-US" dirty="0" smtClean="0"/>
              <a:t> </a:t>
            </a:r>
            <a:r>
              <a:rPr lang="en-US" dirty="0"/>
              <a:t>Abstract classes and interfaces are used to achieve abstraction in Java.</a:t>
            </a:r>
            <a:endParaRPr lang="en-IN" dirty="0"/>
          </a:p>
        </p:txBody>
      </p:sp>
      <p:sp>
        <p:nvSpPr>
          <p:cNvPr id="5" name="Rounded Rectangle 4"/>
          <p:cNvSpPr/>
          <p:nvPr/>
        </p:nvSpPr>
        <p:spPr>
          <a:xfrm>
            <a:off x="6312878" y="2097088"/>
            <a:ext cx="3727938" cy="41190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u="sng" dirty="0"/>
              <a:t>EXAMPLE</a:t>
            </a:r>
            <a:endParaRPr lang="en-IN" u="sng" dirty="0"/>
          </a:p>
          <a:p>
            <a:r>
              <a:rPr lang="en-IN" dirty="0"/>
              <a:t>abstract class Shape {</a:t>
            </a:r>
          </a:p>
          <a:p>
            <a:r>
              <a:rPr lang="en-IN" dirty="0"/>
              <a:t>    abstract void draw();  // Abstract method</a:t>
            </a:r>
          </a:p>
          <a:p>
            <a:r>
              <a:rPr lang="en-IN" dirty="0"/>
              <a:t>}</a:t>
            </a:r>
          </a:p>
          <a:p>
            <a:endParaRPr lang="en-IN" dirty="0"/>
          </a:p>
          <a:p>
            <a:r>
              <a:rPr lang="en-IN" dirty="0"/>
              <a:t>class Circle extends Shape {</a:t>
            </a:r>
          </a:p>
          <a:p>
            <a:r>
              <a:rPr lang="en-IN" dirty="0"/>
              <a:t>    void draw() {</a:t>
            </a:r>
          </a:p>
          <a:p>
            <a:r>
              <a:rPr lang="en-IN" dirty="0"/>
              <a:t>        System.out.println("Drawing a circle.");</a:t>
            </a:r>
          </a:p>
          <a:p>
            <a:r>
              <a:rPr lang="en-IN" dirty="0"/>
              <a:t>    }</a:t>
            </a:r>
          </a:p>
          <a:p>
            <a:r>
              <a:rPr lang="en-IN" dirty="0"/>
              <a:t>}</a:t>
            </a:r>
            <a:endParaRPr lang="en-IN" dirty="0"/>
          </a:p>
        </p:txBody>
      </p:sp>
    </p:spTree>
    <p:extLst>
      <p:ext uri="{BB962C8B-B14F-4D97-AF65-F5344CB8AC3E}">
        <p14:creationId xmlns:p14="http://schemas.microsoft.com/office/powerpoint/2010/main" val="29531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791" y="641838"/>
            <a:ext cx="7609619" cy="1455250"/>
          </a:xfrm>
        </p:spPr>
        <p:txBody>
          <a:bodyPr>
            <a:normAutofit/>
          </a:bodyPr>
          <a:lstStyle/>
          <a:p>
            <a:r>
              <a:rPr lang="en-IN" sz="5400" dirty="0" smtClean="0"/>
              <a:t>class</a:t>
            </a:r>
            <a:endParaRPr lang="en-IN" sz="5400" dirty="0"/>
          </a:p>
        </p:txBody>
      </p:sp>
      <p:sp>
        <p:nvSpPr>
          <p:cNvPr id="3" name="Content Placeholder 2"/>
          <p:cNvSpPr>
            <a:spLocks noGrp="1"/>
          </p:cNvSpPr>
          <p:nvPr>
            <p:ph idx="1"/>
          </p:nvPr>
        </p:nvSpPr>
        <p:spPr>
          <a:xfrm>
            <a:off x="1046286" y="1688123"/>
            <a:ext cx="10001126" cy="4103078"/>
          </a:xfrm>
        </p:spPr>
        <p:txBody>
          <a:bodyPr/>
          <a:lstStyle/>
          <a:p>
            <a:pPr marL="0" indent="0">
              <a:buNone/>
            </a:pPr>
            <a:endParaRPr lang="en-US" dirty="0" smtClean="0"/>
          </a:p>
          <a:p>
            <a:r>
              <a:rPr lang="en-US" dirty="0"/>
              <a:t>A class in Java is a set of objects which shares common characteristics/ behavior and common properties/ attributes</a:t>
            </a:r>
            <a:r>
              <a:rPr lang="en-US" dirty="0" smtClean="0"/>
              <a:t>.</a:t>
            </a:r>
          </a:p>
          <a:p>
            <a:r>
              <a:rPr lang="en-US" dirty="0" smtClean="0"/>
              <a:t> </a:t>
            </a:r>
            <a:r>
              <a:rPr lang="en-US" dirty="0"/>
              <a:t>It is a user-defined blueprint or prototype from which objects are created</a:t>
            </a:r>
            <a:r>
              <a:rPr lang="en-US" dirty="0" smtClean="0"/>
              <a:t>.</a:t>
            </a:r>
          </a:p>
          <a:p>
            <a:r>
              <a:rPr lang="en-US" dirty="0"/>
              <a:t>For example, Student is a class while a particular student named Ravi is an object.</a:t>
            </a:r>
            <a:endParaRPr lang="en-IN" dirty="0"/>
          </a:p>
        </p:txBody>
      </p:sp>
    </p:spTree>
    <p:extLst>
      <p:ext uri="{BB962C8B-B14F-4D97-AF65-F5344CB8AC3E}">
        <p14:creationId xmlns:p14="http://schemas.microsoft.com/office/powerpoint/2010/main" val="2646746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303</TotalTime>
  <Words>1467</Words>
  <Application>Microsoft Office PowerPoint</Application>
  <PresentationFormat>Widescreen</PresentationFormat>
  <Paragraphs>188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Tw Cen MT</vt:lpstr>
      <vt:lpstr>Wingdings</vt:lpstr>
      <vt:lpstr>Circuit</vt:lpstr>
      <vt:lpstr>About Java Object Oriented Programming, Class, Class Properties, Objects, new keyword, Object Creation and instanceOf keyword</vt:lpstr>
      <vt:lpstr>Java Object Oriented Programming</vt:lpstr>
      <vt:lpstr>PowerPoint Presentation</vt:lpstr>
      <vt:lpstr>Encapsulation</vt:lpstr>
      <vt:lpstr>Inheritance</vt:lpstr>
      <vt:lpstr>Polymorphism</vt:lpstr>
      <vt:lpstr>PowerPoint Presentation</vt:lpstr>
      <vt:lpstr>Abstraction</vt:lpstr>
      <vt:lpstr>class</vt:lpstr>
      <vt:lpstr>Properties of Java Classes </vt:lpstr>
      <vt:lpstr>PowerPoint Presentation</vt:lpstr>
      <vt:lpstr>Objects</vt:lpstr>
      <vt:lpstr>Object creation</vt:lpstr>
      <vt:lpstr>Steps during Object Creation</vt:lpstr>
      <vt:lpstr>PowerPoint Presentation</vt:lpstr>
      <vt:lpstr>Syntax and example</vt:lpstr>
      <vt:lpstr>PowerPoint Presentation</vt:lpstr>
      <vt:lpstr>instanceof Keyword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Java Object Oriented Programming, Class, Class Properties, Objects, new keyword, Object Creation and instanceOf keyword</dc:title>
  <dc:creator>HP</dc:creator>
  <cp:lastModifiedBy>HP</cp:lastModifiedBy>
  <cp:revision>17</cp:revision>
  <dcterms:created xsi:type="dcterms:W3CDTF">2024-10-14T17:40:17Z</dcterms:created>
  <dcterms:modified xsi:type="dcterms:W3CDTF">2024-10-15T09:05:05Z</dcterms:modified>
</cp:coreProperties>
</file>