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59" r:id="rId5"/>
    <p:sldId id="261" r:id="rId6"/>
    <p:sldId id="260" r:id="rId7"/>
    <p:sldId id="262" r:id="rId8"/>
    <p:sldId id="263" r:id="rId9"/>
    <p:sldId id="270"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ef100b75dd85da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6" autoAdjust="0"/>
    <p:restoredTop sz="94660"/>
  </p:normalViewPr>
  <p:slideViewPr>
    <p:cSldViewPr snapToGrid="0">
      <p:cViewPr varScale="1">
        <p:scale>
          <a:sx n="80" d="100"/>
          <a:sy n="80" d="100"/>
        </p:scale>
        <p:origin x="53"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10-10T11:41:29.649"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1E10C5-F6FD-411B-8C93-E91F11D3883E}" type="datetimeFigureOut">
              <a:rPr lang="en-IN" smtClean="0"/>
              <a:t>10-10-2024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C0AE0D-C078-4CAE-BEFB-2DEB10A846E0}" type="slidenum">
              <a:rPr lang="en-IN" smtClean="0"/>
              <a:t>‹#›</a:t>
            </a:fld>
            <a:endParaRPr lang="en-IN" dirty="0"/>
          </a:p>
        </p:txBody>
      </p:sp>
    </p:spTree>
    <p:extLst>
      <p:ext uri="{BB962C8B-B14F-4D97-AF65-F5344CB8AC3E}">
        <p14:creationId xmlns:p14="http://schemas.microsoft.com/office/powerpoint/2010/main" val="950074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738642"/>
            <a:ext cx="7766936" cy="1646302"/>
          </a:xfrm>
        </p:spPr>
        <p:txBody>
          <a:bodyPr/>
          <a:lstStyle/>
          <a:p>
            <a:pPr algn="l"/>
            <a:r>
              <a:rPr lang="en-US" sz="4400" dirty="0" smtClean="0"/>
              <a:t>JAVA EXPRESSIONS, EXPRESSION EVALUATION, PRIORITY AND ASSOCIATIVITY, TYPES OF OPERATORS AND EXAMPLES</a:t>
            </a:r>
            <a:endParaRPr lang="en-IN" sz="4400" dirty="0"/>
          </a:p>
        </p:txBody>
      </p:sp>
      <p:sp>
        <p:nvSpPr>
          <p:cNvPr id="3" name="Subtitle 2"/>
          <p:cNvSpPr>
            <a:spLocks noGrp="1"/>
          </p:cNvSpPr>
          <p:nvPr>
            <p:ph type="subTitle" idx="1"/>
          </p:nvPr>
        </p:nvSpPr>
        <p:spPr>
          <a:xfrm>
            <a:off x="1507067" y="4384944"/>
            <a:ext cx="7766936" cy="1096899"/>
          </a:xfrm>
        </p:spPr>
        <p:txBody>
          <a:bodyPr/>
          <a:lstStyle/>
          <a:p>
            <a:r>
              <a:rPr lang="en-IN" dirty="0" smtClean="0"/>
              <a:t>-Pranali Chougule</a:t>
            </a:r>
            <a:endParaRPr lang="en-IN" dirty="0"/>
          </a:p>
        </p:txBody>
      </p:sp>
    </p:spTree>
    <p:extLst>
      <p:ext uri="{BB962C8B-B14F-4D97-AF65-F5344CB8AC3E}">
        <p14:creationId xmlns:p14="http://schemas.microsoft.com/office/powerpoint/2010/main" val="1790077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599"/>
            <a:ext cx="8888697" cy="1550989"/>
          </a:xfrm>
        </p:spPr>
        <p:txBody>
          <a:bodyPr>
            <a:normAutofit/>
          </a:bodyPr>
          <a:lstStyle/>
          <a:p>
            <a:r>
              <a:rPr lang="en-IN" sz="4800" dirty="0"/>
              <a:t>JAVA OPERATORS</a:t>
            </a:r>
          </a:p>
        </p:txBody>
      </p:sp>
      <p:sp>
        <p:nvSpPr>
          <p:cNvPr id="3" name="Content Placeholder 2"/>
          <p:cNvSpPr>
            <a:spLocks noGrp="1"/>
          </p:cNvSpPr>
          <p:nvPr>
            <p:ph idx="1"/>
          </p:nvPr>
        </p:nvSpPr>
        <p:spPr>
          <a:xfrm>
            <a:off x="677333" y="1503485"/>
            <a:ext cx="8596669" cy="4537877"/>
          </a:xfrm>
        </p:spPr>
        <p:txBody>
          <a:bodyPr/>
          <a:lstStyle/>
          <a:p>
            <a:r>
              <a:rPr lang="en-US" dirty="0">
                <a:solidFill>
                  <a:schemeClr val="tx1"/>
                </a:solidFill>
              </a:rPr>
              <a:t>Java operators are special symbols that perform operations on variables and values. </a:t>
            </a:r>
            <a:endParaRPr lang="en-US" dirty="0" smtClean="0">
              <a:solidFill>
                <a:schemeClr val="tx1"/>
              </a:solidFill>
            </a:endParaRPr>
          </a:p>
          <a:p>
            <a:r>
              <a:rPr lang="en-US" dirty="0" smtClean="0">
                <a:solidFill>
                  <a:schemeClr val="tx1"/>
                </a:solidFill>
              </a:rPr>
              <a:t>They </a:t>
            </a:r>
            <a:r>
              <a:rPr lang="en-US" dirty="0">
                <a:solidFill>
                  <a:schemeClr val="tx1"/>
                </a:solidFill>
              </a:rPr>
              <a:t>can be classified into several categories based on their functionality</a:t>
            </a:r>
            <a:r>
              <a:rPr lang="en-US" dirty="0" smtClean="0">
                <a:solidFill>
                  <a:schemeClr val="tx1"/>
                </a:solidFill>
              </a:rPr>
              <a:t>.</a:t>
            </a:r>
          </a:p>
          <a:p>
            <a:endParaRPr lang="en-US" dirty="0">
              <a:solidFill>
                <a:schemeClr val="tx1"/>
              </a:solidFill>
            </a:endParaRPr>
          </a:p>
          <a:p>
            <a:pPr marL="0" indent="0">
              <a:buNone/>
            </a:pPr>
            <a:r>
              <a:rPr lang="en-US" b="1" dirty="0" smtClean="0">
                <a:solidFill>
                  <a:schemeClr val="tx1"/>
                </a:solidFill>
              </a:rPr>
              <a:t> </a:t>
            </a:r>
            <a:r>
              <a:rPr lang="en-US" b="1" dirty="0">
                <a:solidFill>
                  <a:schemeClr val="tx1"/>
                </a:solidFill>
              </a:rPr>
              <a:t>1. Arithmetic Operators</a:t>
            </a:r>
          </a:p>
          <a:p>
            <a:r>
              <a:rPr lang="en-US" dirty="0">
                <a:solidFill>
                  <a:schemeClr val="tx1"/>
                </a:solidFill>
              </a:rPr>
              <a:t>These operators are used to perform basic mathematical operations</a:t>
            </a:r>
            <a:r>
              <a:rPr lang="en-US" dirty="0" smtClean="0">
                <a:solidFill>
                  <a:schemeClr val="tx1"/>
                </a:solidFill>
              </a:rPr>
              <a:t>.</a:t>
            </a:r>
          </a:p>
          <a:p>
            <a:pPr marL="0" indent="0">
              <a:buNone/>
            </a:pPr>
            <a:r>
              <a:rPr lang="en-US" dirty="0">
                <a:solidFill>
                  <a:schemeClr val="tx1"/>
                </a:solidFill>
              </a:rPr>
              <a:t> </a:t>
            </a:r>
            <a:r>
              <a:rPr lang="en-US" dirty="0" smtClean="0">
                <a:solidFill>
                  <a:schemeClr val="tx1"/>
                </a:solidFill>
              </a:rPr>
              <a:t>    </a:t>
            </a:r>
            <a:endParaRPr lang="en-US" dirty="0">
              <a:solidFill>
                <a:schemeClr val="tx1"/>
              </a:solidFill>
            </a:endParaRPr>
          </a:p>
          <a:p>
            <a:pPr marL="0" indent="0">
              <a:buNone/>
            </a:pPr>
            <a:endParaRPr lang="en-IN" dirty="0">
              <a:solidFill>
                <a:schemeClr val="tx1"/>
              </a:solidFill>
            </a:endParaRPr>
          </a:p>
        </p:txBody>
      </p:sp>
      <p:pic>
        <p:nvPicPr>
          <p:cNvPr id="4" name="Picture 3"/>
          <p:cNvPicPr>
            <a:picLocks noChangeAspect="1"/>
          </p:cNvPicPr>
          <p:nvPr/>
        </p:nvPicPr>
        <p:blipFill>
          <a:blip r:embed="rId2"/>
          <a:stretch>
            <a:fillRect/>
          </a:stretch>
        </p:blipFill>
        <p:spPr>
          <a:xfrm>
            <a:off x="1615467" y="4090473"/>
            <a:ext cx="6165114" cy="1950889"/>
          </a:xfrm>
          <a:prstGeom prst="rect">
            <a:avLst/>
          </a:prstGeom>
        </p:spPr>
      </p:pic>
    </p:spTree>
    <p:extLst>
      <p:ext uri="{BB962C8B-B14F-4D97-AF65-F5344CB8AC3E}">
        <p14:creationId xmlns:p14="http://schemas.microsoft.com/office/powerpoint/2010/main" val="1286854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7007" y="342900"/>
            <a:ext cx="6330461" cy="1456809"/>
          </a:xfrm>
          <a:prstGeom prst="rect">
            <a:avLst/>
          </a:prstGeom>
          <a:noFill/>
        </p:spPr>
        <p:txBody>
          <a:bodyPr wrap="square" rtlCol="0">
            <a:spAutoFit/>
          </a:bodyPr>
          <a:lstStyle/>
          <a:p>
            <a:pPr>
              <a:spcBef>
                <a:spcPts val="1000"/>
              </a:spcBef>
              <a:buClr>
                <a:schemeClr val="accent1"/>
              </a:buClr>
            </a:pPr>
            <a:r>
              <a:rPr lang="en-US" b="1" dirty="0" smtClean="0"/>
              <a:t>2</a:t>
            </a:r>
            <a:r>
              <a:rPr lang="en-US" b="1" dirty="0"/>
              <a:t>. Relational Operators</a:t>
            </a:r>
          </a:p>
          <a:p>
            <a:pPr marL="285750" indent="-285750">
              <a:spcBef>
                <a:spcPts val="1000"/>
              </a:spcBef>
              <a:buClr>
                <a:schemeClr val="accent1"/>
              </a:buClr>
              <a:buFont typeface="Wingdings" panose="05000000000000000000" pitchFamily="2" charset="2"/>
              <a:buChar char="§"/>
            </a:pPr>
            <a:r>
              <a:rPr lang="en-US" dirty="0"/>
              <a:t>These operators are used to compare two values</a:t>
            </a:r>
            <a:r>
              <a:rPr lang="en-US" dirty="0" smtClean="0"/>
              <a:t>.</a:t>
            </a:r>
          </a:p>
          <a:p>
            <a:pPr>
              <a:spcBef>
                <a:spcPts val="1000"/>
              </a:spcBef>
              <a:buClr>
                <a:schemeClr val="accent1"/>
              </a:buClr>
            </a:pPr>
            <a:endParaRPr lang="en-US" dirty="0"/>
          </a:p>
          <a:p>
            <a:r>
              <a:rPr lang="en-IN" dirty="0" smtClean="0"/>
              <a:t> </a:t>
            </a:r>
            <a:endParaRPr lang="en-IN" dirty="0"/>
          </a:p>
        </p:txBody>
      </p:sp>
      <p:pic>
        <p:nvPicPr>
          <p:cNvPr id="3" name="Picture 2"/>
          <p:cNvPicPr>
            <a:picLocks noChangeAspect="1"/>
          </p:cNvPicPr>
          <p:nvPr/>
        </p:nvPicPr>
        <p:blipFill>
          <a:blip r:embed="rId2"/>
          <a:stretch>
            <a:fillRect/>
          </a:stretch>
        </p:blipFill>
        <p:spPr>
          <a:xfrm>
            <a:off x="1055076" y="1285044"/>
            <a:ext cx="6020322" cy="2248095"/>
          </a:xfrm>
          <a:prstGeom prst="rect">
            <a:avLst/>
          </a:prstGeom>
        </p:spPr>
      </p:pic>
      <p:sp>
        <p:nvSpPr>
          <p:cNvPr id="4" name="TextBox 3"/>
          <p:cNvSpPr txBox="1"/>
          <p:nvPr/>
        </p:nvSpPr>
        <p:spPr>
          <a:xfrm>
            <a:off x="747346" y="3912577"/>
            <a:ext cx="7499839" cy="1088491"/>
          </a:xfrm>
          <a:prstGeom prst="rect">
            <a:avLst/>
          </a:prstGeom>
          <a:noFill/>
        </p:spPr>
        <p:txBody>
          <a:bodyPr wrap="square" rtlCol="0">
            <a:spAutoFit/>
          </a:bodyPr>
          <a:lstStyle/>
          <a:p>
            <a:pPr>
              <a:spcBef>
                <a:spcPts val="1000"/>
              </a:spcBef>
              <a:buClr>
                <a:schemeClr val="accent1"/>
              </a:buClr>
            </a:pPr>
            <a:r>
              <a:rPr lang="en-US" b="1" dirty="0" smtClean="0"/>
              <a:t> </a:t>
            </a:r>
            <a:r>
              <a:rPr lang="en-US" b="1" dirty="0"/>
              <a:t>3. Logical Operators</a:t>
            </a:r>
          </a:p>
          <a:p>
            <a:pPr marL="285750" indent="-285750">
              <a:spcBef>
                <a:spcPts val="1000"/>
              </a:spcBef>
              <a:buClr>
                <a:schemeClr val="accent1"/>
              </a:buClr>
              <a:buFont typeface="Wingdings" panose="05000000000000000000" pitchFamily="2" charset="2"/>
              <a:buChar char="§"/>
            </a:pPr>
            <a:r>
              <a:rPr lang="en-US" dirty="0"/>
              <a:t>These operators are used to combine multiple boolean expressions.</a:t>
            </a:r>
          </a:p>
          <a:p>
            <a:endParaRPr lang="en-IN" dirty="0"/>
          </a:p>
        </p:txBody>
      </p:sp>
      <p:pic>
        <p:nvPicPr>
          <p:cNvPr id="5" name="Picture 4"/>
          <p:cNvPicPr>
            <a:picLocks noChangeAspect="1"/>
          </p:cNvPicPr>
          <p:nvPr/>
        </p:nvPicPr>
        <p:blipFill>
          <a:blip r:embed="rId3"/>
          <a:stretch>
            <a:fillRect/>
          </a:stretch>
        </p:blipFill>
        <p:spPr>
          <a:xfrm>
            <a:off x="1075588" y="4814019"/>
            <a:ext cx="6843353" cy="1432684"/>
          </a:xfrm>
          <a:prstGeom prst="rect">
            <a:avLst/>
          </a:prstGeom>
        </p:spPr>
      </p:pic>
      <p:pic>
        <p:nvPicPr>
          <p:cNvPr id="7" name="Picture 6"/>
          <p:cNvPicPr>
            <a:picLocks noChangeAspect="1"/>
          </p:cNvPicPr>
          <p:nvPr/>
        </p:nvPicPr>
        <p:blipFill>
          <a:blip r:embed="rId4"/>
          <a:stretch>
            <a:fillRect/>
          </a:stretch>
        </p:blipFill>
        <p:spPr>
          <a:xfrm>
            <a:off x="1233844" y="5643408"/>
            <a:ext cx="181718" cy="205947"/>
          </a:xfrm>
          <a:prstGeom prst="rect">
            <a:avLst/>
          </a:prstGeom>
        </p:spPr>
      </p:pic>
      <p:sp>
        <p:nvSpPr>
          <p:cNvPr id="8" name="TextBox 7"/>
          <p:cNvSpPr txBox="1"/>
          <p:nvPr/>
        </p:nvSpPr>
        <p:spPr>
          <a:xfrm>
            <a:off x="3036536" y="5615576"/>
            <a:ext cx="1028701" cy="261610"/>
          </a:xfrm>
          <a:prstGeom prst="rect">
            <a:avLst/>
          </a:prstGeom>
          <a:noFill/>
        </p:spPr>
        <p:txBody>
          <a:bodyPr wrap="square" rtlCol="0">
            <a:spAutoFit/>
          </a:bodyPr>
          <a:lstStyle/>
          <a:p>
            <a:r>
              <a:rPr lang="en-IN" sz="1100" dirty="0" smtClean="0">
                <a:solidFill>
                  <a:schemeClr val="tx1">
                    <a:lumMod val="75000"/>
                    <a:lumOff val="25000"/>
                  </a:schemeClr>
                </a:solidFill>
                <a:latin typeface="Arial" panose="020B0604020202020204" pitchFamily="34" charset="0"/>
                <a:cs typeface="Arial" panose="020B0604020202020204" pitchFamily="34" charset="0"/>
              </a:rPr>
              <a:t>Logical OR</a:t>
            </a:r>
            <a:endParaRPr lang="en-IN" sz="11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 name="Rounded Rectangle 8"/>
          <p:cNvSpPr/>
          <p:nvPr/>
        </p:nvSpPr>
        <p:spPr>
          <a:xfrm>
            <a:off x="5495191" y="5623798"/>
            <a:ext cx="802509" cy="174479"/>
          </a:xfrm>
          <a:prstGeom prst="roundRect">
            <a:avLst/>
          </a:prstGeom>
          <a:ln/>
        </p:spPr>
        <p:style>
          <a:lnRef idx="1">
            <a:schemeClr val="accent6"/>
          </a:lnRef>
          <a:fillRef idx="1002">
            <a:schemeClr val="lt1"/>
          </a:fillRef>
          <a:effectRef idx="1">
            <a:schemeClr val="accent6"/>
          </a:effectRef>
          <a:fontRef idx="minor">
            <a:schemeClr val="dk1"/>
          </a:fontRef>
        </p:style>
        <p:txBody>
          <a:bodyPr rtlCol="0" anchor="ctr"/>
          <a:lstStyle/>
          <a:p>
            <a:pPr algn="ctr"/>
            <a:r>
              <a:rPr lang="en-IN" sz="1100" dirty="0" smtClean="0">
                <a:solidFill>
                  <a:schemeClr val="tx1">
                    <a:lumMod val="65000"/>
                    <a:lumOff val="35000"/>
                  </a:schemeClr>
                </a:solidFill>
                <a:latin typeface="Arial" panose="020B0604020202020204" pitchFamily="34" charset="0"/>
                <a:cs typeface="Arial" panose="020B0604020202020204" pitchFamily="34" charset="0"/>
              </a:rPr>
              <a:t>if  (a || b)</a:t>
            </a:r>
            <a:endParaRPr lang="en-IN" sz="1100"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4626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1530" y="263770"/>
            <a:ext cx="6277708" cy="1179810"/>
          </a:xfrm>
          <a:prstGeom prst="rect">
            <a:avLst/>
          </a:prstGeom>
          <a:noFill/>
        </p:spPr>
        <p:txBody>
          <a:bodyPr wrap="square" rtlCol="0">
            <a:spAutoFit/>
          </a:bodyPr>
          <a:lstStyle/>
          <a:p>
            <a:pPr>
              <a:spcBef>
                <a:spcPts val="1000"/>
              </a:spcBef>
              <a:buClr>
                <a:schemeClr val="accent1"/>
              </a:buClr>
            </a:pPr>
            <a:r>
              <a:rPr lang="en-US" b="1" dirty="0"/>
              <a:t>4. Bitwise Operators</a:t>
            </a:r>
          </a:p>
          <a:p>
            <a:pPr marL="285750" indent="-285750">
              <a:spcBef>
                <a:spcPts val="1000"/>
              </a:spcBef>
              <a:buClr>
                <a:schemeClr val="accent1"/>
              </a:buClr>
              <a:buFont typeface="Wingdings" panose="05000000000000000000" pitchFamily="2" charset="2"/>
              <a:buChar char="§"/>
            </a:pPr>
            <a:r>
              <a:rPr lang="en-US" dirty="0"/>
              <a:t>These operators perform operations on bits.</a:t>
            </a:r>
          </a:p>
          <a:p>
            <a:pPr marL="285750" indent="-285750">
              <a:spcBef>
                <a:spcPts val="1000"/>
              </a:spcBef>
              <a:buClr>
                <a:schemeClr val="accent1"/>
              </a:buClr>
              <a:buFont typeface="Wingdings" panose="05000000000000000000" pitchFamily="2" charset="2"/>
              <a:buChar char="§"/>
            </a:pPr>
            <a:endParaRPr lang="en-IN" dirty="0"/>
          </a:p>
        </p:txBody>
      </p:sp>
      <p:pic>
        <p:nvPicPr>
          <p:cNvPr id="3" name="Picture 2"/>
          <p:cNvPicPr>
            <a:picLocks noChangeAspect="1"/>
          </p:cNvPicPr>
          <p:nvPr/>
        </p:nvPicPr>
        <p:blipFill>
          <a:blip r:embed="rId2"/>
          <a:stretch>
            <a:fillRect/>
          </a:stretch>
        </p:blipFill>
        <p:spPr>
          <a:xfrm>
            <a:off x="710999" y="1064637"/>
            <a:ext cx="6866215" cy="2583404"/>
          </a:xfrm>
          <a:prstGeom prst="rect">
            <a:avLst/>
          </a:prstGeom>
        </p:spPr>
      </p:pic>
      <p:sp>
        <p:nvSpPr>
          <p:cNvPr id="4" name="TextBox 3"/>
          <p:cNvSpPr txBox="1"/>
          <p:nvPr/>
        </p:nvSpPr>
        <p:spPr>
          <a:xfrm>
            <a:off x="710999" y="3894992"/>
            <a:ext cx="5883232" cy="1051570"/>
          </a:xfrm>
          <a:prstGeom prst="rect">
            <a:avLst/>
          </a:prstGeom>
          <a:noFill/>
        </p:spPr>
        <p:txBody>
          <a:bodyPr wrap="square" rtlCol="0">
            <a:spAutoFit/>
          </a:bodyPr>
          <a:lstStyle/>
          <a:p>
            <a:pPr>
              <a:spcBef>
                <a:spcPts val="1000"/>
              </a:spcBef>
            </a:pPr>
            <a:r>
              <a:rPr lang="en-US" b="1" dirty="0"/>
              <a:t>5</a:t>
            </a:r>
            <a:r>
              <a:rPr lang="en-US" b="1" dirty="0" smtClean="0"/>
              <a:t>. </a:t>
            </a:r>
            <a:r>
              <a:rPr lang="en-US" b="1" dirty="0"/>
              <a:t>Ternary Operator (Conditional Operator)</a:t>
            </a:r>
          </a:p>
          <a:p>
            <a:pPr marL="285750" indent="-285750">
              <a:spcBef>
                <a:spcPts val="1000"/>
              </a:spcBef>
              <a:buClr>
                <a:schemeClr val="accent1"/>
              </a:buClr>
              <a:buFont typeface="Wingdings" panose="05000000000000000000" pitchFamily="2" charset="2"/>
              <a:buChar char="§"/>
            </a:pPr>
            <a:r>
              <a:rPr lang="en-US" dirty="0"/>
              <a:t>This operator is used for conditional expressions.</a:t>
            </a:r>
          </a:p>
          <a:p>
            <a:endParaRPr lang="en-IN" dirty="0"/>
          </a:p>
        </p:txBody>
      </p:sp>
      <p:pic>
        <p:nvPicPr>
          <p:cNvPr id="5" name="Picture 4"/>
          <p:cNvPicPr>
            <a:picLocks noChangeAspect="1"/>
          </p:cNvPicPr>
          <p:nvPr/>
        </p:nvPicPr>
        <p:blipFill>
          <a:blip r:embed="rId3"/>
          <a:stretch>
            <a:fillRect/>
          </a:stretch>
        </p:blipFill>
        <p:spPr>
          <a:xfrm>
            <a:off x="710999" y="4827721"/>
            <a:ext cx="6233700" cy="731583"/>
          </a:xfrm>
          <a:prstGeom prst="rect">
            <a:avLst/>
          </a:prstGeom>
        </p:spPr>
      </p:pic>
      <p:pic>
        <p:nvPicPr>
          <p:cNvPr id="6" name="Picture 5"/>
          <p:cNvPicPr>
            <a:picLocks noChangeAspect="1"/>
          </p:cNvPicPr>
          <p:nvPr/>
        </p:nvPicPr>
        <p:blipFill>
          <a:blip r:embed="rId4"/>
          <a:stretch>
            <a:fillRect/>
          </a:stretch>
        </p:blipFill>
        <p:spPr>
          <a:xfrm>
            <a:off x="2646166" y="1774907"/>
            <a:ext cx="686119" cy="240587"/>
          </a:xfrm>
          <a:prstGeom prst="rect">
            <a:avLst/>
          </a:prstGeom>
        </p:spPr>
      </p:pic>
      <p:sp>
        <p:nvSpPr>
          <p:cNvPr id="7" name="Rounded Rectangle 6"/>
          <p:cNvSpPr/>
          <p:nvPr/>
        </p:nvSpPr>
        <p:spPr>
          <a:xfrm>
            <a:off x="5732585" y="1774907"/>
            <a:ext cx="659423" cy="240587"/>
          </a:xfrm>
          <a:prstGeom prst="roundRect">
            <a:avLst/>
          </a:prstGeom>
        </p:spPr>
        <p:style>
          <a:lnRef idx="2">
            <a:schemeClr val="dk1"/>
          </a:lnRef>
          <a:fillRef idx="1002">
            <a:schemeClr val="lt1"/>
          </a:fillRef>
          <a:effectRef idx="0">
            <a:schemeClr val="dk1"/>
          </a:effectRef>
          <a:fontRef idx="minor">
            <a:schemeClr val="dk1"/>
          </a:fontRef>
        </p:style>
        <p:txBody>
          <a:bodyPr rtlCol="0" anchor="ctr"/>
          <a:lstStyle/>
          <a:p>
            <a:pPr algn="ctr"/>
            <a:r>
              <a:rPr lang="en-IN" sz="1100" dirty="0" smtClean="0">
                <a:solidFill>
                  <a:schemeClr val="tx1">
                    <a:lumMod val="65000"/>
                    <a:lumOff val="35000"/>
                  </a:schemeClr>
                </a:solidFill>
                <a:latin typeface="Arial" panose="020B0604020202020204" pitchFamily="34" charset="0"/>
                <a:cs typeface="Arial" panose="020B0604020202020204" pitchFamily="34" charset="0"/>
              </a:rPr>
              <a:t>a | b</a:t>
            </a:r>
            <a:endParaRPr lang="en-IN" sz="1100"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6471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0629" y="281354"/>
            <a:ext cx="6207369" cy="1051570"/>
          </a:xfrm>
          <a:prstGeom prst="rect">
            <a:avLst/>
          </a:prstGeom>
          <a:noFill/>
        </p:spPr>
        <p:txBody>
          <a:bodyPr wrap="square" rtlCol="0">
            <a:spAutoFit/>
          </a:bodyPr>
          <a:lstStyle/>
          <a:p>
            <a:pPr>
              <a:spcBef>
                <a:spcPts val="1000"/>
              </a:spcBef>
              <a:buClr>
                <a:schemeClr val="accent1"/>
              </a:buClr>
            </a:pPr>
            <a:r>
              <a:rPr lang="en-US" b="1" dirty="0" smtClean="0"/>
              <a:t>6. </a:t>
            </a:r>
            <a:r>
              <a:rPr lang="en-US" b="1" dirty="0"/>
              <a:t>Assignment Operators</a:t>
            </a:r>
          </a:p>
          <a:p>
            <a:pPr marL="285750" indent="-285750">
              <a:spcBef>
                <a:spcPts val="1000"/>
              </a:spcBef>
              <a:buClr>
                <a:schemeClr val="accent1"/>
              </a:buClr>
              <a:buFont typeface="Wingdings" panose="05000000000000000000" pitchFamily="2" charset="2"/>
              <a:buChar char="§"/>
            </a:pPr>
            <a:r>
              <a:rPr lang="en-US" dirty="0"/>
              <a:t>These operators are used to assign values to variables.</a:t>
            </a:r>
          </a:p>
          <a:p>
            <a:endParaRPr lang="en-IN" dirty="0"/>
          </a:p>
        </p:txBody>
      </p:sp>
      <p:pic>
        <p:nvPicPr>
          <p:cNvPr id="3" name="Picture 2"/>
          <p:cNvPicPr>
            <a:picLocks noChangeAspect="1"/>
          </p:cNvPicPr>
          <p:nvPr/>
        </p:nvPicPr>
        <p:blipFill>
          <a:blip r:embed="rId2"/>
          <a:stretch>
            <a:fillRect/>
          </a:stretch>
        </p:blipFill>
        <p:spPr>
          <a:xfrm>
            <a:off x="845248" y="1140262"/>
            <a:ext cx="6439458" cy="2309060"/>
          </a:xfrm>
          <a:prstGeom prst="rect">
            <a:avLst/>
          </a:prstGeom>
        </p:spPr>
      </p:pic>
      <p:sp>
        <p:nvSpPr>
          <p:cNvPr id="4" name="TextBox 3"/>
          <p:cNvSpPr txBox="1"/>
          <p:nvPr/>
        </p:nvSpPr>
        <p:spPr>
          <a:xfrm>
            <a:off x="738554" y="3930162"/>
            <a:ext cx="9302261" cy="1328569"/>
          </a:xfrm>
          <a:prstGeom prst="rect">
            <a:avLst/>
          </a:prstGeom>
          <a:noFill/>
        </p:spPr>
        <p:txBody>
          <a:bodyPr wrap="square" rtlCol="0">
            <a:spAutoFit/>
          </a:bodyPr>
          <a:lstStyle/>
          <a:p>
            <a:pPr>
              <a:spcBef>
                <a:spcPts val="1000"/>
              </a:spcBef>
              <a:buClr>
                <a:schemeClr val="accent1"/>
              </a:buClr>
            </a:pPr>
            <a:r>
              <a:rPr lang="en-US" b="1" dirty="0" smtClean="0"/>
              <a:t>7. </a:t>
            </a:r>
            <a:r>
              <a:rPr lang="en-US" b="1" dirty="0"/>
              <a:t>Instanceof Operator</a:t>
            </a:r>
          </a:p>
          <a:p>
            <a:pPr marL="285750" indent="-285750">
              <a:spcBef>
                <a:spcPts val="1000"/>
              </a:spcBef>
              <a:buClr>
                <a:schemeClr val="accent1"/>
              </a:buClr>
              <a:buFont typeface="Wingdings" panose="05000000000000000000" pitchFamily="2" charset="2"/>
              <a:buChar char="§"/>
            </a:pPr>
            <a:r>
              <a:rPr lang="en-US" dirty="0"/>
              <a:t>This operator is used to test whether an object is an instance of a specific class or subclass.</a:t>
            </a:r>
          </a:p>
          <a:p>
            <a:endParaRPr lang="en-IN" dirty="0"/>
          </a:p>
        </p:txBody>
      </p:sp>
      <p:pic>
        <p:nvPicPr>
          <p:cNvPr id="5" name="Picture 4"/>
          <p:cNvPicPr>
            <a:picLocks noChangeAspect="1"/>
          </p:cNvPicPr>
          <p:nvPr/>
        </p:nvPicPr>
        <p:blipFill>
          <a:blip r:embed="rId3"/>
          <a:stretch>
            <a:fillRect/>
          </a:stretch>
        </p:blipFill>
        <p:spPr>
          <a:xfrm>
            <a:off x="845247" y="5231149"/>
            <a:ext cx="7521465" cy="888297"/>
          </a:xfrm>
          <a:prstGeom prst="rect">
            <a:avLst/>
          </a:prstGeom>
        </p:spPr>
      </p:pic>
    </p:spTree>
    <p:extLst>
      <p:ext uri="{BB962C8B-B14F-4D97-AF65-F5344CB8AC3E}">
        <p14:creationId xmlns:p14="http://schemas.microsoft.com/office/powerpoint/2010/main" val="2607630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3916" y="307731"/>
            <a:ext cx="8132885" cy="1051570"/>
          </a:xfrm>
          <a:prstGeom prst="rect">
            <a:avLst/>
          </a:prstGeom>
          <a:noFill/>
        </p:spPr>
        <p:txBody>
          <a:bodyPr wrap="square" rtlCol="0">
            <a:spAutoFit/>
          </a:bodyPr>
          <a:lstStyle/>
          <a:p>
            <a:pPr>
              <a:spcBef>
                <a:spcPts val="1000"/>
              </a:spcBef>
              <a:buClr>
                <a:schemeClr val="accent1"/>
              </a:buClr>
            </a:pPr>
            <a:r>
              <a:rPr lang="en-US" b="1" dirty="0" smtClean="0"/>
              <a:t>8. </a:t>
            </a:r>
            <a:r>
              <a:rPr lang="en-US" b="1" dirty="0"/>
              <a:t>Unary Operators</a:t>
            </a:r>
          </a:p>
          <a:p>
            <a:pPr marL="342900" indent="-342900">
              <a:spcBef>
                <a:spcPts val="1000"/>
              </a:spcBef>
              <a:buClr>
                <a:schemeClr val="accent1"/>
              </a:buClr>
              <a:buFont typeface="Wingdings" panose="05000000000000000000" pitchFamily="2" charset="2"/>
              <a:buChar char="§"/>
            </a:pPr>
            <a:r>
              <a:rPr lang="en-US" dirty="0"/>
              <a:t>These operators operate on a single operand.</a:t>
            </a:r>
          </a:p>
          <a:p>
            <a:endParaRPr lang="en-IN" dirty="0"/>
          </a:p>
        </p:txBody>
      </p:sp>
      <p:pic>
        <p:nvPicPr>
          <p:cNvPr id="3" name="Picture 2"/>
          <p:cNvPicPr>
            <a:picLocks noChangeAspect="1"/>
          </p:cNvPicPr>
          <p:nvPr/>
        </p:nvPicPr>
        <p:blipFill>
          <a:blip r:embed="rId2"/>
          <a:stretch>
            <a:fillRect/>
          </a:stretch>
        </p:blipFill>
        <p:spPr>
          <a:xfrm>
            <a:off x="637177" y="1359301"/>
            <a:ext cx="6134632" cy="1935648"/>
          </a:xfrm>
          <a:prstGeom prst="rect">
            <a:avLst/>
          </a:prstGeom>
        </p:spPr>
      </p:pic>
    </p:spTree>
    <p:extLst>
      <p:ext uri="{BB962C8B-B14F-4D97-AF65-F5344CB8AC3E}">
        <p14:creationId xmlns:p14="http://schemas.microsoft.com/office/powerpoint/2010/main" val="1143942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JAVA EXPRESSIONS</a:t>
            </a:r>
            <a:endParaRPr lang="en-IN" sz="4800" dirty="0"/>
          </a:p>
        </p:txBody>
      </p:sp>
      <p:sp>
        <p:nvSpPr>
          <p:cNvPr id="3" name="Content Placeholder 2"/>
          <p:cNvSpPr>
            <a:spLocks noGrp="1"/>
          </p:cNvSpPr>
          <p:nvPr>
            <p:ph idx="1"/>
          </p:nvPr>
        </p:nvSpPr>
        <p:spPr>
          <a:xfrm>
            <a:off x="677334" y="1494692"/>
            <a:ext cx="8677681" cy="4985239"/>
          </a:xfrm>
        </p:spPr>
        <p:txBody>
          <a:bodyPr>
            <a:normAutofit/>
          </a:bodyPr>
          <a:lstStyle/>
          <a:p>
            <a:r>
              <a:rPr lang="en-US" dirty="0">
                <a:solidFill>
                  <a:schemeClr val="tx1"/>
                </a:solidFill>
              </a:rPr>
              <a:t>In Java, an expression is a combination of values, variables, operators, and method invocations that are evaluated to produce a single value</a:t>
            </a:r>
            <a:r>
              <a:rPr lang="en-US" dirty="0" smtClean="0">
                <a:solidFill>
                  <a:schemeClr val="tx1"/>
                </a:solidFill>
              </a:rPr>
              <a:t>.</a:t>
            </a:r>
          </a:p>
          <a:p>
            <a:r>
              <a:rPr lang="en-US" dirty="0" smtClean="0">
                <a:solidFill>
                  <a:schemeClr val="tx1"/>
                </a:solidFill>
              </a:rPr>
              <a:t> </a:t>
            </a:r>
            <a:r>
              <a:rPr lang="en-US" dirty="0">
                <a:solidFill>
                  <a:schemeClr val="tx1"/>
                </a:solidFill>
              </a:rPr>
              <a:t>An expression can be a single value or a combination of values that produce a result</a:t>
            </a:r>
            <a:r>
              <a:rPr lang="en-US" dirty="0" smtClean="0">
                <a:solidFill>
                  <a:schemeClr val="tx1"/>
                </a:solidFill>
              </a:rPr>
              <a:t>.</a:t>
            </a:r>
          </a:p>
          <a:p>
            <a:pPr marL="0" indent="0">
              <a:buNone/>
            </a:pPr>
            <a:endParaRPr lang="en-IN" dirty="0" smtClean="0">
              <a:solidFill>
                <a:schemeClr val="tx1"/>
              </a:solidFill>
            </a:endParaRPr>
          </a:p>
          <a:p>
            <a:pPr marL="0" indent="0">
              <a:buNone/>
            </a:pPr>
            <a:r>
              <a:rPr lang="en-IN" dirty="0">
                <a:solidFill>
                  <a:schemeClr val="tx1"/>
                </a:solidFill>
              </a:rPr>
              <a:t> </a:t>
            </a:r>
            <a:r>
              <a:rPr lang="en-IN" dirty="0" smtClean="0">
                <a:solidFill>
                  <a:schemeClr val="tx1"/>
                </a:solidFill>
              </a:rPr>
              <a:t>   </a:t>
            </a:r>
            <a:r>
              <a:rPr lang="en-IN" b="1" dirty="0" smtClean="0">
                <a:solidFill>
                  <a:schemeClr val="tx1"/>
                </a:solidFill>
              </a:rPr>
              <a:t>TYPES OF EXPRESSIONS</a:t>
            </a:r>
            <a:r>
              <a:rPr lang="en-IN" dirty="0" smtClean="0">
                <a:solidFill>
                  <a:schemeClr val="tx1"/>
                </a:solidFill>
              </a:rPr>
              <a:t>:</a:t>
            </a:r>
          </a:p>
          <a:p>
            <a:pPr marL="0" indent="0">
              <a:buNone/>
            </a:pPr>
            <a:r>
              <a:rPr lang="en-US" dirty="0" smtClean="0">
                <a:solidFill>
                  <a:schemeClr val="tx1"/>
                </a:solidFill>
              </a:rPr>
              <a:t>1. </a:t>
            </a:r>
            <a:r>
              <a:rPr lang="en-US" u="sng" dirty="0" smtClean="0">
                <a:solidFill>
                  <a:schemeClr val="tx1"/>
                </a:solidFill>
              </a:rPr>
              <a:t> Arithmetic Expressions  </a:t>
            </a:r>
            <a:r>
              <a:rPr lang="en-US" dirty="0" smtClean="0">
                <a:solidFill>
                  <a:schemeClr val="tx1"/>
                </a:solidFill>
              </a:rPr>
              <a:t>- </a:t>
            </a:r>
          </a:p>
          <a:p>
            <a:pPr>
              <a:buFont typeface="Wingdings" panose="05000000000000000000" pitchFamily="2" charset="2"/>
              <a:buChar char="§"/>
            </a:pPr>
            <a:r>
              <a:rPr lang="en-US" dirty="0" smtClean="0">
                <a:solidFill>
                  <a:schemeClr val="tx1"/>
                </a:solidFill>
              </a:rPr>
              <a:t>These </a:t>
            </a:r>
            <a:r>
              <a:rPr lang="en-US" dirty="0">
                <a:solidFill>
                  <a:schemeClr val="tx1"/>
                </a:solidFill>
              </a:rPr>
              <a:t>involve arithmetic operators to perform mathematical </a:t>
            </a:r>
            <a:r>
              <a:rPr lang="en-US" dirty="0" smtClean="0">
                <a:solidFill>
                  <a:schemeClr val="tx1"/>
                </a:solidFill>
              </a:rPr>
              <a:t>calculations.</a:t>
            </a:r>
          </a:p>
          <a:p>
            <a:pPr>
              <a:buFont typeface="Wingdings" panose="05000000000000000000" pitchFamily="2" charset="2"/>
              <a:buChar char="§"/>
            </a:pPr>
            <a:r>
              <a:rPr lang="en-US" dirty="0" smtClean="0">
                <a:solidFill>
                  <a:schemeClr val="tx1"/>
                </a:solidFill>
              </a:rPr>
              <a:t>Example:   int </a:t>
            </a:r>
            <a:r>
              <a:rPr lang="en-US" dirty="0">
                <a:solidFill>
                  <a:schemeClr val="tx1"/>
                </a:solidFill>
              </a:rPr>
              <a:t>result = 10 + 5; </a:t>
            </a:r>
            <a:endParaRPr lang="en-US" dirty="0" smtClean="0">
              <a:solidFill>
                <a:schemeClr val="tx1"/>
              </a:solidFill>
            </a:endParaRPr>
          </a:p>
          <a:p>
            <a:pPr marL="0" indent="0">
              <a:buNone/>
            </a:pPr>
            <a:r>
              <a:rPr lang="en-US" dirty="0" smtClean="0">
                <a:solidFill>
                  <a:schemeClr val="tx1"/>
                </a:solidFill>
              </a:rPr>
              <a:t>2</a:t>
            </a:r>
            <a:r>
              <a:rPr lang="en-US" dirty="0">
                <a:solidFill>
                  <a:schemeClr val="tx1"/>
                </a:solidFill>
              </a:rPr>
              <a:t>. </a:t>
            </a:r>
            <a:r>
              <a:rPr lang="en-US" u="sng" dirty="0">
                <a:solidFill>
                  <a:schemeClr val="tx1"/>
                </a:solidFill>
              </a:rPr>
              <a:t>Relational </a:t>
            </a:r>
            <a:r>
              <a:rPr lang="en-US" u="sng" dirty="0" smtClean="0">
                <a:solidFill>
                  <a:schemeClr val="tx1"/>
                </a:solidFill>
              </a:rPr>
              <a:t>Expressions  </a:t>
            </a:r>
            <a:r>
              <a:rPr lang="en-US" dirty="0" smtClean="0">
                <a:solidFill>
                  <a:schemeClr val="tx1"/>
                </a:solidFill>
              </a:rPr>
              <a:t>- </a:t>
            </a:r>
          </a:p>
          <a:p>
            <a:pPr>
              <a:buFont typeface="Wingdings" panose="05000000000000000000" pitchFamily="2" charset="2"/>
              <a:buChar char="§"/>
            </a:pPr>
            <a:r>
              <a:rPr lang="en-US" dirty="0" smtClean="0">
                <a:solidFill>
                  <a:schemeClr val="tx1"/>
                </a:solidFill>
              </a:rPr>
              <a:t>It is Used </a:t>
            </a:r>
            <a:r>
              <a:rPr lang="en-US" dirty="0">
                <a:solidFill>
                  <a:schemeClr val="tx1"/>
                </a:solidFill>
              </a:rPr>
              <a:t>to compare two values and return a boolean result</a:t>
            </a:r>
            <a:r>
              <a:rPr lang="en-US" dirty="0" smtClean="0">
                <a:solidFill>
                  <a:schemeClr val="tx1"/>
                </a:solidFill>
              </a:rPr>
              <a:t>. </a:t>
            </a:r>
          </a:p>
          <a:p>
            <a:pPr>
              <a:buFont typeface="Wingdings" panose="05000000000000000000" pitchFamily="2" charset="2"/>
              <a:buChar char="§"/>
            </a:pPr>
            <a:r>
              <a:rPr lang="en-US" dirty="0" smtClean="0">
                <a:solidFill>
                  <a:schemeClr val="tx1"/>
                </a:solidFill>
              </a:rPr>
              <a:t>Operators</a:t>
            </a:r>
            <a:r>
              <a:rPr lang="en-US" dirty="0">
                <a:solidFill>
                  <a:schemeClr val="tx1"/>
                </a:solidFill>
              </a:rPr>
              <a:t>: &gt;, &lt;, &gt;=, &lt;=, ==, </a:t>
            </a:r>
            <a:r>
              <a:rPr lang="en-US" dirty="0" smtClean="0">
                <a:solidFill>
                  <a:schemeClr val="tx1"/>
                </a:solidFill>
              </a:rPr>
              <a:t>!=</a:t>
            </a:r>
          </a:p>
          <a:p>
            <a:pPr>
              <a:buFont typeface="Wingdings" panose="05000000000000000000" pitchFamily="2" charset="2"/>
              <a:buChar char="§"/>
            </a:pPr>
            <a:r>
              <a:rPr lang="en-US" dirty="0" smtClean="0">
                <a:solidFill>
                  <a:schemeClr val="tx1"/>
                </a:solidFill>
              </a:rPr>
              <a:t>Example: </a:t>
            </a:r>
            <a:r>
              <a:rPr lang="en-IN" dirty="0">
                <a:solidFill>
                  <a:schemeClr val="tx1"/>
                </a:solidFill>
              </a:rPr>
              <a:t>boolean isGreater = 10 &gt; 5;</a:t>
            </a:r>
          </a:p>
        </p:txBody>
      </p:sp>
    </p:spTree>
    <p:extLst>
      <p:ext uri="{BB962C8B-B14F-4D97-AF65-F5344CB8AC3E}">
        <p14:creationId xmlns:p14="http://schemas.microsoft.com/office/powerpoint/2010/main" val="1502373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5462" y="184639"/>
            <a:ext cx="8115300" cy="6853158"/>
          </a:xfrm>
          <a:prstGeom prst="rect">
            <a:avLst/>
          </a:prstGeom>
          <a:noFill/>
        </p:spPr>
        <p:txBody>
          <a:bodyPr wrap="square" rtlCol="0">
            <a:spAutoFit/>
          </a:bodyPr>
          <a:lstStyle/>
          <a:p>
            <a:pPr>
              <a:spcBef>
                <a:spcPts val="1000"/>
              </a:spcBef>
            </a:pPr>
            <a:r>
              <a:rPr lang="en-IN" dirty="0" smtClean="0"/>
              <a:t> </a:t>
            </a:r>
            <a:r>
              <a:rPr lang="en-US" dirty="0"/>
              <a:t>3. </a:t>
            </a:r>
            <a:r>
              <a:rPr lang="en-US" u="sng" dirty="0"/>
              <a:t>Logical </a:t>
            </a:r>
            <a:r>
              <a:rPr lang="en-US" u="sng" dirty="0" smtClean="0"/>
              <a:t>Expressions-</a:t>
            </a:r>
          </a:p>
          <a:p>
            <a:pPr marL="285750" indent="-285750">
              <a:spcBef>
                <a:spcPts val="1000"/>
              </a:spcBef>
              <a:buClr>
                <a:schemeClr val="bg2">
                  <a:lumMod val="90000"/>
                </a:schemeClr>
              </a:buClr>
              <a:buFont typeface="Wingdings" panose="05000000000000000000" pitchFamily="2" charset="2"/>
              <a:buChar char="§"/>
            </a:pPr>
            <a:r>
              <a:rPr lang="en-US" dirty="0" smtClean="0"/>
              <a:t>It is Used </a:t>
            </a:r>
            <a:r>
              <a:rPr lang="en-US" dirty="0"/>
              <a:t>to combine or invert boolean expressions</a:t>
            </a:r>
            <a:r>
              <a:rPr lang="en-US" dirty="0" smtClean="0"/>
              <a:t>.</a:t>
            </a:r>
          </a:p>
          <a:p>
            <a:pPr marL="285750" indent="-285750">
              <a:spcBef>
                <a:spcPts val="1000"/>
              </a:spcBef>
              <a:buClr>
                <a:schemeClr val="accent3"/>
              </a:buClr>
              <a:buFont typeface="Wingdings" panose="05000000000000000000" pitchFamily="2" charset="2"/>
              <a:buChar char="§"/>
            </a:pPr>
            <a:r>
              <a:rPr lang="en-US" dirty="0" smtClean="0"/>
              <a:t>Operators</a:t>
            </a:r>
            <a:r>
              <a:rPr lang="en-US" dirty="0"/>
              <a:t>: &amp;&amp; (AND), || (OR), ! (NOT</a:t>
            </a:r>
            <a:r>
              <a:rPr lang="en-US" dirty="0" smtClean="0"/>
              <a:t>)</a:t>
            </a:r>
          </a:p>
          <a:p>
            <a:pPr marL="285750" indent="-285750">
              <a:spcBef>
                <a:spcPts val="1000"/>
              </a:spcBef>
              <a:buClr>
                <a:schemeClr val="accent3"/>
              </a:buClr>
              <a:buFont typeface="Wingdings" panose="05000000000000000000" pitchFamily="2" charset="2"/>
              <a:buChar char="§"/>
            </a:pPr>
            <a:r>
              <a:rPr lang="en-US" dirty="0"/>
              <a:t>Example: boolean result = (10 &gt; 5) &amp;&amp; (5 &lt; 8);  </a:t>
            </a:r>
          </a:p>
          <a:p>
            <a:pPr>
              <a:spcBef>
                <a:spcPts val="1000"/>
              </a:spcBef>
              <a:buClr>
                <a:schemeClr val="accent3"/>
              </a:buClr>
            </a:pPr>
            <a:r>
              <a:rPr lang="en-US" dirty="0"/>
              <a:t>4. </a:t>
            </a:r>
            <a:r>
              <a:rPr lang="en-US" u="sng" dirty="0"/>
              <a:t>Assignment </a:t>
            </a:r>
            <a:r>
              <a:rPr lang="en-US" u="sng" dirty="0" smtClean="0"/>
              <a:t>Expressions-</a:t>
            </a:r>
          </a:p>
          <a:p>
            <a:pPr marL="285750" indent="-285750">
              <a:spcBef>
                <a:spcPts val="1000"/>
              </a:spcBef>
              <a:buClr>
                <a:schemeClr val="accent3"/>
              </a:buClr>
              <a:buFont typeface="Wingdings" panose="05000000000000000000" pitchFamily="2" charset="2"/>
              <a:buChar char="§"/>
            </a:pPr>
            <a:r>
              <a:rPr lang="en-US" dirty="0" smtClean="0"/>
              <a:t>Assign </a:t>
            </a:r>
            <a:r>
              <a:rPr lang="en-US" dirty="0"/>
              <a:t>values to variables</a:t>
            </a:r>
            <a:r>
              <a:rPr lang="en-US" dirty="0" smtClean="0"/>
              <a:t>.</a:t>
            </a:r>
          </a:p>
          <a:p>
            <a:pPr marL="285750" indent="-285750">
              <a:spcBef>
                <a:spcPts val="1000"/>
              </a:spcBef>
              <a:buClr>
                <a:schemeClr val="accent3"/>
              </a:buClr>
              <a:buFont typeface="Wingdings" panose="05000000000000000000" pitchFamily="2" charset="2"/>
              <a:buChar char="§"/>
            </a:pPr>
            <a:r>
              <a:rPr lang="en-US" dirty="0"/>
              <a:t>Example: int x = 5;  </a:t>
            </a:r>
            <a:endParaRPr lang="en-US" dirty="0" smtClean="0"/>
          </a:p>
          <a:p>
            <a:pPr>
              <a:spcBef>
                <a:spcPts val="1000"/>
              </a:spcBef>
              <a:buClr>
                <a:schemeClr val="accent3"/>
              </a:buClr>
            </a:pPr>
            <a:r>
              <a:rPr lang="en-US" dirty="0" smtClean="0"/>
              <a:t>5</a:t>
            </a:r>
            <a:r>
              <a:rPr lang="en-US" dirty="0"/>
              <a:t>. </a:t>
            </a:r>
            <a:r>
              <a:rPr lang="en-US" u="sng" dirty="0"/>
              <a:t>Unary </a:t>
            </a:r>
            <a:r>
              <a:rPr lang="en-US" u="sng" dirty="0" smtClean="0"/>
              <a:t>Expressions-</a:t>
            </a:r>
          </a:p>
          <a:p>
            <a:pPr marL="285750" indent="-285750">
              <a:spcBef>
                <a:spcPts val="1000"/>
              </a:spcBef>
              <a:buClr>
                <a:schemeClr val="accent3"/>
              </a:buClr>
              <a:buFont typeface="Wingdings" panose="05000000000000000000" pitchFamily="2" charset="2"/>
              <a:buChar char="§"/>
            </a:pPr>
            <a:r>
              <a:rPr lang="en-US" dirty="0" smtClean="0"/>
              <a:t>It Involve </a:t>
            </a:r>
            <a:r>
              <a:rPr lang="en-US" dirty="0"/>
              <a:t>only one operand, often to increment or negate a value</a:t>
            </a:r>
            <a:r>
              <a:rPr lang="en-US" dirty="0" smtClean="0"/>
              <a:t>.</a:t>
            </a:r>
          </a:p>
          <a:p>
            <a:pPr marL="285750" indent="-285750">
              <a:spcBef>
                <a:spcPts val="1000"/>
              </a:spcBef>
              <a:buClr>
                <a:schemeClr val="accent3"/>
              </a:buClr>
              <a:buFont typeface="Wingdings" panose="05000000000000000000" pitchFamily="2" charset="2"/>
              <a:buChar char="§"/>
            </a:pPr>
            <a:r>
              <a:rPr lang="en-US" dirty="0"/>
              <a:t>Example: int x = </a:t>
            </a:r>
            <a:r>
              <a:rPr lang="en-US" dirty="0" smtClean="0"/>
              <a:t>10;</a:t>
            </a:r>
          </a:p>
          <a:p>
            <a:pPr>
              <a:spcBef>
                <a:spcPts val="1000"/>
              </a:spcBef>
              <a:buClr>
                <a:schemeClr val="accent3"/>
              </a:buClr>
            </a:pPr>
            <a:r>
              <a:rPr lang="en-US" dirty="0"/>
              <a:t> </a:t>
            </a:r>
            <a:r>
              <a:rPr lang="en-US" dirty="0" smtClean="0"/>
              <a:t>                   x</a:t>
            </a:r>
            <a:r>
              <a:rPr lang="en-US" dirty="0"/>
              <a:t>++;  </a:t>
            </a:r>
            <a:endParaRPr lang="en-US" dirty="0" smtClean="0"/>
          </a:p>
          <a:p>
            <a:pPr>
              <a:spcBef>
                <a:spcPts val="1000"/>
              </a:spcBef>
              <a:buClr>
                <a:schemeClr val="accent3"/>
              </a:buClr>
            </a:pPr>
            <a:r>
              <a:rPr lang="en-US" dirty="0" smtClean="0"/>
              <a:t>6</a:t>
            </a:r>
            <a:r>
              <a:rPr lang="en-US" dirty="0"/>
              <a:t>. </a:t>
            </a:r>
            <a:r>
              <a:rPr lang="en-US" u="sng" dirty="0"/>
              <a:t>Conditional (Ternary) </a:t>
            </a:r>
            <a:r>
              <a:rPr lang="en-US" u="sng" dirty="0" smtClean="0"/>
              <a:t>Expressions-</a:t>
            </a:r>
          </a:p>
          <a:p>
            <a:pPr marL="285750" indent="-285750">
              <a:spcBef>
                <a:spcPts val="1000"/>
              </a:spcBef>
              <a:buClr>
                <a:schemeClr val="accent3"/>
              </a:buClr>
              <a:buFont typeface="Wingdings" panose="05000000000000000000" pitchFamily="2" charset="2"/>
              <a:buChar char="§"/>
            </a:pPr>
            <a:r>
              <a:rPr lang="en-US" dirty="0" smtClean="0"/>
              <a:t>A </a:t>
            </a:r>
            <a:r>
              <a:rPr lang="en-US" dirty="0"/>
              <a:t>concise way to express conditional statements</a:t>
            </a:r>
            <a:r>
              <a:rPr lang="en-US" dirty="0" smtClean="0"/>
              <a:t>.</a:t>
            </a:r>
          </a:p>
          <a:p>
            <a:pPr marL="285750" indent="-285750">
              <a:spcBef>
                <a:spcPts val="1000"/>
              </a:spcBef>
              <a:buClr>
                <a:schemeClr val="accent3"/>
              </a:buClr>
              <a:buFont typeface="Wingdings" panose="05000000000000000000" pitchFamily="2" charset="2"/>
              <a:buChar char="§"/>
            </a:pPr>
            <a:r>
              <a:rPr lang="en-US" dirty="0" smtClean="0"/>
              <a:t>Syntax</a:t>
            </a:r>
            <a:r>
              <a:rPr lang="en-US" dirty="0"/>
              <a:t>: condition ? valueIfTrue : </a:t>
            </a:r>
            <a:r>
              <a:rPr lang="en-US" dirty="0" smtClean="0"/>
              <a:t>valueIfFalse</a:t>
            </a:r>
          </a:p>
          <a:p>
            <a:pPr marL="285750" indent="-285750">
              <a:spcBef>
                <a:spcPts val="1000"/>
              </a:spcBef>
              <a:buClr>
                <a:schemeClr val="accent3"/>
              </a:buClr>
              <a:buFont typeface="Wingdings" panose="05000000000000000000" pitchFamily="2" charset="2"/>
              <a:buChar char="§"/>
            </a:pPr>
            <a:r>
              <a:rPr lang="en-US" dirty="0"/>
              <a:t>Example: int a = 10, b = 20;</a:t>
            </a:r>
          </a:p>
          <a:p>
            <a:pPr>
              <a:spcBef>
                <a:spcPts val="1000"/>
              </a:spcBef>
              <a:buClr>
                <a:schemeClr val="accent3"/>
              </a:buClr>
            </a:pPr>
            <a:r>
              <a:rPr lang="en-US" dirty="0" smtClean="0"/>
              <a:t>                   int </a:t>
            </a:r>
            <a:r>
              <a:rPr lang="en-US" dirty="0"/>
              <a:t>max = (a &gt; b) ? a : b;  </a:t>
            </a:r>
            <a:endParaRPr lang="en-US" dirty="0" smtClean="0"/>
          </a:p>
          <a:p>
            <a:pPr marL="285750" indent="-285750">
              <a:spcBef>
                <a:spcPts val="1000"/>
              </a:spcBef>
              <a:buClr>
                <a:schemeClr val="accent3"/>
              </a:buClr>
              <a:buFont typeface="Wingdings" panose="05000000000000000000" pitchFamily="2" charset="2"/>
              <a:buChar char="§"/>
            </a:pPr>
            <a:endParaRPr lang="en-IN" dirty="0"/>
          </a:p>
        </p:txBody>
      </p:sp>
    </p:spTree>
    <p:extLst>
      <p:ext uri="{BB962C8B-B14F-4D97-AF65-F5344CB8AC3E}">
        <p14:creationId xmlns:p14="http://schemas.microsoft.com/office/powerpoint/2010/main" val="276627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EXPRESSION </a:t>
            </a:r>
            <a:r>
              <a:rPr lang="en-US" sz="4800" dirty="0" smtClean="0"/>
              <a:t>EVALUATION</a:t>
            </a:r>
            <a:endParaRPr lang="en-IN" sz="4800" dirty="0"/>
          </a:p>
        </p:txBody>
      </p:sp>
      <p:sp>
        <p:nvSpPr>
          <p:cNvPr id="3" name="Content Placeholder 2"/>
          <p:cNvSpPr>
            <a:spLocks noGrp="1"/>
          </p:cNvSpPr>
          <p:nvPr>
            <p:ph idx="1"/>
          </p:nvPr>
        </p:nvSpPr>
        <p:spPr>
          <a:xfrm>
            <a:off x="677334" y="1521069"/>
            <a:ext cx="8596668" cy="4651131"/>
          </a:xfrm>
        </p:spPr>
        <p:txBody>
          <a:bodyPr/>
          <a:lstStyle/>
          <a:p>
            <a:r>
              <a:rPr lang="en-US" dirty="0">
                <a:solidFill>
                  <a:schemeClr val="tx1"/>
                </a:solidFill>
              </a:rPr>
              <a:t>Expression Evaluation refers to the process of evaluating or computing the value of an expression, which consists of variables, constants, and </a:t>
            </a:r>
            <a:r>
              <a:rPr lang="en-US" dirty="0" smtClean="0">
                <a:solidFill>
                  <a:schemeClr val="tx1"/>
                </a:solidFill>
              </a:rPr>
              <a:t>operators.</a:t>
            </a:r>
          </a:p>
          <a:p>
            <a:r>
              <a:rPr lang="en-US" dirty="0" smtClean="0">
                <a:solidFill>
                  <a:schemeClr val="tx1"/>
                </a:solidFill>
              </a:rPr>
              <a:t>In </a:t>
            </a:r>
            <a:r>
              <a:rPr lang="en-US" dirty="0">
                <a:solidFill>
                  <a:schemeClr val="tx1"/>
                </a:solidFill>
              </a:rPr>
              <a:t>programming languages like Java, expressions can involve arithmetic, relational, logical, or bitwise operations, and are evaluated based on certain rules</a:t>
            </a:r>
            <a:r>
              <a:rPr lang="en-US" dirty="0" smtClean="0"/>
              <a:t>.</a:t>
            </a:r>
          </a:p>
          <a:p>
            <a:pPr marL="0" indent="0">
              <a:buNone/>
            </a:pPr>
            <a:r>
              <a:rPr lang="en-US" b="1" dirty="0">
                <a:solidFill>
                  <a:schemeClr val="tx1"/>
                </a:solidFill>
              </a:rPr>
              <a:t>Expression Evaluation </a:t>
            </a:r>
            <a:r>
              <a:rPr lang="en-US" b="1" dirty="0" smtClean="0">
                <a:solidFill>
                  <a:schemeClr val="tx1"/>
                </a:solidFill>
              </a:rPr>
              <a:t>Process</a:t>
            </a:r>
          </a:p>
          <a:p>
            <a:pPr>
              <a:buFont typeface="+mj-lt"/>
              <a:buAutoNum type="arabicPeriod"/>
            </a:pPr>
            <a:r>
              <a:rPr lang="en-US" dirty="0" smtClean="0">
                <a:solidFill>
                  <a:schemeClr val="tx1"/>
                </a:solidFill>
              </a:rPr>
              <a:t>Evaluate </a:t>
            </a:r>
            <a:r>
              <a:rPr lang="en-US" dirty="0">
                <a:solidFill>
                  <a:schemeClr val="tx1"/>
                </a:solidFill>
              </a:rPr>
              <a:t>Sub-Expressions: Identify and evaluate smaller sub-expressions first, using parentheses if needed</a:t>
            </a:r>
            <a:r>
              <a:rPr lang="en-US" dirty="0" smtClean="0">
                <a:solidFill>
                  <a:schemeClr val="tx1"/>
                </a:solidFill>
              </a:rPr>
              <a:t>.</a:t>
            </a:r>
          </a:p>
          <a:p>
            <a:pPr>
              <a:buFont typeface="+mj-lt"/>
              <a:buAutoNum type="arabicPeriod"/>
            </a:pPr>
            <a:r>
              <a:rPr lang="en-US" dirty="0" smtClean="0">
                <a:solidFill>
                  <a:schemeClr val="tx1"/>
                </a:solidFill>
              </a:rPr>
              <a:t>Apply </a:t>
            </a:r>
            <a:r>
              <a:rPr lang="en-US" dirty="0">
                <a:solidFill>
                  <a:schemeClr val="tx1"/>
                </a:solidFill>
              </a:rPr>
              <a:t>Operator Precedence and Associativity: Use precedence and associativity rules to decide the order of operations</a:t>
            </a:r>
            <a:r>
              <a:rPr lang="en-US" dirty="0" smtClean="0">
                <a:solidFill>
                  <a:schemeClr val="tx1"/>
                </a:solidFill>
              </a:rPr>
              <a:t>.</a:t>
            </a:r>
          </a:p>
          <a:p>
            <a:pPr>
              <a:buFont typeface="+mj-lt"/>
              <a:buAutoNum type="arabicPeriod"/>
            </a:pPr>
            <a:r>
              <a:rPr lang="en-US" dirty="0" smtClean="0">
                <a:solidFill>
                  <a:schemeClr val="tx1"/>
                </a:solidFill>
              </a:rPr>
              <a:t>Perform </a:t>
            </a:r>
            <a:r>
              <a:rPr lang="en-US" dirty="0">
                <a:solidFill>
                  <a:schemeClr val="tx1"/>
                </a:solidFill>
              </a:rPr>
              <a:t>Type Conversion (if required): Promote smaller types to larger types if operands are of different types</a:t>
            </a:r>
            <a:r>
              <a:rPr lang="en-US" dirty="0" smtClean="0">
                <a:solidFill>
                  <a:schemeClr val="tx1"/>
                </a:solidFill>
              </a:rPr>
              <a:t>.</a:t>
            </a:r>
          </a:p>
          <a:p>
            <a:pPr>
              <a:buFont typeface="+mj-lt"/>
              <a:buAutoNum type="arabicPeriod"/>
            </a:pPr>
            <a:r>
              <a:rPr lang="en-US" dirty="0" smtClean="0">
                <a:solidFill>
                  <a:schemeClr val="tx1"/>
                </a:solidFill>
              </a:rPr>
              <a:t>Compute </a:t>
            </a:r>
            <a:r>
              <a:rPr lang="en-US" dirty="0">
                <a:solidFill>
                  <a:schemeClr val="tx1"/>
                </a:solidFill>
              </a:rPr>
              <a:t>the Final Value: Evaluate the expression to produce the final result.</a:t>
            </a:r>
            <a:endParaRPr lang="en-IN" dirty="0">
              <a:solidFill>
                <a:schemeClr val="tx1"/>
              </a:solidFill>
            </a:endParaRPr>
          </a:p>
        </p:txBody>
      </p:sp>
    </p:spTree>
    <p:extLst>
      <p:ext uri="{BB962C8B-B14F-4D97-AF65-F5344CB8AC3E}">
        <p14:creationId xmlns:p14="http://schemas.microsoft.com/office/powerpoint/2010/main" val="1979560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7008" y="202223"/>
            <a:ext cx="8282354" cy="5909310"/>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dirty="0" smtClean="0"/>
              <a:t>In </a:t>
            </a:r>
            <a:r>
              <a:rPr lang="en-US" dirty="0"/>
              <a:t>programming, infix, postfix, and prefix notations refer to the different ways of writing expressions that involve operators and operands</a:t>
            </a:r>
            <a:r>
              <a:rPr lang="en-US" dirty="0" smtClean="0"/>
              <a:t>.</a:t>
            </a:r>
          </a:p>
          <a:p>
            <a:pPr marL="285750" indent="-285750">
              <a:buClr>
                <a:schemeClr val="accent1"/>
              </a:buClr>
              <a:buFont typeface="Wingdings" panose="05000000000000000000" pitchFamily="2" charset="2"/>
              <a:buChar char="§"/>
            </a:pPr>
            <a:r>
              <a:rPr lang="en-US" dirty="0" smtClean="0"/>
              <a:t> </a:t>
            </a:r>
            <a:r>
              <a:rPr lang="en-US" dirty="0"/>
              <a:t>These notations are primarily used to define the order in which operations are performed in an expression</a:t>
            </a:r>
            <a:r>
              <a:rPr lang="en-US" dirty="0" smtClean="0"/>
              <a:t>.</a:t>
            </a:r>
          </a:p>
          <a:p>
            <a:pPr>
              <a:buClr>
                <a:schemeClr val="accent1"/>
              </a:buClr>
            </a:pPr>
            <a:endParaRPr lang="en-US" dirty="0"/>
          </a:p>
          <a:p>
            <a:pPr>
              <a:buClr>
                <a:schemeClr val="accent1"/>
              </a:buClr>
            </a:pPr>
            <a:r>
              <a:rPr lang="en-US" b="1" dirty="0"/>
              <a:t>1. Infix </a:t>
            </a:r>
            <a:r>
              <a:rPr lang="en-US" b="1" dirty="0" smtClean="0"/>
              <a:t>Notation:</a:t>
            </a:r>
            <a:endParaRPr lang="en-US" dirty="0" smtClean="0"/>
          </a:p>
          <a:p>
            <a:r>
              <a:rPr lang="en-US" dirty="0" smtClean="0"/>
              <a:t>In infix notation, the operator is placed between the operands. This is the most common notation used in arithmetic and programming.</a:t>
            </a:r>
          </a:p>
          <a:p>
            <a:endParaRPr lang="en-US" dirty="0"/>
          </a:p>
          <a:p>
            <a:r>
              <a:rPr lang="en-US" b="1" dirty="0"/>
              <a:t>2. Prefix Notation (Polish Notation)</a:t>
            </a:r>
          </a:p>
          <a:p>
            <a:r>
              <a:rPr lang="en-US" dirty="0"/>
              <a:t>In prefix notation, also called Polish notation, the operator is placed before its operands. It does not require parentheses to indicate precedence, as the position of the operator itself determines the order of operations</a:t>
            </a:r>
            <a:r>
              <a:rPr lang="en-US" dirty="0" smtClean="0"/>
              <a:t>.</a:t>
            </a:r>
          </a:p>
          <a:p>
            <a:endParaRPr lang="en-US" dirty="0"/>
          </a:p>
          <a:p>
            <a:r>
              <a:rPr lang="en-US" b="1" dirty="0"/>
              <a:t>3. Postfix Notation (Reverse Polish Notation, RPN)</a:t>
            </a:r>
          </a:p>
          <a:p>
            <a:r>
              <a:rPr lang="en-US" dirty="0"/>
              <a:t>In postfix notation, also known as Reverse Polish Notation (RPN), the operator is placed after its operands. Like prefix notation, postfix does not require parentheses to indicate order of operations, as the position of the operators dictates the evaluation order.</a:t>
            </a:r>
          </a:p>
          <a:p>
            <a:endParaRPr lang="en-US" dirty="0"/>
          </a:p>
          <a:p>
            <a:r>
              <a:rPr lang="en-US" dirty="0" smtClean="0"/>
              <a:t>Example:</a:t>
            </a:r>
            <a:endParaRPr lang="en-IN" dirty="0"/>
          </a:p>
        </p:txBody>
      </p:sp>
      <p:sp>
        <p:nvSpPr>
          <p:cNvPr id="5" name="Rounded Rectangle 4"/>
          <p:cNvSpPr/>
          <p:nvPr/>
        </p:nvSpPr>
        <p:spPr>
          <a:xfrm>
            <a:off x="1987062" y="5592786"/>
            <a:ext cx="2839916" cy="126521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t>Infix expression: 2 + </a:t>
            </a:r>
            <a:r>
              <a:rPr lang="fr-FR" dirty="0" smtClean="0"/>
              <a:t>3</a:t>
            </a:r>
          </a:p>
          <a:p>
            <a:pPr algn="ctr"/>
            <a:r>
              <a:rPr lang="fr-FR" dirty="0" smtClean="0"/>
              <a:t>Prefix </a:t>
            </a:r>
            <a:r>
              <a:rPr lang="fr-FR" dirty="0"/>
              <a:t>notation: + 2 3 </a:t>
            </a:r>
          </a:p>
          <a:p>
            <a:pPr algn="ctr"/>
            <a:r>
              <a:rPr lang="fr-FR" dirty="0"/>
              <a:t>  </a:t>
            </a:r>
            <a:r>
              <a:rPr lang="fr-FR" dirty="0" smtClean="0"/>
              <a:t>Postfix </a:t>
            </a:r>
            <a:r>
              <a:rPr lang="fr-FR" dirty="0"/>
              <a:t>notation: 2 3 + </a:t>
            </a:r>
          </a:p>
          <a:p>
            <a:pPr algn="ctr"/>
            <a:endParaRPr lang="fr-FR" dirty="0"/>
          </a:p>
        </p:txBody>
      </p:sp>
    </p:spTree>
    <p:extLst>
      <p:ext uri="{BB962C8B-B14F-4D97-AF65-F5344CB8AC3E}">
        <p14:creationId xmlns:p14="http://schemas.microsoft.com/office/powerpoint/2010/main" val="2942699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a:t>PRIORITY AND ASSOCIATIVITY</a:t>
            </a:r>
          </a:p>
        </p:txBody>
      </p:sp>
      <p:sp>
        <p:nvSpPr>
          <p:cNvPr id="3" name="Content Placeholder 2"/>
          <p:cNvSpPr>
            <a:spLocks noGrp="1"/>
          </p:cNvSpPr>
          <p:nvPr>
            <p:ph idx="1"/>
          </p:nvPr>
        </p:nvSpPr>
        <p:spPr>
          <a:xfrm>
            <a:off x="677334" y="1661746"/>
            <a:ext cx="8596668" cy="4396153"/>
          </a:xfrm>
        </p:spPr>
        <p:txBody>
          <a:bodyPr/>
          <a:lstStyle/>
          <a:p>
            <a:r>
              <a:rPr lang="en-US" dirty="0">
                <a:solidFill>
                  <a:schemeClr val="tx1"/>
                </a:solidFill>
              </a:rPr>
              <a:t>In Java, operator </a:t>
            </a:r>
            <a:r>
              <a:rPr lang="en-US" dirty="0" smtClean="0">
                <a:solidFill>
                  <a:schemeClr val="tx1"/>
                </a:solidFill>
              </a:rPr>
              <a:t>priority </a:t>
            </a:r>
            <a:r>
              <a:rPr lang="en-US" dirty="0">
                <a:solidFill>
                  <a:schemeClr val="tx1"/>
                </a:solidFill>
              </a:rPr>
              <a:t>and associativity determine how expressions with multiple operators are evaluated</a:t>
            </a:r>
            <a:r>
              <a:rPr lang="en-US" dirty="0" smtClean="0">
                <a:solidFill>
                  <a:schemeClr val="tx1"/>
                </a:solidFill>
              </a:rPr>
              <a:t>.</a:t>
            </a:r>
          </a:p>
          <a:p>
            <a:r>
              <a:rPr lang="en-US" dirty="0" smtClean="0">
                <a:solidFill>
                  <a:schemeClr val="tx1"/>
                </a:solidFill>
              </a:rPr>
              <a:t> </a:t>
            </a:r>
            <a:r>
              <a:rPr lang="en-US" dirty="0">
                <a:solidFill>
                  <a:schemeClr val="tx1"/>
                </a:solidFill>
              </a:rPr>
              <a:t>Precedence/ priority </a:t>
            </a:r>
            <a:r>
              <a:rPr lang="en-US" dirty="0">
                <a:solidFill>
                  <a:schemeClr val="tx1"/>
                </a:solidFill>
              </a:rPr>
              <a:t>defines the order in which different operators are </a:t>
            </a:r>
            <a:r>
              <a:rPr lang="en-US" dirty="0" smtClean="0">
                <a:solidFill>
                  <a:schemeClr val="tx1"/>
                </a:solidFill>
              </a:rPr>
              <a:t>applied</a:t>
            </a:r>
            <a:endParaRPr lang="en-US" dirty="0">
              <a:solidFill>
                <a:schemeClr val="tx1"/>
              </a:solidFill>
            </a:endParaRPr>
          </a:p>
          <a:p>
            <a:r>
              <a:rPr lang="en-US" dirty="0" smtClean="0">
                <a:solidFill>
                  <a:schemeClr val="tx1"/>
                </a:solidFill>
              </a:rPr>
              <a:t> Associativity </a:t>
            </a:r>
            <a:r>
              <a:rPr lang="en-US" dirty="0">
                <a:solidFill>
                  <a:schemeClr val="tx1"/>
                </a:solidFill>
              </a:rPr>
              <a:t>defines the direction (left-to-right or right-to-left) in which operators of the same precedence level are evaluated</a:t>
            </a:r>
            <a:r>
              <a:rPr lang="en-US" dirty="0" smtClean="0">
                <a:solidFill>
                  <a:schemeClr val="tx1"/>
                </a:solidFill>
              </a:rPr>
              <a:t>.</a:t>
            </a:r>
          </a:p>
          <a:p>
            <a:endParaRPr lang="en-US" dirty="0">
              <a:solidFill>
                <a:schemeClr val="tx1"/>
              </a:solidFill>
            </a:endParaRPr>
          </a:p>
          <a:p>
            <a:pPr marL="0" indent="0">
              <a:buNone/>
            </a:pPr>
            <a:r>
              <a:rPr lang="en-US" b="1" dirty="0" smtClean="0">
                <a:solidFill>
                  <a:schemeClr val="tx1"/>
                </a:solidFill>
              </a:rPr>
              <a:t>1</a:t>
            </a:r>
            <a:r>
              <a:rPr lang="en-US" b="1" dirty="0">
                <a:solidFill>
                  <a:schemeClr val="tx1"/>
                </a:solidFill>
              </a:rPr>
              <a:t>. Operator Precedence</a:t>
            </a:r>
          </a:p>
          <a:p>
            <a:pPr>
              <a:buFont typeface="Wingdings" panose="05000000000000000000" pitchFamily="2" charset="2"/>
              <a:buChar char="§"/>
            </a:pPr>
            <a:r>
              <a:rPr lang="en-US" dirty="0">
                <a:solidFill>
                  <a:schemeClr val="tx1"/>
                </a:solidFill>
              </a:rPr>
              <a:t>Operators with higher </a:t>
            </a:r>
            <a:r>
              <a:rPr lang="en-US" dirty="0">
                <a:solidFill>
                  <a:schemeClr val="tx1"/>
                </a:solidFill>
              </a:rPr>
              <a:t>precedence/ priority </a:t>
            </a:r>
            <a:r>
              <a:rPr lang="en-US" dirty="0">
                <a:solidFill>
                  <a:schemeClr val="tx1"/>
                </a:solidFill>
              </a:rPr>
              <a:t>are evaluated before those with lower precedence</a:t>
            </a:r>
            <a:r>
              <a:rPr lang="en-US" dirty="0" smtClean="0">
                <a:solidFill>
                  <a:schemeClr val="tx1"/>
                </a:solidFill>
              </a:rPr>
              <a:t>.</a:t>
            </a:r>
          </a:p>
          <a:p>
            <a:pPr>
              <a:buFont typeface="Wingdings" panose="05000000000000000000" pitchFamily="2" charset="2"/>
              <a:buChar char="§"/>
            </a:pPr>
            <a:r>
              <a:rPr lang="en-US" dirty="0" smtClean="0">
                <a:solidFill>
                  <a:schemeClr val="tx1"/>
                </a:solidFill>
              </a:rPr>
              <a:t> </a:t>
            </a:r>
            <a:r>
              <a:rPr lang="en-US" dirty="0">
                <a:solidFill>
                  <a:schemeClr val="tx1"/>
                </a:solidFill>
              </a:rPr>
              <a:t>This means that in expressions with multiple operators, those with higher precedence are executed first, even if they appear later in the expression.</a:t>
            </a:r>
          </a:p>
          <a:p>
            <a:pPr marL="0" indent="0">
              <a:buNone/>
            </a:pPr>
            <a:endParaRPr lang="en-IN" dirty="0">
              <a:solidFill>
                <a:schemeClr val="tx1"/>
              </a:solidFill>
            </a:endParaRPr>
          </a:p>
        </p:txBody>
      </p:sp>
    </p:spTree>
    <p:extLst>
      <p:ext uri="{BB962C8B-B14F-4D97-AF65-F5344CB8AC3E}">
        <p14:creationId xmlns:p14="http://schemas.microsoft.com/office/powerpoint/2010/main" val="3916235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543" y="828071"/>
            <a:ext cx="7196385" cy="4684706"/>
          </a:xfrm>
          <a:prstGeom prst="rect">
            <a:avLst/>
          </a:prstGeom>
        </p:spPr>
      </p:pic>
    </p:spTree>
    <p:extLst>
      <p:ext uri="{BB962C8B-B14F-4D97-AF65-F5344CB8AC3E}">
        <p14:creationId xmlns:p14="http://schemas.microsoft.com/office/powerpoint/2010/main" val="2473599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9954" y="465992"/>
            <a:ext cx="7350369" cy="5144998"/>
          </a:xfrm>
          <a:prstGeom prst="rect">
            <a:avLst/>
          </a:prstGeom>
          <a:noFill/>
        </p:spPr>
        <p:txBody>
          <a:bodyPr wrap="square" rtlCol="0">
            <a:spAutoFit/>
          </a:bodyPr>
          <a:lstStyle/>
          <a:p>
            <a:endParaRPr lang="en-US" dirty="0"/>
          </a:p>
          <a:p>
            <a:pPr>
              <a:spcBef>
                <a:spcPts val="1000"/>
              </a:spcBef>
            </a:pPr>
            <a:r>
              <a:rPr lang="en-US" dirty="0"/>
              <a:t>2. Associativity </a:t>
            </a:r>
            <a:endParaRPr lang="en-US" dirty="0" smtClean="0"/>
          </a:p>
          <a:p>
            <a:pPr marL="285750" indent="-285750">
              <a:spcBef>
                <a:spcPts val="1000"/>
              </a:spcBef>
              <a:buClr>
                <a:schemeClr val="accent1"/>
              </a:buClr>
              <a:buFont typeface="Wingdings" panose="05000000000000000000" pitchFamily="2" charset="2"/>
              <a:buChar char="§"/>
            </a:pPr>
            <a:r>
              <a:rPr lang="en-US" dirty="0" smtClean="0"/>
              <a:t>It determines </a:t>
            </a:r>
            <a:r>
              <a:rPr lang="en-US" dirty="0"/>
              <a:t>the direction in which operators of the same precedence level are evaluated. </a:t>
            </a:r>
            <a:endParaRPr lang="en-US" dirty="0" smtClean="0"/>
          </a:p>
          <a:p>
            <a:pPr marL="285750" indent="-285750">
              <a:spcBef>
                <a:spcPts val="1000"/>
              </a:spcBef>
              <a:buClr>
                <a:schemeClr val="accent1"/>
              </a:buClr>
              <a:buFont typeface="Wingdings" panose="05000000000000000000" pitchFamily="2" charset="2"/>
              <a:buChar char="§"/>
            </a:pPr>
            <a:r>
              <a:rPr lang="en-US" dirty="0" smtClean="0"/>
              <a:t>Operators </a:t>
            </a:r>
            <a:r>
              <a:rPr lang="en-US" dirty="0"/>
              <a:t>can have either left-to-right (left-associative) or right-to-left (right-associative) associativity</a:t>
            </a:r>
            <a:r>
              <a:rPr lang="en-US" dirty="0" smtClean="0"/>
              <a:t>.</a:t>
            </a:r>
          </a:p>
          <a:p>
            <a:pPr>
              <a:spcBef>
                <a:spcPts val="1000"/>
              </a:spcBef>
            </a:pPr>
            <a:endParaRPr lang="en-US" dirty="0"/>
          </a:p>
          <a:p>
            <a:pPr marL="285750" indent="-285750">
              <a:spcBef>
                <a:spcPts val="1000"/>
              </a:spcBef>
              <a:buClr>
                <a:schemeClr val="accent1"/>
              </a:buClr>
              <a:buFont typeface="Wingdings" panose="05000000000000000000" pitchFamily="2" charset="2"/>
              <a:buChar char="Ø"/>
            </a:pPr>
            <a:r>
              <a:rPr lang="en-US" dirty="0" smtClean="0"/>
              <a:t>Types </a:t>
            </a:r>
            <a:r>
              <a:rPr lang="en-US" dirty="0"/>
              <a:t>of Associativity</a:t>
            </a:r>
            <a:r>
              <a:rPr lang="en-US" dirty="0" smtClean="0"/>
              <a:t>:</a:t>
            </a:r>
          </a:p>
          <a:p>
            <a:pPr marL="285750" indent="-285750">
              <a:spcBef>
                <a:spcPts val="1000"/>
              </a:spcBef>
              <a:buClr>
                <a:schemeClr val="accent1"/>
              </a:buClr>
              <a:buFont typeface="Wingdings" panose="05000000000000000000" pitchFamily="2" charset="2"/>
              <a:buChar char="§"/>
            </a:pPr>
            <a:r>
              <a:rPr lang="en-US" dirty="0" smtClean="0"/>
              <a:t>Left-to-Right</a:t>
            </a:r>
            <a:r>
              <a:rPr lang="en-US" dirty="0"/>
              <a:t>: Most operators (like +, -, *, /, etc.) are left-associative, meaning they are evaluated from left to right</a:t>
            </a:r>
            <a:r>
              <a:rPr lang="en-US" dirty="0" smtClean="0"/>
              <a:t>.</a:t>
            </a:r>
          </a:p>
          <a:p>
            <a:pPr marL="285750" indent="-285750">
              <a:spcBef>
                <a:spcPts val="1000"/>
              </a:spcBef>
              <a:buClr>
                <a:schemeClr val="accent1"/>
              </a:buClr>
              <a:buFont typeface="Wingdings" panose="05000000000000000000" pitchFamily="2" charset="2"/>
              <a:buChar char="§"/>
            </a:pPr>
            <a:r>
              <a:rPr lang="en-US" dirty="0" smtClean="0"/>
              <a:t>Right-to-Left</a:t>
            </a:r>
            <a:r>
              <a:rPr lang="en-US" dirty="0"/>
              <a:t>: Operators like assignment (=, +=, etc.) and the ternary operator (? :) are right-associative, meaning they are evaluated from right to left.</a:t>
            </a:r>
          </a:p>
          <a:p>
            <a:pPr marL="285750" indent="-285750">
              <a:buFont typeface="Wingdings" panose="05000000000000000000" pitchFamily="2" charset="2"/>
              <a:buChar char="§"/>
            </a:pPr>
            <a:endParaRPr lang="en-IN" dirty="0"/>
          </a:p>
          <a:p>
            <a:endParaRPr lang="en-IN" dirty="0"/>
          </a:p>
        </p:txBody>
      </p:sp>
    </p:spTree>
    <p:extLst>
      <p:ext uri="{BB962C8B-B14F-4D97-AF65-F5344CB8AC3E}">
        <p14:creationId xmlns:p14="http://schemas.microsoft.com/office/powerpoint/2010/main" val="1977214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3425" y="581025"/>
            <a:ext cx="3943350" cy="369332"/>
          </a:xfrm>
          <a:prstGeom prst="rect">
            <a:avLst/>
          </a:prstGeom>
          <a:noFill/>
        </p:spPr>
        <p:txBody>
          <a:bodyPr wrap="square" rtlCol="0">
            <a:spAutoFit/>
          </a:bodyPr>
          <a:lstStyle/>
          <a:p>
            <a:r>
              <a:rPr lang="en-IN" dirty="0" smtClean="0"/>
              <a:t>Example:</a:t>
            </a:r>
            <a:endParaRPr lang="en-IN" b="1" dirty="0"/>
          </a:p>
        </p:txBody>
      </p:sp>
      <p:sp>
        <p:nvSpPr>
          <p:cNvPr id="3" name="Rectangle 2"/>
          <p:cNvSpPr/>
          <p:nvPr/>
        </p:nvSpPr>
        <p:spPr>
          <a:xfrm>
            <a:off x="1747768" y="581025"/>
            <a:ext cx="2929007" cy="774571"/>
          </a:xfrm>
          <a:prstGeom prst="rect">
            <a:avLst/>
          </a:prstGeom>
        </p:spPr>
        <p:txBody>
          <a:bodyPr wrap="none">
            <a:spAutoFit/>
          </a:bodyPr>
          <a:lstStyle/>
          <a:p>
            <a:pPr>
              <a:spcBef>
                <a:spcPts val="1000"/>
              </a:spcBef>
            </a:pPr>
            <a:r>
              <a:rPr lang="en-IN" dirty="0" err="1"/>
              <a:t>int</a:t>
            </a:r>
            <a:r>
              <a:rPr lang="en-IN" dirty="0"/>
              <a:t> result = 10 + 5 * 3 - 2;  </a:t>
            </a:r>
            <a:endParaRPr lang="en-IN" dirty="0" smtClean="0"/>
          </a:p>
          <a:p>
            <a:pPr>
              <a:spcBef>
                <a:spcPts val="1000"/>
              </a:spcBef>
            </a:pPr>
            <a:r>
              <a:rPr lang="en-IN" dirty="0" smtClean="0"/>
              <a:t>// </a:t>
            </a:r>
            <a:r>
              <a:rPr lang="en-IN" dirty="0"/>
              <a:t>result is 23</a:t>
            </a:r>
          </a:p>
        </p:txBody>
      </p:sp>
      <p:sp>
        <p:nvSpPr>
          <p:cNvPr id="4" name="TextBox 3"/>
          <p:cNvSpPr txBox="1"/>
          <p:nvPr/>
        </p:nvSpPr>
        <p:spPr>
          <a:xfrm>
            <a:off x="971550" y="1581150"/>
            <a:ext cx="8343900" cy="2139047"/>
          </a:xfrm>
          <a:prstGeom prst="rect">
            <a:avLst/>
          </a:prstGeom>
          <a:noFill/>
        </p:spPr>
        <p:txBody>
          <a:bodyPr wrap="square" rtlCol="0">
            <a:spAutoFit/>
          </a:bodyPr>
          <a:lstStyle/>
          <a:p>
            <a:pPr marL="342900" indent="-342900">
              <a:spcBef>
                <a:spcPts val="1000"/>
              </a:spcBef>
              <a:buClr>
                <a:schemeClr val="accent1"/>
              </a:buClr>
              <a:buFont typeface="+mj-lt"/>
              <a:buAutoNum type="arabicPeriod"/>
            </a:pPr>
            <a:r>
              <a:rPr lang="en-US" dirty="0"/>
              <a:t>Multiplication (*) has higher precedence than addition (+) and subtraction (-), so 5 * 3 is evaluated first.</a:t>
            </a:r>
          </a:p>
          <a:p>
            <a:pPr marL="342900" indent="-342900">
              <a:spcBef>
                <a:spcPts val="1000"/>
              </a:spcBef>
              <a:buClr>
                <a:schemeClr val="accent1"/>
              </a:buClr>
              <a:buFont typeface="+mj-lt"/>
              <a:buAutoNum type="arabicPeriod"/>
            </a:pPr>
            <a:r>
              <a:rPr lang="en-US" dirty="0"/>
              <a:t>The expression becomes 10 + 15 - 2</a:t>
            </a:r>
            <a:r>
              <a:rPr lang="en-US" dirty="0" smtClean="0"/>
              <a:t>.</a:t>
            </a:r>
          </a:p>
          <a:p>
            <a:pPr marL="342900" indent="-342900">
              <a:spcBef>
                <a:spcPts val="1000"/>
              </a:spcBef>
              <a:buClr>
                <a:schemeClr val="accent1"/>
              </a:buClr>
              <a:buFont typeface="+mj-lt"/>
              <a:buAutoNum type="arabicPeriod"/>
            </a:pPr>
            <a:r>
              <a:rPr lang="en-US" dirty="0"/>
              <a:t>Since + and - have the same precedence and are left-associative, the expression is evaluated from left to right: (10 + 15) - 2 = 23. </a:t>
            </a:r>
          </a:p>
          <a:p>
            <a:pPr>
              <a:spcBef>
                <a:spcPts val="1000"/>
              </a:spcBef>
            </a:pPr>
            <a:endParaRPr lang="en-US" dirty="0"/>
          </a:p>
        </p:txBody>
      </p:sp>
    </p:spTree>
    <p:extLst>
      <p:ext uri="{BB962C8B-B14F-4D97-AF65-F5344CB8AC3E}">
        <p14:creationId xmlns:p14="http://schemas.microsoft.com/office/powerpoint/2010/main" val="3266585889"/>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248</TotalTime>
  <Words>1008</Words>
  <Application>Microsoft Office PowerPoint</Application>
  <PresentationFormat>Widescreen</PresentationFormat>
  <Paragraphs>102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Trebuchet MS</vt:lpstr>
      <vt:lpstr>Wingdings</vt:lpstr>
      <vt:lpstr>Wingdings 3</vt:lpstr>
      <vt:lpstr>Facet</vt:lpstr>
      <vt:lpstr>JAVA EXPRESSIONS, EXPRESSION EVALUATION, PRIORITY AND ASSOCIATIVITY, TYPES OF OPERATORS AND EXAMPLES</vt:lpstr>
      <vt:lpstr>JAVA EXPRESSIONS</vt:lpstr>
      <vt:lpstr>PowerPoint Presentation</vt:lpstr>
      <vt:lpstr>EXPRESSION EVALUATION</vt:lpstr>
      <vt:lpstr>PowerPoint Presentation</vt:lpstr>
      <vt:lpstr>PRIORITY AND ASSOCIATIVITY</vt:lpstr>
      <vt:lpstr>PowerPoint Presentation</vt:lpstr>
      <vt:lpstr>PowerPoint Presentation</vt:lpstr>
      <vt:lpstr>PowerPoint Presentation</vt:lpstr>
      <vt:lpstr>JAVA OPERATORS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TYPES, JAVA EXPRESSIONS, EXPRESSION EVALUATION, PRIORITY AND ASSOCIATIVITY, TYPES OF OPERATORS AND EXAMPLES</dc:title>
  <dc:creator>HP</dc:creator>
  <cp:lastModifiedBy>HP</cp:lastModifiedBy>
  <cp:revision>19</cp:revision>
  <dcterms:created xsi:type="dcterms:W3CDTF">2024-10-09T11:55:07Z</dcterms:created>
  <dcterms:modified xsi:type="dcterms:W3CDTF">2024-10-10T06:46:05Z</dcterms:modified>
</cp:coreProperties>
</file>