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4992" y="1415562"/>
            <a:ext cx="7455877" cy="2970169"/>
          </a:xfrm>
        </p:spPr>
        <p:txBody>
          <a:bodyPr/>
          <a:lstStyle/>
          <a:p>
            <a:pPr algn="l"/>
            <a:r>
              <a:rPr lang="en-US" dirty="0"/>
              <a:t>Abstraction, abstract class, interface, abstract methods</a:t>
            </a:r>
            <a:endParaRPr lang="en-IN" dirty="0"/>
          </a:p>
        </p:txBody>
      </p:sp>
      <p:sp>
        <p:nvSpPr>
          <p:cNvPr id="3" name="Subtitle 2"/>
          <p:cNvSpPr>
            <a:spLocks noGrp="1"/>
          </p:cNvSpPr>
          <p:nvPr>
            <p:ph type="subTitle" idx="1"/>
          </p:nvPr>
        </p:nvSpPr>
        <p:spPr>
          <a:xfrm>
            <a:off x="3962399" y="4385732"/>
            <a:ext cx="7326924" cy="1405467"/>
          </a:xfrm>
        </p:spPr>
        <p:txBody>
          <a:bodyPr/>
          <a:lstStyle/>
          <a:p>
            <a:r>
              <a:rPr lang="en-US" dirty="0" smtClean="0"/>
              <a:t>-Pranali Chougule</a:t>
            </a:r>
            <a:endParaRPr lang="en-IN" dirty="0"/>
          </a:p>
        </p:txBody>
      </p:sp>
    </p:spTree>
    <p:extLst>
      <p:ext uri="{BB962C8B-B14F-4D97-AF65-F5344CB8AC3E}">
        <p14:creationId xmlns:p14="http://schemas.microsoft.com/office/powerpoint/2010/main" val="64444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540" y="369275"/>
            <a:ext cx="4703884" cy="2778371"/>
          </a:xfrm>
        </p:spPr>
        <p:txBody>
          <a:bodyPr>
            <a:normAutofit/>
          </a:bodyPr>
          <a:lstStyle/>
          <a:p>
            <a:r>
              <a:rPr lang="en-US" b="1" dirty="0"/>
              <a:t>Syntax of Abstract Methods:</a:t>
            </a:r>
          </a:p>
          <a:p>
            <a:pPr marL="0" indent="0">
              <a:buNone/>
            </a:pPr>
            <a:r>
              <a:rPr lang="en-US" u="sng" dirty="0"/>
              <a:t>In abstract classes</a:t>
            </a:r>
            <a:r>
              <a:rPr lang="en-US" u="sng" dirty="0" smtClean="0"/>
              <a:t>: </a:t>
            </a:r>
            <a:r>
              <a:rPr lang="en-US" dirty="0" smtClean="0"/>
              <a:t>                                                                           </a:t>
            </a:r>
          </a:p>
          <a:p>
            <a:pPr marL="0" indent="0">
              <a:buNone/>
            </a:pPr>
            <a:r>
              <a:rPr lang="en-US" dirty="0" smtClean="0"/>
              <a:t>abstract </a:t>
            </a:r>
            <a:r>
              <a:rPr lang="en-US" dirty="0"/>
              <a:t>class Animal {</a:t>
            </a:r>
          </a:p>
          <a:p>
            <a:pPr marL="0" indent="0">
              <a:buNone/>
            </a:pPr>
            <a:r>
              <a:rPr lang="en-US" dirty="0"/>
              <a:t>    // Abstract method (no implementation)</a:t>
            </a:r>
          </a:p>
          <a:p>
            <a:pPr marL="0" indent="0">
              <a:buNone/>
            </a:pPr>
            <a:r>
              <a:rPr lang="en-US" dirty="0"/>
              <a:t>    abstract void sound();</a:t>
            </a:r>
          </a:p>
          <a:p>
            <a:pPr marL="0" indent="0">
              <a:buNone/>
            </a:pPr>
            <a:r>
              <a:rPr lang="en-US" dirty="0"/>
              <a:t>}</a:t>
            </a:r>
          </a:p>
          <a:p>
            <a:endParaRPr lang="en-IN" dirty="0"/>
          </a:p>
        </p:txBody>
      </p:sp>
      <p:sp>
        <p:nvSpPr>
          <p:cNvPr id="4" name="Rectangle 3"/>
          <p:cNvSpPr/>
          <p:nvPr/>
        </p:nvSpPr>
        <p:spPr>
          <a:xfrm>
            <a:off x="6242539" y="764932"/>
            <a:ext cx="4415883" cy="2267287"/>
          </a:xfrm>
          <a:prstGeom prst="rect">
            <a:avLst/>
          </a:prstGeom>
        </p:spPr>
        <p:txBody>
          <a:bodyPr wrap="square">
            <a:spAutoFit/>
          </a:bodyPr>
          <a:lstStyle/>
          <a:p>
            <a:r>
              <a:rPr lang="en-IN" u="sng" dirty="0" smtClean="0"/>
              <a:t>In interfaces :</a:t>
            </a:r>
          </a:p>
          <a:p>
            <a:pPr>
              <a:spcBef>
                <a:spcPts val="1000"/>
              </a:spcBef>
            </a:pPr>
            <a:r>
              <a:rPr lang="en-US" dirty="0"/>
              <a:t>interface Animal {</a:t>
            </a:r>
          </a:p>
          <a:p>
            <a:pPr>
              <a:spcBef>
                <a:spcPts val="1000"/>
              </a:spcBef>
            </a:pPr>
            <a:r>
              <a:rPr lang="en-US" dirty="0"/>
              <a:t>    // Abstract method (no implementation)</a:t>
            </a:r>
          </a:p>
          <a:p>
            <a:pPr>
              <a:spcBef>
                <a:spcPts val="1000"/>
              </a:spcBef>
            </a:pPr>
            <a:r>
              <a:rPr lang="en-US" dirty="0"/>
              <a:t>    void sound();</a:t>
            </a:r>
          </a:p>
          <a:p>
            <a:pPr>
              <a:spcBef>
                <a:spcPts val="1000"/>
              </a:spcBef>
            </a:pPr>
            <a:r>
              <a:rPr lang="en-US" dirty="0"/>
              <a:t>}</a:t>
            </a:r>
          </a:p>
          <a:p>
            <a:endParaRPr lang="en-IN" u="sng" dirty="0"/>
          </a:p>
        </p:txBody>
      </p:sp>
      <p:sp>
        <p:nvSpPr>
          <p:cNvPr id="5" name="Rectangle 4"/>
          <p:cNvSpPr/>
          <p:nvPr/>
        </p:nvSpPr>
        <p:spPr>
          <a:xfrm>
            <a:off x="691662" y="3292566"/>
            <a:ext cx="10439400" cy="1733808"/>
          </a:xfrm>
          <a:prstGeom prst="rect">
            <a:avLst/>
          </a:prstGeom>
        </p:spPr>
        <p:txBody>
          <a:bodyPr wrap="square">
            <a:spAutoFit/>
          </a:bodyPr>
          <a:lstStyle/>
          <a:p>
            <a:pPr>
              <a:spcBef>
                <a:spcPts val="1000"/>
              </a:spcBef>
            </a:pPr>
            <a:r>
              <a:rPr lang="en-US" b="1" dirty="0"/>
              <a:t>When to Use Abstract Methods:</a:t>
            </a:r>
          </a:p>
          <a:p>
            <a:pPr>
              <a:spcBef>
                <a:spcPts val="1000"/>
              </a:spcBef>
              <a:buFont typeface="+mj-lt"/>
              <a:buAutoNum type="arabicPeriod"/>
            </a:pPr>
            <a:r>
              <a:rPr lang="en-US" b="1" dirty="0"/>
              <a:t>When you want to define a general concept in a base class (or interface)</a:t>
            </a:r>
            <a:r>
              <a:rPr lang="en-US" dirty="0"/>
              <a:t> but leave the specific details to be implemented by subclasses or implementing classes.</a:t>
            </a:r>
          </a:p>
          <a:p>
            <a:pPr>
              <a:spcBef>
                <a:spcPts val="1000"/>
              </a:spcBef>
              <a:buFont typeface="+mj-lt"/>
              <a:buAutoNum type="arabicPeriod"/>
            </a:pPr>
            <a:r>
              <a:rPr lang="en-US" b="1" dirty="0"/>
              <a:t>When subclasses must follow a certain structure</a:t>
            </a:r>
            <a:r>
              <a:rPr lang="en-US" dirty="0"/>
              <a:t> (e.g., a method that every subclass must implement, but how it’s implemented varies depending on the class).</a:t>
            </a:r>
          </a:p>
        </p:txBody>
      </p:sp>
    </p:spTree>
    <p:extLst>
      <p:ext uri="{BB962C8B-B14F-4D97-AF65-F5344CB8AC3E}">
        <p14:creationId xmlns:p14="http://schemas.microsoft.com/office/powerpoint/2010/main" val="20271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670" y="553915"/>
            <a:ext cx="5011616" cy="5222631"/>
          </a:xfrm>
        </p:spPr>
        <p:txBody>
          <a:bodyPr>
            <a:normAutofit fontScale="25000" lnSpcReduction="20000"/>
          </a:bodyPr>
          <a:lstStyle/>
          <a:p>
            <a:pPr marL="0" indent="0">
              <a:buNone/>
            </a:pPr>
            <a:r>
              <a:rPr lang="en-IN" sz="6400" dirty="0" smtClean="0"/>
              <a:t>abstract </a:t>
            </a:r>
            <a:r>
              <a:rPr lang="en-IN" sz="6400" dirty="0"/>
              <a:t>class Vehicle {</a:t>
            </a:r>
          </a:p>
          <a:p>
            <a:pPr marL="0" indent="0">
              <a:buNone/>
            </a:pPr>
            <a:r>
              <a:rPr lang="en-IN" sz="6400" dirty="0" smtClean="0"/>
              <a:t>abstract </a:t>
            </a:r>
            <a:r>
              <a:rPr lang="en-IN" sz="6400" dirty="0"/>
              <a:t>void startEngine</a:t>
            </a:r>
            <a:r>
              <a:rPr lang="en-IN" sz="6400" dirty="0" smtClean="0"/>
              <a:t>();</a:t>
            </a:r>
            <a:endParaRPr lang="en-IN" sz="6400" dirty="0"/>
          </a:p>
          <a:p>
            <a:pPr marL="0" indent="0">
              <a:buNone/>
            </a:pPr>
            <a:r>
              <a:rPr lang="en-IN" sz="6400" dirty="0" smtClean="0"/>
              <a:t>void </a:t>
            </a:r>
            <a:r>
              <a:rPr lang="en-IN" sz="6400" dirty="0"/>
              <a:t>stopEngine() {</a:t>
            </a:r>
          </a:p>
          <a:p>
            <a:pPr marL="0" indent="0">
              <a:buNone/>
            </a:pPr>
            <a:r>
              <a:rPr lang="en-IN" sz="6400" dirty="0"/>
              <a:t>        System.out.println("Engine stopped.");</a:t>
            </a:r>
          </a:p>
          <a:p>
            <a:pPr marL="0" indent="0">
              <a:buNone/>
            </a:pPr>
            <a:r>
              <a:rPr lang="en-IN" sz="6400" dirty="0"/>
              <a:t>    </a:t>
            </a:r>
            <a:r>
              <a:rPr lang="en-IN" sz="6400" dirty="0" smtClean="0"/>
              <a:t>}</a:t>
            </a:r>
          </a:p>
          <a:p>
            <a:pPr marL="0" indent="0">
              <a:buNone/>
            </a:pPr>
            <a:r>
              <a:rPr lang="en-IN" sz="6400" dirty="0" smtClean="0"/>
              <a:t>}</a:t>
            </a:r>
            <a:endParaRPr lang="en-IN" sz="6400" dirty="0"/>
          </a:p>
          <a:p>
            <a:pPr marL="0" indent="0">
              <a:buNone/>
            </a:pPr>
            <a:r>
              <a:rPr lang="en-IN" sz="6400" dirty="0" smtClean="0"/>
              <a:t>class </a:t>
            </a:r>
            <a:r>
              <a:rPr lang="en-IN" sz="6400" dirty="0"/>
              <a:t>Car extends Vehicle {</a:t>
            </a:r>
          </a:p>
          <a:p>
            <a:pPr marL="0" indent="0">
              <a:buNone/>
            </a:pPr>
            <a:r>
              <a:rPr lang="en-IN" sz="6400" dirty="0" smtClean="0"/>
              <a:t>void </a:t>
            </a:r>
            <a:r>
              <a:rPr lang="en-IN" sz="6400" dirty="0"/>
              <a:t>startEngine() {</a:t>
            </a:r>
          </a:p>
          <a:p>
            <a:pPr marL="0" indent="0">
              <a:buNone/>
            </a:pPr>
            <a:r>
              <a:rPr lang="en-IN" sz="6400" dirty="0"/>
              <a:t>        System.out.println("Car engine started.");</a:t>
            </a:r>
          </a:p>
          <a:p>
            <a:pPr marL="0" indent="0">
              <a:buNone/>
            </a:pPr>
            <a:r>
              <a:rPr lang="en-IN" sz="6400" dirty="0"/>
              <a:t>    </a:t>
            </a:r>
            <a:r>
              <a:rPr lang="en-IN" sz="6400" dirty="0" smtClean="0"/>
              <a:t>}</a:t>
            </a:r>
          </a:p>
          <a:p>
            <a:pPr marL="0" indent="0">
              <a:buNone/>
            </a:pPr>
            <a:r>
              <a:rPr lang="en-IN" sz="6400" dirty="0" smtClean="0"/>
              <a:t>}</a:t>
            </a:r>
            <a:endParaRPr lang="en-IN" sz="6400" dirty="0"/>
          </a:p>
          <a:p>
            <a:pPr marL="0" indent="0">
              <a:buNone/>
            </a:pPr>
            <a:r>
              <a:rPr lang="en-IN" sz="6400" dirty="0" smtClean="0"/>
              <a:t>class </a:t>
            </a:r>
            <a:r>
              <a:rPr lang="en-IN" sz="6400" dirty="0"/>
              <a:t>Bike extends Vehicle {</a:t>
            </a:r>
          </a:p>
          <a:p>
            <a:pPr marL="0" indent="0">
              <a:buNone/>
            </a:pPr>
            <a:r>
              <a:rPr lang="en-IN" sz="6400" dirty="0" smtClean="0"/>
              <a:t>void </a:t>
            </a:r>
            <a:r>
              <a:rPr lang="en-IN" sz="6400" dirty="0"/>
              <a:t>startEngine() {</a:t>
            </a:r>
          </a:p>
          <a:p>
            <a:pPr marL="0" indent="0">
              <a:buNone/>
            </a:pPr>
            <a:r>
              <a:rPr lang="en-IN" sz="6400" dirty="0"/>
              <a:t>        System.out.println("Bike engine started.");</a:t>
            </a:r>
          </a:p>
          <a:p>
            <a:pPr marL="0" indent="0">
              <a:buNone/>
            </a:pPr>
            <a:r>
              <a:rPr lang="en-IN" sz="6400" dirty="0"/>
              <a:t>    </a:t>
            </a:r>
            <a:r>
              <a:rPr lang="en-IN" sz="6400" dirty="0" smtClean="0"/>
              <a:t>}</a:t>
            </a:r>
          </a:p>
          <a:p>
            <a:pPr marL="0" indent="0">
              <a:buNone/>
            </a:pPr>
            <a:r>
              <a:rPr lang="en-IN" sz="6400" dirty="0" smtClean="0"/>
              <a:t>}</a:t>
            </a:r>
            <a:endParaRPr lang="en-IN" sz="6400" dirty="0"/>
          </a:p>
        </p:txBody>
      </p:sp>
      <p:sp>
        <p:nvSpPr>
          <p:cNvPr id="4" name="Rectangle 3"/>
          <p:cNvSpPr/>
          <p:nvPr/>
        </p:nvSpPr>
        <p:spPr>
          <a:xfrm>
            <a:off x="5521569" y="1019908"/>
            <a:ext cx="6796454" cy="3139321"/>
          </a:xfrm>
          <a:prstGeom prst="rect">
            <a:avLst/>
          </a:prstGeom>
        </p:spPr>
        <p:txBody>
          <a:bodyPr wrap="square">
            <a:spAutoFit/>
          </a:bodyPr>
          <a:lstStyle/>
          <a:p>
            <a:r>
              <a:rPr lang="en-IN" dirty="0"/>
              <a:t>public class Main {</a:t>
            </a:r>
          </a:p>
          <a:p>
            <a:r>
              <a:rPr lang="en-IN" dirty="0"/>
              <a:t>    public static void main(String[] args) {</a:t>
            </a:r>
          </a:p>
          <a:p>
            <a:r>
              <a:rPr lang="en-IN" dirty="0"/>
              <a:t>        Vehicle car = new Car();</a:t>
            </a:r>
          </a:p>
          <a:p>
            <a:r>
              <a:rPr lang="en-IN" dirty="0"/>
              <a:t>        car.startEngine();  // Output: Car engine started.</a:t>
            </a:r>
          </a:p>
          <a:p>
            <a:r>
              <a:rPr lang="en-IN" dirty="0"/>
              <a:t>        car.stopEngine();   // Output: Engine stopped.</a:t>
            </a:r>
          </a:p>
          <a:p>
            <a:r>
              <a:rPr lang="en-IN" dirty="0"/>
              <a:t>        Vehicle bike = new Bike();</a:t>
            </a:r>
          </a:p>
          <a:p>
            <a:r>
              <a:rPr lang="en-IN" dirty="0"/>
              <a:t>        bike.startEngine(); // Output: Bike engine started.</a:t>
            </a:r>
          </a:p>
          <a:p>
            <a:r>
              <a:rPr lang="en-IN" dirty="0"/>
              <a:t>        bike.stopEngine();  // Output: Engine stopped.</a:t>
            </a:r>
          </a:p>
          <a:p>
            <a:r>
              <a:rPr lang="en-IN" dirty="0"/>
              <a:t>    </a:t>
            </a:r>
            <a:r>
              <a:rPr lang="en-IN" dirty="0" smtClean="0"/>
              <a:t>}</a:t>
            </a:r>
          </a:p>
          <a:p>
            <a:r>
              <a:rPr lang="en-IN" dirty="0" smtClean="0"/>
              <a:t>}</a:t>
            </a:r>
            <a:endParaRPr lang="en-IN" dirty="0"/>
          </a:p>
          <a:p>
            <a:endParaRPr lang="en-IN" dirty="0"/>
          </a:p>
        </p:txBody>
      </p:sp>
    </p:spTree>
    <p:extLst>
      <p:ext uri="{BB962C8B-B14F-4D97-AF65-F5344CB8AC3E}">
        <p14:creationId xmlns:p14="http://schemas.microsoft.com/office/powerpoint/2010/main" val="369981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Abstraction</a:t>
            </a:r>
            <a:endParaRPr lang="en-IN" sz="5400" dirty="0"/>
          </a:p>
        </p:txBody>
      </p:sp>
      <p:sp>
        <p:nvSpPr>
          <p:cNvPr id="3" name="Content Placeholder 2"/>
          <p:cNvSpPr>
            <a:spLocks noGrp="1"/>
          </p:cNvSpPr>
          <p:nvPr>
            <p:ph idx="1"/>
          </p:nvPr>
        </p:nvSpPr>
        <p:spPr>
          <a:xfrm>
            <a:off x="685801" y="1450732"/>
            <a:ext cx="10192973" cy="5246077"/>
          </a:xfrm>
        </p:spPr>
        <p:txBody>
          <a:bodyPr/>
          <a:lstStyle/>
          <a:p>
            <a:r>
              <a:rPr lang="en-US" b="1" dirty="0"/>
              <a:t>Abstraction</a:t>
            </a:r>
            <a:r>
              <a:rPr lang="en-US" dirty="0"/>
              <a:t> is a key concept in object-oriented programming (OOP) that focuses on hiding complex implementation details and showing only the necessary features of an object</a:t>
            </a:r>
            <a:r>
              <a:rPr lang="en-US" dirty="0" smtClean="0"/>
              <a:t>.</a:t>
            </a:r>
          </a:p>
          <a:p>
            <a:r>
              <a:rPr lang="en-US" dirty="0" smtClean="0"/>
              <a:t> </a:t>
            </a:r>
            <a:r>
              <a:rPr lang="en-US" dirty="0"/>
              <a:t>It allows programmers to work with higher-level concepts without needing to understand the intricate details of how things work under the hood</a:t>
            </a:r>
            <a:r>
              <a:rPr lang="en-US" dirty="0" smtClean="0"/>
              <a:t>.</a:t>
            </a:r>
          </a:p>
          <a:p>
            <a:r>
              <a:rPr lang="en-US" dirty="0"/>
              <a:t>It allows the internal implementation to be hidden, making the system easier to maintain, modify, and extend. </a:t>
            </a:r>
            <a:endParaRPr lang="en-US" dirty="0" smtClean="0"/>
          </a:p>
          <a:p>
            <a:r>
              <a:rPr lang="en-US" dirty="0" smtClean="0"/>
              <a:t>The </a:t>
            </a:r>
            <a:r>
              <a:rPr lang="en-US" dirty="0"/>
              <a:t>primary purpose of abstraction is to reduce complexity and allow efficient problem-solving</a:t>
            </a:r>
            <a:r>
              <a:rPr lang="en-US" dirty="0" smtClean="0"/>
              <a:t>.</a:t>
            </a:r>
          </a:p>
          <a:p>
            <a:r>
              <a:rPr lang="en-US" dirty="0"/>
              <a:t>Consider a </a:t>
            </a:r>
            <a:r>
              <a:rPr lang="en-US" b="1" dirty="0"/>
              <a:t>car</a:t>
            </a:r>
            <a:r>
              <a:rPr lang="en-US" dirty="0"/>
              <a:t>. You know how to drive it (accelerate, brake, turn the wheel), but you don't need to know how the engine works internally. The car's controls provide an abstraction of the underlying mechanics, making it simpler for you to use the vehicle without needing deep technical knowledge</a:t>
            </a:r>
            <a:r>
              <a:rPr lang="en-US" dirty="0" smtClean="0"/>
              <a:t>.</a:t>
            </a:r>
          </a:p>
          <a:p>
            <a:r>
              <a:rPr lang="en-US" dirty="0"/>
              <a:t>Java achieves abstraction using </a:t>
            </a:r>
            <a:r>
              <a:rPr lang="en-US" b="1" dirty="0"/>
              <a:t>abstract classes</a:t>
            </a:r>
            <a:r>
              <a:rPr lang="en-US" dirty="0"/>
              <a:t> and </a:t>
            </a:r>
            <a:r>
              <a:rPr lang="en-US" b="1" dirty="0"/>
              <a:t>interfaces</a:t>
            </a:r>
            <a:r>
              <a:rPr lang="en-US" dirty="0"/>
              <a:t>.</a:t>
            </a:r>
            <a:endParaRPr lang="en-IN" dirty="0"/>
          </a:p>
          <a:p>
            <a:endParaRPr lang="en-IN" dirty="0"/>
          </a:p>
        </p:txBody>
      </p:sp>
    </p:spTree>
    <p:extLst>
      <p:ext uri="{BB962C8B-B14F-4D97-AF65-F5344CB8AC3E}">
        <p14:creationId xmlns:p14="http://schemas.microsoft.com/office/powerpoint/2010/main" val="254344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a:t>
            </a:r>
            <a:r>
              <a:rPr lang="en-IN" b="1" dirty="0" smtClean="0"/>
              <a:t>Abstraction</a:t>
            </a:r>
            <a:endParaRPr lang="en-IN" dirty="0"/>
          </a:p>
        </p:txBody>
      </p:sp>
      <p:sp>
        <p:nvSpPr>
          <p:cNvPr id="3" name="Content Placeholder 2"/>
          <p:cNvSpPr>
            <a:spLocks noGrp="1"/>
          </p:cNvSpPr>
          <p:nvPr>
            <p:ph idx="1"/>
          </p:nvPr>
        </p:nvSpPr>
        <p:spPr/>
        <p:txBody>
          <a:bodyPr/>
          <a:lstStyle/>
          <a:p>
            <a:r>
              <a:rPr lang="en-US" b="1" dirty="0"/>
              <a:t>Code Reusability</a:t>
            </a:r>
            <a:r>
              <a:rPr lang="en-US" dirty="0"/>
              <a:t>: Abstract classes and interfaces promote reusability, as different classes can implement the same abstract class or interface in various ways</a:t>
            </a:r>
            <a:r>
              <a:rPr lang="en-US" dirty="0" smtClean="0"/>
              <a:t>.</a:t>
            </a:r>
          </a:p>
          <a:p>
            <a:r>
              <a:rPr lang="en-US" b="1" dirty="0" smtClean="0"/>
              <a:t>Maintainability</a:t>
            </a:r>
            <a:r>
              <a:rPr lang="en-US" dirty="0"/>
              <a:t>: By hiding complex details, abstraction helps in focusing on the essential features. If implementation details need to change, they can be modified without affecting the external code that uses the class</a:t>
            </a:r>
            <a:r>
              <a:rPr lang="en-US" dirty="0" smtClean="0"/>
              <a:t>.</a:t>
            </a:r>
          </a:p>
          <a:p>
            <a:r>
              <a:rPr lang="en-US" b="1" dirty="0" smtClean="0"/>
              <a:t>Security</a:t>
            </a:r>
            <a:r>
              <a:rPr lang="en-US" dirty="0"/>
              <a:t>: Abstraction can also hide sensitive data and internal workings, providing controlled access to certain features</a:t>
            </a:r>
            <a:r>
              <a:rPr lang="en-US" dirty="0" smtClean="0"/>
              <a:t>.</a:t>
            </a:r>
          </a:p>
          <a:p>
            <a:r>
              <a:rPr lang="en-US" b="1" dirty="0" smtClean="0"/>
              <a:t>Reduction </a:t>
            </a:r>
            <a:r>
              <a:rPr lang="en-US" b="1" dirty="0"/>
              <a:t>in Complexity</a:t>
            </a:r>
            <a:r>
              <a:rPr lang="en-US" dirty="0"/>
              <a:t>: By abstracting away non-essential details, programmers can focus on solving the problem at hand instead of getting lost in implementation.</a:t>
            </a:r>
            <a:endParaRPr lang="en-IN" dirty="0"/>
          </a:p>
        </p:txBody>
      </p:sp>
    </p:spTree>
    <p:extLst>
      <p:ext uri="{BB962C8B-B14F-4D97-AF65-F5344CB8AC3E}">
        <p14:creationId xmlns:p14="http://schemas.microsoft.com/office/powerpoint/2010/main" val="361184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a:t>
            </a:r>
            <a:r>
              <a:rPr lang="en-IN" b="1" dirty="0" smtClean="0"/>
              <a:t>Abstraction</a:t>
            </a:r>
            <a:endParaRPr lang="en-IN" dirty="0"/>
          </a:p>
        </p:txBody>
      </p:sp>
      <p:sp>
        <p:nvSpPr>
          <p:cNvPr id="3" name="Content Placeholder 2"/>
          <p:cNvSpPr>
            <a:spLocks noGrp="1"/>
          </p:cNvSpPr>
          <p:nvPr>
            <p:ph idx="1"/>
          </p:nvPr>
        </p:nvSpPr>
        <p:spPr>
          <a:xfrm>
            <a:off x="536332" y="955106"/>
            <a:ext cx="10131425" cy="3649133"/>
          </a:xfrm>
        </p:spPr>
        <p:txBody>
          <a:bodyPr/>
          <a:lstStyle/>
          <a:p>
            <a:r>
              <a:rPr lang="en-US" dirty="0"/>
              <a:t>Data Abstraction: </a:t>
            </a:r>
          </a:p>
          <a:p>
            <a:pPr marL="0" indent="0">
              <a:buNone/>
            </a:pPr>
            <a:r>
              <a:rPr lang="en-US" dirty="0" smtClean="0"/>
              <a:t>Hiding </a:t>
            </a:r>
            <a:r>
              <a:rPr lang="en-US" dirty="0"/>
              <a:t>how the data is stored and maintaining only the necessary access methods (e.g., using getter and setter methods in classes</a:t>
            </a:r>
            <a:r>
              <a:rPr lang="en-US" dirty="0" smtClean="0"/>
              <a:t>).</a:t>
            </a:r>
          </a:p>
          <a:p>
            <a:r>
              <a:rPr lang="en-US" dirty="0" smtClean="0"/>
              <a:t>Process </a:t>
            </a:r>
            <a:r>
              <a:rPr lang="en-US" dirty="0"/>
              <a:t>Abstraction</a:t>
            </a:r>
            <a:r>
              <a:rPr lang="en-US" dirty="0" smtClean="0"/>
              <a:t>:</a:t>
            </a:r>
          </a:p>
          <a:p>
            <a:pPr marL="0" indent="0">
              <a:buNone/>
            </a:pPr>
            <a:r>
              <a:rPr lang="en-US" dirty="0" smtClean="0"/>
              <a:t> </a:t>
            </a:r>
            <a:r>
              <a:rPr lang="en-US" dirty="0"/>
              <a:t>Hiding the steps of the process, exposing only what is necessary (e.g., calling a function to perform a task without worrying about how it is implemented</a:t>
            </a:r>
            <a:r>
              <a:rPr lang="en-US" dirty="0" smtClean="0"/>
              <a:t>).</a:t>
            </a:r>
            <a:endParaRPr lang="en-IN" dirty="0"/>
          </a:p>
        </p:txBody>
      </p:sp>
    </p:spTree>
    <p:extLst>
      <p:ext uri="{BB962C8B-B14F-4D97-AF65-F5344CB8AC3E}">
        <p14:creationId xmlns:p14="http://schemas.microsoft.com/office/powerpoint/2010/main" val="333993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a:t>
            </a:r>
          </a:p>
        </p:txBody>
      </p:sp>
      <p:sp>
        <p:nvSpPr>
          <p:cNvPr id="3" name="Content Placeholder 2"/>
          <p:cNvSpPr>
            <a:spLocks noGrp="1"/>
          </p:cNvSpPr>
          <p:nvPr>
            <p:ph idx="1"/>
          </p:nvPr>
        </p:nvSpPr>
        <p:spPr>
          <a:xfrm>
            <a:off x="685801" y="1406769"/>
            <a:ext cx="10322168" cy="4615962"/>
          </a:xfrm>
        </p:spPr>
        <p:txBody>
          <a:bodyPr/>
          <a:lstStyle/>
          <a:p>
            <a:r>
              <a:rPr lang="en-US" dirty="0"/>
              <a:t>An abstract class in Java is a class that is declared using the abstract keyword. </a:t>
            </a:r>
            <a:endParaRPr lang="en-US" dirty="0" smtClean="0"/>
          </a:p>
          <a:p>
            <a:r>
              <a:rPr lang="en-US" dirty="0" smtClean="0"/>
              <a:t>It </a:t>
            </a:r>
            <a:r>
              <a:rPr lang="en-US" dirty="0"/>
              <a:t>cannot be instantiated directly and often contains abstract methods (methods without bodies) that must be implemented by subclasses</a:t>
            </a:r>
            <a:r>
              <a:rPr lang="en-US" dirty="0" smtClean="0"/>
              <a:t>.</a:t>
            </a:r>
          </a:p>
          <a:p>
            <a:pPr marL="0" indent="0">
              <a:buNone/>
            </a:pPr>
            <a:r>
              <a:rPr lang="en-US" u="sng" dirty="0" smtClean="0"/>
              <a:t>Key Features</a:t>
            </a:r>
            <a:r>
              <a:rPr lang="en-US" u="sng" dirty="0"/>
              <a:t>:</a:t>
            </a:r>
            <a:endParaRPr lang="en-US" u="sng" dirty="0" smtClean="0"/>
          </a:p>
          <a:p>
            <a:r>
              <a:rPr lang="en-US" dirty="0" smtClean="0"/>
              <a:t>An </a:t>
            </a:r>
            <a:r>
              <a:rPr lang="en-US" dirty="0"/>
              <a:t>abstract class can have both abstract methods (without a body) and concrete methods (with a body</a:t>
            </a:r>
            <a:r>
              <a:rPr lang="en-US" dirty="0" smtClean="0"/>
              <a:t>).</a:t>
            </a:r>
          </a:p>
          <a:p>
            <a:r>
              <a:rPr lang="en-US" dirty="0" smtClean="0"/>
              <a:t>It </a:t>
            </a:r>
            <a:r>
              <a:rPr lang="en-US" dirty="0"/>
              <a:t>allows code reuse for common functionality that can be shared among all subclasses</a:t>
            </a:r>
            <a:r>
              <a:rPr lang="en-US" dirty="0" smtClean="0"/>
              <a:t>.</a:t>
            </a:r>
          </a:p>
          <a:p>
            <a:r>
              <a:rPr lang="en-US" dirty="0" smtClean="0"/>
              <a:t>Subclasses </a:t>
            </a:r>
            <a:r>
              <a:rPr lang="en-US" dirty="0"/>
              <a:t>that extend an abstract class must provide implementations for all abstract methods.</a:t>
            </a:r>
            <a:endParaRPr lang="en-IN" dirty="0"/>
          </a:p>
        </p:txBody>
      </p:sp>
    </p:spTree>
    <p:extLst>
      <p:ext uri="{BB962C8B-B14F-4D97-AF65-F5344CB8AC3E}">
        <p14:creationId xmlns:p14="http://schemas.microsoft.com/office/powerpoint/2010/main" val="17313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072663"/>
            <a:ext cx="10131425" cy="4718538"/>
          </a:xfrm>
        </p:spPr>
        <p:txBody>
          <a:bodyPr>
            <a:noAutofit/>
          </a:bodyPr>
          <a:lstStyle/>
          <a:p>
            <a:pPr marL="0" indent="0">
              <a:buNone/>
            </a:pPr>
            <a:r>
              <a:rPr lang="en-IN" sz="1600" dirty="0" smtClean="0"/>
              <a:t>abstract </a:t>
            </a:r>
            <a:r>
              <a:rPr lang="en-IN" sz="1600" dirty="0"/>
              <a:t>class Laptop {</a:t>
            </a:r>
          </a:p>
          <a:p>
            <a:pPr marL="0" indent="0">
              <a:buNone/>
            </a:pPr>
            <a:r>
              <a:rPr lang="en-IN" sz="1600" dirty="0" smtClean="0"/>
              <a:t>abstract </a:t>
            </a:r>
            <a:r>
              <a:rPr lang="en-IN" sz="1600" dirty="0"/>
              <a:t>void start();</a:t>
            </a:r>
          </a:p>
          <a:p>
            <a:pPr marL="0" indent="0">
              <a:buNone/>
            </a:pPr>
            <a:r>
              <a:rPr lang="en-IN" sz="1600" dirty="0" smtClean="0"/>
              <a:t>void </a:t>
            </a:r>
            <a:r>
              <a:rPr lang="en-IN" sz="1600" dirty="0"/>
              <a:t>shutdown() {</a:t>
            </a:r>
          </a:p>
          <a:p>
            <a:pPr marL="0" indent="0">
              <a:buNone/>
            </a:pPr>
            <a:r>
              <a:rPr lang="en-IN" sz="1600" dirty="0"/>
              <a:t>        System.out.println("Laptop is shutting down.");</a:t>
            </a:r>
          </a:p>
          <a:p>
            <a:pPr marL="0" indent="0">
              <a:buNone/>
            </a:pPr>
            <a:r>
              <a:rPr lang="en-IN" sz="1600" dirty="0"/>
              <a:t>    </a:t>
            </a:r>
            <a:r>
              <a:rPr lang="en-IN" sz="1600" dirty="0" smtClean="0"/>
              <a:t>}}</a:t>
            </a:r>
            <a:endParaRPr lang="en-IN" sz="1600" dirty="0"/>
          </a:p>
          <a:p>
            <a:pPr marL="0" indent="0">
              <a:buNone/>
            </a:pPr>
            <a:r>
              <a:rPr lang="en-IN" sz="1600" dirty="0" smtClean="0"/>
              <a:t>class </a:t>
            </a:r>
            <a:r>
              <a:rPr lang="en-IN" sz="1600" dirty="0"/>
              <a:t>Dell extends Laptop {</a:t>
            </a:r>
          </a:p>
          <a:p>
            <a:pPr marL="0" indent="0">
              <a:buNone/>
            </a:pPr>
            <a:r>
              <a:rPr lang="en-IN" sz="1600" dirty="0"/>
              <a:t>    // Providing implementation for the abstract method</a:t>
            </a:r>
          </a:p>
          <a:p>
            <a:pPr marL="0" indent="0">
              <a:buNone/>
            </a:pPr>
            <a:r>
              <a:rPr lang="en-IN" sz="1600" dirty="0"/>
              <a:t>    void start() {</a:t>
            </a:r>
          </a:p>
          <a:p>
            <a:pPr marL="0" indent="0">
              <a:buNone/>
            </a:pPr>
            <a:r>
              <a:rPr lang="en-IN" sz="1600" dirty="0"/>
              <a:t>        System.out.println("Dell laptop is starting.");</a:t>
            </a:r>
          </a:p>
          <a:p>
            <a:pPr marL="0" indent="0">
              <a:buNone/>
            </a:pPr>
            <a:r>
              <a:rPr lang="en-IN" sz="1600" dirty="0"/>
              <a:t>    </a:t>
            </a:r>
            <a:r>
              <a:rPr lang="en-IN" sz="1600" dirty="0" smtClean="0"/>
              <a:t>}}</a:t>
            </a:r>
            <a:endParaRPr lang="en-IN" sz="1600" dirty="0"/>
          </a:p>
          <a:p>
            <a:pPr marL="0" indent="0">
              <a:buNone/>
            </a:pPr>
            <a:r>
              <a:rPr lang="en-IN" sz="1600" dirty="0" smtClean="0"/>
              <a:t>class </a:t>
            </a:r>
            <a:r>
              <a:rPr lang="en-IN" sz="1600" dirty="0"/>
              <a:t>MacBook extends Laptop {</a:t>
            </a:r>
          </a:p>
          <a:p>
            <a:pPr marL="0" indent="0">
              <a:buNone/>
            </a:pPr>
            <a:r>
              <a:rPr lang="en-IN" sz="1600" dirty="0"/>
              <a:t>    // Providing implementation for the abstract method</a:t>
            </a:r>
          </a:p>
          <a:p>
            <a:pPr marL="0" indent="0">
              <a:buNone/>
            </a:pPr>
            <a:r>
              <a:rPr lang="en-IN" sz="1600" dirty="0"/>
              <a:t>    void start() {</a:t>
            </a:r>
          </a:p>
          <a:p>
            <a:pPr marL="0" indent="0">
              <a:buNone/>
            </a:pPr>
            <a:r>
              <a:rPr lang="en-IN" sz="1600" dirty="0"/>
              <a:t>        System.out.println("MacBook is starting.");</a:t>
            </a:r>
          </a:p>
          <a:p>
            <a:pPr marL="0" indent="0">
              <a:buNone/>
            </a:pPr>
            <a:r>
              <a:rPr lang="en-IN" sz="1600" dirty="0"/>
              <a:t>    </a:t>
            </a:r>
            <a:r>
              <a:rPr lang="en-IN" sz="1600" dirty="0" smtClean="0"/>
              <a:t>}}</a:t>
            </a:r>
          </a:p>
          <a:p>
            <a:pPr marL="0" indent="0">
              <a:buNone/>
            </a:pPr>
            <a:endParaRPr lang="en-IN" sz="1600" dirty="0"/>
          </a:p>
        </p:txBody>
      </p:sp>
      <p:sp>
        <p:nvSpPr>
          <p:cNvPr id="4" name="Rectangle 3"/>
          <p:cNvSpPr/>
          <p:nvPr/>
        </p:nvSpPr>
        <p:spPr>
          <a:xfrm>
            <a:off x="6248400" y="391025"/>
            <a:ext cx="6096000" cy="2308324"/>
          </a:xfrm>
          <a:prstGeom prst="rect">
            <a:avLst/>
          </a:prstGeom>
        </p:spPr>
        <p:txBody>
          <a:bodyPr>
            <a:spAutoFit/>
          </a:bodyPr>
          <a:lstStyle/>
          <a:p>
            <a:r>
              <a:rPr lang="en-IN" sz="1600" dirty="0"/>
              <a:t>public class Main {</a:t>
            </a:r>
          </a:p>
          <a:p>
            <a:r>
              <a:rPr lang="en-IN" sz="1600" dirty="0"/>
              <a:t>    public static void main(String[] args) {</a:t>
            </a:r>
          </a:p>
          <a:p>
            <a:r>
              <a:rPr lang="en-IN" sz="1600" dirty="0"/>
              <a:t>Laptop dellLaptop = new Dell();</a:t>
            </a:r>
          </a:p>
          <a:p>
            <a:r>
              <a:rPr lang="en-IN" sz="1600" dirty="0"/>
              <a:t>        Laptop macBook = new MacBook();</a:t>
            </a:r>
          </a:p>
          <a:p>
            <a:r>
              <a:rPr lang="en-IN" sz="1600" dirty="0"/>
              <a:t>        dellLaptop.start();      // Output: Dell laptop is starting.</a:t>
            </a:r>
          </a:p>
          <a:p>
            <a:r>
              <a:rPr lang="en-IN" sz="1600" dirty="0"/>
              <a:t>        dellLaptop.shutdown();   // Output: Laptop is shutting down.</a:t>
            </a:r>
          </a:p>
          <a:p>
            <a:r>
              <a:rPr lang="en-IN" sz="1600" dirty="0"/>
              <a:t>        macBook.start();         // Output: MacBook is starting.</a:t>
            </a:r>
          </a:p>
          <a:p>
            <a:r>
              <a:rPr lang="en-IN" sz="1600" dirty="0"/>
              <a:t>        macBook.shutdown();      // Output: Laptop is shutting down.</a:t>
            </a:r>
          </a:p>
          <a:p>
            <a:r>
              <a:rPr lang="en-IN" sz="1600" dirty="0"/>
              <a:t>    }}</a:t>
            </a:r>
          </a:p>
        </p:txBody>
      </p:sp>
    </p:spTree>
    <p:extLst>
      <p:ext uri="{BB962C8B-B14F-4D97-AF65-F5344CB8AC3E}">
        <p14:creationId xmlns:p14="http://schemas.microsoft.com/office/powerpoint/2010/main" val="206252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endParaRPr lang="en-IN" dirty="0"/>
          </a:p>
        </p:txBody>
      </p:sp>
      <p:sp>
        <p:nvSpPr>
          <p:cNvPr id="3" name="Content Placeholder 2"/>
          <p:cNvSpPr>
            <a:spLocks noGrp="1"/>
          </p:cNvSpPr>
          <p:nvPr>
            <p:ph idx="1"/>
          </p:nvPr>
        </p:nvSpPr>
        <p:spPr/>
        <p:txBody>
          <a:bodyPr/>
          <a:lstStyle/>
          <a:p>
            <a:r>
              <a:rPr lang="en-US" dirty="0"/>
              <a:t>An interface in Java is a completely abstract class that contains only method declarations (abstract methods by default) and constants (fields are final and static by default</a:t>
            </a:r>
            <a:r>
              <a:rPr lang="en-US" dirty="0" smtClean="0"/>
              <a:t>). </a:t>
            </a:r>
            <a:r>
              <a:rPr lang="en-US" dirty="0"/>
              <a:t>Since Java 8, interfaces can also have default and static methods with bodies</a:t>
            </a:r>
            <a:r>
              <a:rPr lang="en-US" dirty="0" smtClean="0"/>
              <a:t>.</a:t>
            </a:r>
          </a:p>
          <a:p>
            <a:pPr marL="0" indent="0">
              <a:buNone/>
            </a:pPr>
            <a:r>
              <a:rPr lang="en-US" u="sng" dirty="0" smtClean="0"/>
              <a:t>Key </a:t>
            </a:r>
            <a:r>
              <a:rPr lang="en-US" u="sng" dirty="0"/>
              <a:t>Features</a:t>
            </a:r>
            <a:r>
              <a:rPr lang="en-US" u="sng" dirty="0" smtClean="0"/>
              <a:t>:</a:t>
            </a:r>
          </a:p>
          <a:p>
            <a:r>
              <a:rPr lang="en-US" dirty="0" smtClean="0"/>
              <a:t>An </a:t>
            </a:r>
            <a:r>
              <a:rPr lang="en-US" dirty="0"/>
              <a:t>interface contains only abstract methods (until Java 8, where default and static methods can have bodies</a:t>
            </a:r>
            <a:r>
              <a:rPr lang="en-US" dirty="0" smtClean="0"/>
              <a:t>).</a:t>
            </a:r>
          </a:p>
          <a:p>
            <a:r>
              <a:rPr lang="en-US" dirty="0" smtClean="0"/>
              <a:t>A </a:t>
            </a:r>
            <a:r>
              <a:rPr lang="en-US" dirty="0"/>
              <a:t>class can implement multiple interfaces, promoting multiple inheritance</a:t>
            </a:r>
            <a:r>
              <a:rPr lang="en-US" dirty="0" smtClean="0"/>
              <a:t>.</a:t>
            </a:r>
          </a:p>
          <a:p>
            <a:r>
              <a:rPr lang="en-US" dirty="0" smtClean="0"/>
              <a:t>The </a:t>
            </a:r>
            <a:r>
              <a:rPr lang="en-US" dirty="0"/>
              <a:t>implementing class must provide definitions for all the methods declared in the interface</a:t>
            </a:r>
            <a:endParaRPr lang="en-IN" dirty="0"/>
          </a:p>
        </p:txBody>
      </p:sp>
    </p:spTree>
    <p:extLst>
      <p:ext uri="{BB962C8B-B14F-4D97-AF65-F5344CB8AC3E}">
        <p14:creationId xmlns:p14="http://schemas.microsoft.com/office/powerpoint/2010/main" val="208767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772790"/>
            <a:ext cx="10131425" cy="3649133"/>
          </a:xfrm>
        </p:spPr>
        <p:txBody>
          <a:bodyPr>
            <a:normAutofit fontScale="25000" lnSpcReduction="20000"/>
          </a:bodyPr>
          <a:lstStyle/>
          <a:p>
            <a:pPr marL="0" indent="0">
              <a:buNone/>
            </a:pPr>
            <a:r>
              <a:rPr lang="en-IN" sz="6400" dirty="0" smtClean="0"/>
              <a:t>interface </a:t>
            </a:r>
            <a:r>
              <a:rPr lang="en-IN" sz="6400" dirty="0"/>
              <a:t>Laptop {</a:t>
            </a:r>
          </a:p>
          <a:p>
            <a:pPr marL="0" indent="0">
              <a:buNone/>
            </a:pPr>
            <a:r>
              <a:rPr lang="en-IN" sz="6400" dirty="0" smtClean="0"/>
              <a:t>void </a:t>
            </a:r>
            <a:r>
              <a:rPr lang="en-IN" sz="6400" dirty="0"/>
              <a:t>start</a:t>
            </a:r>
            <a:r>
              <a:rPr lang="en-IN" sz="6400" dirty="0" smtClean="0"/>
              <a:t>();</a:t>
            </a:r>
            <a:endParaRPr lang="en-IN" sz="6400" dirty="0"/>
          </a:p>
          <a:p>
            <a:pPr marL="0" indent="0">
              <a:buNone/>
            </a:pPr>
            <a:r>
              <a:rPr lang="en-IN" sz="6400" dirty="0" smtClean="0"/>
              <a:t>void </a:t>
            </a:r>
            <a:r>
              <a:rPr lang="en-IN" sz="6400" dirty="0"/>
              <a:t>shutdown();</a:t>
            </a:r>
          </a:p>
          <a:p>
            <a:pPr marL="0" indent="0">
              <a:buNone/>
            </a:pPr>
            <a:r>
              <a:rPr lang="en-IN" sz="6400" dirty="0" smtClean="0"/>
              <a:t>}</a:t>
            </a:r>
            <a:endParaRPr lang="en-IN" sz="6400" dirty="0"/>
          </a:p>
          <a:p>
            <a:pPr marL="0" indent="0">
              <a:buNone/>
            </a:pPr>
            <a:r>
              <a:rPr lang="en-IN" sz="6400" dirty="0" smtClean="0"/>
              <a:t>class </a:t>
            </a:r>
            <a:r>
              <a:rPr lang="en-IN" sz="6400" dirty="0"/>
              <a:t>Dell implements Laptop {</a:t>
            </a:r>
          </a:p>
          <a:p>
            <a:pPr marL="0" indent="0">
              <a:buNone/>
            </a:pPr>
            <a:r>
              <a:rPr lang="en-IN" sz="6400" dirty="0"/>
              <a:t>    public void start() {</a:t>
            </a:r>
          </a:p>
          <a:p>
            <a:pPr marL="0" indent="0">
              <a:buNone/>
            </a:pPr>
            <a:r>
              <a:rPr lang="en-IN" sz="6400" dirty="0"/>
              <a:t>        System.out.println("Dell laptop is starting.");</a:t>
            </a:r>
          </a:p>
          <a:p>
            <a:pPr marL="0" indent="0">
              <a:buNone/>
            </a:pPr>
            <a:r>
              <a:rPr lang="en-IN" sz="6400" dirty="0"/>
              <a:t>    </a:t>
            </a:r>
            <a:r>
              <a:rPr lang="en-IN" sz="6400" dirty="0" smtClean="0"/>
              <a:t>}   </a:t>
            </a:r>
            <a:endParaRPr lang="en-IN" sz="6400" dirty="0"/>
          </a:p>
          <a:p>
            <a:pPr marL="0" indent="0">
              <a:buNone/>
            </a:pPr>
            <a:r>
              <a:rPr lang="en-IN" sz="6400" dirty="0"/>
              <a:t>    public void shutdown() {</a:t>
            </a:r>
          </a:p>
          <a:p>
            <a:pPr marL="0" indent="0">
              <a:buNone/>
            </a:pPr>
            <a:r>
              <a:rPr lang="en-IN" sz="6400" dirty="0"/>
              <a:t>        System.out.println("Dell laptop is shutting down.");</a:t>
            </a:r>
          </a:p>
          <a:p>
            <a:pPr marL="0" indent="0">
              <a:buNone/>
            </a:pPr>
            <a:r>
              <a:rPr lang="en-IN" sz="6400" dirty="0"/>
              <a:t>    }</a:t>
            </a:r>
          </a:p>
          <a:p>
            <a:pPr marL="0" indent="0">
              <a:buNone/>
            </a:pPr>
            <a:r>
              <a:rPr lang="en-IN" sz="6400" dirty="0" smtClean="0"/>
              <a:t>} class </a:t>
            </a:r>
            <a:r>
              <a:rPr lang="en-IN" sz="6400" dirty="0"/>
              <a:t>MacBook implements Laptop {</a:t>
            </a:r>
          </a:p>
          <a:p>
            <a:pPr marL="0" indent="0">
              <a:buNone/>
            </a:pPr>
            <a:r>
              <a:rPr lang="en-IN" sz="6400" dirty="0"/>
              <a:t>    public void start() {</a:t>
            </a:r>
          </a:p>
          <a:p>
            <a:pPr marL="0" indent="0">
              <a:buNone/>
            </a:pPr>
            <a:r>
              <a:rPr lang="en-IN" sz="6400" dirty="0"/>
              <a:t>        System.out.println("MacBook is starting.");</a:t>
            </a:r>
          </a:p>
          <a:p>
            <a:pPr marL="0" indent="0">
              <a:buNone/>
            </a:pPr>
            <a:r>
              <a:rPr lang="en-IN" sz="6400" dirty="0"/>
              <a:t>    </a:t>
            </a:r>
            <a:r>
              <a:rPr lang="en-IN" sz="6400" dirty="0" smtClean="0"/>
              <a:t>}   </a:t>
            </a:r>
            <a:endParaRPr lang="en-IN" sz="6400" dirty="0"/>
          </a:p>
          <a:p>
            <a:pPr marL="0" indent="0">
              <a:buNone/>
            </a:pPr>
            <a:r>
              <a:rPr lang="en-IN" sz="6400" dirty="0"/>
              <a:t>    public void shutdown() {</a:t>
            </a:r>
          </a:p>
          <a:p>
            <a:pPr marL="0" indent="0">
              <a:buNone/>
            </a:pPr>
            <a:r>
              <a:rPr lang="en-IN" sz="6400" dirty="0"/>
              <a:t>        System.out.println("MacBook is shutting down.");</a:t>
            </a:r>
          </a:p>
          <a:p>
            <a:pPr marL="0" indent="0">
              <a:buNone/>
            </a:pPr>
            <a:r>
              <a:rPr lang="en-IN" sz="6400" dirty="0"/>
              <a:t>    }</a:t>
            </a:r>
          </a:p>
          <a:p>
            <a:pPr marL="0" indent="0">
              <a:buNone/>
            </a:pPr>
            <a:r>
              <a:rPr lang="en-IN" sz="6400" dirty="0" smtClean="0"/>
              <a:t>}</a:t>
            </a:r>
            <a:endParaRPr lang="en-IN" sz="6400" dirty="0"/>
          </a:p>
        </p:txBody>
      </p:sp>
      <p:sp>
        <p:nvSpPr>
          <p:cNvPr id="4" name="Rectangle 3"/>
          <p:cNvSpPr/>
          <p:nvPr/>
        </p:nvSpPr>
        <p:spPr>
          <a:xfrm>
            <a:off x="5870331" y="344802"/>
            <a:ext cx="6096000" cy="3970318"/>
          </a:xfrm>
          <a:prstGeom prst="rect">
            <a:avLst/>
          </a:prstGeom>
        </p:spPr>
        <p:txBody>
          <a:bodyPr>
            <a:spAutoFit/>
          </a:bodyPr>
          <a:lstStyle/>
          <a:p>
            <a:r>
              <a:rPr lang="en-IN" dirty="0"/>
              <a:t>public class Main {</a:t>
            </a:r>
          </a:p>
          <a:p>
            <a:r>
              <a:rPr lang="en-IN" dirty="0"/>
              <a:t>    public static void main(String[] args) {</a:t>
            </a:r>
          </a:p>
          <a:p>
            <a:r>
              <a:rPr lang="en-IN" dirty="0"/>
              <a:t>        Laptop dellLaptop = new Dell();</a:t>
            </a:r>
          </a:p>
          <a:p>
            <a:r>
              <a:rPr lang="en-IN" dirty="0"/>
              <a:t>        Laptop macBook = new MacBook();</a:t>
            </a:r>
          </a:p>
          <a:p>
            <a:r>
              <a:rPr lang="en-IN" dirty="0"/>
              <a:t>        dellLaptop.start();       // Output: Dell laptop is starting.</a:t>
            </a:r>
          </a:p>
          <a:p>
            <a:r>
              <a:rPr lang="en-IN" dirty="0"/>
              <a:t>        dellLaptop.shutdown();    // Output: Dell laptop is shutting down.</a:t>
            </a:r>
          </a:p>
          <a:p>
            <a:endParaRPr lang="en-IN" dirty="0"/>
          </a:p>
          <a:p>
            <a:r>
              <a:rPr lang="en-IN" dirty="0"/>
              <a:t>        macBook.start();          // Output: MacBook is starting.</a:t>
            </a:r>
          </a:p>
          <a:p>
            <a:r>
              <a:rPr lang="en-IN" dirty="0"/>
              <a:t>        macBook.shutdown();       // Output: MacBook is shutting down.</a:t>
            </a:r>
          </a:p>
          <a:p>
            <a:r>
              <a:rPr lang="en-IN" dirty="0"/>
              <a:t>    }</a:t>
            </a:r>
          </a:p>
          <a:p>
            <a:r>
              <a:rPr lang="en-IN" dirty="0"/>
              <a:t>}</a:t>
            </a:r>
          </a:p>
          <a:p>
            <a:endParaRPr lang="en-IN" dirty="0"/>
          </a:p>
        </p:txBody>
      </p:sp>
    </p:spTree>
    <p:extLst>
      <p:ext uri="{BB962C8B-B14F-4D97-AF65-F5344CB8AC3E}">
        <p14:creationId xmlns:p14="http://schemas.microsoft.com/office/powerpoint/2010/main" val="428915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7038"/>
            <a:ext cx="10131425" cy="1456267"/>
          </a:xfrm>
        </p:spPr>
        <p:txBody>
          <a:bodyPr/>
          <a:lstStyle/>
          <a:p>
            <a:r>
              <a:rPr lang="en-US" b="1" dirty="0"/>
              <a:t>abstract method</a:t>
            </a:r>
            <a:endParaRPr lang="en-IN" dirty="0"/>
          </a:p>
        </p:txBody>
      </p:sp>
      <p:sp>
        <p:nvSpPr>
          <p:cNvPr id="3" name="Content Placeholder 2"/>
          <p:cNvSpPr>
            <a:spLocks noGrp="1"/>
          </p:cNvSpPr>
          <p:nvPr>
            <p:ph idx="1"/>
          </p:nvPr>
        </p:nvSpPr>
        <p:spPr>
          <a:xfrm>
            <a:off x="685801" y="1904675"/>
            <a:ext cx="10691445" cy="4364241"/>
          </a:xfrm>
        </p:spPr>
        <p:txBody>
          <a:bodyPr>
            <a:normAutofit/>
          </a:bodyPr>
          <a:lstStyle/>
          <a:p>
            <a:r>
              <a:rPr lang="en-US" dirty="0"/>
              <a:t>An </a:t>
            </a:r>
            <a:r>
              <a:rPr lang="en-US" b="1" dirty="0"/>
              <a:t>abstract method</a:t>
            </a:r>
            <a:r>
              <a:rPr lang="en-US" dirty="0"/>
              <a:t> is a method that is declared without an implementation (i.e., without a method body). It only contains the method signature and is meant to be implemented by a subclass. Abstract methods are typically used when you want to ensure that certain behaviors are provided by all subclasses of a particular abstract class or by classes implementing an interface.</a:t>
            </a:r>
          </a:p>
          <a:p>
            <a:pPr marL="0" indent="0">
              <a:buNone/>
            </a:pPr>
            <a:r>
              <a:rPr lang="en-US" b="1" dirty="0"/>
              <a:t>Characteristics of Abstract Methods:</a:t>
            </a:r>
          </a:p>
          <a:p>
            <a:r>
              <a:rPr lang="en-US" dirty="0"/>
              <a:t>Abstract methods do not have a body; they are only declared with the method signature.</a:t>
            </a:r>
          </a:p>
          <a:p>
            <a:r>
              <a:rPr lang="en-US" dirty="0"/>
              <a:t>They must be implemented by subclasses (if part of an abstract class) or by implementing classes (if part of an interface).</a:t>
            </a:r>
          </a:p>
          <a:p>
            <a:r>
              <a:rPr lang="en-US" dirty="0"/>
              <a:t>Abstract methods can only be declared inside </a:t>
            </a:r>
            <a:r>
              <a:rPr lang="en-US" b="1" dirty="0"/>
              <a:t>abstract classes</a:t>
            </a:r>
            <a:r>
              <a:rPr lang="en-US" dirty="0"/>
              <a:t> or </a:t>
            </a:r>
            <a:r>
              <a:rPr lang="en-US" b="1" dirty="0"/>
              <a:t>interfaces</a:t>
            </a:r>
            <a:r>
              <a:rPr lang="en-US" dirty="0"/>
              <a:t>.</a:t>
            </a:r>
          </a:p>
          <a:p>
            <a:r>
              <a:rPr lang="en-US" dirty="0"/>
              <a:t>A class containing an abstract method must also be declared as </a:t>
            </a:r>
            <a:r>
              <a:rPr lang="en-US" b="1" dirty="0"/>
              <a:t>abstract</a:t>
            </a:r>
            <a:r>
              <a:rPr lang="en-US" dirty="0"/>
              <a:t>.</a:t>
            </a:r>
          </a:p>
          <a:p>
            <a:r>
              <a:rPr lang="en-US" dirty="0"/>
              <a:t>Abstract methods define a contract that subclasses must fulfill, but they leave the specific implementation to the subclasses.</a:t>
            </a:r>
          </a:p>
          <a:p>
            <a:endParaRPr lang="en-IN" dirty="0"/>
          </a:p>
        </p:txBody>
      </p:sp>
    </p:spTree>
    <p:extLst>
      <p:ext uri="{BB962C8B-B14F-4D97-AF65-F5344CB8AC3E}">
        <p14:creationId xmlns:p14="http://schemas.microsoft.com/office/powerpoint/2010/main" val="3326558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219</TotalTime>
  <Words>1233</Words>
  <Application>Microsoft Office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Abstraction, abstract class, interface, abstract methods</vt:lpstr>
      <vt:lpstr>Abstraction</vt:lpstr>
      <vt:lpstr>Advantages of Abstraction</vt:lpstr>
      <vt:lpstr>Types of Abstraction</vt:lpstr>
      <vt:lpstr>Abstract Class</vt:lpstr>
      <vt:lpstr>PowerPoint Presentation</vt:lpstr>
      <vt:lpstr>interface</vt:lpstr>
      <vt:lpstr>PowerPoint Presentation</vt:lpstr>
      <vt:lpstr>abstract method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 abstract class, interface, abstract methods</dc:title>
  <dc:creator>HP</dc:creator>
  <cp:lastModifiedBy>HP</cp:lastModifiedBy>
  <cp:revision>14</cp:revision>
  <dcterms:created xsi:type="dcterms:W3CDTF">2024-10-22T12:07:49Z</dcterms:created>
  <dcterms:modified xsi:type="dcterms:W3CDTF">2024-10-24T07:21:17Z</dcterms:modified>
</cp:coreProperties>
</file>