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5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59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2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46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5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28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88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0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9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9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2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2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B52D5D-8627-4F32-9858-0CD0BB623677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4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37" y="1143000"/>
            <a:ext cx="9847385" cy="25058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Packages and final keyword, About Object class and its methods and Object cloning with examples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369" y="348764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/>
              <a:t>Object class and its methods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369" y="2101363"/>
            <a:ext cx="9867654" cy="3689838"/>
          </a:xfrm>
        </p:spPr>
        <p:txBody>
          <a:bodyPr>
            <a:normAutofit fontScale="92500"/>
          </a:bodyPr>
          <a:lstStyle/>
          <a:p>
            <a:r>
              <a:rPr lang="en-US" dirty="0"/>
              <a:t>In Java, the Object class is the root class of the Java class hierarchy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 class in Java is a descendant, directly or indirectly, of the Object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This </a:t>
            </a:r>
            <a:r>
              <a:rPr lang="en-US" dirty="0"/>
              <a:t>means every Java class inherits the Object class's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class provides several fundamental methods that are commonly used in Java </a:t>
            </a:r>
            <a:r>
              <a:rPr lang="en-US" dirty="0" smtClean="0"/>
              <a:t>programs</a:t>
            </a:r>
          </a:p>
          <a:p>
            <a:r>
              <a:rPr lang="en-US" dirty="0"/>
              <a:t>These methods form the core functionality available to all Java objects, providing common behaviors like comparison, cloning, and string representation that can be leveraged and customized in every Java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31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38" y="738555"/>
            <a:ext cx="8782708" cy="50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726" y="287216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/>
              <a:t>Object cloning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5" y="2039815"/>
            <a:ext cx="10155116" cy="3991708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In Java, object cloning is the process of creating an exact copy of an existing object.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It </a:t>
            </a:r>
            <a:r>
              <a:rPr lang="en-US" dirty="0"/>
              <a:t>is commonly used when you want to duplicate an object with the same values but not affect the original object when modifying the clone</a:t>
            </a:r>
            <a:r>
              <a:rPr lang="en-US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Java </a:t>
            </a:r>
            <a:r>
              <a:rPr lang="en-US" dirty="0"/>
              <a:t>provides the clone() method for object cloning, which is defined in the Object class and creates a shallow copy of an object by default.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To </a:t>
            </a:r>
            <a:r>
              <a:rPr lang="en-US" dirty="0"/>
              <a:t>perform cloning, a class must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Cloneable interface</a:t>
            </a:r>
            <a:r>
              <a:rPr lang="en-US" dirty="0" smtClean="0"/>
              <a:t>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clone()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04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49" y="606669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/>
              <a:t>Types of Cloning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539" y="2092569"/>
            <a:ext cx="10313376" cy="3593124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Shallow Cloning</a:t>
            </a:r>
            <a:r>
              <a:rPr lang="en-US" dirty="0" smtClean="0"/>
              <a:t>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Only the top-level object is duplicated, and its references still point to the original objects</a:t>
            </a:r>
            <a:r>
              <a:rPr lang="en-US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Deep </a:t>
            </a:r>
            <a:r>
              <a:rPr lang="en-US" dirty="0"/>
              <a:t>Cloning: </a:t>
            </a:r>
            <a:endParaRPr lang="en-US" dirty="0" smtClean="0"/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Both </a:t>
            </a:r>
            <a:r>
              <a:rPr lang="en-US" dirty="0"/>
              <a:t>the top-level object and all objects referenced by it are duplicated, meaning changes to cloned objects don't affect the original.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28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0315" y="761904"/>
            <a:ext cx="4926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class Address {</a:t>
            </a:r>
          </a:p>
          <a:p>
            <a:r>
              <a:rPr lang="en-IN" dirty="0" smtClean="0"/>
              <a:t>    String city;</a:t>
            </a:r>
          </a:p>
          <a:p>
            <a:r>
              <a:rPr lang="en-IN" dirty="0" smtClean="0"/>
              <a:t>    Address(String city) {</a:t>
            </a:r>
          </a:p>
          <a:p>
            <a:r>
              <a:rPr lang="en-IN" dirty="0" smtClean="0"/>
              <a:t>        this.city = city;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class Person implements Cloneable {</a:t>
            </a:r>
          </a:p>
          <a:p>
            <a:r>
              <a:rPr lang="en-IN" dirty="0" smtClean="0"/>
              <a:t>    String name;</a:t>
            </a:r>
          </a:p>
          <a:p>
            <a:r>
              <a:rPr lang="en-IN" dirty="0" smtClean="0"/>
              <a:t>    Address ;</a:t>
            </a:r>
          </a:p>
          <a:p>
            <a:endParaRPr lang="en-IN" dirty="0" smtClean="0"/>
          </a:p>
          <a:p>
            <a:r>
              <a:rPr lang="en-IN" dirty="0" smtClean="0"/>
              <a:t>    Person(String name, Address address) {</a:t>
            </a:r>
          </a:p>
          <a:p>
            <a:r>
              <a:rPr lang="en-IN" dirty="0" smtClean="0"/>
              <a:t>        this.name = name;</a:t>
            </a:r>
          </a:p>
          <a:p>
            <a:r>
              <a:rPr lang="en-IN" dirty="0" smtClean="0"/>
              <a:t>        this.address = address;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@Override</a:t>
            </a:r>
          </a:p>
          <a:p>
            <a:r>
              <a:rPr lang="en-IN" dirty="0" smtClean="0"/>
              <a:t>    protected Object clone() throws CloneNotSupportedException {</a:t>
            </a:r>
          </a:p>
          <a:p>
            <a:r>
              <a:rPr lang="en-IN" dirty="0" smtClean="0"/>
              <a:t>        return super.clone();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641123" y="761904"/>
            <a:ext cx="55508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static void main(String[] args) {</a:t>
            </a:r>
          </a:p>
          <a:p>
            <a:r>
              <a:rPr lang="en-IN" dirty="0" smtClean="0"/>
              <a:t>        try {</a:t>
            </a:r>
          </a:p>
          <a:p>
            <a:r>
              <a:rPr lang="en-IN" dirty="0" smtClean="0"/>
              <a:t>            Address = new Address("Pune");</a:t>
            </a:r>
          </a:p>
          <a:p>
            <a:r>
              <a:rPr lang="en-IN" dirty="0" smtClean="0"/>
              <a:t>            Person original = new Person("Pranali", address);</a:t>
            </a:r>
          </a:p>
          <a:p>
            <a:r>
              <a:rPr lang="en-IN" dirty="0" smtClean="0"/>
              <a:t>            Person clone = (Person) original.clone();</a:t>
            </a:r>
          </a:p>
          <a:p>
            <a:endParaRPr lang="en-IN" dirty="0" smtClean="0"/>
          </a:p>
          <a:p>
            <a:r>
              <a:rPr lang="en-IN" dirty="0" smtClean="0"/>
              <a:t>            // Changing clone’s address</a:t>
            </a:r>
          </a:p>
          <a:p>
            <a:r>
              <a:rPr lang="en-IN" dirty="0" smtClean="0"/>
              <a:t>            clone.address.city = "Mumbai";</a:t>
            </a:r>
          </a:p>
          <a:p>
            <a:endParaRPr lang="en-IN" dirty="0" smtClean="0"/>
          </a:p>
          <a:p>
            <a:r>
              <a:rPr lang="en-IN" dirty="0" smtClean="0"/>
              <a:t>            System.out.println("Original's City: " + original.address.city); // Output: Mumbai</a:t>
            </a:r>
          </a:p>
          <a:p>
            <a:r>
              <a:rPr lang="en-IN" dirty="0" smtClean="0"/>
              <a:t>            System.out.println("Clone's City: " + clone.address.city); // Output: Mumbai</a:t>
            </a:r>
          </a:p>
          <a:p>
            <a:r>
              <a:rPr lang="en-IN" dirty="0" smtClean="0"/>
              <a:t>        } catch (CloneNotSupportedException e) {</a:t>
            </a:r>
          </a:p>
          <a:p>
            <a:r>
              <a:rPr lang="en-IN" dirty="0" smtClean="0"/>
              <a:t>            e.printStackTrace();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69477" y="87923"/>
            <a:ext cx="2980593" cy="5333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 of shallow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4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9992" y="731583"/>
            <a:ext cx="51991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class Address implements Cloneable {</a:t>
            </a:r>
          </a:p>
          <a:p>
            <a:r>
              <a:rPr lang="en-IN" dirty="0" smtClean="0"/>
              <a:t>    String city;</a:t>
            </a:r>
          </a:p>
          <a:p>
            <a:r>
              <a:rPr lang="en-IN" dirty="0" smtClean="0"/>
              <a:t>    Address(String city) {</a:t>
            </a:r>
          </a:p>
          <a:p>
            <a:r>
              <a:rPr lang="en-IN" dirty="0" smtClean="0"/>
              <a:t>        this.city = city;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protected Object clone() throws CloneNotSupportedException {</a:t>
            </a:r>
          </a:p>
          <a:p>
            <a:r>
              <a:rPr lang="en-IN" dirty="0" smtClean="0"/>
              <a:t>        return super.clone();</a:t>
            </a:r>
          </a:p>
          <a:p>
            <a:r>
              <a:rPr lang="en-IN" dirty="0" smtClean="0"/>
              <a:t>    } }</a:t>
            </a:r>
          </a:p>
          <a:p>
            <a:r>
              <a:rPr lang="en-IN" dirty="0" smtClean="0"/>
              <a:t>class Person implements Cloneable {</a:t>
            </a:r>
          </a:p>
          <a:p>
            <a:r>
              <a:rPr lang="en-IN" dirty="0" smtClean="0"/>
              <a:t>    String name;</a:t>
            </a:r>
          </a:p>
          <a:p>
            <a:r>
              <a:rPr lang="en-IN" dirty="0" smtClean="0"/>
              <a:t>    Address ;</a:t>
            </a:r>
          </a:p>
          <a:p>
            <a:r>
              <a:rPr lang="en-IN" dirty="0" smtClean="0"/>
              <a:t>    Person(String name, Address address) {</a:t>
            </a:r>
          </a:p>
          <a:p>
            <a:r>
              <a:rPr lang="en-IN" dirty="0" smtClean="0"/>
              <a:t>        this.name = name;</a:t>
            </a:r>
          </a:p>
          <a:p>
            <a:r>
              <a:rPr lang="en-IN" dirty="0" smtClean="0"/>
              <a:t>        this.address = address; }</a:t>
            </a:r>
          </a:p>
          <a:p>
            <a:r>
              <a:rPr lang="en-IN" dirty="0" smtClean="0"/>
              <a:t>protected Object clone() throws CloneNotSupportedException {</a:t>
            </a:r>
          </a:p>
          <a:p>
            <a:r>
              <a:rPr lang="en-IN" dirty="0" smtClean="0"/>
              <a:t>        Person clonedPerson = (Person) super.clone();</a:t>
            </a:r>
          </a:p>
          <a:p>
            <a:r>
              <a:rPr lang="en-IN" dirty="0" smtClean="0"/>
              <a:t>        clonedPerson.address = (Address) address.clone(); // Clone the Address as well</a:t>
            </a:r>
          </a:p>
          <a:p>
            <a:r>
              <a:rPr lang="en-IN" dirty="0" smtClean="0"/>
              <a:t>        return clonedPerson;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189177" y="652452"/>
            <a:ext cx="47683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static void main(String[] args) {</a:t>
            </a:r>
          </a:p>
          <a:p>
            <a:r>
              <a:rPr lang="en-IN" dirty="0" smtClean="0"/>
              <a:t>        try {</a:t>
            </a:r>
          </a:p>
          <a:p>
            <a:r>
              <a:rPr lang="en-IN" dirty="0" smtClean="0"/>
              <a:t>            Address address = new Address("Pune");</a:t>
            </a:r>
          </a:p>
          <a:p>
            <a:r>
              <a:rPr lang="en-IN" dirty="0" smtClean="0"/>
              <a:t>            Person original = new Person("Pranali", address);</a:t>
            </a:r>
          </a:p>
          <a:p>
            <a:r>
              <a:rPr lang="en-IN" dirty="0" smtClean="0"/>
              <a:t>            Person clone = (Person) original.clone();</a:t>
            </a:r>
          </a:p>
          <a:p>
            <a:endParaRPr lang="en-IN" dirty="0" smtClean="0"/>
          </a:p>
          <a:p>
            <a:r>
              <a:rPr lang="en-IN" dirty="0" smtClean="0"/>
              <a:t>            // Changing clone’s address</a:t>
            </a:r>
          </a:p>
          <a:p>
            <a:r>
              <a:rPr lang="en-IN" dirty="0" smtClean="0"/>
              <a:t>            clone.address.city = "Mumbai";</a:t>
            </a:r>
          </a:p>
          <a:p>
            <a:endParaRPr lang="en-IN" dirty="0" smtClean="0"/>
          </a:p>
          <a:p>
            <a:r>
              <a:rPr lang="en-IN" dirty="0" smtClean="0"/>
              <a:t>            System.out.println("Original's City: " + original.address.city); // Output: Pune</a:t>
            </a:r>
          </a:p>
          <a:p>
            <a:r>
              <a:rPr lang="en-IN" dirty="0" smtClean="0"/>
              <a:t>            System.out.println("Clone's City: " + clone.address.city); // Output: Mumbai</a:t>
            </a:r>
          </a:p>
          <a:p>
            <a:r>
              <a:rPr lang="en-IN" dirty="0" smtClean="0"/>
              <a:t>        } catch (CloneNotSupportedException e) {</a:t>
            </a:r>
          </a:p>
          <a:p>
            <a:r>
              <a:rPr lang="en-IN" dirty="0" smtClean="0"/>
              <a:t>            e.printStackTrace();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69477" y="87923"/>
            <a:ext cx="2980593" cy="5333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 of Deep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349" y="0"/>
            <a:ext cx="9911616" cy="1151792"/>
          </a:xfrm>
        </p:spPr>
        <p:txBody>
          <a:bodyPr>
            <a:noAutofit/>
          </a:bodyPr>
          <a:lstStyle/>
          <a:p>
            <a:r>
              <a:rPr lang="en-US" sz="6000" dirty="0" smtClean="0"/>
              <a:t>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707" y="795705"/>
            <a:ext cx="9955577" cy="2669931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  <a:buClrTx/>
            </a:pPr>
            <a:r>
              <a:rPr lang="en-US" dirty="0"/>
              <a:t>Java packages are used to group related classes, interfaces, and sub-packages to create modular and manageable code structures.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  <a:buClrTx/>
            </a:pPr>
            <a:r>
              <a:rPr lang="en-US" dirty="0" smtClean="0"/>
              <a:t>They </a:t>
            </a:r>
            <a:r>
              <a:rPr lang="en-US" dirty="0"/>
              <a:t>help avoid naming conflicts, provide access control, and improve code reusability.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67254" y="3174023"/>
            <a:ext cx="5609492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u="sng" dirty="0" smtClean="0"/>
              <a:t>Creating a Package:</a:t>
            </a:r>
          </a:p>
          <a:p>
            <a:pPr marL="457200" indent="-457200">
              <a:spcBef>
                <a:spcPts val="500"/>
              </a:spcBef>
              <a:buFont typeface="+mj-lt"/>
              <a:buAutoNum type="arabicPeriod"/>
            </a:pPr>
            <a:r>
              <a:rPr lang="en-US" sz="2400" dirty="0" smtClean="0"/>
              <a:t>To create a package, use the package keyword at the beginning of your Java file. </a:t>
            </a:r>
          </a:p>
          <a:p>
            <a:pPr marL="457200" indent="-457200">
              <a:spcBef>
                <a:spcPts val="500"/>
              </a:spcBef>
              <a:buFont typeface="+mj-lt"/>
              <a:buAutoNum type="arabicPeriod"/>
            </a:pPr>
            <a:r>
              <a:rPr lang="en-US" sz="2400" dirty="0" smtClean="0"/>
              <a:t>The package name is generally lowercase to avoid conflicts with class names.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438293" y="2857500"/>
            <a:ext cx="4488349" cy="369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package mypackage;</a:t>
            </a:r>
          </a:p>
          <a:p>
            <a:endParaRPr lang="en-IN" sz="2400" dirty="0" smtClean="0"/>
          </a:p>
          <a:p>
            <a:r>
              <a:rPr lang="en-IN" sz="2400" dirty="0" smtClean="0"/>
              <a:t>public class MyClass {</a:t>
            </a:r>
          </a:p>
          <a:p>
            <a:r>
              <a:rPr lang="en-IN" sz="2400" dirty="0" smtClean="0"/>
              <a:t>    public void display() {</a:t>
            </a:r>
          </a:p>
          <a:p>
            <a:r>
              <a:rPr lang="en-IN" sz="2400" dirty="0" smtClean="0"/>
              <a:t>        System.out.println("This is a class inside mypackage.");</a:t>
            </a:r>
          </a:p>
          <a:p>
            <a:r>
              <a:rPr lang="en-IN" sz="2400" dirty="0" smtClean="0"/>
              <a:t>    }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80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1"/>
            <a:ext cx="10018713" cy="1433146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TYPES OF 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690" y="1019557"/>
            <a:ext cx="10863071" cy="5175503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IN" sz="2200" b="1" dirty="0" smtClean="0"/>
              <a:t>Built-in </a:t>
            </a:r>
            <a:r>
              <a:rPr lang="en-IN" sz="2200" b="1" dirty="0"/>
              <a:t>Packages</a:t>
            </a:r>
            <a:r>
              <a:rPr lang="en-IN" sz="2200" dirty="0"/>
              <a:t>: Java provides several packages that include pre-written classes and interfaces. </a:t>
            </a:r>
            <a:endParaRPr lang="en-IN" sz="2200" dirty="0" smtClean="0"/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200" dirty="0" smtClean="0"/>
              <a:t>Some </a:t>
            </a:r>
            <a:r>
              <a:rPr lang="en-IN" sz="2200" dirty="0"/>
              <a:t>common ones are</a:t>
            </a:r>
            <a:r>
              <a:rPr lang="en-IN" sz="2200" dirty="0" smtClean="0"/>
              <a:t>: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java.lang</a:t>
            </a:r>
            <a:r>
              <a:rPr lang="en-IN" sz="2200" dirty="0"/>
              <a:t>: Contains fundamental classes (e.g., String, Math, System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java.util</a:t>
            </a:r>
            <a:r>
              <a:rPr lang="en-IN" sz="2200" dirty="0"/>
              <a:t>: Contains utility classes (e.g., ArrayList, HashMap, Date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java.io</a:t>
            </a:r>
            <a:r>
              <a:rPr lang="en-IN" sz="2200" dirty="0"/>
              <a:t>: For input-output classes (e.g., File, InputStream, OutputStream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java.nio</a:t>
            </a:r>
            <a:r>
              <a:rPr lang="en-IN" sz="2200" dirty="0"/>
              <a:t>: For non-blocking I/O operations</a:t>
            </a:r>
            <a:r>
              <a:rPr lang="en-IN" sz="220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java.net</a:t>
            </a:r>
            <a:r>
              <a:rPr lang="en-IN" sz="2200" dirty="0"/>
              <a:t>: Classes for networking (e.g., Socket, URL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java.sql</a:t>
            </a:r>
            <a:r>
              <a:rPr lang="en-IN" sz="2200" dirty="0"/>
              <a:t>: For database connectivity (e.g., Connection, DriverManager</a:t>
            </a:r>
            <a:r>
              <a:rPr lang="en-IN" sz="2200" dirty="0" smtClean="0"/>
              <a:t>).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2200" b="1" dirty="0" smtClean="0"/>
              <a:t>User-defined Packages</a:t>
            </a:r>
            <a:r>
              <a:rPr lang="en-US" sz="2200" dirty="0" smtClean="0"/>
              <a:t>: These are packages created by the user to organize classes for a specific project. They help structure code better and make it easier to manage large projects.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203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6151" y="-777240"/>
            <a:ext cx="14648560" cy="3471671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IMPORTING 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2" y="417576"/>
            <a:ext cx="10085703" cy="638556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To use classes from another package, you need to import them. There are two ways to do this</a:t>
            </a:r>
            <a:r>
              <a:rPr lang="en-US" dirty="0" smtClean="0"/>
              <a:t>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r>
              <a:rPr lang="en-US" u="sng" dirty="0" smtClean="0"/>
              <a:t>. Import </a:t>
            </a:r>
            <a:r>
              <a:rPr lang="en-US" u="sng" dirty="0"/>
              <a:t>a specific </a:t>
            </a:r>
            <a:r>
              <a:rPr lang="en-US" u="sng" dirty="0" smtClean="0"/>
              <a:t>class: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     import </a:t>
            </a:r>
            <a:r>
              <a:rPr lang="en-US" dirty="0"/>
              <a:t>mypackage</a:t>
            </a:r>
            <a:r>
              <a:rPr lang="en-US" dirty="0" smtClean="0"/>
              <a:t>. MyClass;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en-US" u="sng" dirty="0" smtClean="0"/>
              <a:t>Import </a:t>
            </a:r>
            <a:r>
              <a:rPr lang="en-US" u="sng" dirty="0"/>
              <a:t>all classes from a </a:t>
            </a:r>
            <a:r>
              <a:rPr lang="en-US" u="sng" dirty="0" smtClean="0"/>
              <a:t>package: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    import </a:t>
            </a:r>
            <a:r>
              <a:rPr lang="en-US" dirty="0"/>
              <a:t>mypackage</a:t>
            </a:r>
            <a:r>
              <a:rPr lang="en-US" dirty="0" smtClean="0"/>
              <a:t>.*;</a:t>
            </a:r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After </a:t>
            </a:r>
            <a:r>
              <a:rPr lang="en-US" dirty="0"/>
              <a:t>importing, you can create an object of the imported class and use its methods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-378068"/>
            <a:ext cx="10515600" cy="75877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 u="sng" dirty="0" smtClean="0"/>
              <a:t>PACKAGE NAMING CONVENTIONS</a:t>
            </a:r>
            <a:r>
              <a:rPr lang="en-US" sz="32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dirty="0" smtClean="0"/>
              <a:t>In </a:t>
            </a:r>
            <a:r>
              <a:rPr lang="en-US" sz="2200" dirty="0"/>
              <a:t>large projects or shared libraries, package names are typically based on the domain name of the organization in reverse order, ensuring global uniqueness. For example, if a company’s domain is example.com, the package names might look like</a:t>
            </a:r>
            <a:r>
              <a:rPr lang="en-US" sz="22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2200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 u="sng" dirty="0" smtClean="0"/>
              <a:t>COMPILING AND RUNNING JAVA FILES WITH PACKAGES: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200" dirty="0" smtClean="0"/>
              <a:t>When </a:t>
            </a:r>
            <a:r>
              <a:rPr lang="en-US" sz="2200" dirty="0"/>
              <a:t>working with packages, you need to specify the folder structure that matches the package structure.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/>
              <a:t>Compiling: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dirty="0" smtClean="0"/>
              <a:t>The </a:t>
            </a:r>
            <a:r>
              <a:rPr lang="en-US" sz="2200" dirty="0"/>
              <a:t>-d option tells the compiler to put the class files in the corresponding package folders.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/>
              <a:t>Running: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039815" y="2083778"/>
            <a:ext cx="4783016" cy="641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package com.example.project;</a:t>
            </a:r>
          </a:p>
          <a:p>
            <a:r>
              <a:rPr lang="en-IN" dirty="0" smtClean="0"/>
              <a:t>package com.example.project.module;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1330" y="4440086"/>
            <a:ext cx="3021547" cy="421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javac -d . MyClass.java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7560" y="5473155"/>
            <a:ext cx="2573140" cy="53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027560" y="5556654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mypackage.MyClass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1148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/>
              <a:t>Benefits of Using Packages</a:t>
            </a:r>
            <a:endParaRPr lang="en-IN" sz="6000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6577" y="2382246"/>
            <a:ext cx="10313377" cy="28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Namespace 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Helps prevent name conflicts between classes from different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Modularity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Organizes classes logically and makes the project easier to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 Protection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Classes within a package can have different access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Reusability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package can be imported and reused across multiple applications or projects. </a:t>
            </a:r>
          </a:p>
        </p:txBody>
      </p:sp>
    </p:spTree>
    <p:extLst>
      <p:ext uri="{BB962C8B-B14F-4D97-AF65-F5344CB8AC3E}">
        <p14:creationId xmlns:p14="http://schemas.microsoft.com/office/powerpoint/2010/main" val="29830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19" y="1143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sz="6600" dirty="0" smtClean="0"/>
              <a:t>Final </a:t>
            </a:r>
            <a:r>
              <a:rPr lang="en-US" altLang="en-US" sz="6600" dirty="0"/>
              <a:t>keyword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857" y="114300"/>
            <a:ext cx="10550768" cy="462182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In Java, the final keyword is used to create constants, prevent inheritance, and restrict method overriding.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can be applied to variables, methods, and classes</a:t>
            </a:r>
            <a:r>
              <a:rPr lang="en-US" altLang="en-US" dirty="0" smtClean="0"/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/>
              <a:t>1</a:t>
            </a:r>
            <a:r>
              <a:rPr lang="en-US" altLang="en-US" dirty="0"/>
              <a:t>. </a:t>
            </a:r>
            <a:r>
              <a:rPr lang="en-US" altLang="en-US" b="1" dirty="0"/>
              <a:t>Final </a:t>
            </a:r>
            <a:r>
              <a:rPr lang="en-US" altLang="en-US" b="1" dirty="0" smtClean="0"/>
              <a:t>Variables: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9331" y="3253156"/>
            <a:ext cx="8546122" cy="1418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 final variable acts as a constant, meaning its value cannot be changed once assigned.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Final variables must be initialized either when they are declared or in the constructor (for instance variables).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45857" y="4835769"/>
            <a:ext cx="2498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2.Final Methods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193932" y="4884195"/>
            <a:ext cx="7789984" cy="1670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final method cannot be overridden by subclasses.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useful when you want to prevent subclasses from altering the method’s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used in libraries and frameworks to ensure core behavior is not modified by subclasses.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194" y="231530"/>
            <a:ext cx="7580559" cy="112248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Final </a:t>
            </a:r>
            <a:r>
              <a:rPr lang="en-IN" b="1" dirty="0" smtClean="0"/>
              <a:t>Classes: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16194" y="924643"/>
            <a:ext cx="9813806" cy="1409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final class cannot be extended (subclassed). This is useful when you want to prevent 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 like java.lang.String and java.lang.Math in Java are final to ensure immutability and security.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6194" y="2734380"/>
            <a:ext cx="258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4.Final with Static</a:t>
            </a:r>
            <a:endParaRPr lang="en-IN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16194" y="3393831"/>
            <a:ext cx="9813806" cy="10684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If final is used with static, it creates a constant that belongs to the class rather than any instance.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77" y="1266092"/>
            <a:ext cx="5161085" cy="4853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// Declaring a final class Car</a:t>
            </a:r>
          </a:p>
          <a:p>
            <a:pPr marL="0" indent="0">
              <a:buNone/>
            </a:pPr>
            <a:r>
              <a:rPr lang="en-IN" sz="1800" dirty="0"/>
              <a:t>final class Car {</a:t>
            </a:r>
          </a:p>
          <a:p>
            <a:pPr marL="0" indent="0">
              <a:buNone/>
            </a:pPr>
            <a:r>
              <a:rPr lang="en-IN" sz="1800" dirty="0"/>
              <a:t>    // final variable, cannot be modified after it's assigned</a:t>
            </a:r>
          </a:p>
          <a:p>
            <a:pPr marL="0" indent="0">
              <a:buNone/>
            </a:pPr>
            <a:r>
              <a:rPr lang="en-IN" sz="1800" dirty="0"/>
              <a:t>    private final int MAX_SPEED</a:t>
            </a:r>
            <a:r>
              <a:rPr lang="en-IN" sz="1800" dirty="0" smtClean="0"/>
              <a:t>;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// Constructor to initialize the final variable</a:t>
            </a:r>
          </a:p>
          <a:p>
            <a:pPr marL="0" indent="0">
              <a:buNone/>
            </a:pPr>
            <a:r>
              <a:rPr lang="en-IN" sz="1800" dirty="0"/>
              <a:t>    public Car(int maxSpeed) {</a:t>
            </a:r>
          </a:p>
          <a:p>
            <a:pPr marL="0" indent="0">
              <a:buNone/>
            </a:pPr>
            <a:r>
              <a:rPr lang="en-IN" sz="1800" dirty="0"/>
              <a:t>        this.MAX_SPEED = maxSpeed</a:t>
            </a:r>
            <a:r>
              <a:rPr lang="en-IN" sz="1800" dirty="0" smtClean="0"/>
              <a:t>;  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// final method that cannot be overridden by subclasses</a:t>
            </a:r>
          </a:p>
          <a:p>
            <a:pPr marL="0" indent="0">
              <a:buNone/>
            </a:pPr>
            <a:r>
              <a:rPr lang="en-IN" sz="1800" dirty="0"/>
              <a:t>    public final void displayInfo() {</a:t>
            </a:r>
          </a:p>
          <a:p>
            <a:pPr marL="0" indent="0">
              <a:buNone/>
            </a:pPr>
            <a:r>
              <a:rPr lang="en-IN" sz="1800" dirty="0"/>
              <a:t>        System.out.println("This car's max speed is: " + MAX_SPEED + " km/h</a:t>
            </a:r>
            <a:r>
              <a:rPr lang="en-IN" sz="1800" dirty="0" smtClean="0"/>
              <a:t>");  } 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// Attempting to extend a final class will cause a compile-time error</a:t>
            </a:r>
          </a:p>
          <a:p>
            <a:pPr marL="0" indent="0">
              <a:buNone/>
            </a:pPr>
            <a:r>
              <a:rPr lang="en-IN" sz="1800" dirty="0"/>
              <a:t>// class SportsCar extends Car {}  // Error: Cannot inherit from final class 'Car'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7016262" y="316523"/>
            <a:ext cx="5099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Car </a:t>
            </a:r>
            <a:r>
              <a:rPr lang="en-IN" dirty="0" smtClean="0"/>
              <a:t>= </a:t>
            </a:r>
            <a:r>
              <a:rPr lang="en-IN" dirty="0"/>
              <a:t>new Car(180);</a:t>
            </a:r>
          </a:p>
          <a:p>
            <a:r>
              <a:rPr lang="en-IN" dirty="0"/>
              <a:t>        car.displayInfo();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Uncommenting below line would cause an error because MAX_SPEED is final</a:t>
            </a:r>
          </a:p>
          <a:p>
            <a:r>
              <a:rPr lang="en-IN" dirty="0"/>
              <a:t>        // car.MAX_SPEED = 200;  // Error: cannot assign a value to final variable MAX_SPEED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33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646</TotalTime>
  <Words>1439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Courier New</vt:lpstr>
      <vt:lpstr>Wingdings</vt:lpstr>
      <vt:lpstr>Parallax</vt:lpstr>
      <vt:lpstr>Packages and final keyword, About Object class and its methods and Object cloning with examples</vt:lpstr>
      <vt:lpstr>PACKAGES</vt:lpstr>
      <vt:lpstr>TYPES OF PACKAGES</vt:lpstr>
      <vt:lpstr>IMPORTING PACKAGES</vt:lpstr>
      <vt:lpstr>PowerPoint Presentation</vt:lpstr>
      <vt:lpstr>Benefits of Using Packages</vt:lpstr>
      <vt:lpstr>Final keyword</vt:lpstr>
      <vt:lpstr>PowerPoint Presentation</vt:lpstr>
      <vt:lpstr>PowerPoint Presentation</vt:lpstr>
      <vt:lpstr>Object class and its methods</vt:lpstr>
      <vt:lpstr>PowerPoint Presentation</vt:lpstr>
      <vt:lpstr>Object cloning </vt:lpstr>
      <vt:lpstr>Types of Cloning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final keyword, About Object class and its methods and Object cloning with examples</dc:title>
  <dc:creator>HP</dc:creator>
  <cp:lastModifiedBy>HP</cp:lastModifiedBy>
  <cp:revision>20</cp:revision>
  <dcterms:created xsi:type="dcterms:W3CDTF">2024-10-27T04:38:27Z</dcterms:created>
  <dcterms:modified xsi:type="dcterms:W3CDTF">2024-10-29T05:50:46Z</dcterms:modified>
</cp:coreProperties>
</file>