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72" r:id="rId11"/>
    <p:sldId id="264" r:id="rId12"/>
    <p:sldId id="273" r:id="rId13"/>
    <p:sldId id="265" r:id="rId14"/>
    <p:sldId id="274" r:id="rId15"/>
    <p:sldId id="266" r:id="rId16"/>
    <p:sldId id="275" r:id="rId17"/>
    <p:sldId id="267" r:id="rId18"/>
    <p:sldId id="276" r:id="rId19"/>
    <p:sldId id="268" r:id="rId20"/>
    <p:sldId id="277" r:id="rId21"/>
    <p:sldId id="269" r:id="rId22"/>
    <p:sldId id="278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468A0-16B8-458F-BD62-6E1F1EC913B5}" type="datetimeFigureOut">
              <a:rPr lang="en-IN" smtClean="0"/>
              <a:t>11-10-2024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409BA-62FD-4B65-9C26-C832042750C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239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2AED8E5B-0D98-4FE1-9B26-D1041E3A89F9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35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59CD-DA3A-463F-AFEF-A68838A6859B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1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925-E007-46C2-84AB-35EE10DCAD39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5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2DCB-466C-4061-8D51-D3254DD77FA1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2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642357F-39F6-401C-9FF8-3072724998F3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27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B09B-D413-414E-B13F-B1984CD8FF65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0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F992-55E7-4B2D-A6F1-8C9243CBFE1B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0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8110-BAA6-4256-A2E5-BB66A47D2616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3892-3343-4E4E-B81B-70A099359AD2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0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2F85-D33A-46AF-9088-5A7400C1018E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930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EB3A624-F501-46A9-B8CA-4949E24E27C8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321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C4D3C1-679D-44D8-8A9C-D402CE4EF569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2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Java Conditional/Control Statements Examples, Java Conditional/Control Loops, Jump Statements, and Examples.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                                -Pranali chougule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2960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492370"/>
            <a:ext cx="82823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Example</a:t>
            </a:r>
          </a:p>
          <a:p>
            <a:r>
              <a:rPr lang="en-IN" dirty="0"/>
              <a:t>public class </a:t>
            </a:r>
            <a:r>
              <a:rPr lang="en-IN" dirty="0" smtClean="0"/>
              <a:t>Example </a:t>
            </a:r>
            <a:r>
              <a:rPr lang="en-IN" dirty="0"/>
              <a:t>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time = 16;</a:t>
            </a:r>
          </a:p>
          <a:p>
            <a:endParaRPr lang="en-IN" dirty="0"/>
          </a:p>
          <a:p>
            <a:r>
              <a:rPr lang="en-IN" dirty="0"/>
              <a:t>        if (time &lt; 12) {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("Good morning!");</a:t>
            </a:r>
          </a:p>
          <a:p>
            <a:r>
              <a:rPr lang="en-IN" dirty="0"/>
              <a:t>        } else if (time &lt; 18) {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("Good afternoon!");</a:t>
            </a:r>
          </a:p>
          <a:p>
            <a:r>
              <a:rPr lang="en-IN" dirty="0"/>
              <a:t>        } else {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("Good evening!");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b="1" u="sng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937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18746"/>
            <a:ext cx="4604238" cy="835269"/>
          </a:xfrm>
        </p:spPr>
        <p:txBody>
          <a:bodyPr>
            <a:normAutofit fontScale="90000"/>
          </a:bodyPr>
          <a:lstStyle/>
          <a:p>
            <a:r>
              <a:rPr lang="en-IN" sz="3100" dirty="0"/>
              <a:t>2. Looping Statements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723" y="967154"/>
            <a:ext cx="10351477" cy="506788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'while loop' in Java</a:t>
            </a:r>
          </a:p>
          <a:p>
            <a:r>
              <a:rPr lang="en-US" dirty="0"/>
              <a:t>A </a:t>
            </a:r>
            <a:r>
              <a:rPr lang="en-US" dirty="0" smtClean="0"/>
              <a:t>while loop in Java</a:t>
            </a:r>
            <a:r>
              <a:rPr lang="en-US" dirty="0"/>
              <a:t> repeatedly executes a block of code as long as a specified condition remains </a:t>
            </a:r>
            <a:r>
              <a:rPr lang="en-US" dirty="0" smtClean="0"/>
              <a:t>true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ideal for situations where the number of iterations is not predetermined.</a:t>
            </a:r>
          </a:p>
          <a:p>
            <a:pPr marL="0" indent="0">
              <a:buNone/>
            </a:pPr>
            <a:r>
              <a:rPr lang="en-US" b="1" u="sng" dirty="0"/>
              <a:t>Syntax  </a:t>
            </a:r>
            <a:r>
              <a:rPr lang="en-US" b="1" dirty="0"/>
              <a:t>                                                                                           </a:t>
            </a:r>
            <a:r>
              <a:rPr lang="en-US" b="1" u="sng" dirty="0"/>
              <a:t>Flowchart</a:t>
            </a:r>
            <a:endParaRPr lang="en-US" u="sng" dirty="0"/>
          </a:p>
          <a:p>
            <a:r>
              <a:rPr lang="en-US" i="1" dirty="0"/>
              <a:t>while (condition) {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    // code block to be executed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Here,</a:t>
            </a:r>
          </a:p>
          <a:p>
            <a:pPr>
              <a:spcBef>
                <a:spcPts val="0"/>
              </a:spcBef>
            </a:pPr>
            <a:r>
              <a:rPr lang="en-US" dirty="0"/>
              <a:t>Condition: The loop continues to run </a:t>
            </a:r>
            <a:r>
              <a:rPr lang="en-US" dirty="0" smtClean="0"/>
              <a:t>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</a:t>
            </a:r>
            <a:r>
              <a:rPr lang="en-US" dirty="0"/>
              <a:t>long as this condition evaluates to true</a:t>
            </a:r>
            <a:r>
              <a:rPr lang="en-US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Code Block: The statements inside the loop execute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repeatedly </a:t>
            </a:r>
            <a:r>
              <a:rPr lang="en-US" dirty="0"/>
              <a:t>until the condition becomes false.</a:t>
            </a:r>
          </a:p>
          <a:p>
            <a:pPr>
              <a:spcBef>
                <a:spcPts val="0"/>
              </a:spcBef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379" y="2927109"/>
            <a:ext cx="3170195" cy="33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85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2851" y="703385"/>
            <a:ext cx="66733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Example</a:t>
            </a:r>
          </a:p>
          <a:p>
            <a:r>
              <a:rPr lang="en-IN" dirty="0"/>
              <a:t>public </a:t>
            </a:r>
            <a:r>
              <a:rPr lang="en-IN" dirty="0" smtClean="0"/>
              <a:t>class Example </a:t>
            </a:r>
            <a:r>
              <a:rPr lang="en-IN" dirty="0"/>
              <a:t>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1;</a:t>
            </a:r>
          </a:p>
          <a:p>
            <a:endParaRPr lang="en-IN" dirty="0"/>
          </a:p>
          <a:p>
            <a:r>
              <a:rPr lang="en-IN" dirty="0"/>
              <a:t>        while (</a:t>
            </a:r>
            <a:r>
              <a:rPr lang="en-IN" dirty="0" err="1"/>
              <a:t>i</a:t>
            </a:r>
            <a:r>
              <a:rPr lang="en-IN" dirty="0"/>
              <a:t> &lt;= 10) {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("Square of " + </a:t>
            </a:r>
            <a:r>
              <a:rPr lang="en-IN" dirty="0" err="1"/>
              <a:t>i</a:t>
            </a:r>
            <a:r>
              <a:rPr lang="en-IN" dirty="0"/>
              <a:t> + " is: " + (</a:t>
            </a:r>
            <a:r>
              <a:rPr lang="en-IN" dirty="0" err="1"/>
              <a:t>i</a:t>
            </a:r>
            <a:r>
              <a:rPr lang="en-IN" dirty="0"/>
              <a:t> * </a:t>
            </a:r>
            <a:r>
              <a:rPr lang="en-IN" dirty="0" err="1"/>
              <a:t>i</a:t>
            </a:r>
            <a:r>
              <a:rPr lang="en-IN" dirty="0"/>
              <a:t>));</a:t>
            </a:r>
          </a:p>
          <a:p>
            <a:r>
              <a:rPr lang="en-IN" dirty="0"/>
              <a:t>        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318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86" y="360485"/>
            <a:ext cx="11034346" cy="61370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'do-while </a:t>
            </a:r>
            <a:r>
              <a:rPr lang="en-US" b="1" dirty="0"/>
              <a:t>loop' in Java</a:t>
            </a:r>
          </a:p>
          <a:p>
            <a:r>
              <a:rPr lang="en-US" dirty="0"/>
              <a:t>The do-while loop in Java is a post-tested loop, meaning it executes the body of the loop at least once before checking the condition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loop is useful when you need to ensure that the loop body is executed at least once, regardless of whether the condition is true or false.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the body of the loop has executed, the condition is tested.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condition is true, the loop will execute again. This process repeats until the condition becomes false.</a:t>
            </a:r>
          </a:p>
          <a:p>
            <a:pPr marL="0" indent="0">
              <a:buNone/>
            </a:pPr>
            <a:r>
              <a:rPr lang="en-US" b="1" u="sng" dirty="0" smtClean="0"/>
              <a:t>Syntax </a:t>
            </a:r>
            <a:r>
              <a:rPr lang="en-US" b="1" dirty="0" smtClean="0"/>
              <a:t>                                                                                                         </a:t>
            </a:r>
            <a:r>
              <a:rPr lang="en-US" b="1" u="sng" dirty="0" smtClean="0"/>
              <a:t>Flowchart</a:t>
            </a:r>
            <a:endParaRPr lang="en-US" u="sng" dirty="0"/>
          </a:p>
          <a:p>
            <a:pPr marL="0" indent="0">
              <a:buNone/>
            </a:pPr>
            <a:r>
              <a:rPr lang="en-US" i="1" dirty="0" smtClean="0"/>
              <a:t> do </a:t>
            </a:r>
            <a:r>
              <a:rPr lang="en-US" i="1" dirty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    // Statements to execute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} while (condition);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Here,</a:t>
            </a:r>
          </a:p>
          <a:p>
            <a:r>
              <a:rPr lang="en-US" dirty="0"/>
              <a:t>do: This keyword starts the do-while loop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Statements to execute: These are the actions you want to perform.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This </a:t>
            </a:r>
            <a:r>
              <a:rPr lang="en-US" dirty="0"/>
              <a:t>block of code is executed on each iteration of the </a:t>
            </a:r>
            <a:r>
              <a:rPr lang="en-US" dirty="0" smtClean="0"/>
              <a:t>loop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and </a:t>
            </a:r>
            <a:r>
              <a:rPr lang="en-US" dirty="0"/>
              <a:t>it is guaranteed to run at least once.</a:t>
            </a:r>
          </a:p>
          <a:p>
            <a:r>
              <a:rPr lang="en-US" dirty="0"/>
              <a:t>while: This keyword is followed by a condition in parentheses.</a:t>
            </a:r>
          </a:p>
          <a:p>
            <a:r>
              <a:rPr lang="en-US" dirty="0"/>
              <a:t>condition: A Boolean expression that is evaluated after the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loop </a:t>
            </a:r>
            <a:r>
              <a:rPr lang="en-US" dirty="0"/>
              <a:t>body has executed</a:t>
            </a:r>
            <a:r>
              <a:rPr lang="en-US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If </a:t>
            </a:r>
            <a:r>
              <a:rPr lang="en-US" dirty="0"/>
              <a:t>this condition evaluates to true, the loop will execute again.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If </a:t>
            </a:r>
            <a:r>
              <a:rPr lang="en-US" dirty="0"/>
              <a:t>it evaluates to false, the loop will terminate, and control passes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to </a:t>
            </a:r>
            <a:r>
              <a:rPr lang="en-US" dirty="0"/>
              <a:t>the statement immediately following the loop.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265" y="3229287"/>
            <a:ext cx="2636748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88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6283" y="712179"/>
            <a:ext cx="6594232" cy="3710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Example</a:t>
            </a:r>
          </a:p>
          <a:p>
            <a:r>
              <a:rPr lang="en-IN" dirty="0"/>
              <a:t>public class </a:t>
            </a:r>
            <a:r>
              <a:rPr lang="en-IN" dirty="0" smtClean="0"/>
              <a:t>Example </a:t>
            </a:r>
            <a:r>
              <a:rPr lang="en-IN" dirty="0"/>
              <a:t>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 = 3;</a:t>
            </a:r>
          </a:p>
          <a:p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1;</a:t>
            </a:r>
          </a:p>
          <a:p>
            <a:endParaRPr lang="en-IN" dirty="0"/>
          </a:p>
          <a:p>
            <a:r>
              <a:rPr lang="en-IN" dirty="0"/>
              <a:t>        do {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num</a:t>
            </a:r>
            <a:r>
              <a:rPr lang="en-IN" dirty="0"/>
              <a:t> + " x " + </a:t>
            </a:r>
            <a:r>
              <a:rPr lang="en-IN" dirty="0" err="1"/>
              <a:t>i</a:t>
            </a:r>
            <a:r>
              <a:rPr lang="en-IN" dirty="0"/>
              <a:t> + " = " + (</a:t>
            </a:r>
            <a:r>
              <a:rPr lang="en-IN" dirty="0" err="1"/>
              <a:t>num</a:t>
            </a:r>
            <a:r>
              <a:rPr lang="en-IN" dirty="0"/>
              <a:t> * </a:t>
            </a:r>
            <a:r>
              <a:rPr lang="en-IN" dirty="0" err="1"/>
              <a:t>i</a:t>
            </a:r>
            <a:r>
              <a:rPr lang="en-IN" dirty="0"/>
              <a:t>));</a:t>
            </a:r>
          </a:p>
          <a:p>
            <a:r>
              <a:rPr lang="en-IN" dirty="0"/>
              <a:t>        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r>
              <a:rPr lang="en-IN" dirty="0"/>
              <a:t>        } while (</a:t>
            </a:r>
            <a:r>
              <a:rPr lang="en-IN" dirty="0" err="1"/>
              <a:t>i</a:t>
            </a:r>
            <a:r>
              <a:rPr lang="en-IN" dirty="0"/>
              <a:t> &lt;= 10);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636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937" y="485335"/>
            <a:ext cx="10890739" cy="6012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 'for loop' in Java</a:t>
            </a:r>
          </a:p>
          <a:p>
            <a:r>
              <a:rPr lang="en-US" dirty="0"/>
              <a:t>The for loop in Java is a control structure that allows repeated execution of a block of code for a specific number of times.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typically used when the number of iterations is known beforehand.</a:t>
            </a:r>
          </a:p>
          <a:p>
            <a:pPr marL="0" indent="0">
              <a:buNone/>
            </a:pPr>
            <a:r>
              <a:rPr lang="en-US" b="1" u="sng" dirty="0" smtClean="0"/>
              <a:t>Syntax</a:t>
            </a:r>
            <a:r>
              <a:rPr lang="en-US" b="1" dirty="0" smtClean="0"/>
              <a:t>                                                                                                            </a:t>
            </a:r>
            <a:r>
              <a:rPr lang="en-US" b="1" u="sng" dirty="0" smtClean="0"/>
              <a:t>Flowchart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for (initialization; condition; update) {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    // code block to be executed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}</a:t>
            </a:r>
            <a:endParaRPr lang="en-US" dirty="0"/>
          </a:p>
          <a:p>
            <a:r>
              <a:rPr lang="en-US" dirty="0"/>
              <a:t>Here,</a:t>
            </a:r>
          </a:p>
          <a:p>
            <a:pPr marL="0" indent="0">
              <a:buNone/>
            </a:pPr>
            <a:r>
              <a:rPr lang="en-US" dirty="0"/>
              <a:t>Initialization: Typically used to initialize a counter variable.</a:t>
            </a:r>
          </a:p>
          <a:p>
            <a:pPr marL="0" indent="0">
              <a:buNone/>
            </a:pPr>
            <a:r>
              <a:rPr lang="en-US" dirty="0"/>
              <a:t>Condition: The loop runs as long as this condition is true.</a:t>
            </a:r>
          </a:p>
          <a:p>
            <a:pPr marL="0" indent="0">
              <a:buNone/>
            </a:pPr>
            <a:r>
              <a:rPr lang="en-US" dirty="0"/>
              <a:t>Update: Updates the counter variable, usually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incrementing </a:t>
            </a:r>
            <a:r>
              <a:rPr lang="en-US" dirty="0"/>
              <a:t>or decrementing.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675" y="2436127"/>
            <a:ext cx="3703641" cy="391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24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1645" y="712177"/>
            <a:ext cx="52929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Example</a:t>
            </a:r>
          </a:p>
          <a:p>
            <a:r>
              <a:rPr lang="en-IN" dirty="0"/>
              <a:t>public class </a:t>
            </a:r>
            <a:r>
              <a:rPr lang="en-IN" dirty="0" smtClean="0"/>
              <a:t>Example </a:t>
            </a:r>
            <a:r>
              <a:rPr lang="en-IN" dirty="0"/>
              <a:t>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for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10; </a:t>
            </a:r>
            <a:r>
              <a:rPr lang="en-IN" dirty="0" err="1"/>
              <a:t>i</a:t>
            </a:r>
            <a:r>
              <a:rPr lang="en-IN" dirty="0"/>
              <a:t> &gt;= 1; </a:t>
            </a:r>
            <a:r>
              <a:rPr lang="en-IN" dirty="0" err="1"/>
              <a:t>i</a:t>
            </a:r>
            <a:r>
              <a:rPr lang="en-IN" dirty="0"/>
              <a:t>--) {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("Countdown: " + 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b="1" u="sng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0743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6669" y="413238"/>
            <a:ext cx="10518531" cy="562180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'for each </a:t>
            </a:r>
            <a:r>
              <a:rPr lang="en-US" b="1" dirty="0"/>
              <a:t>loop' in Java</a:t>
            </a:r>
          </a:p>
          <a:p>
            <a:r>
              <a:rPr lang="en-US" dirty="0" smtClean="0"/>
              <a:t>The </a:t>
            </a:r>
            <a:r>
              <a:rPr lang="en-US" dirty="0"/>
              <a:t>for-each loop is used to iterate through elements in a collection or array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simplifies iteration over arrays or collections like ArrayList, HashSet, </a:t>
            </a:r>
            <a:r>
              <a:rPr lang="en-US" dirty="0" smtClean="0"/>
              <a:t>etc.</a:t>
            </a:r>
          </a:p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r>
              <a:rPr lang="en-US" b="1" u="sng" dirty="0" smtClean="0"/>
              <a:t>Syntax</a:t>
            </a:r>
            <a:r>
              <a:rPr lang="en-US" b="1" dirty="0" smtClean="0"/>
              <a:t>                                                                                                            </a:t>
            </a:r>
            <a:r>
              <a:rPr lang="en-US" b="1" u="sng" dirty="0"/>
              <a:t>Flowchart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(Type element : collection) {</a:t>
            </a:r>
          </a:p>
          <a:p>
            <a:pPr marL="0" indent="0">
              <a:buNone/>
            </a:pPr>
            <a:r>
              <a:rPr lang="en-US" dirty="0"/>
              <a:t>    // Code to be executed for each element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altLang="en-US" dirty="0" smtClean="0">
                <a:latin typeface="+mj-lt"/>
              </a:rPr>
              <a:t>Type: The data type of the elements in the collection or array.</a:t>
            </a:r>
          </a:p>
          <a:p>
            <a:pPr marL="0" indent="0">
              <a:buNone/>
            </a:pPr>
            <a:r>
              <a:rPr lang="en-US" altLang="en-US" dirty="0" smtClean="0">
                <a:latin typeface="+mj-lt"/>
              </a:rPr>
              <a:t>element: A variable that takes the value of each item </a:t>
            </a:r>
          </a:p>
          <a:p>
            <a:pPr marL="0" indent="0">
              <a:buNone/>
            </a:pPr>
            <a:r>
              <a:rPr lang="en-US" altLang="en-US" dirty="0" smtClean="0">
                <a:latin typeface="+mj-lt"/>
              </a:rPr>
              <a:t>in the collection/array on each iteration.</a:t>
            </a:r>
          </a:p>
          <a:p>
            <a:pPr marL="0" indent="0">
              <a:buNone/>
            </a:pPr>
            <a:r>
              <a:rPr lang="en-US" altLang="en-US" dirty="0" smtClean="0">
                <a:latin typeface="+mj-lt"/>
              </a:rPr>
              <a:t>collection: The array or collection that needs to be looped through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smtClean="0"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086" y="2545743"/>
            <a:ext cx="3134245" cy="305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14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2660" y="729762"/>
            <a:ext cx="56182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Example</a:t>
            </a:r>
          </a:p>
          <a:p>
            <a:r>
              <a:rPr lang="en-IN" dirty="0"/>
              <a:t>import </a:t>
            </a:r>
            <a:r>
              <a:rPr lang="en-IN" dirty="0" err="1"/>
              <a:t>java.util.ArrayList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public class </a:t>
            </a:r>
            <a:r>
              <a:rPr lang="en-IN" dirty="0" smtClean="0"/>
              <a:t>Example </a:t>
            </a:r>
            <a:r>
              <a:rPr lang="en-IN" dirty="0"/>
              <a:t>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</a:t>
            </a:r>
            <a:r>
              <a:rPr lang="en-IN" dirty="0" err="1"/>
              <a:t>ArrayList</a:t>
            </a:r>
            <a:r>
              <a:rPr lang="en-IN" dirty="0"/>
              <a:t>&lt;String&gt; cars = new </a:t>
            </a:r>
            <a:r>
              <a:rPr lang="en-IN" dirty="0" err="1"/>
              <a:t>ArrayList</a:t>
            </a:r>
            <a:r>
              <a:rPr lang="en-IN" dirty="0"/>
              <a:t>&lt;&gt;();</a:t>
            </a:r>
          </a:p>
          <a:p>
            <a:r>
              <a:rPr lang="en-IN" dirty="0"/>
              <a:t>        </a:t>
            </a:r>
            <a:r>
              <a:rPr lang="en-IN" dirty="0" err="1"/>
              <a:t>cars.add</a:t>
            </a:r>
            <a:r>
              <a:rPr lang="en-IN" dirty="0"/>
              <a:t>("Tesla");</a:t>
            </a:r>
          </a:p>
          <a:p>
            <a:r>
              <a:rPr lang="en-IN" dirty="0"/>
              <a:t>        </a:t>
            </a:r>
            <a:r>
              <a:rPr lang="en-IN" dirty="0" err="1"/>
              <a:t>cars.add</a:t>
            </a:r>
            <a:r>
              <a:rPr lang="en-IN" dirty="0"/>
              <a:t>("BMW");</a:t>
            </a:r>
          </a:p>
          <a:p>
            <a:r>
              <a:rPr lang="en-IN" dirty="0"/>
              <a:t>        </a:t>
            </a:r>
            <a:r>
              <a:rPr lang="en-IN" dirty="0" err="1"/>
              <a:t>cars.add</a:t>
            </a:r>
            <a:r>
              <a:rPr lang="en-IN" dirty="0"/>
              <a:t>("Audi");</a:t>
            </a:r>
          </a:p>
          <a:p>
            <a:endParaRPr lang="en-IN" dirty="0"/>
          </a:p>
          <a:p>
            <a:r>
              <a:rPr lang="en-IN" dirty="0"/>
              <a:t>        for (String car : cars) {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(car);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6974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54" y="554671"/>
            <a:ext cx="3944815" cy="641083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3. Jump Statements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254" y="1028700"/>
            <a:ext cx="10119946" cy="500634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'break' Statement in Java</a:t>
            </a:r>
          </a:p>
          <a:p>
            <a:r>
              <a:rPr lang="en-US" dirty="0"/>
              <a:t>The break </a:t>
            </a:r>
            <a:r>
              <a:rPr lang="en-US" dirty="0" smtClean="0"/>
              <a:t>statement</a:t>
            </a:r>
            <a:r>
              <a:rPr lang="en-US" dirty="0"/>
              <a:t> is used to exit from a loop (for, while, do-while) or a switch statement.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encountered, it terminates the loop or switch statement and transfers control to the statement immediately following the loop or switch.</a:t>
            </a:r>
          </a:p>
          <a:p>
            <a:pPr marL="0" indent="0">
              <a:buNone/>
            </a:pPr>
            <a:r>
              <a:rPr lang="en-US" b="1" u="sng" dirty="0"/>
              <a:t>Syntax</a:t>
            </a:r>
            <a:endParaRPr lang="en-US" u="sng" dirty="0"/>
          </a:p>
          <a:p>
            <a:pPr marL="0" indent="0">
              <a:buNone/>
            </a:pPr>
            <a:r>
              <a:rPr lang="en-US" i="1" dirty="0"/>
              <a:t>break</a:t>
            </a:r>
            <a:r>
              <a:rPr lang="en-US" i="1" dirty="0" smtClean="0"/>
              <a:t>;</a:t>
            </a:r>
            <a:endParaRPr lang="en-IN" dirty="0" smtClean="0"/>
          </a:p>
          <a:p>
            <a:pPr marL="0" indent="0">
              <a:buNone/>
            </a:pPr>
            <a:r>
              <a:rPr lang="en-IN" b="1" u="sng" dirty="0"/>
              <a:t>Flowchart</a:t>
            </a:r>
            <a:endParaRPr lang="en-IN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661" y="3627600"/>
            <a:ext cx="4397121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2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</a:t>
            </a:r>
            <a:r>
              <a:rPr lang="en-US" dirty="0" smtClean="0"/>
              <a:t>Control </a:t>
            </a:r>
            <a:r>
              <a:rPr lang="en-US" dirty="0"/>
              <a:t>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3981157"/>
          </a:xfrm>
        </p:spPr>
        <p:txBody>
          <a:bodyPr/>
          <a:lstStyle/>
          <a:p>
            <a:r>
              <a:rPr lang="en-US" dirty="0"/>
              <a:t>Control statements in Java are instructions that manage the flow of execution of a program based on certain conditions.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are used to make decisions, to loop through blocks of code multiple times, and to jump to a different part of the code based on certain conditions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Control statements are fundamental to any programming language, including Java, as they enable the creation of dynamic and responsive programs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Types of control statements in Java:</a:t>
            </a:r>
          </a:p>
          <a:p>
            <a:r>
              <a:rPr lang="en-US" dirty="0"/>
              <a:t>Branching / Decision Making Statements.</a:t>
            </a:r>
          </a:p>
          <a:p>
            <a:r>
              <a:rPr lang="en-US" dirty="0"/>
              <a:t>Loops / Iteration / Repetition Statements.</a:t>
            </a:r>
          </a:p>
          <a:p>
            <a:r>
              <a:rPr lang="en-US" dirty="0"/>
              <a:t>Jumping / Transfer Statements.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7704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0439" y="650631"/>
            <a:ext cx="66469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Example</a:t>
            </a:r>
          </a:p>
          <a:p>
            <a:r>
              <a:rPr lang="en-IN" dirty="0"/>
              <a:t>public class </a:t>
            </a:r>
            <a:r>
              <a:rPr lang="en-IN" dirty="0" smtClean="0"/>
              <a:t>Example{</a:t>
            </a:r>
            <a:endParaRPr lang="en-IN" dirty="0"/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[] numbers = {1, 2, 3, 4, 5, 6, 7, 8, 9, 10};</a:t>
            </a:r>
          </a:p>
          <a:p>
            <a:endParaRPr lang="en-IN" dirty="0"/>
          </a:p>
          <a:p>
            <a:r>
              <a:rPr lang="en-IN" dirty="0"/>
              <a:t>        for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 : numbers) {</a:t>
            </a:r>
          </a:p>
          <a:p>
            <a:r>
              <a:rPr lang="en-IN" dirty="0"/>
              <a:t>            if (</a:t>
            </a:r>
            <a:r>
              <a:rPr lang="en-IN" dirty="0" err="1"/>
              <a:t>num</a:t>
            </a:r>
            <a:r>
              <a:rPr lang="en-IN" dirty="0"/>
              <a:t> == 7) {</a:t>
            </a:r>
          </a:p>
          <a:p>
            <a:r>
              <a:rPr lang="en-IN" dirty="0"/>
              <a:t>                break; // Exit the loop when the number is 7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num</a:t>
            </a:r>
            <a:r>
              <a:rPr lang="en-IN" dirty="0"/>
              <a:t>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392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292" y="589085"/>
            <a:ext cx="10544908" cy="544595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'continue' Statement in Java</a:t>
            </a:r>
          </a:p>
          <a:p>
            <a:r>
              <a:rPr lang="en-US" dirty="0"/>
              <a:t>The continue statement skips the current iteration of a loop (for, while, do-while) and proceeds to the next iteration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effectively jumps to the end of the loop's body and re-evaluates the loop's condition.</a:t>
            </a:r>
          </a:p>
          <a:p>
            <a:pPr marL="0" indent="0">
              <a:buNone/>
            </a:pPr>
            <a:r>
              <a:rPr lang="en-US" b="1" u="sng" dirty="0"/>
              <a:t>Syntax</a:t>
            </a:r>
            <a:endParaRPr lang="en-US" u="sng" dirty="0"/>
          </a:p>
          <a:p>
            <a:pPr marL="0" indent="0">
              <a:buNone/>
            </a:pPr>
            <a:r>
              <a:rPr lang="en-US" i="1" dirty="0"/>
              <a:t>continue;</a:t>
            </a:r>
            <a:endParaRPr lang="en-US" dirty="0"/>
          </a:p>
          <a:p>
            <a:pPr marL="0" indent="0">
              <a:buNone/>
            </a:pPr>
            <a:r>
              <a:rPr lang="en-US" b="1" u="sng" dirty="0"/>
              <a:t>Flowchart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90" y="3504981"/>
            <a:ext cx="5182049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46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1984" y="782516"/>
            <a:ext cx="64359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Example</a:t>
            </a:r>
          </a:p>
          <a:p>
            <a:r>
              <a:rPr lang="en-IN" dirty="0"/>
              <a:t>public class </a:t>
            </a:r>
            <a:r>
              <a:rPr lang="en-IN" dirty="0" smtClean="0"/>
              <a:t>Example </a:t>
            </a:r>
            <a:r>
              <a:rPr lang="en-IN" dirty="0"/>
              <a:t>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for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1; </a:t>
            </a:r>
            <a:r>
              <a:rPr lang="en-IN" dirty="0" err="1"/>
              <a:t>i</a:t>
            </a:r>
            <a:r>
              <a:rPr lang="en-IN" dirty="0"/>
              <a:t> &lt;= 10;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r>
              <a:rPr lang="en-IN" dirty="0"/>
              <a:t>            if (</a:t>
            </a:r>
            <a:r>
              <a:rPr lang="en-IN" dirty="0" err="1"/>
              <a:t>i</a:t>
            </a:r>
            <a:r>
              <a:rPr lang="en-IN" dirty="0"/>
              <a:t> % 2 == 0) {</a:t>
            </a:r>
          </a:p>
          <a:p>
            <a:r>
              <a:rPr lang="en-IN" dirty="0"/>
              <a:t>                continue; // Skip even numbers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); // Prints only odd numbers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115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215" y="545123"/>
            <a:ext cx="11007970" cy="61106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‘return' </a:t>
            </a:r>
            <a:r>
              <a:rPr lang="en-US" b="1" dirty="0"/>
              <a:t>Statement in Java</a:t>
            </a:r>
          </a:p>
          <a:p>
            <a:r>
              <a:rPr lang="en-US" dirty="0"/>
              <a:t>The return statement is used to exit from a method and optionally return a value. </a:t>
            </a:r>
          </a:p>
          <a:p>
            <a:r>
              <a:rPr lang="en-US" dirty="0"/>
              <a:t>The syntax depends on whether the method returns a value or not.</a:t>
            </a:r>
            <a:endParaRPr lang="en-IN" dirty="0"/>
          </a:p>
          <a:p>
            <a:pPr marL="0" indent="0">
              <a:buNone/>
            </a:pPr>
            <a:r>
              <a:rPr lang="en-US" b="1" u="sng" dirty="0" smtClean="0"/>
              <a:t>Syntax</a:t>
            </a:r>
            <a:endParaRPr lang="en-US" u="sng" dirty="0"/>
          </a:p>
          <a:p>
            <a:pPr marL="0" indent="0">
              <a:buNone/>
            </a:pPr>
            <a:r>
              <a:rPr lang="en-US" i="1" dirty="0" smtClean="0"/>
              <a:t>return;</a:t>
            </a:r>
          </a:p>
          <a:p>
            <a:pPr marL="0" indent="0">
              <a:buNone/>
            </a:pPr>
            <a:r>
              <a:rPr lang="en-IN" b="1" u="sng" dirty="0"/>
              <a:t>Example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smtClean="0"/>
              <a:t>Example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factorial = </a:t>
            </a:r>
            <a:r>
              <a:rPr lang="en-US" dirty="0" err="1"/>
              <a:t>calculateFactorial</a:t>
            </a:r>
            <a:r>
              <a:rPr lang="en-US" dirty="0"/>
              <a:t>(5);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("Factorial of 5 is: " + factorial);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calculateFactorial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result = 1;</a:t>
            </a:r>
          </a:p>
          <a:p>
            <a:pPr marL="0" indent="0">
              <a:buNone/>
            </a:pPr>
            <a:r>
              <a:rPr lang="en-US" dirty="0"/>
              <a:t>   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n;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    result *=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return result; // Return the calculated factorial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912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063511" y="1019907"/>
            <a:ext cx="3930162" cy="6330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Control statements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1415562" y="2461846"/>
            <a:ext cx="2795953" cy="7473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Decision making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4695092" y="2461846"/>
            <a:ext cx="2681654" cy="7473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Looping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7974622" y="2461846"/>
            <a:ext cx="2303585" cy="7473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Jumping</a:t>
            </a:r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723292" y="3209192"/>
            <a:ext cx="0" cy="1521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49008" y="3209192"/>
            <a:ext cx="0" cy="135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581292" y="3204795"/>
            <a:ext cx="8792" cy="1129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723292" y="3499338"/>
            <a:ext cx="553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723292" y="3969727"/>
            <a:ext cx="553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723292" y="4334607"/>
            <a:ext cx="553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14500" y="4730262"/>
            <a:ext cx="56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249008" y="3499338"/>
            <a:ext cx="536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249008" y="3859823"/>
            <a:ext cx="580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249008" y="4220308"/>
            <a:ext cx="580292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249008" y="4554415"/>
            <a:ext cx="580292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590084" y="3560885"/>
            <a:ext cx="465993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590084" y="3956538"/>
            <a:ext cx="536330" cy="1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590084" y="4334607"/>
            <a:ext cx="536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578469" y="1652954"/>
            <a:ext cx="1213339" cy="808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539154" y="1652954"/>
            <a:ext cx="0" cy="808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12" idx="0"/>
          </p:cNvCxnSpPr>
          <p:nvPr/>
        </p:nvCxnSpPr>
        <p:spPr>
          <a:xfrm>
            <a:off x="6629400" y="1652954"/>
            <a:ext cx="2497015" cy="808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77208" y="3664152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if</a:t>
            </a:r>
            <a:endParaRPr lang="en-IN" dirty="0"/>
          </a:p>
        </p:txBody>
      </p:sp>
      <p:sp>
        <p:nvSpPr>
          <p:cNvPr id="65" name="TextBox 64"/>
          <p:cNvSpPr txBox="1"/>
          <p:nvPr/>
        </p:nvSpPr>
        <p:spPr>
          <a:xfrm>
            <a:off x="2303586" y="3785061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If-else</a:t>
            </a:r>
            <a:endParaRPr lang="en-IN" dirty="0"/>
          </a:p>
        </p:txBody>
      </p:sp>
      <p:sp>
        <p:nvSpPr>
          <p:cNvPr id="66" name="TextBox 65"/>
          <p:cNvSpPr txBox="1"/>
          <p:nvPr/>
        </p:nvSpPr>
        <p:spPr>
          <a:xfrm>
            <a:off x="2347545" y="4154393"/>
            <a:ext cx="100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switch</a:t>
            </a:r>
            <a:endParaRPr lang="en-IN" dirty="0"/>
          </a:p>
        </p:txBody>
      </p:sp>
      <p:sp>
        <p:nvSpPr>
          <p:cNvPr id="67" name="TextBox 66"/>
          <p:cNvSpPr txBox="1"/>
          <p:nvPr/>
        </p:nvSpPr>
        <p:spPr>
          <a:xfrm>
            <a:off x="2312376" y="4545596"/>
            <a:ext cx="184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Nested if-else</a:t>
            </a:r>
            <a:endParaRPr lang="en-IN" dirty="0"/>
          </a:p>
        </p:txBody>
      </p:sp>
      <p:sp>
        <p:nvSpPr>
          <p:cNvPr id="68" name="TextBox 67"/>
          <p:cNvSpPr txBox="1"/>
          <p:nvPr/>
        </p:nvSpPr>
        <p:spPr>
          <a:xfrm>
            <a:off x="5873262" y="3312460"/>
            <a:ext cx="88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while</a:t>
            </a:r>
            <a:endParaRPr lang="en-IN" dirty="0"/>
          </a:p>
        </p:txBody>
      </p:sp>
      <p:sp>
        <p:nvSpPr>
          <p:cNvPr id="69" name="TextBox 68"/>
          <p:cNvSpPr txBox="1"/>
          <p:nvPr/>
        </p:nvSpPr>
        <p:spPr>
          <a:xfrm>
            <a:off x="5868864" y="3681792"/>
            <a:ext cx="267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Do while</a:t>
            </a:r>
            <a:endParaRPr lang="en-IN" dirty="0"/>
          </a:p>
        </p:txBody>
      </p:sp>
      <p:sp>
        <p:nvSpPr>
          <p:cNvPr id="70" name="TextBox 69"/>
          <p:cNvSpPr txBox="1"/>
          <p:nvPr/>
        </p:nvSpPr>
        <p:spPr>
          <a:xfrm>
            <a:off x="5919422" y="4044434"/>
            <a:ext cx="73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</a:t>
            </a:r>
            <a:endParaRPr lang="en-IN" dirty="0"/>
          </a:p>
        </p:txBody>
      </p:sp>
      <p:sp>
        <p:nvSpPr>
          <p:cNvPr id="71" name="TextBox 70"/>
          <p:cNvSpPr txBox="1"/>
          <p:nvPr/>
        </p:nvSpPr>
        <p:spPr>
          <a:xfrm>
            <a:off x="5879857" y="4360930"/>
            <a:ext cx="126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 each</a:t>
            </a:r>
            <a:endParaRPr lang="en-IN" dirty="0"/>
          </a:p>
        </p:txBody>
      </p:sp>
      <p:sp>
        <p:nvSpPr>
          <p:cNvPr id="72" name="TextBox 71"/>
          <p:cNvSpPr txBox="1"/>
          <p:nvPr/>
        </p:nvSpPr>
        <p:spPr>
          <a:xfrm>
            <a:off x="9091245" y="3385010"/>
            <a:ext cx="11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break</a:t>
            </a:r>
            <a:endParaRPr lang="en-IN" dirty="0"/>
          </a:p>
        </p:txBody>
      </p:sp>
      <p:sp>
        <p:nvSpPr>
          <p:cNvPr id="73" name="TextBox 72"/>
          <p:cNvSpPr txBox="1"/>
          <p:nvPr/>
        </p:nvSpPr>
        <p:spPr>
          <a:xfrm>
            <a:off x="9161582" y="3785061"/>
            <a:ext cx="121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continue</a:t>
            </a:r>
            <a:endParaRPr lang="en-IN" dirty="0"/>
          </a:p>
        </p:txBody>
      </p:sp>
      <p:sp>
        <p:nvSpPr>
          <p:cNvPr id="74" name="TextBox 73"/>
          <p:cNvSpPr txBox="1"/>
          <p:nvPr/>
        </p:nvSpPr>
        <p:spPr>
          <a:xfrm>
            <a:off x="9126414" y="4167473"/>
            <a:ext cx="16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return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150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4727331" cy="403691"/>
          </a:xfrm>
        </p:spPr>
        <p:txBody>
          <a:bodyPr>
            <a:noAutofit/>
          </a:bodyPr>
          <a:lstStyle/>
          <a:p>
            <a:r>
              <a:rPr lang="en-IN" sz="2800" dirty="0" smtClean="0"/>
              <a:t>1.Decision Making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762" y="1046286"/>
            <a:ext cx="10395438" cy="57413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900" b="1" dirty="0" smtClean="0"/>
              <a:t>If :</a:t>
            </a:r>
          </a:p>
          <a:p>
            <a:r>
              <a:rPr lang="en-US" sz="1900" dirty="0"/>
              <a:t>The</a:t>
            </a:r>
            <a:r>
              <a:rPr lang="en-US" sz="1900" b="1" dirty="0"/>
              <a:t> </a:t>
            </a:r>
            <a:r>
              <a:rPr lang="en-US" sz="1900" dirty="0" smtClean="0"/>
              <a:t>if statement in java</a:t>
            </a:r>
            <a:r>
              <a:rPr lang="en-US" sz="1900" dirty="0"/>
              <a:t> evaluates a boolean condition. </a:t>
            </a:r>
            <a:endParaRPr lang="en-US" sz="1900" dirty="0" smtClean="0"/>
          </a:p>
          <a:p>
            <a:r>
              <a:rPr lang="en-US" sz="1900" dirty="0" smtClean="0"/>
              <a:t>If </a:t>
            </a:r>
            <a:r>
              <a:rPr lang="en-US" sz="1900" dirty="0"/>
              <a:t>the condition is true, the block of code inside the </a:t>
            </a:r>
            <a:r>
              <a:rPr lang="en-US" sz="1900" b="1" dirty="0"/>
              <a:t>if</a:t>
            </a:r>
            <a:r>
              <a:rPr lang="en-US" sz="1900" dirty="0"/>
              <a:t> statement is executed</a:t>
            </a:r>
            <a:r>
              <a:rPr lang="en-US" sz="1900" dirty="0" smtClean="0"/>
              <a:t>.</a:t>
            </a:r>
          </a:p>
          <a:p>
            <a:r>
              <a:rPr lang="en-US" sz="1900" dirty="0" smtClean="0"/>
              <a:t> </a:t>
            </a:r>
            <a:r>
              <a:rPr lang="en-US" sz="1900" dirty="0"/>
              <a:t>It's the simplest form of decision-making in programming, allowing for the execution of certain code based on a condition</a:t>
            </a:r>
            <a:r>
              <a:rPr lang="en-US" sz="1900" dirty="0" smtClean="0"/>
              <a:t>.</a:t>
            </a:r>
            <a:endParaRPr lang="en-US" sz="1900" dirty="0"/>
          </a:p>
          <a:p>
            <a:pPr marL="0" indent="0">
              <a:buNone/>
            </a:pPr>
            <a:r>
              <a:rPr lang="en-US" sz="1900" b="1" u="sng" dirty="0" smtClean="0"/>
              <a:t>Syntax  </a:t>
            </a:r>
            <a:r>
              <a:rPr lang="en-US" sz="1900" b="1" dirty="0" smtClean="0"/>
              <a:t>                                                                             </a:t>
            </a:r>
            <a:r>
              <a:rPr lang="en-US" sz="1900" b="1" u="sng" dirty="0" smtClean="0"/>
              <a:t>Flowchart</a:t>
            </a:r>
            <a:endParaRPr lang="en-US" sz="1900" u="sng" dirty="0"/>
          </a:p>
          <a:p>
            <a:pPr marL="0" indent="0">
              <a:buNone/>
            </a:pPr>
            <a:r>
              <a:rPr lang="en-US" sz="1900" i="1" dirty="0" smtClean="0"/>
              <a:t>   if </a:t>
            </a:r>
            <a:r>
              <a:rPr lang="en-US" sz="1900" i="1" dirty="0"/>
              <a:t>(condition) {</a:t>
            </a:r>
            <a:r>
              <a:rPr lang="en-US" sz="1900" dirty="0"/>
              <a:t/>
            </a:r>
            <a:br>
              <a:rPr lang="en-US" sz="1900" dirty="0"/>
            </a:br>
            <a:r>
              <a:rPr lang="en-US" sz="1900" i="1" dirty="0"/>
              <a:t>    // Code to execute if the condition is true</a:t>
            </a:r>
            <a:r>
              <a:rPr lang="en-US" sz="1900" dirty="0"/>
              <a:t/>
            </a:r>
            <a:br>
              <a:rPr lang="en-US" sz="1900" dirty="0"/>
            </a:br>
            <a:r>
              <a:rPr lang="en-US" sz="1900" dirty="0" smtClean="0"/>
              <a:t>   </a:t>
            </a:r>
            <a:r>
              <a:rPr lang="en-US" sz="1900" i="1" dirty="0" smtClean="0"/>
              <a:t>}</a:t>
            </a:r>
            <a:endParaRPr lang="en-IN" sz="2400" b="1" dirty="0" smtClean="0"/>
          </a:p>
          <a:p>
            <a:pPr marL="0" indent="0">
              <a:buNone/>
            </a:pPr>
            <a:r>
              <a:rPr lang="en-US" sz="1900" b="1" u="sng" dirty="0" smtClean="0"/>
              <a:t>Example</a:t>
            </a:r>
            <a:endParaRPr lang="en-US" sz="1900" b="1" u="sng" dirty="0"/>
          </a:p>
          <a:p>
            <a:pPr marL="0" indent="0">
              <a:buNone/>
            </a:pPr>
            <a:r>
              <a:rPr lang="en-US" sz="1700" dirty="0"/>
              <a:t>public class </a:t>
            </a:r>
            <a:r>
              <a:rPr lang="en-US" sz="1700" dirty="0" smtClean="0"/>
              <a:t>Example </a:t>
            </a:r>
            <a:r>
              <a:rPr lang="en-US" sz="1700" dirty="0"/>
              <a:t>{</a:t>
            </a:r>
          </a:p>
          <a:p>
            <a:pPr marL="0" indent="0">
              <a:buNone/>
            </a:pPr>
            <a:r>
              <a:rPr lang="en-US" sz="1700" dirty="0"/>
              <a:t>    public static void main(String[] </a:t>
            </a:r>
            <a:r>
              <a:rPr lang="en-US" sz="1700" dirty="0" err="1"/>
              <a:t>args</a:t>
            </a:r>
            <a:r>
              <a:rPr lang="en-US" sz="1700" dirty="0"/>
              <a:t>) {</a:t>
            </a:r>
          </a:p>
          <a:p>
            <a:pPr marL="0" indent="0">
              <a:buNone/>
            </a:pPr>
            <a:r>
              <a:rPr lang="en-US" sz="1700" dirty="0"/>
              <a:t>        </a:t>
            </a:r>
            <a:r>
              <a:rPr lang="en-US" sz="1700" dirty="0" err="1"/>
              <a:t>int</a:t>
            </a:r>
            <a:r>
              <a:rPr lang="en-US" sz="1700" dirty="0"/>
              <a:t> age = 20</a:t>
            </a:r>
            <a:r>
              <a:rPr lang="en-US" sz="1700" dirty="0" smtClean="0"/>
              <a:t>;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        if (age &gt;= 18) {</a:t>
            </a:r>
          </a:p>
          <a:p>
            <a:pPr marL="0" indent="0">
              <a:buNone/>
            </a:pPr>
            <a:r>
              <a:rPr lang="en-US" sz="1700" dirty="0"/>
              <a:t>            </a:t>
            </a:r>
            <a:r>
              <a:rPr lang="en-US" sz="1700" dirty="0" err="1"/>
              <a:t>System.out.println</a:t>
            </a:r>
            <a:r>
              <a:rPr lang="en-US" sz="1700" dirty="0"/>
              <a:t>("You are eligible to vote.");</a:t>
            </a:r>
          </a:p>
          <a:p>
            <a:pPr marL="0" indent="0">
              <a:buNone/>
            </a:pPr>
            <a:r>
              <a:rPr lang="en-US" sz="1700" dirty="0"/>
              <a:t>        </a:t>
            </a:r>
            <a:r>
              <a:rPr lang="en-US" sz="1700" dirty="0" smtClean="0"/>
              <a:t>} }}</a:t>
            </a:r>
            <a:endParaRPr lang="en-US" sz="17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525" y="3253154"/>
            <a:ext cx="3078747" cy="311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1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669" y="597877"/>
            <a:ext cx="10518531" cy="5437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'if-else' Statement in Java</a:t>
            </a:r>
          </a:p>
          <a:p>
            <a:r>
              <a:rPr lang="en-US" dirty="0"/>
              <a:t>The if-else statement in Java is used for multiple conditions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comes after an if statement and before an else statement.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 if condition is false, the program checks the if-else condition.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 if-else condition is true, its code block is executed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Syntax  </a:t>
            </a:r>
            <a:r>
              <a:rPr lang="en-US" b="1" dirty="0" smtClean="0"/>
              <a:t>                                                                             </a:t>
            </a:r>
            <a:r>
              <a:rPr lang="en-US" b="1" u="sng" dirty="0" smtClean="0"/>
              <a:t> Flowchart  </a:t>
            </a:r>
            <a:endParaRPr lang="en-US" u="sng" dirty="0"/>
          </a:p>
          <a:p>
            <a:pPr marL="0" indent="0">
              <a:buNone/>
            </a:pPr>
            <a:r>
              <a:rPr lang="en-US" i="1" dirty="0" smtClean="0"/>
              <a:t>if </a:t>
            </a:r>
            <a:r>
              <a:rPr lang="en-US" i="1" dirty="0"/>
              <a:t>(condition) {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    // Code to execute if the condition is true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} else {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    // Code to execute if the condition is false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}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432" y="2571291"/>
            <a:ext cx="2987299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7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3722" y="457200"/>
            <a:ext cx="70690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Example</a:t>
            </a:r>
          </a:p>
          <a:p>
            <a:endParaRPr lang="en-IN" b="1" u="sng" dirty="0" smtClean="0"/>
          </a:p>
          <a:p>
            <a:r>
              <a:rPr lang="en-US" dirty="0"/>
              <a:t>public class </a:t>
            </a:r>
            <a:r>
              <a:rPr lang="en-US" dirty="0" smtClean="0"/>
              <a:t>Example </a:t>
            </a:r>
            <a:r>
              <a:rPr lang="en-US" dirty="0"/>
              <a:t>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temperature = 30;</a:t>
            </a:r>
          </a:p>
          <a:p>
            <a:endParaRPr lang="en-US" dirty="0"/>
          </a:p>
          <a:p>
            <a:r>
              <a:rPr lang="en-US" dirty="0"/>
              <a:t>        if (temperature &gt; 25) {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("It's a hot day.");</a:t>
            </a:r>
          </a:p>
          <a:p>
            <a:r>
              <a:rPr lang="en-US" dirty="0"/>
              <a:t>        } else {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("It's a cool day.");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25477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292" y="492369"/>
            <a:ext cx="10544908" cy="5750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 'switch' Statement in Java</a:t>
            </a:r>
          </a:p>
          <a:p>
            <a:r>
              <a:rPr lang="en-US" dirty="0"/>
              <a:t>The switch statement in </a:t>
            </a:r>
            <a:r>
              <a:rPr lang="en-US" dirty="0" smtClean="0"/>
              <a:t>Java</a:t>
            </a:r>
            <a:r>
              <a:rPr lang="en-US" dirty="0"/>
              <a:t> </a:t>
            </a:r>
            <a:r>
              <a:rPr lang="en-US" dirty="0" smtClean="0"/>
              <a:t>allows </a:t>
            </a:r>
            <a:r>
              <a:rPr lang="en-US" dirty="0"/>
              <a:t>for the selection of a block of code to be executed based on the value of a variable or expression.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an alternative to a series of if statements and is often more concise and easier to read.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u="sng" dirty="0" smtClean="0"/>
              <a:t>Syntax   </a:t>
            </a:r>
            <a:r>
              <a:rPr lang="en-US" b="1" dirty="0" smtClean="0"/>
              <a:t>                                                                                                   </a:t>
            </a:r>
            <a:r>
              <a:rPr lang="en-US" b="1" u="sng" dirty="0"/>
              <a:t>Flowchart  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switch (expression) {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    case value1: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        // Code to be executed if expression </a:t>
            </a:r>
            <a:r>
              <a:rPr lang="en-US" i="1" dirty="0" smtClean="0"/>
              <a:t>equals </a:t>
            </a:r>
            <a:r>
              <a:rPr lang="en-US" i="1" dirty="0"/>
              <a:t>value1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        break;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    case value2: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        // Code to be executed if expression equals value2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        break;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    // ...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    default: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        // Code to be executed if expression does not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match </a:t>
            </a:r>
            <a:r>
              <a:rPr lang="en-US" i="1" dirty="0"/>
              <a:t>any case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}</a:t>
            </a:r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349" y="2708031"/>
            <a:ext cx="3153343" cy="373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08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4738" y="580292"/>
            <a:ext cx="85724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Example</a:t>
            </a:r>
          </a:p>
          <a:p>
            <a:r>
              <a:rPr lang="en-IN" dirty="0"/>
              <a:t>public class </a:t>
            </a:r>
            <a:r>
              <a:rPr lang="en-IN" dirty="0" smtClean="0"/>
              <a:t>Example{</a:t>
            </a:r>
            <a:endParaRPr lang="en-IN" dirty="0"/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char grade = 'B';</a:t>
            </a:r>
          </a:p>
          <a:p>
            <a:endParaRPr lang="en-IN" dirty="0"/>
          </a:p>
          <a:p>
            <a:r>
              <a:rPr lang="en-IN" dirty="0"/>
              <a:t>        switch (grade) {</a:t>
            </a:r>
          </a:p>
          <a:p>
            <a:r>
              <a:rPr lang="en-IN" dirty="0"/>
              <a:t>            case 'A':</a:t>
            </a:r>
          </a:p>
          <a:p>
            <a:r>
              <a:rPr lang="en-IN" dirty="0"/>
              <a:t>                </a:t>
            </a:r>
            <a:r>
              <a:rPr lang="en-IN" dirty="0" err="1"/>
              <a:t>System.out.println</a:t>
            </a:r>
            <a:r>
              <a:rPr lang="en-IN" dirty="0"/>
              <a:t>("Excellent!");</a:t>
            </a:r>
          </a:p>
          <a:p>
            <a:r>
              <a:rPr lang="en-IN" dirty="0"/>
              <a:t>                break;</a:t>
            </a:r>
          </a:p>
          <a:p>
            <a:r>
              <a:rPr lang="en-IN" dirty="0"/>
              <a:t>            case 'B':</a:t>
            </a:r>
          </a:p>
          <a:p>
            <a:r>
              <a:rPr lang="en-IN" dirty="0"/>
              <a:t>                </a:t>
            </a:r>
            <a:r>
              <a:rPr lang="en-IN" dirty="0" err="1"/>
              <a:t>System.out.println</a:t>
            </a:r>
            <a:r>
              <a:rPr lang="en-IN" dirty="0"/>
              <a:t>("Well done!");</a:t>
            </a:r>
          </a:p>
          <a:p>
            <a:r>
              <a:rPr lang="en-IN" dirty="0"/>
              <a:t>                break;</a:t>
            </a:r>
          </a:p>
          <a:p>
            <a:r>
              <a:rPr lang="en-IN" dirty="0"/>
              <a:t>            case 'C':</a:t>
            </a:r>
          </a:p>
          <a:p>
            <a:r>
              <a:rPr lang="en-IN" dirty="0"/>
              <a:t>                </a:t>
            </a:r>
            <a:r>
              <a:rPr lang="en-IN" dirty="0" err="1"/>
              <a:t>System.out.println</a:t>
            </a:r>
            <a:r>
              <a:rPr lang="en-IN" dirty="0"/>
              <a:t>("Good job!");</a:t>
            </a:r>
          </a:p>
          <a:p>
            <a:r>
              <a:rPr lang="en-IN" dirty="0"/>
              <a:t>                break;</a:t>
            </a:r>
          </a:p>
          <a:p>
            <a:r>
              <a:rPr lang="en-IN" dirty="0"/>
              <a:t>            default:</a:t>
            </a:r>
          </a:p>
          <a:p>
            <a:r>
              <a:rPr lang="en-IN" dirty="0"/>
              <a:t>                </a:t>
            </a:r>
            <a:r>
              <a:rPr lang="en-IN" dirty="0" err="1"/>
              <a:t>System.out.println</a:t>
            </a:r>
            <a:r>
              <a:rPr lang="en-IN" dirty="0"/>
              <a:t>("Invalid grade.");</a:t>
            </a:r>
          </a:p>
          <a:p>
            <a:r>
              <a:rPr lang="en-IN" dirty="0"/>
              <a:t>                break;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26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538" y="395654"/>
            <a:ext cx="10597662" cy="627770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b="1" dirty="0" smtClean="0"/>
              <a:t>Nested if-else statement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In Java, a nested if-else statement refers to placing an if or if-else structure inside another if or else </a:t>
            </a:r>
            <a:r>
              <a:rPr lang="en-US" dirty="0" smtClean="0"/>
              <a:t>block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It allows </a:t>
            </a:r>
            <a:r>
              <a:rPr lang="en-US" dirty="0"/>
              <a:t>multiple conditions to be tested in sequence.</a:t>
            </a:r>
            <a:endParaRPr lang="en-IN" dirty="0" smtClean="0"/>
          </a:p>
          <a:p>
            <a:pPr marL="0" indent="0">
              <a:buNone/>
            </a:pPr>
            <a:r>
              <a:rPr lang="en-US" b="1" u="sng" dirty="0"/>
              <a:t>Syntax </a:t>
            </a:r>
            <a:r>
              <a:rPr lang="en-US" b="1" dirty="0"/>
              <a:t>  </a:t>
            </a:r>
            <a:r>
              <a:rPr lang="en-US" b="1" dirty="0" smtClean="0"/>
              <a:t>                                                                                                       </a:t>
            </a:r>
            <a:r>
              <a:rPr lang="en-US" b="1" dirty="0"/>
              <a:t> </a:t>
            </a:r>
            <a:r>
              <a:rPr lang="en-US" b="1" u="sng" dirty="0"/>
              <a:t>Flowchart 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if (condition1) {</a:t>
            </a:r>
          </a:p>
          <a:p>
            <a:pPr marL="0" indent="0">
              <a:buNone/>
            </a:pPr>
            <a:r>
              <a:rPr lang="en-US" dirty="0"/>
              <a:t>    // Executes if condition1 is true</a:t>
            </a:r>
          </a:p>
          <a:p>
            <a:pPr marL="0" indent="0">
              <a:buNone/>
            </a:pPr>
            <a:r>
              <a:rPr lang="en-US" dirty="0"/>
              <a:t>    if (condition2) {</a:t>
            </a:r>
          </a:p>
          <a:p>
            <a:pPr marL="0" indent="0">
              <a:buNone/>
            </a:pPr>
            <a:r>
              <a:rPr lang="en-US" dirty="0"/>
              <a:t>        // Executes if condition2 is also true</a:t>
            </a:r>
          </a:p>
          <a:p>
            <a:pPr marL="0" indent="0">
              <a:buNone/>
            </a:pPr>
            <a:r>
              <a:rPr lang="en-US" dirty="0"/>
              <a:t>    } else {</a:t>
            </a:r>
          </a:p>
          <a:p>
            <a:pPr marL="0" indent="0">
              <a:buNone/>
            </a:pPr>
            <a:r>
              <a:rPr lang="en-US" dirty="0"/>
              <a:t>        // Executes if condition2 is false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    // Executes if condition1 is false</a:t>
            </a:r>
          </a:p>
          <a:p>
            <a:pPr marL="0" indent="0">
              <a:buNone/>
            </a:pPr>
            <a:r>
              <a:rPr lang="en-US" dirty="0"/>
              <a:t>    if (condition3) {</a:t>
            </a:r>
          </a:p>
          <a:p>
            <a:pPr marL="0" indent="0">
              <a:buNone/>
            </a:pPr>
            <a:r>
              <a:rPr lang="en-US" dirty="0"/>
              <a:t>        // Executes if condition3 is true</a:t>
            </a:r>
          </a:p>
          <a:p>
            <a:pPr marL="0" indent="0">
              <a:buNone/>
            </a:pPr>
            <a:r>
              <a:rPr lang="en-US" dirty="0"/>
              <a:t>    } else {</a:t>
            </a:r>
          </a:p>
          <a:p>
            <a:pPr marL="0" indent="0">
              <a:buNone/>
            </a:pPr>
            <a:r>
              <a:rPr lang="en-US" dirty="0"/>
              <a:t>        // Executes if condition3 is false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5507" y="753924"/>
            <a:ext cx="24237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363" y="2016263"/>
            <a:ext cx="4414494" cy="350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55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373</TotalTime>
  <Words>979</Words>
  <Application>Microsoft Office PowerPoint</Application>
  <PresentationFormat>Widescreen</PresentationFormat>
  <Paragraphs>280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Gothic</vt:lpstr>
      <vt:lpstr>Courier New</vt:lpstr>
      <vt:lpstr>Garamond</vt:lpstr>
      <vt:lpstr>Savon</vt:lpstr>
      <vt:lpstr>Java Conditional/Control Statements Examples, Java Conditional/Control Loops, Jump Statements, and Examples.</vt:lpstr>
      <vt:lpstr>Java Control Statements</vt:lpstr>
      <vt:lpstr>PowerPoint Presentation</vt:lpstr>
      <vt:lpstr>1.Decision Making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Looping Statements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Jump Statements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Conditional/Control Statements Examples, Java Conditional/Control Loops, Jump Statements, and Examples.</dc:title>
  <dc:creator>HP</dc:creator>
  <cp:lastModifiedBy>HP</cp:lastModifiedBy>
  <cp:revision>23</cp:revision>
  <dcterms:created xsi:type="dcterms:W3CDTF">2024-10-10T07:07:32Z</dcterms:created>
  <dcterms:modified xsi:type="dcterms:W3CDTF">2024-10-11T06:56:36Z</dcterms:modified>
</cp:coreProperties>
</file>