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4" y="896816"/>
            <a:ext cx="10993546" cy="1415562"/>
          </a:xfrm>
        </p:spPr>
        <p:txBody>
          <a:bodyPr/>
          <a:lstStyle/>
          <a:p>
            <a:r>
              <a:rPr lang="en-US" dirty="0"/>
              <a:t>Java Comments, Literals, Keywords, Variables and data 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9169" y="2495445"/>
            <a:ext cx="2395571" cy="590321"/>
          </a:xfrm>
        </p:spPr>
        <p:txBody>
          <a:bodyPr/>
          <a:lstStyle/>
          <a:p>
            <a:r>
              <a:rPr lang="en-IN" dirty="0" smtClean="0"/>
              <a:t>- Pranali </a:t>
            </a:r>
            <a:r>
              <a:rPr lang="en-IN" dirty="0" err="1" smtClean="0"/>
              <a:t>chougule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97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876" y="553915"/>
            <a:ext cx="8726931" cy="1162041"/>
          </a:xfrm>
        </p:spPr>
        <p:txBody>
          <a:bodyPr>
            <a:normAutofit/>
          </a:bodyPr>
          <a:lstStyle/>
          <a:p>
            <a:r>
              <a:rPr lang="en-US" sz="4800" dirty="0"/>
              <a:t>Java Comments</a:t>
            </a:r>
            <a:endParaRPr lang="en-IN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9453" y="2130864"/>
            <a:ext cx="11029615" cy="36783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931985" y="2338754"/>
            <a:ext cx="2980028" cy="34290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514850" y="2338754"/>
            <a:ext cx="2998177" cy="345849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 Diagonal Corner Rectangle 8"/>
          <p:cNvSpPr/>
          <p:nvPr/>
        </p:nvSpPr>
        <p:spPr>
          <a:xfrm>
            <a:off x="8255976" y="2338754"/>
            <a:ext cx="3130061" cy="342900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99038" y="2532185"/>
            <a:ext cx="26816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 smtClean="0">
                <a:latin typeface="+mj-lt"/>
              </a:rPr>
              <a:t>1.Single-line Comments</a:t>
            </a:r>
          </a:p>
          <a:p>
            <a:pPr lvl="0"/>
            <a:endParaRPr lang="en-US" sz="2000" b="1" dirty="0">
              <a:latin typeface="+mj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These </a:t>
            </a:r>
            <a:r>
              <a:rPr lang="en-US" altLang="en-US" sz="2000" dirty="0">
                <a:latin typeface="+mj-lt"/>
              </a:rPr>
              <a:t>are used for brief explanations and span only one line. </a:t>
            </a:r>
            <a:endParaRPr lang="en-US" altLang="en-US" sz="2000" dirty="0" smtClean="0">
              <a:latin typeface="+mj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They </a:t>
            </a:r>
            <a:r>
              <a:rPr lang="en-US" altLang="en-US" sz="2000" dirty="0">
                <a:latin typeface="+mj-lt"/>
              </a:rPr>
              <a:t>start with //. </a:t>
            </a:r>
          </a:p>
          <a:p>
            <a:r>
              <a:rPr lang="en-IN" sz="2000" dirty="0" smtClean="0">
                <a:latin typeface="+mj-lt"/>
              </a:rPr>
              <a:t> </a:t>
            </a:r>
            <a:endParaRPr lang="en-IN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9055" y="253941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Multi-line </a:t>
            </a:r>
            <a:r>
              <a:rPr lang="en-IN" b="1" dirty="0"/>
              <a:t>Comments</a:t>
            </a:r>
            <a:r>
              <a:rPr lang="en-IN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1292" y="2532185"/>
            <a:ext cx="153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</a:t>
            </a:r>
            <a:r>
              <a:rPr lang="en-IN" b="1" dirty="0"/>
              <a:t>. Javadoc Comments:</a:t>
            </a:r>
          </a:p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739055" y="3386406"/>
            <a:ext cx="2646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These </a:t>
            </a:r>
            <a:r>
              <a:rPr lang="en-US" altLang="en-US" sz="2000" dirty="0">
                <a:latin typeface="+mj-lt"/>
              </a:rPr>
              <a:t>comments can span multiple </a:t>
            </a:r>
            <a:r>
              <a:rPr lang="en-US" altLang="en-US" sz="2000" dirty="0" smtClean="0">
                <a:latin typeface="+mj-lt"/>
              </a:rPr>
              <a:t>lines.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They </a:t>
            </a:r>
            <a:r>
              <a:rPr lang="en-US" altLang="en-US" sz="2000" dirty="0">
                <a:latin typeface="+mj-lt"/>
              </a:rPr>
              <a:t>are enclosed within /* */.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81291" y="3386407"/>
            <a:ext cx="28838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These comments are used to document code and can be extracted to generate HTML </a:t>
            </a:r>
            <a:r>
              <a:rPr lang="en-US" altLang="en-US" sz="2000" dirty="0" smtClean="0">
                <a:latin typeface="+mj-lt"/>
              </a:rPr>
              <a:t>documentation.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+mj-lt"/>
              </a:rPr>
              <a:t>They </a:t>
            </a:r>
            <a:r>
              <a:rPr lang="en-US" altLang="en-US" sz="2000" dirty="0">
                <a:latin typeface="+mj-lt"/>
              </a:rPr>
              <a:t>are enclosed within /** */.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5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776" y="702156"/>
            <a:ext cx="8384031" cy="1013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800" dirty="0" smtClean="0"/>
              <a:t>java Literals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3" y="1916723"/>
            <a:ext cx="10946424" cy="5495191"/>
          </a:xfrm>
        </p:spPr>
        <p:txBody>
          <a:bodyPr>
            <a:normAutofit/>
          </a:bodyPr>
          <a:lstStyle/>
          <a:p>
            <a:r>
              <a:rPr lang="en-US" dirty="0" smtClean="0"/>
              <a:t>Literals </a:t>
            </a:r>
            <a:r>
              <a:rPr lang="en-US" dirty="0"/>
              <a:t>are fixed values that are assigned directly to variables. They represent constant values in the code and are categorized based on their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Different </a:t>
            </a:r>
            <a:r>
              <a:rPr lang="en-US" dirty="0"/>
              <a:t>types of Java literals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en-US" b="1" dirty="0">
                <a:solidFill>
                  <a:schemeClr val="tx1"/>
                </a:solidFill>
              </a:rPr>
              <a:t>Integer </a:t>
            </a:r>
            <a:r>
              <a:rPr lang="en-US" b="1" dirty="0" smtClean="0">
                <a:solidFill>
                  <a:schemeClr val="tx1"/>
                </a:solidFill>
              </a:rPr>
              <a:t>Literals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Decimal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Binary (Base 2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Octal (Base 8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Hexadecimal (Base 16</a:t>
            </a:r>
            <a:r>
              <a:rPr lang="en-IN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    2.</a:t>
            </a:r>
            <a:r>
              <a:rPr lang="en-IN" b="1" dirty="0">
                <a:solidFill>
                  <a:schemeClr val="tx1"/>
                </a:solidFill>
              </a:rPr>
              <a:t> Floating-point </a:t>
            </a:r>
            <a:r>
              <a:rPr lang="en-IN" b="1" dirty="0" smtClean="0">
                <a:solidFill>
                  <a:schemeClr val="tx1"/>
                </a:solidFill>
              </a:rPr>
              <a:t>Literals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    3</a:t>
            </a:r>
            <a:r>
              <a:rPr lang="en-IN" b="1" dirty="0">
                <a:solidFill>
                  <a:schemeClr val="tx1"/>
                </a:solidFill>
              </a:rPr>
              <a:t>. Character </a:t>
            </a:r>
            <a:r>
              <a:rPr lang="en-IN" b="1" dirty="0" smtClean="0">
                <a:solidFill>
                  <a:schemeClr val="tx1"/>
                </a:solidFill>
              </a:rPr>
              <a:t>Literals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    4</a:t>
            </a:r>
            <a:r>
              <a:rPr lang="en-IN" b="1" dirty="0">
                <a:solidFill>
                  <a:schemeClr val="tx1"/>
                </a:solidFill>
              </a:rPr>
              <a:t>. String Literals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87463" y="3604845"/>
            <a:ext cx="3833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5.Boolean Literals</a:t>
            </a:r>
          </a:p>
          <a:p>
            <a:endParaRPr lang="en-IN" b="1" dirty="0" smtClean="0"/>
          </a:p>
          <a:p>
            <a:r>
              <a:rPr lang="en-IN" b="1" dirty="0" smtClean="0"/>
              <a:t>6.</a:t>
            </a:r>
            <a:r>
              <a:rPr lang="en-IN" b="1" dirty="0"/>
              <a:t> Null </a:t>
            </a:r>
            <a:r>
              <a:rPr lang="en-IN" b="1" dirty="0" smtClean="0"/>
              <a:t>Literal</a:t>
            </a: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12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138" y="702156"/>
            <a:ext cx="8568670" cy="1013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Java Keywords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0505908" cy="12748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Java, keywords are reserved words that have predefined meanings and cannot be used as identifiers (such as variable names, method names, or class names).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chemeClr val="tx1"/>
                </a:solidFill>
              </a:rPr>
              <a:t>keywords serve specific </a:t>
            </a:r>
            <a:r>
              <a:rPr lang="en-US" dirty="0" smtClean="0">
                <a:solidFill>
                  <a:schemeClr val="tx1"/>
                </a:solidFill>
              </a:rPr>
              <a:t>purposes </a:t>
            </a:r>
            <a:r>
              <a:rPr lang="en-US" dirty="0">
                <a:solidFill>
                  <a:schemeClr val="tx1"/>
                </a:solidFill>
              </a:rPr>
              <a:t>and are fundamental to the syntax and structure of Java programs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57" y="3455377"/>
            <a:ext cx="6974254" cy="27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92" y="702156"/>
            <a:ext cx="8515916" cy="1013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Java Variables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1333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variable is a named memory location used to store data.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Each </a:t>
            </a:r>
            <a:r>
              <a:rPr lang="en-US" dirty="0">
                <a:solidFill>
                  <a:schemeClr val="tx1"/>
                </a:solidFill>
              </a:rPr>
              <a:t>variable has a data type, which determines the size and type of the data it can hold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814" y="3393831"/>
            <a:ext cx="18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Types of variables:</a:t>
            </a:r>
          </a:p>
          <a:p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82516" y="4040162"/>
            <a:ext cx="3209191" cy="25117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      Local </a:t>
            </a:r>
            <a:r>
              <a:rPr lang="en-US" b="1" dirty="0"/>
              <a:t>Variables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Declared inside a method, constructor, or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initialized before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is limited to the block in which they're defined.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25815" y="4040162"/>
            <a:ext cx="3147646" cy="25117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Variables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Declared </a:t>
            </a:r>
            <a:r>
              <a:rPr lang="en-US" dirty="0"/>
              <a:t>inside a class but outside any method, constructor, or block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object of the class has its own copy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do not need to be initialized </a:t>
            </a:r>
            <a:r>
              <a:rPr lang="en-US" dirty="0" smtClean="0"/>
              <a:t>explicitly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807569" y="4040162"/>
            <a:ext cx="3261946" cy="25117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chemeClr val="bg1"/>
                </a:solidFill>
                <a:latin typeface="+mj-lt"/>
              </a:rPr>
              <a:t>       Static </a:t>
            </a:r>
            <a:r>
              <a:rPr lang="en-US" altLang="en-US" b="1" dirty="0">
                <a:solidFill>
                  <a:schemeClr val="bg1"/>
                </a:solidFill>
                <a:latin typeface="+mj-lt"/>
              </a:rPr>
              <a:t>Variables</a:t>
            </a:r>
            <a:r>
              <a:rPr lang="en-US" altLang="en-US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Declared with the static keyword.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Shared by all instances of the class.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+mj-lt"/>
              </a:rPr>
              <a:t>They also have default values and can be accessed directly by the class name.</a:t>
            </a:r>
          </a:p>
        </p:txBody>
      </p:sp>
    </p:spTree>
    <p:extLst>
      <p:ext uri="{BB962C8B-B14F-4D97-AF65-F5344CB8AC3E}">
        <p14:creationId xmlns:p14="http://schemas.microsoft.com/office/powerpoint/2010/main" val="113639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222" y="605441"/>
            <a:ext cx="7089218" cy="10138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Example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393931" cy="442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class Example {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instanceVariable</a:t>
            </a:r>
            <a:r>
              <a:rPr lang="en-IN" dirty="0">
                <a:solidFill>
                  <a:schemeClr val="tx1"/>
                </a:solidFill>
              </a:rPr>
              <a:t> = 10; </a:t>
            </a:r>
            <a:r>
              <a:rPr lang="en-IN" dirty="0" smtClean="0">
                <a:solidFill>
                  <a:schemeClr val="tx1"/>
                </a:solidFill>
              </a:rPr>
              <a:t>      // </a:t>
            </a:r>
            <a:r>
              <a:rPr lang="en-IN" dirty="0">
                <a:solidFill>
                  <a:schemeClr val="tx1"/>
                </a:solidFill>
              </a:rPr>
              <a:t>Instance variable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static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staticVariable</a:t>
            </a:r>
            <a:r>
              <a:rPr lang="en-IN" dirty="0">
                <a:solidFill>
                  <a:schemeClr val="tx1"/>
                </a:solidFill>
              </a:rPr>
              <a:t> = 20; </a:t>
            </a:r>
            <a:r>
              <a:rPr lang="en-IN" dirty="0" smtClean="0">
                <a:solidFill>
                  <a:schemeClr val="tx1"/>
                </a:solidFill>
              </a:rPr>
              <a:t>   // </a:t>
            </a:r>
            <a:r>
              <a:rPr lang="en-IN" dirty="0">
                <a:solidFill>
                  <a:schemeClr val="tx1"/>
                </a:solidFill>
              </a:rPr>
              <a:t>Static variable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Method to demonstrate local variables and instance variables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localVariable</a:t>
            </a:r>
            <a:r>
              <a:rPr lang="en-IN" dirty="0">
                <a:solidFill>
                  <a:schemeClr val="tx1"/>
                </a:solidFill>
              </a:rPr>
              <a:t> = 30; </a:t>
            </a:r>
            <a:r>
              <a:rPr lang="en-IN" dirty="0" smtClean="0">
                <a:solidFill>
                  <a:schemeClr val="tx1"/>
                </a:solidFill>
              </a:rPr>
              <a:t>      // </a:t>
            </a:r>
            <a:r>
              <a:rPr lang="en-IN" dirty="0">
                <a:solidFill>
                  <a:schemeClr val="tx1"/>
                </a:solidFill>
              </a:rPr>
              <a:t>Local variable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Printing all variable types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("Instance Variable: " + </a:t>
            </a:r>
            <a:r>
              <a:rPr lang="en-IN" dirty="0" err="1">
                <a:solidFill>
                  <a:schemeClr val="tx1"/>
                </a:solidFill>
              </a:rPr>
              <a:t>instanceVariable</a:t>
            </a:r>
            <a:r>
              <a:rPr lang="en-IN" dirty="0">
                <a:solidFill>
                  <a:schemeClr val="tx1"/>
                </a:solidFill>
              </a:rPr>
              <a:t>);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("Static Variable: " + </a:t>
            </a:r>
            <a:r>
              <a:rPr lang="en-IN" dirty="0" err="1">
                <a:solidFill>
                  <a:schemeClr val="tx1"/>
                </a:solidFill>
              </a:rPr>
              <a:t>staticVariable</a:t>
            </a:r>
            <a:r>
              <a:rPr lang="en-IN" dirty="0">
                <a:solidFill>
                  <a:schemeClr val="tx1"/>
                </a:solidFill>
              </a:rPr>
              <a:t>);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("Local Variable: " + </a:t>
            </a:r>
            <a:r>
              <a:rPr lang="en-IN" dirty="0" err="1">
                <a:solidFill>
                  <a:schemeClr val="tx1"/>
                </a:solidFill>
              </a:rPr>
              <a:t>localVariable</a:t>
            </a:r>
            <a:r>
              <a:rPr lang="en-IN" dirty="0">
                <a:solidFill>
                  <a:schemeClr val="tx1"/>
                </a:solidFill>
              </a:rPr>
              <a:t>); </a:t>
            </a:r>
            <a:endParaRPr lang="en-I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} </a:t>
            </a:r>
            <a:r>
              <a:rPr lang="en-IN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7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0738" y="702156"/>
            <a:ext cx="8340070" cy="1013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types</a:t>
            </a:r>
            <a:endParaRPr lang="en-IN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61742"/>
          </a:xfrm>
        </p:spPr>
        <p:txBody>
          <a:bodyPr>
            <a:normAutofit/>
          </a:bodyPr>
          <a:lstStyle/>
          <a:p>
            <a:r>
              <a:rPr lang="en-US" dirty="0"/>
              <a:t>Data types in Java specify the type and size of data that can be stored in variables. They are divided into primitive and reference data </a:t>
            </a:r>
            <a:r>
              <a:rPr lang="en-US" dirty="0" smtClean="0"/>
              <a:t>types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1. Primitive data type:  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38" y="3429167"/>
            <a:ext cx="573073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764926"/>
          </a:xfrm>
        </p:spPr>
        <p:txBody>
          <a:bodyPr/>
          <a:lstStyle/>
          <a:p>
            <a:r>
              <a:rPr lang="en-US" dirty="0" smtClean="0"/>
              <a:t>Non primitive data type: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1" y="3409964"/>
            <a:ext cx="6850974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07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749</TotalTime>
  <Words>463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Wingdings 2</vt:lpstr>
      <vt:lpstr>Dividend</vt:lpstr>
      <vt:lpstr>Java Comments, Literals, Keywords, Variables and data types</vt:lpstr>
      <vt:lpstr>Java Comments</vt:lpstr>
      <vt:lpstr> java Literals</vt:lpstr>
      <vt:lpstr>Java Keywords</vt:lpstr>
      <vt:lpstr>Java Variables</vt:lpstr>
      <vt:lpstr>Example</vt:lpstr>
      <vt:lpstr>Data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2024-10-08T06:38:45Z</dcterms:created>
  <dcterms:modified xsi:type="dcterms:W3CDTF">2024-10-09T11:52:56Z</dcterms:modified>
</cp:coreProperties>
</file>