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3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9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28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1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5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20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59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8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7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6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3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9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7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0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5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7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246" y="1063869"/>
            <a:ext cx="8890367" cy="3713512"/>
          </a:xfrm>
        </p:spPr>
        <p:txBody>
          <a:bodyPr/>
          <a:lstStyle/>
          <a:p>
            <a:r>
              <a:rPr lang="en-US" dirty="0"/>
              <a:t>Java Type Casting, upcasting, downcasting, type casting with different types of data types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7494" y="4865304"/>
            <a:ext cx="3172970" cy="493080"/>
          </a:xfrm>
        </p:spPr>
        <p:txBody>
          <a:bodyPr/>
          <a:lstStyle/>
          <a:p>
            <a:r>
              <a:rPr lang="en-US" dirty="0" smtClean="0"/>
              <a:t>-Pranali chougule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655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2030" y="351693"/>
            <a:ext cx="3314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3. </a:t>
            </a:r>
            <a:r>
              <a:rPr lang="en-US" b="1" dirty="0" smtClean="0"/>
              <a:t>Casting </a:t>
            </a:r>
            <a:r>
              <a:rPr lang="en-US" b="1" dirty="0"/>
              <a:t>from char to int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22030" y="896816"/>
            <a:ext cx="4686301" cy="11869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char c = 'A';</a:t>
            </a:r>
          </a:p>
          <a:p>
            <a:r>
              <a:rPr lang="en-US" dirty="0"/>
              <a:t>int asciiValue = (int) c; // Explicit casting, ASCII value of 'A' is 65</a:t>
            </a:r>
          </a:p>
        </p:txBody>
      </p:sp>
      <p:sp>
        <p:nvSpPr>
          <p:cNvPr id="6" name="Rectangle 5"/>
          <p:cNvSpPr/>
          <p:nvPr/>
        </p:nvSpPr>
        <p:spPr>
          <a:xfrm>
            <a:off x="6063761" y="259360"/>
            <a:ext cx="40737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4. </a:t>
            </a:r>
            <a:r>
              <a:rPr lang="en-US" b="1" dirty="0"/>
              <a:t>Casting </a:t>
            </a:r>
            <a:r>
              <a:rPr lang="en-US" b="1" dirty="0" smtClean="0"/>
              <a:t> from int to char :</a:t>
            </a:r>
          </a:p>
          <a:p>
            <a:r>
              <a:rPr lang="en-US" dirty="0" smtClean="0"/>
              <a:t>It converts </a:t>
            </a:r>
            <a:r>
              <a:rPr lang="en-US" dirty="0"/>
              <a:t>the integer to the corresponding Unicode character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145824" y="1362807"/>
            <a:ext cx="5266592" cy="11957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int asciiValue = 65;</a:t>
            </a:r>
          </a:p>
          <a:p>
            <a:r>
              <a:rPr lang="en-IN" dirty="0"/>
              <a:t>char letter = (char) asciiValue; // int to char</a:t>
            </a:r>
          </a:p>
          <a:p>
            <a:r>
              <a:rPr lang="en-IN" dirty="0"/>
              <a:t>System.out.println(letter); // Output: A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1" y="25585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5. </a:t>
            </a:r>
            <a:r>
              <a:rPr lang="en-US" b="1" dirty="0" smtClean="0"/>
              <a:t>Casting from Floating-point </a:t>
            </a:r>
            <a:r>
              <a:rPr lang="en-US" b="1" dirty="0"/>
              <a:t>to Integer 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Casting </a:t>
            </a:r>
            <a:r>
              <a:rPr lang="en-US" dirty="0"/>
              <a:t>float or double to int truncates the decimal part and retains only the integer part.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22030" y="3552229"/>
            <a:ext cx="5037993" cy="11957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float decimalNum = 45.67f;</a:t>
            </a:r>
          </a:p>
          <a:p>
            <a:r>
              <a:rPr lang="en-IN" dirty="0"/>
              <a:t>int intNum = (int) decimalNum; // float to int</a:t>
            </a:r>
          </a:p>
          <a:p>
            <a:r>
              <a:rPr lang="en-IN" dirty="0"/>
              <a:t>System.out.println(intNum); // Output: 45</a:t>
            </a:r>
          </a:p>
        </p:txBody>
      </p:sp>
    </p:spTree>
    <p:extLst>
      <p:ext uri="{BB962C8B-B14F-4D97-AF65-F5344CB8AC3E}">
        <p14:creationId xmlns:p14="http://schemas.microsoft.com/office/powerpoint/2010/main" val="11342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9893" y="1079175"/>
            <a:ext cx="8761413" cy="706964"/>
          </a:xfrm>
        </p:spPr>
        <p:txBody>
          <a:bodyPr/>
          <a:lstStyle/>
          <a:p>
            <a:r>
              <a:rPr lang="en-US" dirty="0"/>
              <a:t>Type 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10153"/>
            <a:ext cx="10538814" cy="397998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Type casting in Java is the process of converting a variable from one data type to another.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Type </a:t>
            </a:r>
            <a:r>
              <a:rPr lang="en-US" dirty="0">
                <a:solidFill>
                  <a:schemeClr val="tx1"/>
                </a:solidFill>
              </a:rPr>
              <a:t>casting is essential when you need to work with different data types in Java, especially when handling values in expressions or performing calculations across varying data types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Why Type Casting is Used</a:t>
            </a:r>
          </a:p>
          <a:p>
            <a:r>
              <a:rPr lang="en-US" dirty="0">
                <a:solidFill>
                  <a:schemeClr val="tx1"/>
                </a:solidFill>
              </a:rPr>
              <a:t>To handle operations across different types of variables.</a:t>
            </a:r>
          </a:p>
          <a:p>
            <a:r>
              <a:rPr lang="en-US" dirty="0">
                <a:solidFill>
                  <a:schemeClr val="tx1"/>
                </a:solidFill>
              </a:rPr>
              <a:t>To utilize polymorphism in object-oriented programming, where one object can be referenced as a different type in the class hierarchy.</a:t>
            </a:r>
          </a:p>
          <a:p>
            <a:r>
              <a:rPr lang="en-US" dirty="0">
                <a:solidFill>
                  <a:schemeClr val="tx1"/>
                </a:solidFill>
              </a:rPr>
              <a:t>To avoid data loss when converting between data types, or to intentionally manage the data type (such as rounding or truncating values).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60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46" y="1071987"/>
            <a:ext cx="8761413" cy="70696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Type </a:t>
            </a:r>
            <a:r>
              <a:rPr lang="en-US" b="1" dirty="0" smtClean="0">
                <a:solidFill>
                  <a:schemeClr val="bg1"/>
                </a:solidFill>
              </a:rPr>
              <a:t>Casting  Types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49446" y="1425469"/>
            <a:ext cx="10978431" cy="648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Java </a:t>
            </a:r>
            <a:r>
              <a:rPr lang="en-US" dirty="0">
                <a:solidFill>
                  <a:schemeClr val="tx1"/>
                </a:solidFill>
              </a:rPr>
              <a:t>supports two primary kinds of type </a:t>
            </a:r>
            <a:r>
              <a:rPr lang="en-US" dirty="0" smtClean="0">
                <a:solidFill>
                  <a:schemeClr val="tx1"/>
                </a:solidFill>
              </a:rPr>
              <a:t>casting: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1. Primitive </a:t>
            </a:r>
            <a:r>
              <a:rPr lang="en-US" b="1" dirty="0">
                <a:solidFill>
                  <a:schemeClr val="tx1"/>
                </a:solidFill>
              </a:rPr>
              <a:t>Type Casting</a:t>
            </a:r>
          </a:p>
          <a:p>
            <a:r>
              <a:rPr lang="en-US" dirty="0">
                <a:solidFill>
                  <a:schemeClr val="tx1"/>
                </a:solidFill>
              </a:rPr>
              <a:t>Implicit (Widening) Casting: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Happens </a:t>
            </a:r>
            <a:r>
              <a:rPr lang="en-US" dirty="0">
                <a:solidFill>
                  <a:schemeClr val="tx1"/>
                </a:solidFill>
              </a:rPr>
              <a:t>automatically when converting from a smaller data type to a larger data type (e.g., int to double).No data loss occurs in widening casting Example: int to double, char to int.</a:t>
            </a:r>
          </a:p>
          <a:p>
            <a:r>
              <a:rPr lang="en-US" dirty="0">
                <a:solidFill>
                  <a:schemeClr val="tx1"/>
                </a:solidFill>
              </a:rPr>
              <a:t>Explicit (Narrowing) Casting: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Required when converting from a larger data type to a smaller data type (e.g., double to int).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This casting may lead to data loss or truncation, so it must be done explicitly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2. Reference Type Casting</a:t>
            </a:r>
          </a:p>
          <a:p>
            <a:r>
              <a:rPr lang="en-US" dirty="0">
                <a:solidFill>
                  <a:schemeClr val="tx1"/>
                </a:solidFill>
              </a:rPr>
              <a:t>Reference type casting deals with objects and typically involves </a:t>
            </a:r>
            <a:r>
              <a:rPr lang="en-US" b="1" dirty="0">
                <a:solidFill>
                  <a:schemeClr val="tx1"/>
                </a:solidFill>
              </a:rPr>
              <a:t>upcasting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downcasting</a:t>
            </a:r>
            <a:r>
              <a:rPr lang="en-US" dirty="0">
                <a:solidFill>
                  <a:schemeClr val="tx1"/>
                </a:solidFill>
              </a:rPr>
              <a:t> in inheritance hierarchies.</a:t>
            </a:r>
          </a:p>
          <a:p>
            <a:endParaRPr lang="en-US" dirty="0"/>
          </a:p>
          <a:p>
            <a:endParaRPr lang="en-US" dirty="0" smtClean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9689" y="502338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09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93" y="1009545"/>
            <a:ext cx="8042023" cy="43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4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169" y="1008837"/>
            <a:ext cx="8761413" cy="706964"/>
          </a:xfrm>
        </p:spPr>
        <p:txBody>
          <a:bodyPr/>
          <a:lstStyle/>
          <a:p>
            <a:r>
              <a:rPr lang="en-US" b="1" dirty="0"/>
              <a:t>Upcasting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Upcasting</a:t>
            </a:r>
            <a:r>
              <a:rPr lang="en-US" dirty="0">
                <a:solidFill>
                  <a:schemeClr val="tx1"/>
                </a:solidFill>
              </a:rPr>
              <a:t> is the process of casting a subclass (child) type to a superclass (parent) type. This casting is </a:t>
            </a:r>
            <a:r>
              <a:rPr lang="en-US" b="1" dirty="0">
                <a:solidFill>
                  <a:schemeClr val="tx1"/>
                </a:solidFill>
              </a:rPr>
              <a:t>implicit</a:t>
            </a:r>
            <a:r>
              <a:rPr lang="en-US" dirty="0">
                <a:solidFill>
                  <a:schemeClr val="tx1"/>
                </a:solidFill>
              </a:rPr>
              <a:t> and is generally safe because a subclass instance "is-a" superclass instance, and Java allows this conversion automatically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Characteristics of Upcasting:</a:t>
            </a:r>
          </a:p>
          <a:p>
            <a:r>
              <a:rPr lang="en-US" b="1" dirty="0">
                <a:solidFill>
                  <a:schemeClr val="tx1"/>
                </a:solidFill>
              </a:rPr>
              <a:t>Implicit</a:t>
            </a:r>
            <a:r>
              <a:rPr lang="en-US" dirty="0">
                <a:solidFill>
                  <a:schemeClr val="tx1"/>
                </a:solidFill>
              </a:rPr>
              <a:t>: Upcasting happens automatically without the need for explicit casting.</a:t>
            </a:r>
          </a:p>
          <a:p>
            <a:r>
              <a:rPr lang="en-US" b="1" dirty="0">
                <a:solidFill>
                  <a:schemeClr val="tx1"/>
                </a:solidFill>
              </a:rPr>
              <a:t>Restricted Access</a:t>
            </a:r>
            <a:r>
              <a:rPr lang="en-US" dirty="0">
                <a:solidFill>
                  <a:schemeClr val="tx1"/>
                </a:solidFill>
              </a:rPr>
              <a:t>: Once upcast, only the methods and properties of the superclass are accessible, even though the object is still an instance of the subclass.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69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499" y="2242038"/>
            <a:ext cx="5838091" cy="431702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dirty="0">
                <a:solidFill>
                  <a:schemeClr val="tx1"/>
                </a:solidFill>
              </a:rPr>
              <a:t>class Instrument {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tx1"/>
                </a:solidFill>
              </a:rPr>
              <a:t>    void play() {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tx1"/>
                </a:solidFill>
              </a:rPr>
              <a:t>        System.out.println("Playing an instrument.");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tx1"/>
                </a:solidFill>
              </a:rPr>
              <a:t>}</a:t>
            </a:r>
            <a:endParaRPr lang="en-IN" sz="7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7200" dirty="0">
                <a:solidFill>
                  <a:schemeClr val="tx1"/>
                </a:solidFill>
              </a:rPr>
              <a:t>class Guitar extends Instrument {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tx1"/>
                </a:solidFill>
              </a:rPr>
              <a:t>    void play() {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tx1"/>
                </a:solidFill>
              </a:rPr>
              <a:t>        System.out.println("Strumming the guitar.");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tx1"/>
                </a:solidFill>
              </a:rPr>
              <a:t>    </a:t>
            </a:r>
            <a:r>
              <a:rPr lang="en-IN" sz="7200" dirty="0" smtClean="0">
                <a:solidFill>
                  <a:schemeClr val="tx1"/>
                </a:solidFill>
              </a:rPr>
              <a:t>}</a:t>
            </a:r>
            <a:endParaRPr lang="en-IN" sz="7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7200" dirty="0">
                <a:solidFill>
                  <a:schemeClr val="tx1"/>
                </a:solidFill>
              </a:rPr>
              <a:t>    void </a:t>
            </a:r>
            <a:r>
              <a:rPr lang="en-IN" sz="7200" dirty="0" err="1">
                <a:solidFill>
                  <a:schemeClr val="tx1"/>
                </a:solidFill>
              </a:rPr>
              <a:t>tuneStrings</a:t>
            </a:r>
            <a:r>
              <a:rPr lang="en-IN" sz="7200" dirty="0">
                <a:solidFill>
                  <a:schemeClr val="tx1"/>
                </a:solidFill>
              </a:rPr>
              <a:t>() {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tx1"/>
                </a:solidFill>
              </a:rPr>
              <a:t>        System.out.println("Tuning the guitar strings.");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IN" sz="5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50059" y="2461846"/>
            <a:ext cx="5741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public class Main {</a:t>
            </a:r>
          </a:p>
          <a:p>
            <a:r>
              <a:rPr lang="en-IN" dirty="0"/>
              <a:t>    public static void main(String[] args) {</a:t>
            </a:r>
          </a:p>
          <a:p>
            <a:r>
              <a:rPr lang="en-IN" dirty="0"/>
              <a:t>        // Upcasting: Converting Guitar to Instrument</a:t>
            </a:r>
          </a:p>
          <a:p>
            <a:r>
              <a:rPr lang="en-IN" dirty="0"/>
              <a:t>        Instrument </a:t>
            </a:r>
            <a:r>
              <a:rPr lang="en-IN" dirty="0" err="1"/>
              <a:t>myInstrument</a:t>
            </a:r>
            <a:r>
              <a:rPr lang="en-IN" dirty="0"/>
              <a:t> = new Guitar(); </a:t>
            </a:r>
            <a:r>
              <a:rPr lang="en-IN" dirty="0" smtClean="0"/>
              <a:t>                     </a:t>
            </a:r>
            <a:r>
              <a:rPr lang="en-IN" dirty="0" err="1" smtClean="0"/>
              <a:t>myInstrument.play</a:t>
            </a:r>
            <a:r>
              <a:rPr lang="en-IN" dirty="0"/>
              <a:t>(); </a:t>
            </a:r>
            <a:endParaRPr lang="en-IN" dirty="0" smtClean="0"/>
          </a:p>
          <a:p>
            <a:r>
              <a:rPr lang="en-IN" dirty="0" smtClean="0"/>
              <a:t>// </a:t>
            </a:r>
            <a:r>
              <a:rPr lang="en-IN" dirty="0"/>
              <a:t>Calls Guitar's play() due to method overriding</a:t>
            </a:r>
          </a:p>
          <a:p>
            <a:endParaRPr lang="en-IN" dirty="0"/>
          </a:p>
          <a:p>
            <a:r>
              <a:rPr lang="en-IN" dirty="0" smtClean="0"/>
              <a:t>// </a:t>
            </a:r>
            <a:r>
              <a:rPr lang="en-IN" dirty="0" err="1"/>
              <a:t>myInstrument.tuneStrings</a:t>
            </a:r>
            <a:r>
              <a:rPr lang="en-IN" dirty="0"/>
              <a:t>(); // Compile-time error: method not accessible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58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82460"/>
            <a:ext cx="8761413" cy="7069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Downcasting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7" y="2497015"/>
            <a:ext cx="10321707" cy="3566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Downcasting is the opposite process: casting a superclass (parent) type back to a subclass (child) type. This casting is explicit and can be risky because not all Animal instances are Dog instances. If the object is not truly of the subclass type, a ClassCastException will occur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lvl="0" indent="0"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Characteristics of Downcasting</a:t>
            </a:r>
            <a:r>
              <a:rPr lang="en-US" altLang="en-US" b="1" dirty="0" smtClean="0">
                <a:solidFill>
                  <a:schemeClr val="tx1"/>
                </a:solidFill>
              </a:rPr>
              <a:t>:</a:t>
            </a:r>
          </a:p>
          <a:p>
            <a:pPr lvl="0"/>
            <a:r>
              <a:rPr lang="en-US" altLang="en-US" dirty="0" smtClean="0">
                <a:solidFill>
                  <a:schemeClr val="tx1"/>
                </a:solidFill>
              </a:rPr>
              <a:t>Explicit</a:t>
            </a:r>
            <a:r>
              <a:rPr lang="en-US" altLang="en-US" dirty="0">
                <a:solidFill>
                  <a:schemeClr val="tx1"/>
                </a:solidFill>
              </a:rPr>
              <a:t>: Downcasting requires explicit casting using the (Subclass) syntax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en-US" altLang="en-US" dirty="0" smtClean="0">
                <a:solidFill>
                  <a:schemeClr val="tx1"/>
                </a:solidFill>
              </a:rPr>
              <a:t>Risky</a:t>
            </a:r>
            <a:r>
              <a:rPr lang="en-US" altLang="en-US" dirty="0">
                <a:solidFill>
                  <a:schemeClr val="tx1"/>
                </a:solidFill>
              </a:rPr>
              <a:t>: Downcasting is only safe if the object is actually an instance of the subclass. Otherwise, it throws a ClassCastException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en-US" altLang="en-US" dirty="0" smtClean="0">
                <a:solidFill>
                  <a:schemeClr val="tx1"/>
                </a:solidFill>
              </a:rPr>
              <a:t>Instanceof </a:t>
            </a:r>
            <a:r>
              <a:rPr lang="en-US" altLang="en-US" dirty="0">
                <a:solidFill>
                  <a:schemeClr val="tx1"/>
                </a:solidFill>
              </a:rPr>
              <a:t>Check: It is common to use the instanceof operator to check if the object is of the specific subclass type before downcasting to avoid runtime exceptions.</a:t>
            </a:r>
            <a:endParaRPr lang="en-US" altLang="en-US" sz="4800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04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31" y="2206869"/>
            <a:ext cx="5926016" cy="37162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</a:rPr>
              <a:t>class Animal {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</a:rPr>
              <a:t>    void </a:t>
            </a:r>
            <a:r>
              <a:rPr lang="en-IN" sz="6400" dirty="0" err="1">
                <a:solidFill>
                  <a:schemeClr val="tx1"/>
                </a:solidFill>
              </a:rPr>
              <a:t>makeSound</a:t>
            </a:r>
            <a:r>
              <a:rPr lang="en-IN" sz="6400" dirty="0">
                <a:solidFill>
                  <a:schemeClr val="tx1"/>
                </a:solidFill>
              </a:rPr>
              <a:t>() {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</a:rPr>
              <a:t>        System.out.println("Animal makes a sound.");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sz="6400" dirty="0" smtClean="0">
                <a:solidFill>
                  <a:schemeClr val="tx1"/>
                </a:solidFill>
              </a:rPr>
              <a:t>}</a:t>
            </a:r>
            <a:endParaRPr lang="en-IN" sz="6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</a:rPr>
              <a:t>class Bird extends Animal {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</a:rPr>
              <a:t>    void </a:t>
            </a:r>
            <a:r>
              <a:rPr lang="en-IN" sz="6400" dirty="0" err="1">
                <a:solidFill>
                  <a:schemeClr val="tx1"/>
                </a:solidFill>
              </a:rPr>
              <a:t>makeSound</a:t>
            </a:r>
            <a:r>
              <a:rPr lang="en-IN" sz="6400" dirty="0">
                <a:solidFill>
                  <a:schemeClr val="tx1"/>
                </a:solidFill>
              </a:rPr>
              <a:t>() {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</a:rPr>
              <a:t>        System.out.println("Bird chirps.");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IN" sz="6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</a:rPr>
              <a:t>    void fly() {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</a:rPr>
              <a:t>        System.out.println("Bird is flying.");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IN" sz="6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73261" y="2303586"/>
            <a:ext cx="6031524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public class Main {</a:t>
            </a:r>
          </a:p>
          <a:p>
            <a:r>
              <a:rPr lang="en-IN" sz="1600" dirty="0"/>
              <a:t>    public static void main(String[] args) {</a:t>
            </a:r>
          </a:p>
          <a:p>
            <a:r>
              <a:rPr lang="en-IN" sz="1600" dirty="0"/>
              <a:t>        // Create an Animal reference that points to a Bird object</a:t>
            </a:r>
          </a:p>
          <a:p>
            <a:r>
              <a:rPr lang="en-IN" sz="1600" dirty="0"/>
              <a:t>        Animal </a:t>
            </a:r>
            <a:r>
              <a:rPr lang="en-IN" sz="1600" dirty="0" err="1"/>
              <a:t>myAnimal</a:t>
            </a:r>
            <a:r>
              <a:rPr lang="en-IN" sz="1600" dirty="0"/>
              <a:t> = new Bird(); // Upcasting to Animal</a:t>
            </a:r>
          </a:p>
          <a:p>
            <a:endParaRPr lang="en-IN" sz="1600" dirty="0"/>
          </a:p>
          <a:p>
            <a:r>
              <a:rPr lang="en-IN" sz="1600" dirty="0"/>
              <a:t>        // Downcasting: Convert the Animal reference back to Bird</a:t>
            </a:r>
          </a:p>
          <a:p>
            <a:r>
              <a:rPr lang="en-IN" sz="1600" dirty="0"/>
              <a:t>        if (</a:t>
            </a:r>
            <a:r>
              <a:rPr lang="en-IN" sz="1600" dirty="0" err="1"/>
              <a:t>myAnimal</a:t>
            </a:r>
            <a:r>
              <a:rPr lang="en-IN" sz="1600" dirty="0"/>
              <a:t> instanceof Bird) {</a:t>
            </a:r>
          </a:p>
          <a:p>
            <a:r>
              <a:rPr lang="en-IN" sz="1600" dirty="0"/>
              <a:t>            Bird </a:t>
            </a:r>
            <a:r>
              <a:rPr lang="en-IN" sz="1600" dirty="0" err="1"/>
              <a:t>myBird</a:t>
            </a:r>
            <a:r>
              <a:rPr lang="en-IN" sz="1600" dirty="0"/>
              <a:t> = (Bird) </a:t>
            </a:r>
            <a:r>
              <a:rPr lang="en-IN" sz="1600" dirty="0" err="1"/>
              <a:t>myAnimal</a:t>
            </a:r>
            <a:r>
              <a:rPr lang="en-IN" sz="1600" dirty="0"/>
              <a:t>; // Downcasting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myBird.makeSound</a:t>
            </a:r>
            <a:r>
              <a:rPr lang="en-IN" sz="1600" dirty="0"/>
              <a:t>(); // Calls Bird's </a:t>
            </a:r>
            <a:r>
              <a:rPr lang="en-IN" sz="1600" dirty="0" err="1"/>
              <a:t>makeSound</a:t>
            </a:r>
            <a:r>
              <a:rPr lang="en-IN" sz="1600" dirty="0"/>
              <a:t>()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myBird.fly</a:t>
            </a:r>
            <a:r>
              <a:rPr lang="en-IN" sz="1600" dirty="0"/>
              <a:t>();      </a:t>
            </a:r>
            <a:endParaRPr lang="en-IN" sz="1600" dirty="0" smtClean="0"/>
          </a:p>
          <a:p>
            <a:r>
              <a:rPr lang="en-IN" sz="1600" dirty="0"/>
              <a:t> </a:t>
            </a:r>
            <a:r>
              <a:rPr lang="en-IN" sz="1600" dirty="0" smtClean="0"/>
              <a:t>         </a:t>
            </a:r>
            <a:r>
              <a:rPr lang="en-IN" sz="1600" dirty="0"/>
              <a:t>// Now we can access fly() specific to Bird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}</a:t>
            </a:r>
          </a:p>
          <a:p>
            <a:endParaRPr lang="en-IN" sz="11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23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Type </a:t>
            </a:r>
            <a:r>
              <a:rPr lang="en-US" dirty="0" smtClean="0">
                <a:solidFill>
                  <a:schemeClr val="bg1"/>
                </a:solidFill>
              </a:rPr>
              <a:t>casting with </a:t>
            </a:r>
            <a:r>
              <a:rPr lang="en-US" dirty="0">
                <a:solidFill>
                  <a:schemeClr val="bg1"/>
                </a:solidFill>
              </a:rPr>
              <a:t>different data types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26677"/>
            <a:ext cx="8825659" cy="359312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Type casting can be done across different data types like int, float, double, char, etc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Primitive Type Casting </a:t>
            </a:r>
            <a:r>
              <a:rPr lang="en-IN" b="1" dirty="0" smtClean="0">
                <a:solidFill>
                  <a:schemeClr val="tx1"/>
                </a:solidFill>
              </a:rPr>
              <a:t>Examples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en-US" b="1" dirty="0" smtClean="0">
                <a:solidFill>
                  <a:schemeClr val="tx1"/>
                </a:solidFill>
              </a:rPr>
              <a:t>Casting </a:t>
            </a:r>
            <a:r>
              <a:rPr lang="en-US" b="1" dirty="0">
                <a:solidFill>
                  <a:schemeClr val="tx1"/>
                </a:solidFill>
              </a:rPr>
              <a:t>from int to float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2. </a:t>
            </a:r>
            <a:r>
              <a:rPr lang="en-US" b="1" dirty="0" smtClean="0">
                <a:solidFill>
                  <a:schemeClr val="tx1"/>
                </a:solidFill>
              </a:rPr>
              <a:t>Casting </a:t>
            </a:r>
            <a:r>
              <a:rPr lang="en-US" b="1" dirty="0">
                <a:solidFill>
                  <a:schemeClr val="tx1"/>
                </a:solidFill>
              </a:rPr>
              <a:t>from double to int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48507" y="4666175"/>
            <a:ext cx="4589585" cy="1257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int num = 100;</a:t>
            </a:r>
          </a:p>
          <a:p>
            <a:r>
              <a:rPr lang="en-US" dirty="0"/>
              <a:t>float f = num; // Implicit casting from int to float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23892" y="4046316"/>
            <a:ext cx="5345723" cy="1257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double d = 123.45;</a:t>
            </a:r>
          </a:p>
          <a:p>
            <a:r>
              <a:rPr lang="en-US" dirty="0"/>
              <a:t>int i = (int) d; // Explicit casting, results in data loss (i becomes 123)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48507" y="3879557"/>
            <a:ext cx="41411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Converting int or long to float or double is done automatically.</a:t>
            </a:r>
            <a:r>
              <a:rPr kumimoji="0" lang="en-US" altLang="en-US" sz="800" i="0" u="none" strike="noStrike" cap="none" normalizeH="0" baseline="0" dirty="0" smtClean="0">
                <a:ln>
                  <a:noFill/>
                </a:ln>
                <a:effectLst/>
              </a:rPr>
              <a:t>. </a:t>
            </a:r>
            <a:endParaRPr kumimoji="0" lang="en-US" altLang="en-US" sz="18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422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</TotalTime>
  <Words>946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Java Type Casting, upcasting, downcasting, type casting with different types of data types</vt:lpstr>
      <vt:lpstr>Type casting</vt:lpstr>
      <vt:lpstr>Type Casting  Types</vt:lpstr>
      <vt:lpstr>PowerPoint Presentation</vt:lpstr>
      <vt:lpstr>Upcasting</vt:lpstr>
      <vt:lpstr>Example</vt:lpstr>
      <vt:lpstr>Downcasting</vt:lpstr>
      <vt:lpstr>Example</vt:lpstr>
      <vt:lpstr>Type casting with different data types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</cp:revision>
  <dcterms:created xsi:type="dcterms:W3CDTF">2024-11-07T16:58:31Z</dcterms:created>
  <dcterms:modified xsi:type="dcterms:W3CDTF">2024-11-08T05:25:56Z</dcterms:modified>
</cp:coreProperties>
</file>