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76" r:id="rId9"/>
    <p:sldId id="271" r:id="rId10"/>
    <p:sldId id="275" r:id="rId11"/>
    <p:sldId id="270" r:id="rId12"/>
  </p:sldIdLst>
  <p:sldSz cx="18288000" cy="10287000"/>
  <p:notesSz cx="6858000" cy="9144000"/>
  <p:embeddedFontLst>
    <p:embeddedFont>
      <p:font typeface="Lato Bold" panose="020B0604020202020204" charset="0"/>
      <p:regular r:id="rId13"/>
    </p:embeddedFont>
    <p:embeddedFont>
      <p:font typeface="League Spartan" panose="020B0604020202020204" charset="0"/>
      <p:regular r:id="rId14"/>
    </p:embeddedFont>
    <p:embeddedFont>
      <p:font typeface="Poppins" panose="00000500000000000000"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70B2B-320A-4BD1-B44B-15E6E10A1B1B}" v="2" dt="2024-06-05T16:18:30.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Rai" userId="4ac72508-9c53-48c6-a53b-d07bead9c4b0" providerId="ADAL" clId="{82670B2B-320A-4BD1-B44B-15E6E10A1B1B}"/>
    <pc:docChg chg="undo custSel addSld delSld modSld">
      <pc:chgData name="Vishal Rai" userId="4ac72508-9c53-48c6-a53b-d07bead9c4b0" providerId="ADAL" clId="{82670B2B-320A-4BD1-B44B-15E6E10A1B1B}" dt="2024-06-05T16:20:07.712" v="18" actId="2696"/>
      <pc:docMkLst>
        <pc:docMk/>
      </pc:docMkLst>
      <pc:sldChg chg="addSp delSp modSp mod">
        <pc:chgData name="Vishal Rai" userId="4ac72508-9c53-48c6-a53b-d07bead9c4b0" providerId="ADAL" clId="{82670B2B-320A-4BD1-B44B-15E6E10A1B1B}" dt="2024-06-05T16:14:09.915" v="8" actId="1076"/>
        <pc:sldMkLst>
          <pc:docMk/>
          <pc:sldMk cId="0" sldId="257"/>
        </pc:sldMkLst>
        <pc:picChg chg="add del">
          <ac:chgData name="Vishal Rai" userId="4ac72508-9c53-48c6-a53b-d07bead9c4b0" providerId="ADAL" clId="{82670B2B-320A-4BD1-B44B-15E6E10A1B1B}" dt="2024-06-05T16:13:58.842" v="3" actId="478"/>
          <ac:picMkLst>
            <pc:docMk/>
            <pc:sldMk cId="0" sldId="257"/>
            <ac:picMk id="4" creationId="{9B72C01B-BE46-A452-EA1F-CC6C16C5781D}"/>
          </ac:picMkLst>
        </pc:picChg>
        <pc:picChg chg="add mod">
          <ac:chgData name="Vishal Rai" userId="4ac72508-9c53-48c6-a53b-d07bead9c4b0" providerId="ADAL" clId="{82670B2B-320A-4BD1-B44B-15E6E10A1B1B}" dt="2024-06-05T16:14:09.915" v="8" actId="1076"/>
          <ac:picMkLst>
            <pc:docMk/>
            <pc:sldMk cId="0" sldId="257"/>
            <ac:picMk id="5" creationId="{83F4A309-719C-57BA-AD2E-44930B7C8C7F}"/>
          </ac:picMkLst>
        </pc:picChg>
      </pc:sldChg>
      <pc:sldChg chg="addSp delSp modSp mod">
        <pc:chgData name="Vishal Rai" userId="4ac72508-9c53-48c6-a53b-d07bead9c4b0" providerId="ADAL" clId="{82670B2B-320A-4BD1-B44B-15E6E10A1B1B}" dt="2024-06-05T16:14:55.874" v="14" actId="14100"/>
        <pc:sldMkLst>
          <pc:docMk/>
          <pc:sldMk cId="0" sldId="259"/>
        </pc:sldMkLst>
        <pc:picChg chg="add mod">
          <ac:chgData name="Vishal Rai" userId="4ac72508-9c53-48c6-a53b-d07bead9c4b0" providerId="ADAL" clId="{82670B2B-320A-4BD1-B44B-15E6E10A1B1B}" dt="2024-06-05T16:14:55.874" v="14" actId="14100"/>
          <ac:picMkLst>
            <pc:docMk/>
            <pc:sldMk cId="0" sldId="259"/>
            <ac:picMk id="10" creationId="{82D6D2DB-5D06-A73D-91C7-6796CA0D375D}"/>
          </ac:picMkLst>
        </pc:picChg>
        <pc:picChg chg="del">
          <ac:chgData name="Vishal Rai" userId="4ac72508-9c53-48c6-a53b-d07bead9c4b0" providerId="ADAL" clId="{82670B2B-320A-4BD1-B44B-15E6E10A1B1B}" dt="2024-06-05T16:14:18.018" v="9" actId="478"/>
          <ac:picMkLst>
            <pc:docMk/>
            <pc:sldMk cId="0" sldId="259"/>
            <ac:picMk id="14" creationId="{22E5A4BA-F3B2-BDD1-182E-91859DED483E}"/>
          </ac:picMkLst>
        </pc:picChg>
      </pc:sldChg>
      <pc:sldChg chg="modSp mod">
        <pc:chgData name="Vishal Rai" userId="4ac72508-9c53-48c6-a53b-d07bead9c4b0" providerId="ADAL" clId="{82670B2B-320A-4BD1-B44B-15E6E10A1B1B}" dt="2024-06-05T16:10:47.449" v="0" actId="1076"/>
        <pc:sldMkLst>
          <pc:docMk/>
          <pc:sldMk cId="2974841631" sldId="273"/>
        </pc:sldMkLst>
        <pc:picChg chg="mod">
          <ac:chgData name="Vishal Rai" userId="4ac72508-9c53-48c6-a53b-d07bead9c4b0" providerId="ADAL" clId="{82670B2B-320A-4BD1-B44B-15E6E10A1B1B}" dt="2024-06-05T16:10:47.449" v="0" actId="1076"/>
          <ac:picMkLst>
            <pc:docMk/>
            <pc:sldMk cId="2974841631" sldId="273"/>
            <ac:picMk id="4" creationId="{9774B0EB-4704-E996-E6CD-9864897F5FA2}"/>
          </ac:picMkLst>
        </pc:picChg>
      </pc:sldChg>
      <pc:sldChg chg="addSp modSp new del">
        <pc:chgData name="Vishal Rai" userId="4ac72508-9c53-48c6-a53b-d07bead9c4b0" providerId="ADAL" clId="{82670B2B-320A-4BD1-B44B-15E6E10A1B1B}" dt="2024-06-05T16:20:07.712" v="18" actId="2696"/>
        <pc:sldMkLst>
          <pc:docMk/>
          <pc:sldMk cId="2584123539" sldId="276"/>
        </pc:sldMkLst>
        <pc:spChg chg="mod">
          <ac:chgData name="Vishal Rai" userId="4ac72508-9c53-48c6-a53b-d07bead9c4b0" providerId="ADAL" clId="{82670B2B-320A-4BD1-B44B-15E6E10A1B1B}" dt="2024-06-05T16:18:25.569" v="16"/>
          <ac:spMkLst>
            <pc:docMk/>
            <pc:sldMk cId="2584123539" sldId="276"/>
            <ac:spMk id="3" creationId="{432BF0C1-C985-B62F-542A-0AD1E95F32AA}"/>
          </ac:spMkLst>
        </pc:spChg>
        <pc:spChg chg="mod">
          <ac:chgData name="Vishal Rai" userId="4ac72508-9c53-48c6-a53b-d07bead9c4b0" providerId="ADAL" clId="{82670B2B-320A-4BD1-B44B-15E6E10A1B1B}" dt="2024-06-05T16:18:25.569" v="16"/>
          <ac:spMkLst>
            <pc:docMk/>
            <pc:sldMk cId="2584123539" sldId="276"/>
            <ac:spMk id="4" creationId="{826F7723-082E-3C5E-95F7-63AD6C9FFA5C}"/>
          </ac:spMkLst>
        </pc:spChg>
        <pc:spChg chg="mod">
          <ac:chgData name="Vishal Rai" userId="4ac72508-9c53-48c6-a53b-d07bead9c4b0" providerId="ADAL" clId="{82670B2B-320A-4BD1-B44B-15E6E10A1B1B}" dt="2024-06-05T16:18:30.026" v="17"/>
          <ac:spMkLst>
            <pc:docMk/>
            <pc:sldMk cId="2584123539" sldId="276"/>
            <ac:spMk id="6" creationId="{1A22FFED-B64E-28B9-2617-0DFE00C110A4}"/>
          </ac:spMkLst>
        </pc:spChg>
        <pc:spChg chg="mod">
          <ac:chgData name="Vishal Rai" userId="4ac72508-9c53-48c6-a53b-d07bead9c4b0" providerId="ADAL" clId="{82670B2B-320A-4BD1-B44B-15E6E10A1B1B}" dt="2024-06-05T16:18:30.026" v="17"/>
          <ac:spMkLst>
            <pc:docMk/>
            <pc:sldMk cId="2584123539" sldId="276"/>
            <ac:spMk id="7" creationId="{2C448338-EB1B-2A70-3547-65C6518CF5E5}"/>
          </ac:spMkLst>
        </pc:spChg>
        <pc:grpChg chg="add mod">
          <ac:chgData name="Vishal Rai" userId="4ac72508-9c53-48c6-a53b-d07bead9c4b0" providerId="ADAL" clId="{82670B2B-320A-4BD1-B44B-15E6E10A1B1B}" dt="2024-06-05T16:18:25.569" v="16"/>
          <ac:grpSpMkLst>
            <pc:docMk/>
            <pc:sldMk cId="2584123539" sldId="276"/>
            <ac:grpSpMk id="2" creationId="{78D9DF7B-FC72-E004-2065-A9191A6149A8}"/>
          </ac:grpSpMkLst>
        </pc:grpChg>
        <pc:grpChg chg="add mod">
          <ac:chgData name="Vishal Rai" userId="4ac72508-9c53-48c6-a53b-d07bead9c4b0" providerId="ADAL" clId="{82670B2B-320A-4BD1-B44B-15E6E10A1B1B}" dt="2024-06-05T16:18:30.026" v="17"/>
          <ac:grpSpMkLst>
            <pc:docMk/>
            <pc:sldMk cId="2584123539" sldId="276"/>
            <ac:grpSpMk id="5" creationId="{457E2317-65E2-F197-18E8-923289D1582C}"/>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dirty="0"/>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06640"/>
          </a:xfrm>
          <a:prstGeom prst="rect">
            <a:avLst/>
          </a:prstGeom>
        </p:spPr>
        <p:txBody>
          <a:bodyPr lIns="0" tIns="0" rIns="0" bIns="0" rtlCol="0" anchor="t">
            <a:spAutoFit/>
          </a:bodyPr>
          <a:lstStyle/>
          <a:p>
            <a:pPr>
              <a:lnSpc>
                <a:spcPts val="11265"/>
              </a:lnSpc>
              <a:spcBef>
                <a:spcPct val="0"/>
              </a:spcBef>
            </a:pPr>
            <a:endParaRPr lang="en-US" sz="8046" dirty="0">
              <a:solidFill>
                <a:srgbClr val="000000"/>
              </a:solidFill>
              <a:latin typeface="Lato Bold"/>
            </a:endParaRPr>
          </a:p>
        </p:txBody>
      </p:sp>
      <p:sp>
        <p:nvSpPr>
          <p:cNvPr id="7" name="TextBox 7"/>
          <p:cNvSpPr txBox="1"/>
          <p:nvPr/>
        </p:nvSpPr>
        <p:spPr>
          <a:xfrm>
            <a:off x="3648322" y="4106715"/>
            <a:ext cx="10991397" cy="5057025"/>
          </a:xfrm>
          <a:prstGeom prst="rect">
            <a:avLst/>
          </a:prstGeom>
        </p:spPr>
        <p:txBody>
          <a:bodyPr lIns="0" tIns="0" rIns="0" bIns="0" rtlCol="0" anchor="t">
            <a:spAutoFit/>
          </a:bodyPr>
          <a:lstStyle/>
          <a:p>
            <a:pPr>
              <a:lnSpc>
                <a:spcPts val="13343"/>
              </a:lnSpc>
              <a:spcBef>
                <a:spcPct val="0"/>
              </a:spcBef>
            </a:pPr>
            <a:r>
              <a:rPr lang="en-US" sz="8800" u="sng" dirty="0">
                <a:solidFill>
                  <a:srgbClr val="593C8F"/>
                </a:solidFill>
                <a:latin typeface="League Spartan"/>
              </a:rPr>
              <a:t>STOCK MARKET ANALYSIS</a:t>
            </a:r>
          </a:p>
          <a:p>
            <a:pPr>
              <a:lnSpc>
                <a:spcPts val="13343"/>
              </a:lnSpc>
              <a:spcBef>
                <a:spcPct val="0"/>
              </a:spcBef>
            </a:pPr>
            <a:endParaRPr lang="en-US" sz="9530" dirty="0">
              <a:solidFill>
                <a:srgbClr val="593C8F"/>
              </a:solidFill>
              <a:latin typeface="League Spartan"/>
            </a:endParaRPr>
          </a:p>
        </p:txBody>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7B8749DE-89A5-4E66-AA6B-B2801EBD65C9}"/>
              </a:ext>
            </a:extLst>
          </p:cNvPr>
          <p:cNvSpPr txBox="1"/>
          <p:nvPr/>
        </p:nvSpPr>
        <p:spPr>
          <a:xfrm>
            <a:off x="4283809" y="1141015"/>
            <a:ext cx="8229600" cy="1200329"/>
          </a:xfrm>
          <a:prstGeom prst="rect">
            <a:avLst/>
          </a:prstGeom>
          <a:noFill/>
        </p:spPr>
        <p:txBody>
          <a:bodyPr wrap="square" rtlCol="0">
            <a:spAutoFit/>
          </a:bodyPr>
          <a:lstStyle/>
          <a:p>
            <a:r>
              <a:rPr lang="en-GB" sz="7200" b="1" u="sng" dirty="0"/>
              <a:t>CONCLUSION</a:t>
            </a:r>
            <a:endParaRPr lang="en-IN" sz="7200" b="1" u="sng" dirty="0"/>
          </a:p>
        </p:txBody>
      </p:sp>
      <p:sp>
        <p:nvSpPr>
          <p:cNvPr id="11" name="TextBox 10">
            <a:extLst>
              <a:ext uri="{FF2B5EF4-FFF2-40B4-BE49-F238E27FC236}">
                <a16:creationId xmlns:a16="http://schemas.microsoft.com/office/drawing/2014/main" id="{9785BB56-11E3-4E0F-8A43-1F8325F2C3E3}"/>
              </a:ext>
            </a:extLst>
          </p:cNvPr>
          <p:cNvSpPr txBox="1"/>
          <p:nvPr/>
        </p:nvSpPr>
        <p:spPr>
          <a:xfrm>
            <a:off x="3086100" y="2933700"/>
            <a:ext cx="14973300" cy="7478970"/>
          </a:xfrm>
          <a:prstGeom prst="rect">
            <a:avLst/>
          </a:prstGeom>
          <a:noFill/>
        </p:spPr>
        <p:txBody>
          <a:bodyPr wrap="square" rtlCol="0">
            <a:spAutoFit/>
          </a:bodyPr>
          <a:lstStyle/>
          <a:p>
            <a:pPr marL="457200" indent="-457200" algn="just">
              <a:buFont typeface="Wingdings" panose="05000000000000000000" pitchFamily="2" charset="2"/>
              <a:buChar char="Ø"/>
            </a:pPr>
            <a:r>
              <a:rPr lang="en-GB" sz="3200" dirty="0"/>
              <a:t>When it comes to the stock market, a variety of factors influence investors' decisions. Some seek high trading volumes for liquidity, while others chase volatility for potential gains.</a:t>
            </a:r>
          </a:p>
          <a:p>
            <a:pPr marL="457200" indent="-457200" algn="just">
              <a:buFont typeface="Wingdings" panose="05000000000000000000" pitchFamily="2" charset="2"/>
              <a:buChar char="Ø"/>
            </a:pPr>
            <a:r>
              <a:rPr lang="en-GB" sz="3200" dirty="0"/>
              <a:t>Investors interested in dividends might focus on stocks with the highest and lowest dividend yields, aiming for consistent income or growth.</a:t>
            </a:r>
          </a:p>
          <a:p>
            <a:pPr marL="457200" indent="-457200" algn="just">
              <a:buFont typeface="Wingdings" panose="05000000000000000000" pitchFamily="2" charset="2"/>
              <a:buChar char="Ø"/>
            </a:pPr>
            <a:r>
              <a:rPr lang="en-GB" sz="3200" dirty="0"/>
              <a:t>P/E ratios provide insight into a company's valuation, with some preferring high ratios for growth potential and others favouring lower ones for perceived value. Market capitalization indicates the size of a company, attracting investors seeking stability or growth opportunities. Stocks near their 52-week highs or lows may indicate momentum or potential reversals, depending on investors' strategies. Lastly, buy and sell signals can guide investors, signalling potential opportunities or risks in the market.</a:t>
            </a:r>
          </a:p>
          <a:p>
            <a:pPr marL="457200" indent="-457200" algn="just">
              <a:buFont typeface="Wingdings" panose="05000000000000000000" pitchFamily="2" charset="2"/>
              <a:buChar char="Ø"/>
            </a:pPr>
            <a:r>
              <a:rPr lang="en-GB" sz="3200" dirty="0"/>
              <a:t> In conclusion, investors must consider these various factors, aligning them with their investment goals and risk tolerance to make informed decisions in the dynamic world of stock trading.</a:t>
            </a:r>
            <a:endParaRPr lang="en-IN" sz="3200" dirty="0"/>
          </a:p>
        </p:txBody>
      </p:sp>
    </p:spTree>
    <p:extLst>
      <p:ext uri="{BB962C8B-B14F-4D97-AF65-F5344CB8AC3E}">
        <p14:creationId xmlns:p14="http://schemas.microsoft.com/office/powerpoint/2010/main" val="135364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717" y="27051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txBody>
            <a:bodyPr/>
            <a:lstStyle/>
            <a:p>
              <a:endParaRPr lang="en-US"/>
            </a:p>
          </p:txBody>
        </p:sp>
        <p:sp>
          <p:nvSpPr>
            <p:cNvPr id="5" name="TextBox 5"/>
            <p:cNvSpPr txBox="1"/>
            <p:nvPr/>
          </p:nvSpPr>
          <p:spPr>
            <a:xfrm>
              <a:off x="0" y="-47625"/>
              <a:ext cx="4816593" cy="140229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81000" y="3759982"/>
            <a:ext cx="18973800" cy="1449115"/>
          </a:xfrm>
          <a:prstGeom prst="rect">
            <a:avLst/>
          </a:prstGeom>
        </p:spPr>
        <p:txBody>
          <a:bodyPr wrap="square"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897880" y="5448300"/>
            <a:ext cx="6492240" cy="0"/>
          </a:xfrm>
          <a:prstGeom prst="line">
            <a:avLst/>
          </a:prstGeom>
          <a:ln w="3810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17"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a:p>
        </p:txBody>
      </p:sp>
      <p:sp>
        <p:nvSpPr>
          <p:cNvPr id="12" name="TextBox 12"/>
          <p:cNvSpPr txBox="1"/>
          <p:nvPr/>
        </p:nvSpPr>
        <p:spPr>
          <a:xfrm>
            <a:off x="1028719" y="952500"/>
            <a:ext cx="7734281" cy="607474"/>
          </a:xfrm>
          <a:prstGeom prst="rect">
            <a:avLst/>
          </a:prstGeom>
        </p:spPr>
        <p:txBody>
          <a:bodyPr wrap="square" lIns="0" tIns="0" rIns="0" bIns="0" rtlCol="0" anchor="t">
            <a:spAutoFit/>
          </a:bodyPr>
          <a:lstStyle/>
          <a:p>
            <a:pPr>
              <a:lnSpc>
                <a:spcPts val="5080"/>
              </a:lnSpc>
              <a:spcBef>
                <a:spcPct val="0"/>
              </a:spcBef>
            </a:pPr>
            <a:r>
              <a:rPr lang="en-IN" sz="3600" b="1" u="sng" dirty="0"/>
              <a:t>AVERAGE DAILY TRADING VOLUME</a:t>
            </a:r>
            <a:endParaRPr lang="en-US" sz="3600" u="sng" dirty="0">
              <a:solidFill>
                <a:srgbClr val="000000"/>
              </a:solidFill>
              <a:latin typeface="Lato Bold"/>
            </a:endParaRP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US"/>
          </a:p>
        </p:txBody>
      </p:sp>
      <p:sp>
        <p:nvSpPr>
          <p:cNvPr id="15" name="TextBox 15"/>
          <p:cNvSpPr txBox="1"/>
          <p:nvPr/>
        </p:nvSpPr>
        <p:spPr>
          <a:xfrm>
            <a:off x="516512" y="2304015"/>
            <a:ext cx="6081947" cy="7171194"/>
          </a:xfrm>
          <a:prstGeom prst="rect">
            <a:avLst/>
          </a:prstGeom>
        </p:spPr>
        <p:txBody>
          <a:bodyPr wrap="square" lIns="0" tIns="0" rIns="0" bIns="0" rtlCol="0" anchor="t">
            <a:spAutoFit/>
          </a:bodyPr>
          <a:lstStyle/>
          <a:p>
            <a:pPr algn="just"/>
            <a:r>
              <a:rPr lang="en-GB" sz="2800" dirty="0"/>
              <a:t>The Average Daily Trading Volume (ADTV) is a measure used in financial markets to gauge the typical number of shares traded in a security over a specified period, typically one trading day. Here's a breakdown of its components:</a:t>
            </a:r>
          </a:p>
          <a:p>
            <a:pPr marL="457200" indent="-457200" algn="just">
              <a:buFont typeface="Wingdings" panose="05000000000000000000" pitchFamily="2" charset="2"/>
              <a:buChar char="Ø"/>
            </a:pPr>
            <a:r>
              <a:rPr lang="en-GB" sz="2800" b="1" dirty="0"/>
              <a:t>Volume:</a:t>
            </a:r>
            <a:r>
              <a:rPr lang="en-GB" sz="2800" dirty="0"/>
              <a:t> Volume refers to the total number of shares (or contracts) traded during a specific period, typically a trading day. It's a measure of market activity and liquidity.</a:t>
            </a:r>
          </a:p>
          <a:p>
            <a:pPr marL="457200" indent="-457200" algn="just">
              <a:buFont typeface="Wingdings" panose="05000000000000000000" pitchFamily="2" charset="2"/>
              <a:buChar char="Ø"/>
            </a:pPr>
            <a:r>
              <a:rPr lang="en-GB" sz="2800" b="1" dirty="0"/>
              <a:t>Average: </a:t>
            </a:r>
            <a:r>
              <a:rPr lang="en-GB" sz="2800" dirty="0"/>
              <a:t>This indicates that the volume is averaged over a certain period, usually calculated over a specific timeframe such as 30 days, 90 days, or even a year.</a:t>
            </a:r>
          </a:p>
          <a:p>
            <a:endParaRPr lang="en-GB" dirty="0"/>
          </a:p>
        </p:txBody>
      </p:sp>
      <p:grpSp>
        <p:nvGrpSpPr>
          <p:cNvPr id="6" name="Group 3">
            <a:extLst>
              <a:ext uri="{FF2B5EF4-FFF2-40B4-BE49-F238E27FC236}">
                <a16:creationId xmlns:a16="http://schemas.microsoft.com/office/drawing/2014/main" id="{D7AD8B8E-FA43-8B9B-23B5-8323970EE022}"/>
              </a:ext>
            </a:extLst>
          </p:cNvPr>
          <p:cNvGrpSpPr/>
          <p:nvPr/>
        </p:nvGrpSpPr>
        <p:grpSpPr>
          <a:xfrm rot="5400000">
            <a:off x="8942777" y="959941"/>
            <a:ext cx="368300" cy="18288000"/>
            <a:chOff x="0" y="0"/>
            <a:chExt cx="97001" cy="4816593"/>
          </a:xfrm>
        </p:grpSpPr>
        <p:sp>
          <p:nvSpPr>
            <p:cNvPr id="7" name="Freeform 4">
              <a:extLst>
                <a:ext uri="{FF2B5EF4-FFF2-40B4-BE49-F238E27FC236}">
                  <a16:creationId xmlns:a16="http://schemas.microsoft.com/office/drawing/2014/main" id="{3C075CA0-591A-6239-5888-5B06FB705813}"/>
                </a:ext>
              </a:extLst>
            </p:cNvPr>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8" name="TextBox 5">
              <a:extLst>
                <a:ext uri="{FF2B5EF4-FFF2-40B4-BE49-F238E27FC236}">
                  <a16:creationId xmlns:a16="http://schemas.microsoft.com/office/drawing/2014/main" id="{5509E08F-FD74-0CCD-9146-D2E1433E3150}"/>
                </a:ext>
              </a:extLst>
            </p:cNvPr>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pic>
        <p:nvPicPr>
          <p:cNvPr id="4" name="Picture 3">
            <a:extLst>
              <a:ext uri="{FF2B5EF4-FFF2-40B4-BE49-F238E27FC236}">
                <a16:creationId xmlns:a16="http://schemas.microsoft.com/office/drawing/2014/main" id="{4FEC02E1-DBDA-D53D-E0CA-9609A5FC5592}"/>
              </a:ext>
            </a:extLst>
          </p:cNvPr>
          <p:cNvPicPr>
            <a:picLocks noChangeAspect="1"/>
          </p:cNvPicPr>
          <p:nvPr/>
        </p:nvPicPr>
        <p:blipFill>
          <a:blip r:embed="rId3"/>
          <a:stretch>
            <a:fillRect/>
          </a:stretch>
        </p:blipFill>
        <p:spPr>
          <a:xfrm>
            <a:off x="7239000" y="2144066"/>
            <a:ext cx="10820401" cy="67332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59"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txBody>
            <a:bodyPr/>
            <a:lstStyle/>
            <a:p>
              <a:endParaRPr lang="en-US"/>
            </a:p>
          </p:txBody>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20" y="1513871"/>
            <a:ext cx="6417963" cy="738238"/>
          </a:xfrm>
          <a:prstGeom prst="rect">
            <a:avLst/>
          </a:prstGeom>
        </p:spPr>
        <p:txBody>
          <a:bodyPr lIns="0" tIns="0" rIns="0" bIns="0" rtlCol="0" anchor="t">
            <a:spAutoFit/>
          </a:bodyPr>
          <a:lstStyle/>
          <a:p>
            <a:pPr>
              <a:lnSpc>
                <a:spcPts val="6018"/>
              </a:lnSpc>
              <a:spcBef>
                <a:spcPct val="0"/>
              </a:spcBef>
            </a:pPr>
            <a:endParaRPr lang="en-US" sz="4298" dirty="0">
              <a:solidFill>
                <a:srgbClr val="FFFFFF"/>
              </a:solidFill>
              <a:latin typeface="League Spartan"/>
            </a:endParaRPr>
          </a:p>
        </p:txBody>
      </p:sp>
      <p:sp>
        <p:nvSpPr>
          <p:cNvPr id="12" name="TextBox 12"/>
          <p:cNvSpPr txBox="1"/>
          <p:nvPr/>
        </p:nvSpPr>
        <p:spPr>
          <a:xfrm>
            <a:off x="1028720" y="952500"/>
            <a:ext cx="5067280" cy="620426"/>
          </a:xfrm>
          <a:prstGeom prst="rect">
            <a:avLst/>
          </a:prstGeom>
        </p:spPr>
        <p:txBody>
          <a:bodyPr wrap="square" lIns="0" tIns="0" rIns="0" bIns="0" rtlCol="0" anchor="t">
            <a:spAutoFit/>
          </a:bodyPr>
          <a:lstStyle/>
          <a:p>
            <a:pPr>
              <a:lnSpc>
                <a:spcPts val="5080"/>
              </a:lnSpc>
              <a:spcBef>
                <a:spcPct val="0"/>
              </a:spcBef>
            </a:pPr>
            <a:r>
              <a:rPr lang="en-IN" sz="4000" b="1" u="sng" dirty="0">
                <a:solidFill>
                  <a:schemeClr val="bg1"/>
                </a:solidFill>
              </a:rPr>
              <a:t>MOST VOLATILE STOCKS</a:t>
            </a:r>
            <a:endParaRPr lang="en-US" sz="4000" u="sng" dirty="0">
              <a:solidFill>
                <a:schemeClr val="bg1"/>
              </a:solidFill>
              <a:latin typeface="Lato Bold"/>
            </a:endParaRPr>
          </a:p>
        </p:txBody>
      </p:sp>
      <p:sp>
        <p:nvSpPr>
          <p:cNvPr id="13" name="TextBox 13"/>
          <p:cNvSpPr txBox="1"/>
          <p:nvPr/>
        </p:nvSpPr>
        <p:spPr>
          <a:xfrm>
            <a:off x="681365" y="2392316"/>
            <a:ext cx="7065683" cy="6894195"/>
          </a:xfrm>
          <a:prstGeom prst="rect">
            <a:avLst/>
          </a:prstGeom>
        </p:spPr>
        <p:txBody>
          <a:bodyPr wrap="square" lIns="0" tIns="0" rIns="0" bIns="0" rtlCol="0" anchor="t">
            <a:spAutoFit/>
          </a:bodyPr>
          <a:lstStyle/>
          <a:p>
            <a:r>
              <a:rPr lang="en-GB" sz="2800" dirty="0">
                <a:solidFill>
                  <a:schemeClr val="bg1"/>
                </a:solidFill>
              </a:rPr>
              <a:t>Most volatile stocks are those that experience significant price fluctuations over a given period, often in a short amount of time. Volatility refers to the degree of variation in a stock's trading price over time. Here's a simple breakdown :</a:t>
            </a:r>
          </a:p>
          <a:p>
            <a:pPr marL="457200" indent="-457200">
              <a:buFont typeface="Wingdings" panose="05000000000000000000" pitchFamily="2" charset="2"/>
              <a:buChar char="Ø"/>
            </a:pPr>
            <a:r>
              <a:rPr lang="en-GB" sz="2800" b="1" dirty="0">
                <a:solidFill>
                  <a:schemeClr val="bg1"/>
                </a:solidFill>
              </a:rPr>
              <a:t>Price Fluctuations</a:t>
            </a:r>
            <a:r>
              <a:rPr lang="en-GB" sz="2800" dirty="0">
                <a:solidFill>
                  <a:schemeClr val="bg1"/>
                </a:solidFill>
              </a:rPr>
              <a:t>: Volatility means that the stock's price goes up and down rapidly. Some stocks may have big swings in price within a single day or over a few days.</a:t>
            </a:r>
          </a:p>
          <a:p>
            <a:pPr marL="457200" indent="-457200">
              <a:buFont typeface="Wingdings" panose="05000000000000000000" pitchFamily="2" charset="2"/>
              <a:buChar char="Ø"/>
            </a:pPr>
            <a:r>
              <a:rPr lang="en-GB" sz="2800" b="1" dirty="0">
                <a:solidFill>
                  <a:schemeClr val="bg1"/>
                </a:solidFill>
              </a:rPr>
              <a:t>Risk and Reward</a:t>
            </a:r>
            <a:r>
              <a:rPr lang="en-GB" sz="2800" dirty="0">
                <a:solidFill>
                  <a:schemeClr val="bg1"/>
                </a:solidFill>
              </a:rPr>
              <a:t>: Generally, more volatile stocks are riskier because their prices can change dramatically, making it harder to predict their future movements. However, they can also offer higher potential returns if the investor correctly anticipates and reacts to price changes.</a:t>
            </a:r>
          </a:p>
        </p:txBody>
      </p:sp>
      <p:sp>
        <p:nvSpPr>
          <p:cNvPr id="14" name="TextBox 14"/>
          <p:cNvSpPr txBox="1"/>
          <p:nvPr/>
        </p:nvSpPr>
        <p:spPr>
          <a:xfrm>
            <a:off x="2677167" y="7140696"/>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FFFFFF"/>
                </a:solidFill>
                <a:latin typeface="Poppins"/>
              </a:rPr>
              <a:t> </a:t>
            </a:r>
          </a:p>
        </p:txBody>
      </p:sp>
      <p:pic>
        <p:nvPicPr>
          <p:cNvPr id="8" name="Picture 7">
            <a:extLst>
              <a:ext uri="{FF2B5EF4-FFF2-40B4-BE49-F238E27FC236}">
                <a16:creationId xmlns:a16="http://schemas.microsoft.com/office/drawing/2014/main" id="{D0789630-0DAC-8BD3-9420-E7D69E6F184B}"/>
              </a:ext>
            </a:extLst>
          </p:cNvPr>
          <p:cNvPicPr>
            <a:picLocks noChangeAspect="1"/>
          </p:cNvPicPr>
          <p:nvPr/>
        </p:nvPicPr>
        <p:blipFill>
          <a:blip r:embed="rId2"/>
          <a:stretch>
            <a:fillRect/>
          </a:stretch>
        </p:blipFill>
        <p:spPr>
          <a:xfrm>
            <a:off x="9517570" y="0"/>
            <a:ext cx="8756471" cy="1028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76"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a:p>
        </p:txBody>
      </p:sp>
      <p:sp>
        <p:nvSpPr>
          <p:cNvPr id="3" name="TextBox 3"/>
          <p:cNvSpPr txBox="1"/>
          <p:nvPr/>
        </p:nvSpPr>
        <p:spPr>
          <a:xfrm>
            <a:off x="3167228" y="824579"/>
            <a:ext cx="10015372" cy="594458"/>
          </a:xfrm>
          <a:prstGeom prst="rect">
            <a:avLst/>
          </a:prstGeom>
        </p:spPr>
        <p:txBody>
          <a:bodyPr wrap="square" lIns="0" tIns="0" rIns="0" bIns="0" rtlCol="0" anchor="t">
            <a:spAutoFit/>
          </a:bodyPr>
          <a:lstStyle/>
          <a:p>
            <a:pPr>
              <a:lnSpc>
                <a:spcPts val="5080"/>
              </a:lnSpc>
              <a:spcBef>
                <a:spcPct val="0"/>
              </a:spcBef>
            </a:pPr>
            <a:r>
              <a:rPr lang="en-IN" sz="3200" b="1" u="sng" dirty="0"/>
              <a:t>STOCKS WITH HIGHEST DIVIDEND AND LOWEST DIVIDEND</a:t>
            </a:r>
            <a:r>
              <a:rPr lang="en-IN" sz="3200" u="sng" dirty="0"/>
              <a:t> </a:t>
            </a:r>
            <a:endParaRPr lang="en-US" sz="3200" u="sng" dirty="0">
              <a:solidFill>
                <a:srgbClr val="000000"/>
              </a:solidFill>
              <a:latin typeface="Lato Bold"/>
            </a:endParaRP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11" name="Group 11"/>
          <p:cNvGrpSpPr/>
          <p:nvPr/>
        </p:nvGrpSpPr>
        <p:grpSpPr>
          <a:xfrm>
            <a:off x="20981" y="22058"/>
            <a:ext cx="3086100" cy="10607842"/>
            <a:chOff x="0" y="0"/>
            <a:chExt cx="812800" cy="2709333"/>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13" name="TextBox 13"/>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7649" y="4911431"/>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7" name="TextBox 17"/>
          <p:cNvSpPr txBox="1"/>
          <p:nvPr/>
        </p:nvSpPr>
        <p:spPr>
          <a:xfrm>
            <a:off x="1027649" y="6433189"/>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8" name="TextBox 17">
            <a:extLst>
              <a:ext uri="{FF2B5EF4-FFF2-40B4-BE49-F238E27FC236}">
                <a16:creationId xmlns:a16="http://schemas.microsoft.com/office/drawing/2014/main" id="{81793E7B-D130-47EE-A245-6F8AC7D278A8}"/>
              </a:ext>
            </a:extLst>
          </p:cNvPr>
          <p:cNvSpPr txBox="1"/>
          <p:nvPr/>
        </p:nvSpPr>
        <p:spPr>
          <a:xfrm>
            <a:off x="3408396" y="2520969"/>
            <a:ext cx="6324600" cy="7017306"/>
          </a:xfrm>
          <a:prstGeom prst="rect">
            <a:avLst/>
          </a:prstGeom>
          <a:noFill/>
        </p:spPr>
        <p:txBody>
          <a:bodyPr wrap="square" rtlCol="0">
            <a:spAutoFit/>
          </a:bodyPr>
          <a:lstStyle/>
          <a:p>
            <a:pPr marL="285750" indent="-285750">
              <a:buFont typeface="Wingdings" panose="05000000000000000000" pitchFamily="2" charset="2"/>
              <a:buChar char="Ø"/>
            </a:pPr>
            <a:r>
              <a:rPr lang="en-GB" sz="3000" dirty="0"/>
              <a:t>Stocks with the highest dividends typically belong to companies that consistently distribute a significant portion of their earnings to shareholders in the form of dividends. </a:t>
            </a:r>
          </a:p>
          <a:p>
            <a:pPr marL="285750" indent="-285750">
              <a:buFont typeface="Wingdings" panose="05000000000000000000" pitchFamily="2" charset="2"/>
              <a:buChar char="Ø"/>
            </a:pPr>
            <a:r>
              <a:rPr lang="en-GB" sz="3000" dirty="0"/>
              <a:t>These companies are often mature, stable, and have a history of generating steady profits. </a:t>
            </a:r>
          </a:p>
          <a:p>
            <a:pPr marL="285750" indent="-285750">
              <a:buFont typeface="Wingdings" panose="05000000000000000000" pitchFamily="2" charset="2"/>
              <a:buChar char="Ø"/>
            </a:pPr>
            <a:r>
              <a:rPr lang="en-GB" sz="3000" dirty="0"/>
              <a:t>Investors seeking income from their investments often Favor high-dividend stocks as they provide regular cash payments, which can supplement their income or be reinvested for growth. </a:t>
            </a:r>
            <a:endParaRPr lang="en-IN" sz="3000" dirty="0"/>
          </a:p>
        </p:txBody>
      </p:sp>
      <p:grpSp>
        <p:nvGrpSpPr>
          <p:cNvPr id="4" name="Group 3">
            <a:extLst>
              <a:ext uri="{FF2B5EF4-FFF2-40B4-BE49-F238E27FC236}">
                <a16:creationId xmlns:a16="http://schemas.microsoft.com/office/drawing/2014/main" id="{8822D33B-35C4-4BC4-22FA-6680B437A356}"/>
              </a:ext>
            </a:extLst>
          </p:cNvPr>
          <p:cNvGrpSpPr/>
          <p:nvPr/>
        </p:nvGrpSpPr>
        <p:grpSpPr>
          <a:xfrm rot="5400000">
            <a:off x="8925418" y="1364516"/>
            <a:ext cx="457218" cy="18225985"/>
            <a:chOff x="0" y="0"/>
            <a:chExt cx="97001" cy="4816593"/>
          </a:xfrm>
        </p:grpSpPr>
        <p:sp>
          <p:nvSpPr>
            <p:cNvPr id="7" name="Freeform 4">
              <a:extLst>
                <a:ext uri="{FF2B5EF4-FFF2-40B4-BE49-F238E27FC236}">
                  <a16:creationId xmlns:a16="http://schemas.microsoft.com/office/drawing/2014/main" id="{4BF4BEA5-86B5-8CBD-EDBE-28D7356EABFA}"/>
                </a:ext>
              </a:extLst>
            </p:cNvPr>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8" name="TextBox 5">
              <a:extLst>
                <a:ext uri="{FF2B5EF4-FFF2-40B4-BE49-F238E27FC236}">
                  <a16:creationId xmlns:a16="http://schemas.microsoft.com/office/drawing/2014/main" id="{4D37565C-C134-8BB4-99E0-350F8B765324}"/>
                </a:ext>
              </a:extLst>
            </p:cNvPr>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pic>
        <p:nvPicPr>
          <p:cNvPr id="10" name="Picture 9">
            <a:extLst>
              <a:ext uri="{FF2B5EF4-FFF2-40B4-BE49-F238E27FC236}">
                <a16:creationId xmlns:a16="http://schemas.microsoft.com/office/drawing/2014/main" id="{82D6D2DB-5D06-A73D-91C7-6796CA0D375D}"/>
              </a:ext>
            </a:extLst>
          </p:cNvPr>
          <p:cNvPicPr>
            <a:picLocks noChangeAspect="1"/>
          </p:cNvPicPr>
          <p:nvPr/>
        </p:nvPicPr>
        <p:blipFill>
          <a:blip r:embed="rId3"/>
          <a:stretch>
            <a:fillRect/>
          </a:stretch>
        </p:blipFill>
        <p:spPr>
          <a:xfrm>
            <a:off x="9507178" y="2520969"/>
            <a:ext cx="8759842" cy="77279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5400000">
            <a:off x="8942777" y="959941"/>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127180" y="1449620"/>
            <a:ext cx="8988620" cy="730969"/>
          </a:xfrm>
          <a:prstGeom prst="rect">
            <a:avLst/>
          </a:prstGeom>
        </p:spPr>
        <p:txBody>
          <a:bodyPr wrap="square" lIns="0" tIns="0" rIns="0" bIns="0" rtlCol="0" anchor="t">
            <a:spAutoFit/>
          </a:bodyPr>
          <a:lstStyle/>
          <a:p>
            <a:pPr>
              <a:lnSpc>
                <a:spcPts val="6018"/>
              </a:lnSpc>
              <a:spcBef>
                <a:spcPct val="0"/>
              </a:spcBef>
            </a:pPr>
            <a:r>
              <a:rPr lang="en-IN" sz="4000" b="1" u="sng" dirty="0"/>
              <a:t>HIGHEST AND LOWEST P/E RATIOS</a:t>
            </a:r>
            <a:endParaRPr lang="en-US" sz="4000" u="sng" dirty="0">
              <a:solidFill>
                <a:srgbClr val="593C8F"/>
              </a:solidFill>
              <a:latin typeface="League Spartan"/>
            </a:endParaRPr>
          </a:p>
        </p:txBody>
      </p:sp>
      <p:sp>
        <p:nvSpPr>
          <p:cNvPr id="16" name="TextBox 16"/>
          <p:cNvSpPr txBox="1"/>
          <p:nvPr/>
        </p:nvSpPr>
        <p:spPr>
          <a:xfrm>
            <a:off x="3361162" y="2705100"/>
            <a:ext cx="4769516" cy="5557804"/>
          </a:xfrm>
          <a:prstGeom prst="rect">
            <a:avLst/>
          </a:prstGeom>
        </p:spPr>
        <p:txBody>
          <a:bodyPr lIns="0" tIns="0" rIns="0" bIns="0" rtlCol="0" anchor="t">
            <a:spAutoFit/>
          </a:bodyPr>
          <a:lstStyle/>
          <a:p>
            <a:pPr marL="285750" indent="-285750">
              <a:lnSpc>
                <a:spcPts val="2448"/>
              </a:lnSpc>
              <a:spcBef>
                <a:spcPct val="0"/>
              </a:spcBef>
              <a:buFont typeface="Wingdings" panose="05000000000000000000" pitchFamily="2" charset="2"/>
              <a:buChar char="Ø"/>
            </a:pPr>
            <a:r>
              <a:rPr lang="en-GB" sz="2800" dirty="0"/>
              <a:t>Stocks with the highest Price-to-Earnings (P/E) ratios typically represent companies whose stock prices are high relative to their earnings per share (EPS).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A high P/E ratio could indicate that investors are expecting high growth rates in the future or have high expectations for the company's performance. </a:t>
            </a:r>
          </a:p>
          <a:p>
            <a:pPr>
              <a:lnSpc>
                <a:spcPts val="2448"/>
              </a:lnSpc>
              <a:spcBef>
                <a:spcPct val="0"/>
              </a:spcBef>
            </a:pPr>
            <a:endParaRPr lang="en-GB" sz="2800" dirty="0"/>
          </a:p>
          <a:p>
            <a:pPr marL="285750" indent="-285750">
              <a:lnSpc>
                <a:spcPts val="2448"/>
              </a:lnSpc>
              <a:spcBef>
                <a:spcPct val="0"/>
              </a:spcBef>
              <a:buFont typeface="Wingdings" panose="05000000000000000000" pitchFamily="2" charset="2"/>
              <a:buChar char="Ø"/>
            </a:pPr>
            <a:r>
              <a:rPr lang="en-GB" sz="2800" dirty="0"/>
              <a:t>These stocks are often from industries or sectors that are experiencing rapid growth or are considered to be in high demand.</a:t>
            </a:r>
            <a:endParaRPr lang="en-US" sz="2800" dirty="0"/>
          </a:p>
        </p:txBody>
      </p:sp>
      <p:grpSp>
        <p:nvGrpSpPr>
          <p:cNvPr id="2" name="Group 5">
            <a:extLst>
              <a:ext uri="{FF2B5EF4-FFF2-40B4-BE49-F238E27FC236}">
                <a16:creationId xmlns:a16="http://schemas.microsoft.com/office/drawing/2014/main" id="{1B7EE85E-5A99-4C9B-A6E5-AA5A286197A4}"/>
              </a:ext>
            </a:extLst>
          </p:cNvPr>
          <p:cNvGrpSpPr/>
          <p:nvPr/>
        </p:nvGrpSpPr>
        <p:grpSpPr>
          <a:xfrm>
            <a:off x="0" y="-1"/>
            <a:ext cx="3086100" cy="9919781"/>
            <a:chOff x="0" y="0"/>
            <a:chExt cx="812800" cy="2709333"/>
          </a:xfrm>
        </p:grpSpPr>
        <p:sp>
          <p:nvSpPr>
            <p:cNvPr id="6" name="Freeform 6">
              <a:extLst>
                <a:ext uri="{FF2B5EF4-FFF2-40B4-BE49-F238E27FC236}">
                  <a16:creationId xmlns:a16="http://schemas.microsoft.com/office/drawing/2014/main" id="{0CEE972B-A145-04F0-AAD2-D9D1D24F7A87}"/>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9" name="TextBox 7">
              <a:extLst>
                <a:ext uri="{FF2B5EF4-FFF2-40B4-BE49-F238E27FC236}">
                  <a16:creationId xmlns:a16="http://schemas.microsoft.com/office/drawing/2014/main" id="{3DE0998A-12FB-D965-5541-10D0389050AD}"/>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pic>
        <p:nvPicPr>
          <p:cNvPr id="11" name="Picture 10">
            <a:extLst>
              <a:ext uri="{FF2B5EF4-FFF2-40B4-BE49-F238E27FC236}">
                <a16:creationId xmlns:a16="http://schemas.microsoft.com/office/drawing/2014/main" id="{266DB56C-0858-774D-14D8-DE6E6351A4C1}"/>
              </a:ext>
            </a:extLst>
          </p:cNvPr>
          <p:cNvPicPr>
            <a:picLocks noChangeAspect="1"/>
          </p:cNvPicPr>
          <p:nvPr/>
        </p:nvPicPr>
        <p:blipFill>
          <a:blip r:embed="rId2"/>
          <a:stretch>
            <a:fillRect/>
          </a:stretch>
        </p:blipFill>
        <p:spPr>
          <a:xfrm>
            <a:off x="9525000" y="2219061"/>
            <a:ext cx="8745927" cy="77007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64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dirty="0"/>
          </a:p>
        </p:txBody>
      </p:sp>
      <p:grpSp>
        <p:nvGrpSpPr>
          <p:cNvPr id="5" name="Group 5"/>
          <p:cNvGrpSpPr/>
          <p:nvPr/>
        </p:nvGrpSpPr>
        <p:grpSpPr>
          <a:xfrm>
            <a:off x="0" y="-3810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276600" y="1759563"/>
            <a:ext cx="8534400" cy="607474"/>
          </a:xfrm>
          <a:prstGeom prst="rect">
            <a:avLst/>
          </a:prstGeom>
        </p:spPr>
        <p:txBody>
          <a:bodyPr wrap="square" lIns="0" tIns="0" rIns="0" bIns="0" rtlCol="0" anchor="t">
            <a:spAutoFit/>
          </a:bodyPr>
          <a:lstStyle/>
          <a:p>
            <a:pPr>
              <a:lnSpc>
                <a:spcPts val="5080"/>
              </a:lnSpc>
              <a:spcBef>
                <a:spcPct val="0"/>
              </a:spcBef>
            </a:pPr>
            <a:r>
              <a:rPr lang="en-IN" sz="3600" b="1" u="sng" dirty="0"/>
              <a:t>STOCKS WITH HIGHEST MARKET CAPITAL</a:t>
            </a:r>
            <a:r>
              <a:rPr lang="en-IN" sz="3600" u="sng" dirty="0"/>
              <a:t> </a:t>
            </a:r>
            <a:endParaRPr lang="en-US" sz="3600" u="sng" dirty="0">
              <a:solidFill>
                <a:srgbClr val="000000"/>
              </a:solidFill>
              <a:latin typeface="Lato Bold"/>
            </a:endParaRPr>
          </a:p>
        </p:txBody>
      </p:sp>
      <p:sp>
        <p:nvSpPr>
          <p:cNvPr id="14" name="TextBox 14"/>
          <p:cNvSpPr txBox="1"/>
          <p:nvPr/>
        </p:nvSpPr>
        <p:spPr>
          <a:xfrm>
            <a:off x="4034958" y="3084401"/>
            <a:ext cx="5744744" cy="6700360"/>
          </a:xfrm>
          <a:prstGeom prst="rect">
            <a:avLst/>
          </a:prstGeom>
        </p:spPr>
        <p:txBody>
          <a:bodyPr lIns="0" tIns="0" rIns="0" bIns="0" rtlCol="0" anchor="t">
            <a:spAutoFit/>
          </a:bodyPr>
          <a:lstStyle/>
          <a:p>
            <a:pPr marL="285750" indent="-285750">
              <a:lnSpc>
                <a:spcPts val="2948"/>
              </a:lnSpc>
              <a:spcBef>
                <a:spcPct val="0"/>
              </a:spcBef>
              <a:buFont typeface="Wingdings" panose="05000000000000000000" pitchFamily="2" charset="2"/>
              <a:buChar char="Ø"/>
            </a:pPr>
            <a:r>
              <a:rPr lang="en-GB" sz="2800" dirty="0"/>
              <a:t>Stocks with the highest market capitalization are those belonging to companies that have the highest total value in the stock market. </a:t>
            </a:r>
          </a:p>
          <a:p>
            <a:pPr marL="285750" indent="-285750">
              <a:lnSpc>
                <a:spcPts val="2948"/>
              </a:lnSpc>
              <a:spcBef>
                <a:spcPct val="0"/>
              </a:spcBef>
              <a:buFont typeface="Wingdings" panose="05000000000000000000" pitchFamily="2" charset="2"/>
              <a:buChar char="Ø"/>
            </a:pPr>
            <a:r>
              <a:rPr lang="en-GB" sz="2800" dirty="0"/>
              <a:t>Market capitalization, often referred to as "market cap," is calculated by multiplying a company's total outstanding shares by its current stock price. </a:t>
            </a:r>
          </a:p>
          <a:p>
            <a:pPr marL="285750" indent="-285750">
              <a:lnSpc>
                <a:spcPts val="2948"/>
              </a:lnSpc>
              <a:spcBef>
                <a:spcPct val="0"/>
              </a:spcBef>
              <a:buFont typeface="Wingdings" panose="05000000000000000000" pitchFamily="2" charset="2"/>
              <a:buChar char="Ø"/>
            </a:pPr>
            <a:r>
              <a:rPr lang="en-GB" sz="2800" dirty="0"/>
              <a:t>Essentially, it represents the total dollar value of a company's outstanding shares of stock. </a:t>
            </a:r>
          </a:p>
          <a:p>
            <a:pPr marL="285750" indent="-285750">
              <a:lnSpc>
                <a:spcPts val="2948"/>
              </a:lnSpc>
              <a:spcBef>
                <a:spcPct val="0"/>
              </a:spcBef>
              <a:buFont typeface="Wingdings" panose="05000000000000000000" pitchFamily="2" charset="2"/>
              <a:buChar char="Ø"/>
            </a:pPr>
            <a:r>
              <a:rPr lang="en-GB" sz="2800" dirty="0"/>
              <a:t>Companies with the highest market capitalization are typically large, well-established firms with significant operations, strong financial performance, and often global brand recognition. </a:t>
            </a:r>
            <a:endParaRPr lang="en-US" sz="2800" dirty="0">
              <a:solidFill>
                <a:srgbClr val="000000"/>
              </a:solidFill>
              <a:latin typeface="Poppins"/>
            </a:endParaRPr>
          </a:p>
        </p:txBody>
      </p:sp>
      <p:sp>
        <p:nvSpPr>
          <p:cNvPr id="15" name="TextBox 15"/>
          <p:cNvSpPr txBox="1"/>
          <p:nvPr/>
        </p:nvSpPr>
        <p:spPr>
          <a:xfrm>
            <a:off x="4189304" y="6862284"/>
            <a:ext cx="5744744" cy="354521"/>
          </a:xfrm>
          <a:prstGeom prst="rect">
            <a:avLst/>
          </a:prstGeom>
        </p:spPr>
        <p:txBody>
          <a:bodyPr lIns="0" tIns="0" rIns="0" bIns="0" rtlCol="0" anchor="t">
            <a:spAutoFit/>
          </a:bodyPr>
          <a:lstStyle/>
          <a:p>
            <a:pPr>
              <a:lnSpc>
                <a:spcPts val="2948"/>
              </a:lnSpc>
              <a:spcBef>
                <a:spcPct val="0"/>
              </a:spcBef>
            </a:pPr>
            <a:endParaRPr lang="en-US" sz="2106" dirty="0">
              <a:solidFill>
                <a:srgbClr val="000000"/>
              </a:solidFill>
              <a:latin typeface="Poppins"/>
            </a:endParaRPr>
          </a:p>
        </p:txBody>
      </p:sp>
      <p:grpSp>
        <p:nvGrpSpPr>
          <p:cNvPr id="3" name="Group 3">
            <a:extLst>
              <a:ext uri="{FF2B5EF4-FFF2-40B4-BE49-F238E27FC236}">
                <a16:creationId xmlns:a16="http://schemas.microsoft.com/office/drawing/2014/main" id="{471A6F41-2CCC-646F-AAD6-15655E70AC23}"/>
              </a:ext>
            </a:extLst>
          </p:cNvPr>
          <p:cNvGrpSpPr/>
          <p:nvPr/>
        </p:nvGrpSpPr>
        <p:grpSpPr>
          <a:xfrm rot="5400000">
            <a:off x="8942777" y="959941"/>
            <a:ext cx="368300" cy="18288000"/>
            <a:chOff x="0" y="0"/>
            <a:chExt cx="97001" cy="4816593"/>
          </a:xfrm>
        </p:grpSpPr>
        <p:sp>
          <p:nvSpPr>
            <p:cNvPr id="8" name="Freeform 4">
              <a:extLst>
                <a:ext uri="{FF2B5EF4-FFF2-40B4-BE49-F238E27FC236}">
                  <a16:creationId xmlns:a16="http://schemas.microsoft.com/office/drawing/2014/main" id="{B6B52F99-1E66-990C-E5EB-44696933D5DE}"/>
                </a:ext>
              </a:extLst>
            </p:cNvPr>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9" name="TextBox 5">
              <a:extLst>
                <a:ext uri="{FF2B5EF4-FFF2-40B4-BE49-F238E27FC236}">
                  <a16:creationId xmlns:a16="http://schemas.microsoft.com/office/drawing/2014/main" id="{9617757F-DE90-3EBC-2D3F-AFBBE786E806}"/>
                </a:ext>
              </a:extLst>
            </p:cNvPr>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pic>
        <p:nvPicPr>
          <p:cNvPr id="11" name="Picture 10">
            <a:extLst>
              <a:ext uri="{FF2B5EF4-FFF2-40B4-BE49-F238E27FC236}">
                <a16:creationId xmlns:a16="http://schemas.microsoft.com/office/drawing/2014/main" id="{C5F1F650-6CDB-8EDF-9EF3-F8F750F8A000}"/>
              </a:ext>
            </a:extLst>
          </p:cNvPr>
          <p:cNvPicPr>
            <a:picLocks noChangeAspect="1"/>
          </p:cNvPicPr>
          <p:nvPr/>
        </p:nvPicPr>
        <p:blipFill>
          <a:blip r:embed="rId3"/>
          <a:stretch>
            <a:fillRect/>
          </a:stretch>
        </p:blipFill>
        <p:spPr>
          <a:xfrm>
            <a:off x="10239901" y="2415593"/>
            <a:ext cx="8031026" cy="7369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a:p>
        </p:txBody>
      </p:sp>
      <p:sp>
        <p:nvSpPr>
          <p:cNvPr id="3" name="TextBox 3"/>
          <p:cNvSpPr txBox="1"/>
          <p:nvPr/>
        </p:nvSpPr>
        <p:spPr>
          <a:xfrm>
            <a:off x="1028700" y="1494821"/>
            <a:ext cx="4957463" cy="738238"/>
          </a:xfrm>
          <a:prstGeom prst="rect">
            <a:avLst/>
          </a:prstGeom>
        </p:spPr>
        <p:txBody>
          <a:bodyPr lIns="0" tIns="0" rIns="0" bIns="0" rtlCol="0" anchor="t">
            <a:spAutoFit/>
          </a:bodyPr>
          <a:lstStyle/>
          <a:p>
            <a:pPr>
              <a:lnSpc>
                <a:spcPts val="6018"/>
              </a:lnSpc>
              <a:spcBef>
                <a:spcPct val="0"/>
              </a:spcBef>
            </a:pPr>
            <a:endParaRPr lang="en-US" sz="4298" dirty="0">
              <a:solidFill>
                <a:srgbClr val="593C8F"/>
              </a:solidFill>
              <a:latin typeface="League Spartan"/>
            </a:endParaRPr>
          </a:p>
        </p:txBody>
      </p:sp>
      <p:sp>
        <p:nvSpPr>
          <p:cNvPr id="4" name="AutoShape 4"/>
          <p:cNvSpPr/>
          <p:nvPr/>
        </p:nvSpPr>
        <p:spPr>
          <a:xfrm flipV="1">
            <a:off x="10363200" y="1699523"/>
            <a:ext cx="3254698" cy="1905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7"/>
          <p:cNvSpPr txBox="1"/>
          <p:nvPr/>
        </p:nvSpPr>
        <p:spPr>
          <a:xfrm>
            <a:off x="1028700" y="4962674"/>
            <a:ext cx="800100" cy="822176"/>
          </a:xfrm>
          <a:prstGeom prst="rect">
            <a:avLst/>
          </a:prstGeom>
        </p:spPr>
        <p:txBody>
          <a:bodyPr lIns="50800" tIns="50800" rIns="50800" bIns="50800" rtlCol="0" anchor="ctr"/>
          <a:lstStyle/>
          <a:p>
            <a:pPr algn="ctr">
              <a:lnSpc>
                <a:spcPts val="2659"/>
              </a:lnSpc>
            </a:pPr>
            <a:endParaRPr/>
          </a:p>
        </p:txBody>
      </p:sp>
      <p:grpSp>
        <p:nvGrpSpPr>
          <p:cNvPr id="8" name="Group 8"/>
          <p:cNvGrpSpPr/>
          <p:nvPr/>
        </p:nvGrpSpPr>
        <p:grpSpPr>
          <a:xfrm>
            <a:off x="9372600" y="0"/>
            <a:ext cx="89154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10" name="TextBox 10"/>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058400" y="866444"/>
            <a:ext cx="6210300" cy="628377"/>
          </a:xfrm>
          <a:prstGeom prst="rect">
            <a:avLst/>
          </a:prstGeom>
        </p:spPr>
        <p:txBody>
          <a:bodyPr wrap="square" lIns="0" tIns="0" rIns="0" bIns="0" rtlCol="0" anchor="t">
            <a:spAutoFit/>
          </a:bodyPr>
          <a:lstStyle/>
          <a:p>
            <a:pPr>
              <a:lnSpc>
                <a:spcPts val="4940"/>
              </a:lnSpc>
              <a:spcBef>
                <a:spcPct val="0"/>
              </a:spcBef>
            </a:pPr>
            <a:r>
              <a:rPr lang="en-IN" sz="4200" b="1" u="sng" dirty="0">
                <a:solidFill>
                  <a:schemeClr val="bg1"/>
                </a:solidFill>
              </a:rPr>
              <a:t>Stocks Near 52 Week Low</a:t>
            </a:r>
            <a:endParaRPr lang="en-US" sz="4200" u="sng" dirty="0">
              <a:solidFill>
                <a:schemeClr val="bg1"/>
              </a:solidFill>
              <a:latin typeface="Lato Bold"/>
            </a:endParaRPr>
          </a:p>
        </p:txBody>
      </p:sp>
      <p:sp>
        <p:nvSpPr>
          <p:cNvPr id="15" name="TextBox 15"/>
          <p:cNvSpPr txBox="1"/>
          <p:nvPr/>
        </p:nvSpPr>
        <p:spPr>
          <a:xfrm>
            <a:off x="9829800" y="2476500"/>
            <a:ext cx="5744744" cy="6322244"/>
          </a:xfrm>
          <a:prstGeom prst="rect">
            <a:avLst/>
          </a:prstGeom>
        </p:spPr>
        <p:txBody>
          <a:bodyPr lIns="0" tIns="0" rIns="0" bIns="0" rtlCol="0" anchor="t">
            <a:spAutoFit/>
          </a:bodyPr>
          <a:lstStyle/>
          <a:p>
            <a:pPr marL="285750" indent="-285750">
              <a:lnSpc>
                <a:spcPts val="2948"/>
              </a:lnSpc>
              <a:spcBef>
                <a:spcPct val="0"/>
              </a:spcBef>
              <a:buFont typeface="Wingdings" panose="05000000000000000000" pitchFamily="2" charset="2"/>
              <a:buChar char="Ø"/>
            </a:pPr>
            <a:r>
              <a:rPr lang="en-GB" sz="2800" dirty="0">
                <a:solidFill>
                  <a:schemeClr val="bg1"/>
                </a:solidFill>
              </a:rPr>
              <a:t>When a stock is near its 52-week low, it suggests that investors may be pessimistic about the company's prospects or that there may be underlying issues affecting its performance.</a:t>
            </a:r>
          </a:p>
          <a:p>
            <a:pPr>
              <a:lnSpc>
                <a:spcPts val="2948"/>
              </a:lnSpc>
              <a:spcBef>
                <a:spcPct val="0"/>
              </a:spcBef>
            </a:pPr>
            <a:endParaRPr lang="en-GB" sz="2800" dirty="0">
              <a:solidFill>
                <a:schemeClr val="bg1"/>
              </a:solidFill>
            </a:endParaRPr>
          </a:p>
          <a:p>
            <a:pPr marL="285750" indent="-285750">
              <a:lnSpc>
                <a:spcPts val="2948"/>
              </a:lnSpc>
              <a:spcBef>
                <a:spcPct val="0"/>
              </a:spcBef>
              <a:buFont typeface="Wingdings" panose="05000000000000000000" pitchFamily="2" charset="2"/>
              <a:buChar char="Ø"/>
            </a:pPr>
            <a:r>
              <a:rPr lang="en-GB" sz="2800" dirty="0">
                <a:solidFill>
                  <a:schemeClr val="bg1"/>
                </a:solidFill>
              </a:rPr>
              <a:t>It could indicate that the company has faced challenges, such as poor earnings, negative news, or a general downturn in its industry.</a:t>
            </a:r>
          </a:p>
          <a:p>
            <a:pPr>
              <a:lnSpc>
                <a:spcPts val="2948"/>
              </a:lnSpc>
              <a:spcBef>
                <a:spcPct val="0"/>
              </a:spcBef>
            </a:pPr>
            <a:r>
              <a:rPr lang="en-GB" sz="2800" dirty="0">
                <a:solidFill>
                  <a:schemeClr val="bg1"/>
                </a:solidFill>
              </a:rPr>
              <a:t> </a:t>
            </a:r>
          </a:p>
          <a:p>
            <a:pPr marL="285750" indent="-285750">
              <a:lnSpc>
                <a:spcPts val="2948"/>
              </a:lnSpc>
              <a:spcBef>
                <a:spcPct val="0"/>
              </a:spcBef>
              <a:buFont typeface="Wingdings" panose="05000000000000000000" pitchFamily="2" charset="2"/>
              <a:buChar char="Ø"/>
            </a:pPr>
            <a:r>
              <a:rPr lang="en-GB" sz="2800" dirty="0">
                <a:solidFill>
                  <a:schemeClr val="bg1"/>
                </a:solidFill>
              </a:rPr>
              <a:t>Investors might see stocks near their 52-week low as potentially undervalued opportunities, believing that the stock price could rebound in the future.</a:t>
            </a:r>
            <a:endParaRPr lang="en-US" sz="2800" dirty="0">
              <a:solidFill>
                <a:schemeClr val="bg1"/>
              </a:solidFill>
              <a:latin typeface="Poppins"/>
            </a:endParaRPr>
          </a:p>
        </p:txBody>
      </p:sp>
      <p:sp>
        <p:nvSpPr>
          <p:cNvPr id="17" name="Rectangle 16">
            <a:extLst>
              <a:ext uri="{FF2B5EF4-FFF2-40B4-BE49-F238E27FC236}">
                <a16:creationId xmlns:a16="http://schemas.microsoft.com/office/drawing/2014/main" id="{B77EA2B9-5706-491A-A379-3BB5BFCA7631}"/>
              </a:ext>
            </a:extLst>
          </p:cNvPr>
          <p:cNvSpPr/>
          <p:nvPr/>
        </p:nvSpPr>
        <p:spPr>
          <a:xfrm>
            <a:off x="489908" y="807453"/>
            <a:ext cx="6005105" cy="725070"/>
          </a:xfrm>
          <a:prstGeom prst="rect">
            <a:avLst/>
          </a:prstGeom>
        </p:spPr>
        <p:txBody>
          <a:bodyPr wrap="none">
            <a:spAutoFit/>
          </a:bodyPr>
          <a:lstStyle/>
          <a:p>
            <a:pPr>
              <a:lnSpc>
                <a:spcPts val="5080"/>
              </a:lnSpc>
              <a:spcBef>
                <a:spcPct val="0"/>
              </a:spcBef>
            </a:pPr>
            <a:r>
              <a:rPr lang="en-IN" sz="4200" b="1" u="sng" dirty="0"/>
              <a:t>Stocks Near 52 Week High</a:t>
            </a:r>
            <a:endParaRPr lang="en-US" sz="4200" b="1" u="sng" dirty="0"/>
          </a:p>
        </p:txBody>
      </p:sp>
      <p:sp>
        <p:nvSpPr>
          <p:cNvPr id="19" name="Rectangle 18">
            <a:extLst>
              <a:ext uri="{FF2B5EF4-FFF2-40B4-BE49-F238E27FC236}">
                <a16:creationId xmlns:a16="http://schemas.microsoft.com/office/drawing/2014/main" id="{DF0F2C6D-68AF-46F1-96A0-BCAA9CCB1FF6}"/>
              </a:ext>
            </a:extLst>
          </p:cNvPr>
          <p:cNvSpPr/>
          <p:nvPr/>
        </p:nvSpPr>
        <p:spPr>
          <a:xfrm>
            <a:off x="493625" y="2599447"/>
            <a:ext cx="6367163" cy="5670783"/>
          </a:xfrm>
          <a:prstGeom prst="rect">
            <a:avLst/>
          </a:prstGeom>
        </p:spPr>
        <p:txBody>
          <a:bodyPr wrap="square">
            <a:spAutoFit/>
          </a:bodyPr>
          <a:lstStyle/>
          <a:p>
            <a:pPr marL="285750" indent="-285750">
              <a:lnSpc>
                <a:spcPts val="2948"/>
              </a:lnSpc>
              <a:spcBef>
                <a:spcPct val="0"/>
              </a:spcBef>
              <a:buFont typeface="Wingdings" panose="05000000000000000000" pitchFamily="2" charset="2"/>
              <a:buChar char="Ø"/>
            </a:pPr>
            <a:r>
              <a:rPr lang="en-GB" sz="2800" dirty="0"/>
              <a:t>When a stock is near its 52-week high, it suggests that investors are optimistic about the company's prospects, as the price is approaching recent highs.</a:t>
            </a:r>
          </a:p>
          <a:p>
            <a:pPr>
              <a:lnSpc>
                <a:spcPts val="2948"/>
              </a:lnSpc>
              <a:spcBef>
                <a:spcPct val="0"/>
              </a:spcBef>
            </a:pPr>
            <a:endParaRPr lang="en-GB" sz="2800" dirty="0"/>
          </a:p>
          <a:p>
            <a:pPr marL="285750" indent="-285750">
              <a:lnSpc>
                <a:spcPts val="2948"/>
              </a:lnSpc>
              <a:spcBef>
                <a:spcPct val="0"/>
              </a:spcBef>
              <a:buFont typeface="Wingdings" panose="05000000000000000000" pitchFamily="2" charset="2"/>
              <a:buChar char="Ø"/>
            </a:pPr>
            <a:r>
              <a:rPr lang="en-GB" sz="2800" dirty="0"/>
              <a:t> It may also indicate that the company has been performing well recently or has positive news or earnings announcements driving up the stock price.</a:t>
            </a:r>
          </a:p>
          <a:p>
            <a:pPr>
              <a:lnSpc>
                <a:spcPts val="2948"/>
              </a:lnSpc>
              <a:spcBef>
                <a:spcPct val="0"/>
              </a:spcBef>
            </a:pPr>
            <a:endParaRPr lang="en-GB" sz="2800" dirty="0"/>
          </a:p>
          <a:p>
            <a:pPr marL="285750" indent="-285750">
              <a:lnSpc>
                <a:spcPts val="2948"/>
              </a:lnSpc>
              <a:spcBef>
                <a:spcPct val="0"/>
              </a:spcBef>
              <a:buFont typeface="Wingdings" panose="05000000000000000000" pitchFamily="2" charset="2"/>
              <a:buChar char="Ø"/>
            </a:pPr>
            <a:r>
              <a:rPr lang="en-GB" sz="2800" dirty="0"/>
              <a:t>Investors might see stocks near their 52-week highs as potential indicators of continued growth or momentum in the stock price.</a:t>
            </a:r>
            <a:endParaRPr lang="en-US" sz="2800" dirty="0">
              <a:solidFill>
                <a:srgbClr val="000000"/>
              </a:solidFill>
              <a:latin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64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dirty="0"/>
          </a:p>
        </p:txBody>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US"/>
            </a:p>
          </p:txBody>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276600" y="1759563"/>
            <a:ext cx="14859000" cy="599780"/>
          </a:xfrm>
          <a:prstGeom prst="rect">
            <a:avLst/>
          </a:prstGeom>
        </p:spPr>
        <p:txBody>
          <a:bodyPr wrap="square" lIns="0" tIns="0" rIns="0" bIns="0" rtlCol="0" anchor="t">
            <a:spAutoFit/>
          </a:bodyPr>
          <a:lstStyle/>
          <a:p>
            <a:pPr>
              <a:lnSpc>
                <a:spcPts val="5080"/>
              </a:lnSpc>
              <a:spcBef>
                <a:spcPct val="0"/>
              </a:spcBef>
            </a:pPr>
            <a:r>
              <a:rPr lang="en-US" sz="4000" u="sng" dirty="0">
                <a:solidFill>
                  <a:srgbClr val="000000"/>
                </a:solidFill>
                <a:latin typeface="Lato Bold"/>
              </a:rPr>
              <a:t>RSI AND MACD</a:t>
            </a:r>
          </a:p>
        </p:txBody>
      </p:sp>
      <p:sp>
        <p:nvSpPr>
          <p:cNvPr id="14" name="TextBox 14"/>
          <p:cNvSpPr txBox="1"/>
          <p:nvPr/>
        </p:nvSpPr>
        <p:spPr>
          <a:xfrm>
            <a:off x="4034958" y="3084401"/>
            <a:ext cx="12652842" cy="4464556"/>
          </a:xfrm>
          <a:prstGeom prst="rect">
            <a:avLst/>
          </a:prstGeom>
        </p:spPr>
        <p:txBody>
          <a:bodyPr wrap="square" lIns="0" tIns="0" rIns="0" bIns="0" rtlCol="0" anchor="t">
            <a:spAutoFit/>
          </a:bodyPr>
          <a:lstStyle/>
          <a:p>
            <a:pPr marL="285750" indent="-285750" algn="just">
              <a:lnSpc>
                <a:spcPts val="2948"/>
              </a:lnSpc>
              <a:spcBef>
                <a:spcPct val="0"/>
              </a:spcBef>
              <a:buFont typeface="Wingdings" panose="05000000000000000000" pitchFamily="2" charset="2"/>
              <a:buChar char="Ø"/>
            </a:pPr>
            <a:r>
              <a:rPr lang="en-GB" sz="2800" dirty="0"/>
              <a:t>Stocks with the highest market capitalization are those belonging to companies that have the highest total value in the stock market. </a:t>
            </a:r>
            <a:r>
              <a:rPr lang="en-IN" sz="2800" dirty="0"/>
              <a:t>In stock market analysis, the Relative Strength Index (RSI) and the Moving Average Convergence Divergence (MACD) are crucial technical indicators used to assess market momentum and trend direction.</a:t>
            </a:r>
          </a:p>
          <a:p>
            <a:pPr marL="285750" indent="-285750" algn="just">
              <a:lnSpc>
                <a:spcPts val="2948"/>
              </a:lnSpc>
              <a:spcBef>
                <a:spcPct val="0"/>
              </a:spcBef>
              <a:buFont typeface="Wingdings" panose="05000000000000000000" pitchFamily="2" charset="2"/>
              <a:buChar char="Ø"/>
            </a:pPr>
            <a:r>
              <a:rPr lang="en-IN" sz="2800" dirty="0"/>
              <a:t> The RSI measures the speed and change of price movements, indicating overbought conditions when above 70 and oversold conditions when below 30, helping traders identify potential reversal points. </a:t>
            </a:r>
          </a:p>
          <a:p>
            <a:pPr marL="285750" indent="-285750" algn="just">
              <a:lnSpc>
                <a:spcPts val="2948"/>
              </a:lnSpc>
              <a:spcBef>
                <a:spcPct val="0"/>
              </a:spcBef>
              <a:buFont typeface="Wingdings" panose="05000000000000000000" pitchFamily="2" charset="2"/>
              <a:buChar char="Ø"/>
            </a:pPr>
            <a:r>
              <a:rPr lang="en-IN" sz="2800" dirty="0"/>
              <a:t>The MACD, on the other hand, shows the relationship between two moving averages of a stock's price, generating buy or sell signals when the MACD line crosses above or below the signal line, respectively, and its histogram illustrates the strength of these signals. Together, RSI and MACD provide comprehensive insights into market trends and potential trading opportunities.</a:t>
            </a:r>
            <a:endParaRPr lang="en-GB" sz="2800" dirty="0"/>
          </a:p>
        </p:txBody>
      </p:sp>
      <p:sp>
        <p:nvSpPr>
          <p:cNvPr id="15" name="TextBox 15"/>
          <p:cNvSpPr txBox="1"/>
          <p:nvPr/>
        </p:nvSpPr>
        <p:spPr>
          <a:xfrm>
            <a:off x="4189304" y="6862284"/>
            <a:ext cx="5744744" cy="354521"/>
          </a:xfrm>
          <a:prstGeom prst="rect">
            <a:avLst/>
          </a:prstGeom>
        </p:spPr>
        <p:txBody>
          <a:bodyPr lIns="0" tIns="0" rIns="0" bIns="0" rtlCol="0" anchor="t">
            <a:spAutoFit/>
          </a:bodyPr>
          <a:lstStyle/>
          <a:p>
            <a:pPr>
              <a:lnSpc>
                <a:spcPts val="2948"/>
              </a:lnSpc>
              <a:spcBef>
                <a:spcPct val="0"/>
              </a:spcBef>
            </a:pPr>
            <a:endParaRPr lang="en-US" sz="2106" dirty="0">
              <a:solidFill>
                <a:srgbClr val="000000"/>
              </a:solidFill>
              <a:latin typeface="Poppins"/>
            </a:endParaRPr>
          </a:p>
        </p:txBody>
      </p:sp>
      <p:grpSp>
        <p:nvGrpSpPr>
          <p:cNvPr id="3" name="Group 3">
            <a:extLst>
              <a:ext uri="{FF2B5EF4-FFF2-40B4-BE49-F238E27FC236}">
                <a16:creationId xmlns:a16="http://schemas.microsoft.com/office/drawing/2014/main" id="{471A6F41-2CCC-646F-AAD6-15655E70AC23}"/>
              </a:ext>
            </a:extLst>
          </p:cNvPr>
          <p:cNvGrpSpPr/>
          <p:nvPr/>
        </p:nvGrpSpPr>
        <p:grpSpPr>
          <a:xfrm rot="5400000">
            <a:off x="8942777" y="959941"/>
            <a:ext cx="368300" cy="18288000"/>
            <a:chOff x="0" y="0"/>
            <a:chExt cx="97001" cy="4816593"/>
          </a:xfrm>
        </p:grpSpPr>
        <p:sp>
          <p:nvSpPr>
            <p:cNvPr id="8" name="Freeform 4">
              <a:extLst>
                <a:ext uri="{FF2B5EF4-FFF2-40B4-BE49-F238E27FC236}">
                  <a16:creationId xmlns:a16="http://schemas.microsoft.com/office/drawing/2014/main" id="{B6B52F99-1E66-990C-E5EB-44696933D5DE}"/>
                </a:ext>
              </a:extLst>
            </p:cNvPr>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US"/>
            </a:p>
          </p:txBody>
        </p:sp>
        <p:sp>
          <p:nvSpPr>
            <p:cNvPr id="9" name="TextBox 5">
              <a:extLst>
                <a:ext uri="{FF2B5EF4-FFF2-40B4-BE49-F238E27FC236}">
                  <a16:creationId xmlns:a16="http://schemas.microsoft.com/office/drawing/2014/main" id="{9617757F-DE90-3EBC-2D3F-AFBBE786E806}"/>
                </a:ext>
              </a:extLst>
            </p:cNvPr>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59489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3D02C1-656A-B9FD-103A-2E8E3DC55D92}"/>
              </a:ext>
            </a:extLst>
          </p:cNvPr>
          <p:cNvPicPr>
            <a:picLocks noChangeAspect="1"/>
          </p:cNvPicPr>
          <p:nvPr/>
        </p:nvPicPr>
        <p:blipFill rotWithShape="1">
          <a:blip r:embed="rId2"/>
          <a:srcRect l="10972" r="9029"/>
          <a:stretch/>
        </p:blipFill>
        <p:spPr>
          <a:xfrm>
            <a:off x="20" y="10"/>
            <a:ext cx="18287978" cy="8229590"/>
          </a:xfrm>
          <a:prstGeom prst="rect">
            <a:avLst/>
          </a:prstGeom>
          <a:effectLst>
            <a:outerShdw blurRad="596900" dist="330200" dir="8820000" sx="87000" sy="87000" algn="ctr" rotWithShape="0">
              <a:srgbClr val="000000">
                <a:alpha val="29000"/>
              </a:srgbClr>
            </a:outerShdw>
          </a:effectLst>
        </p:spPr>
      </p:pic>
      <p:sp useBgFill="1">
        <p:nvSpPr>
          <p:cNvPr id="14" name="Rectangle 1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29603"/>
            <a:ext cx="18288000" cy="2057397"/>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9CD15C-D85B-19B3-63D8-E011181EE41B}"/>
              </a:ext>
            </a:extLst>
          </p:cNvPr>
          <p:cNvSpPr txBox="1"/>
          <p:nvPr/>
        </p:nvSpPr>
        <p:spPr>
          <a:xfrm>
            <a:off x="884334" y="8619106"/>
            <a:ext cx="10523248" cy="127839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a:latin typeface="+mj-lt"/>
                <a:ea typeface="+mj-ea"/>
                <a:cs typeface="+mj-cs"/>
              </a:rPr>
              <a:t>EXCEL Dashboard</a:t>
            </a:r>
          </a:p>
        </p:txBody>
      </p:sp>
      <p:sp>
        <p:nvSpPr>
          <p:cNvPr id="7" name="AutoShape 3">
            <a:extLst>
              <a:ext uri="{FF2B5EF4-FFF2-40B4-BE49-F238E27FC236}">
                <a16:creationId xmlns:a16="http://schemas.microsoft.com/office/drawing/2014/main" id="{F0114570-31B2-CAE2-4777-443E34C5F32F}"/>
              </a:ext>
            </a:extLst>
          </p:cNvPr>
          <p:cNvSpPr/>
          <p:nvPr/>
        </p:nvSpPr>
        <p:spPr>
          <a:xfrm>
            <a:off x="381000" y="1104900"/>
            <a:ext cx="2618740" cy="0"/>
          </a:xfrm>
          <a:prstGeom prst="line">
            <a:avLst/>
          </a:prstGeom>
          <a:ln w="38100" cap="flat">
            <a:solidFill>
              <a:srgbClr val="000000"/>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207162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1003</Words>
  <Application>Microsoft Office PowerPoint</Application>
  <PresentationFormat>Custom</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Lato Bold</vt:lpstr>
      <vt:lpstr>League Spartan</vt:lpstr>
      <vt:lpstr>Wingdings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DELL</dc:creator>
  <cp:lastModifiedBy>Pranali Dhatavkar</cp:lastModifiedBy>
  <cp:revision>23</cp:revision>
  <dcterms:created xsi:type="dcterms:W3CDTF">2006-08-16T00:00:00Z</dcterms:created>
  <dcterms:modified xsi:type="dcterms:W3CDTF">2024-06-22T18:36:41Z</dcterms:modified>
  <dc:identifier>DAGCKzoQm3U</dc:identifier>
</cp:coreProperties>
</file>