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3" r:id="rId1"/>
  </p:sldMasterIdLst>
  <p:notesMasterIdLst>
    <p:notesMasterId r:id="rId9"/>
  </p:notes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li patyane" initials="pp" lastIdx="1" clrIdx="0">
    <p:extLst>
      <p:ext uri="{19B8F6BF-5375-455C-9EA6-DF929625EA0E}">
        <p15:presenceInfo xmlns:p15="http://schemas.microsoft.com/office/powerpoint/2012/main" userId="b63f9e5b9924d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li patyane" userId="b63f9e5b9924d47a" providerId="LiveId" clId="{FF784F63-846A-4F4A-AE3C-254298C91E81}"/>
    <pc:docChg chg="modSld">
      <pc:chgData name="pranali patyane" userId="b63f9e5b9924d47a" providerId="LiveId" clId="{FF784F63-846A-4F4A-AE3C-254298C91E81}" dt="2022-07-04T12:58:37.861" v="1" actId="20577"/>
      <pc:docMkLst>
        <pc:docMk/>
      </pc:docMkLst>
      <pc:sldChg chg="modSp mod">
        <pc:chgData name="pranali patyane" userId="b63f9e5b9924d47a" providerId="LiveId" clId="{FF784F63-846A-4F4A-AE3C-254298C91E81}" dt="2022-07-04T12:58:11.224" v="0" actId="14100"/>
        <pc:sldMkLst>
          <pc:docMk/>
          <pc:sldMk cId="1347866076" sldId="258"/>
        </pc:sldMkLst>
        <pc:picChg chg="mod">
          <ac:chgData name="pranali patyane" userId="b63f9e5b9924d47a" providerId="LiveId" clId="{FF784F63-846A-4F4A-AE3C-254298C91E81}" dt="2022-07-04T12:58:11.224" v="0" actId="14100"/>
          <ac:picMkLst>
            <pc:docMk/>
            <pc:sldMk cId="1347866076" sldId="258"/>
            <ac:picMk id="4" creationId="{56D3268D-D334-4D4C-9A2A-160D2CDAC188}"/>
          </ac:picMkLst>
        </pc:picChg>
      </pc:sldChg>
      <pc:sldChg chg="modSp mod">
        <pc:chgData name="pranali patyane" userId="b63f9e5b9924d47a" providerId="LiveId" clId="{FF784F63-846A-4F4A-AE3C-254298C91E81}" dt="2022-07-04T12:58:37.861" v="1" actId="20577"/>
        <pc:sldMkLst>
          <pc:docMk/>
          <pc:sldMk cId="1447443501" sldId="259"/>
        </pc:sldMkLst>
        <pc:spChg chg="mod">
          <ac:chgData name="pranali patyane" userId="b63f9e5b9924d47a" providerId="LiveId" clId="{FF784F63-846A-4F4A-AE3C-254298C91E81}" dt="2022-07-04T12:58:37.861" v="1" actId="20577"/>
          <ac:spMkLst>
            <pc:docMk/>
            <pc:sldMk cId="1447443501" sldId="259"/>
            <ac:spMk id="2" creationId="{2DC7DD90-4FA6-4829-BE30-853B88906F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48B21-800B-44A2-833C-E1B876D436E5}" type="datetimeFigureOut">
              <a:rPr lang="en-IN" smtClean="0"/>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3B3E6-DCF7-43A9-9790-2B21B3CE6D9F}" type="slidenum">
              <a:rPr lang="en-IN" smtClean="0"/>
              <a:t>‹#›</a:t>
            </a:fld>
            <a:endParaRPr lang="en-IN"/>
          </a:p>
        </p:txBody>
      </p:sp>
    </p:spTree>
    <p:extLst>
      <p:ext uri="{BB962C8B-B14F-4D97-AF65-F5344CB8AC3E}">
        <p14:creationId xmlns:p14="http://schemas.microsoft.com/office/powerpoint/2010/main" val="1567521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D251318-CEB1-4AB6-8F94-135D24664CD4}" type="datetimeFigureOut">
              <a:rPr lang="en-IN" smtClean="0"/>
              <a:t>04-07-2022</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392C5B6-040D-483A-8292-62EC7CE69400}"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225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1318-CEB1-4AB6-8F94-135D24664CD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201711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1318-CEB1-4AB6-8F94-135D24664CD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286598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1318-CEB1-4AB6-8F94-135D24664CD4}"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8655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D251318-CEB1-4AB6-8F94-135D24664CD4}" type="datetimeFigureOut">
              <a:rPr lang="en-IN" smtClean="0"/>
              <a:t>04-07-2022</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392C5B6-040D-483A-8292-62EC7CE69400}"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205782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51318-CEB1-4AB6-8F94-135D24664CD4}"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34683543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51318-CEB1-4AB6-8F94-135D24664CD4}" type="datetimeFigureOut">
              <a:rPr lang="en-IN" smtClean="0"/>
              <a:t>04-07-2022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16558843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51318-CEB1-4AB6-8F94-135D24664CD4}"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342694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51318-CEB1-4AB6-8F94-135D24664CD4}" type="datetimeFigureOut">
              <a:rPr lang="en-IN" smtClean="0"/>
              <a:t>04-07-2022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110382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D251318-CEB1-4AB6-8F94-135D24664CD4}" type="datetimeFigureOut">
              <a:rPr lang="en-IN" smtClean="0"/>
              <a:t>04-07-2022</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F392C5B6-040D-483A-8292-62EC7CE69400}"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02955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D251318-CEB1-4AB6-8F94-135D24664CD4}" type="datetimeFigureOut">
              <a:rPr lang="en-IN" smtClean="0"/>
              <a:t>04-07-2022</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392C5B6-040D-483A-8292-62EC7CE69400}" type="slidenum">
              <a:rPr lang="en-IN" smtClean="0"/>
              <a:t>‹#›</a:t>
            </a:fld>
            <a:endParaRPr lang="en-IN"/>
          </a:p>
        </p:txBody>
      </p:sp>
    </p:spTree>
    <p:extLst>
      <p:ext uri="{BB962C8B-B14F-4D97-AF65-F5344CB8AC3E}">
        <p14:creationId xmlns:p14="http://schemas.microsoft.com/office/powerpoint/2010/main" val="393498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D251318-CEB1-4AB6-8F94-135D24664CD4}" type="datetimeFigureOut">
              <a:rPr lang="en-IN" smtClean="0"/>
              <a:t>04-07-2022</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392C5B6-040D-483A-8292-62EC7CE69400}"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6064437"/>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336E-F88D-4680-ACE8-F231BBF08A5F}"/>
              </a:ext>
            </a:extLst>
          </p:cNvPr>
          <p:cNvSpPr>
            <a:spLocks noGrp="1"/>
          </p:cNvSpPr>
          <p:nvPr>
            <p:ph type="title"/>
          </p:nvPr>
        </p:nvSpPr>
        <p:spPr>
          <a:xfrm>
            <a:off x="838200" y="537030"/>
            <a:ext cx="10515600" cy="4905827"/>
          </a:xfrm>
        </p:spPr>
        <p:txBody>
          <a:bodyPr>
            <a:normAutofit/>
          </a:bodyPr>
          <a:lstStyle/>
          <a:p>
            <a:r>
              <a:rPr lang="en-US" b="1" dirty="0">
                <a:latin typeface="Algerian" panose="04020705040A02060702" pitchFamily="82" charset="0"/>
              </a:rPr>
              <a:t>      </a:t>
            </a:r>
            <a:r>
              <a:rPr lang="en-US" sz="4400" b="1" dirty="0">
                <a:latin typeface="Algerian" panose="04020705040A02060702" pitchFamily="82" charset="0"/>
              </a:rPr>
              <a:t>      </a:t>
            </a:r>
            <a:br>
              <a:rPr lang="en-US" b="1" dirty="0">
                <a:latin typeface="Algerian" panose="04020705040A02060702" pitchFamily="82" charset="0"/>
              </a:rPr>
            </a:br>
            <a:r>
              <a:rPr lang="en-US" sz="8000" b="1" dirty="0">
                <a:latin typeface="Algerian" panose="04020705040A02060702" pitchFamily="82" charset="0"/>
              </a:rPr>
              <a:t>  </a:t>
            </a:r>
            <a:br>
              <a:rPr lang="en-US" sz="8000" b="1" dirty="0">
                <a:latin typeface="Algerian" panose="04020705040A02060702" pitchFamily="82" charset="0"/>
              </a:rPr>
            </a:br>
            <a:r>
              <a:rPr lang="en-US" sz="8000" b="1" dirty="0">
                <a:latin typeface="Algerian" panose="04020705040A02060702" pitchFamily="82" charset="0"/>
              </a:rPr>
              <a:t>         LOCKDOWN </a:t>
            </a:r>
            <a:br>
              <a:rPr lang="en-US" sz="8000" b="1" dirty="0">
                <a:latin typeface="Algerian" panose="04020705040A02060702" pitchFamily="82" charset="0"/>
              </a:rPr>
            </a:br>
            <a:r>
              <a:rPr lang="en-US" sz="8000" b="1" dirty="0">
                <a:latin typeface="Algerian" panose="04020705040A02060702" pitchFamily="82" charset="0"/>
              </a:rPr>
              <a:t>     </a:t>
            </a:r>
            <a:r>
              <a:rPr lang="en-US" sz="8000" dirty="0">
                <a:latin typeface="Algerian" panose="04020705040A02060702" pitchFamily="82" charset="0"/>
              </a:rPr>
              <a:t>BUT LOGGED IN</a:t>
            </a:r>
            <a:endParaRPr lang="en-IN" sz="8000" dirty="0">
              <a:latin typeface="Algerian" panose="04020705040A02060702" pitchFamily="82" charset="0"/>
            </a:endParaRPr>
          </a:p>
        </p:txBody>
      </p:sp>
      <p:sp>
        <p:nvSpPr>
          <p:cNvPr id="4" name="Footer Placeholder 3">
            <a:extLst>
              <a:ext uri="{FF2B5EF4-FFF2-40B4-BE49-F238E27FC236}">
                <a16:creationId xmlns:a16="http://schemas.microsoft.com/office/drawing/2014/main" id="{0613DC70-2226-4AA9-92C8-5B1B3B579E46}"/>
              </a:ext>
            </a:extLst>
          </p:cNvPr>
          <p:cNvSpPr>
            <a:spLocks noGrp="1"/>
          </p:cNvSpPr>
          <p:nvPr>
            <p:ph type="ftr" sz="quarter" idx="11"/>
          </p:nvPr>
        </p:nvSpPr>
        <p:spPr>
          <a:xfrm>
            <a:off x="8737600" y="5871030"/>
            <a:ext cx="3323770" cy="850445"/>
          </a:xfrm>
        </p:spPr>
        <p:txBody>
          <a:bodyPr/>
          <a:lstStyle/>
          <a:p>
            <a:r>
              <a:rPr lang="en-US" sz="2400" dirty="0"/>
              <a:t>   </a:t>
            </a:r>
            <a:r>
              <a:rPr lang="en-US" sz="2400" b="1" dirty="0">
                <a:solidFill>
                  <a:srgbClr val="C00000"/>
                </a:solidFill>
              </a:rPr>
              <a:t>-- Pranali Patyane</a:t>
            </a:r>
            <a:r>
              <a:rPr lang="en-US" sz="2800" b="1" dirty="0">
                <a:solidFill>
                  <a:srgbClr val="C00000"/>
                </a:solidFill>
              </a:rPr>
              <a:t>.</a:t>
            </a:r>
            <a:endParaRPr lang="en-IN" sz="2800" b="1" dirty="0">
              <a:solidFill>
                <a:srgbClr val="C00000"/>
              </a:solidFill>
            </a:endParaRPr>
          </a:p>
        </p:txBody>
      </p:sp>
    </p:spTree>
    <p:extLst>
      <p:ext uri="{BB962C8B-B14F-4D97-AF65-F5344CB8AC3E}">
        <p14:creationId xmlns:p14="http://schemas.microsoft.com/office/powerpoint/2010/main" val="265373174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B1502-587F-48C1-8EDB-9D3EF736C6CD}"/>
              </a:ext>
            </a:extLst>
          </p:cNvPr>
          <p:cNvSpPr>
            <a:spLocks noGrp="1"/>
          </p:cNvSpPr>
          <p:nvPr>
            <p:ph idx="1"/>
          </p:nvPr>
        </p:nvSpPr>
        <p:spPr>
          <a:xfrm>
            <a:off x="896178" y="783770"/>
            <a:ext cx="10399643" cy="5325483"/>
          </a:xfrm>
        </p:spPr>
        <p:txBody>
          <a:bodyPr>
            <a:normAutofit fontScale="92500" lnSpcReduction="20000"/>
          </a:bodyPr>
          <a:lstStyle/>
          <a:p>
            <a:pPr marL="0" indent="0">
              <a:buNone/>
            </a:pPr>
            <a:r>
              <a:rPr lang="en-US" sz="8000" b="1" dirty="0"/>
              <a:t>             </a:t>
            </a:r>
          </a:p>
          <a:p>
            <a:pPr marL="0" indent="0">
              <a:buNone/>
            </a:pPr>
            <a:br>
              <a:rPr lang="en-US" sz="7200" dirty="0"/>
            </a:br>
            <a:r>
              <a:rPr lang="en-US" sz="7200" dirty="0"/>
              <a:t>       </a:t>
            </a:r>
          </a:p>
          <a:p>
            <a:pPr marL="0" indent="0">
              <a:buNone/>
            </a:pPr>
            <a:br>
              <a:rPr lang="en-US" sz="7200" dirty="0"/>
            </a:br>
            <a:endParaRPr lang="en-IN" sz="7200" dirty="0"/>
          </a:p>
          <a:p>
            <a:pPr marL="0" indent="0">
              <a:buNone/>
            </a:pPr>
            <a:endParaRPr lang="en-IN" sz="5500" dirty="0"/>
          </a:p>
        </p:txBody>
      </p:sp>
      <p:pic>
        <p:nvPicPr>
          <p:cNvPr id="4" name="Picture 3">
            <a:extLst>
              <a:ext uri="{FF2B5EF4-FFF2-40B4-BE49-F238E27FC236}">
                <a16:creationId xmlns:a16="http://schemas.microsoft.com/office/drawing/2014/main" id="{56D3268D-D334-4D4C-9A2A-160D2CDAC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667" y="3193772"/>
            <a:ext cx="5299568" cy="3246783"/>
          </a:xfrm>
          <a:prstGeom prst="rect">
            <a:avLst/>
          </a:prstGeom>
        </p:spPr>
      </p:pic>
      <p:sp>
        <p:nvSpPr>
          <p:cNvPr id="2" name="Rectangle 1">
            <a:extLst>
              <a:ext uri="{FF2B5EF4-FFF2-40B4-BE49-F238E27FC236}">
                <a16:creationId xmlns:a16="http://schemas.microsoft.com/office/drawing/2014/main" id="{5C6B5EDF-B211-43A9-8650-19BA75382797}"/>
              </a:ext>
            </a:extLst>
          </p:cNvPr>
          <p:cNvSpPr/>
          <p:nvPr/>
        </p:nvSpPr>
        <p:spPr>
          <a:xfrm>
            <a:off x="1006099" y="1061812"/>
            <a:ext cx="10599136" cy="2031325"/>
          </a:xfrm>
          <a:prstGeom prst="rect">
            <a:avLst/>
          </a:prstGeom>
        </p:spPr>
        <p:txBody>
          <a:bodyPr wrap="square">
            <a:spAutoFit/>
          </a:bodyPr>
          <a:lstStyle/>
          <a:p>
            <a:r>
              <a:rPr lang="en-US" b="1" dirty="0"/>
              <a:t>               Lockdown but log in </a:t>
            </a:r>
            <a:r>
              <a:rPr lang="en-US" dirty="0"/>
              <a:t>Forced</a:t>
            </a:r>
            <a:r>
              <a:rPr lang="en-US" b="1" dirty="0"/>
              <a:t> </a:t>
            </a:r>
            <a:r>
              <a:rPr lang="en-US" dirty="0"/>
              <a:t>out of the roads, locked in to beat a virus spiraling out of control, </a:t>
            </a:r>
            <a:r>
              <a:rPr lang="en-US" dirty="0" err="1"/>
              <a:t>Bengalureans</a:t>
            </a:r>
            <a:r>
              <a:rPr lang="en-US" dirty="0"/>
              <a:t> have had to stay put inside their homes for two weeks now. </a:t>
            </a:r>
          </a:p>
          <a:p>
            <a:r>
              <a:rPr lang="en-US" dirty="0"/>
              <a:t>Beyond those working from home, a huge mass of people are in dire need of a distraction from extreme In comes, technology!</a:t>
            </a:r>
            <a:br>
              <a:rPr lang="en-US" dirty="0"/>
            </a:br>
            <a:r>
              <a:rPr lang="en-US" dirty="0"/>
              <a:t>technology has </a:t>
            </a:r>
            <a:r>
              <a:rPr lang="en-US" dirty="0" err="1"/>
              <a:t>damatically</a:t>
            </a:r>
            <a:r>
              <a:rPr lang="en-US" dirty="0"/>
              <a:t> altered the otherwise mundane indoor space for millions in the city. From ‘Fam Jams’ through online video platforms such as Zoom, Hangouts, Skype and Duo to multi-player video games, tele-medical consultations to the smartphone's unlimited array of killer apps, tech is everyone’s obsession.</a:t>
            </a:r>
            <a:endParaRPr lang="en-IN" dirty="0"/>
          </a:p>
        </p:txBody>
      </p:sp>
      <p:sp>
        <p:nvSpPr>
          <p:cNvPr id="5" name="Rectangle 4">
            <a:extLst>
              <a:ext uri="{FF2B5EF4-FFF2-40B4-BE49-F238E27FC236}">
                <a16:creationId xmlns:a16="http://schemas.microsoft.com/office/drawing/2014/main" id="{C91E3C6B-A51C-4C30-A26A-5D528B9ADE65}"/>
              </a:ext>
            </a:extLst>
          </p:cNvPr>
          <p:cNvSpPr/>
          <p:nvPr/>
        </p:nvSpPr>
        <p:spPr>
          <a:xfrm>
            <a:off x="896178" y="3600885"/>
            <a:ext cx="6096000" cy="2123658"/>
          </a:xfrm>
          <a:prstGeom prst="rect">
            <a:avLst/>
          </a:prstGeom>
        </p:spPr>
        <p:txBody>
          <a:bodyPr>
            <a:spAutoFit/>
          </a:bodyPr>
          <a:lstStyle/>
          <a:p>
            <a:r>
              <a:rPr lang="en-US" sz="2000" b="1" dirty="0"/>
              <a:t>Zoom, Duo, Hangouts</a:t>
            </a:r>
            <a:br>
              <a:rPr lang="en-US" sz="2000" dirty="0"/>
            </a:br>
            <a:br>
              <a:rPr lang="en-US" sz="2000" dirty="0"/>
            </a:br>
            <a:r>
              <a:rPr lang="en-US" sz="2000" dirty="0"/>
              <a:t>        </a:t>
            </a:r>
            <a:r>
              <a:rPr lang="en-US" dirty="0"/>
              <a:t>Google Hangouts and Duo are other preferred </a:t>
            </a:r>
          </a:p>
          <a:p>
            <a:r>
              <a:rPr lang="en-US" dirty="0"/>
              <a:t> options. But Zoom’s ease of use is now challenging</a:t>
            </a:r>
          </a:p>
          <a:p>
            <a:r>
              <a:rPr lang="en-US" dirty="0"/>
              <a:t> the once dominant Skype platform. To be seen and </a:t>
            </a:r>
          </a:p>
          <a:p>
            <a:r>
              <a:rPr lang="en-US" dirty="0"/>
              <a:t> engaging face-to-face is what makes the interface</a:t>
            </a:r>
          </a:p>
          <a:p>
            <a:r>
              <a:rPr lang="en-US" dirty="0"/>
              <a:t> so attractive, say users.’</a:t>
            </a:r>
          </a:p>
        </p:txBody>
      </p:sp>
    </p:spTree>
    <p:extLst>
      <p:ext uri="{BB962C8B-B14F-4D97-AF65-F5344CB8AC3E}">
        <p14:creationId xmlns:p14="http://schemas.microsoft.com/office/powerpoint/2010/main" val="134786607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D88B2-F5E6-430F-9A75-3D393615DC26}"/>
              </a:ext>
            </a:extLst>
          </p:cNvPr>
          <p:cNvSpPr>
            <a:spLocks noGrp="1"/>
          </p:cNvSpPr>
          <p:nvPr>
            <p:ph idx="1"/>
          </p:nvPr>
        </p:nvSpPr>
        <p:spPr>
          <a:xfrm>
            <a:off x="796471" y="685800"/>
            <a:ext cx="10192657" cy="5486400"/>
          </a:xfrm>
        </p:spPr>
        <p:txBody>
          <a:bodyPr>
            <a:noAutofit/>
          </a:bodyPr>
          <a:lstStyle/>
          <a:p>
            <a:pPr marL="0" indent="0">
              <a:buNone/>
            </a:pPr>
            <a:endParaRPr lang="en-US" sz="1800" dirty="0"/>
          </a:p>
          <a:p>
            <a:pPr marL="0" indent="0">
              <a:buNone/>
            </a:pPr>
            <a:br>
              <a:rPr lang="en-US" sz="2000" dirty="0"/>
            </a:br>
            <a:endParaRPr lang="en-US" sz="2000" dirty="0"/>
          </a:p>
          <a:p>
            <a:pPr marL="0" indent="0">
              <a:buNone/>
            </a:pPr>
            <a:br>
              <a:rPr lang="en-US" sz="2000" dirty="0"/>
            </a:br>
            <a:br>
              <a:rPr lang="en-US" sz="2000" dirty="0"/>
            </a:br>
            <a:br>
              <a:rPr lang="en-US" sz="2000" dirty="0"/>
            </a:br>
            <a:endParaRPr lang="en-IN" sz="2000" dirty="0"/>
          </a:p>
        </p:txBody>
      </p:sp>
      <p:sp>
        <p:nvSpPr>
          <p:cNvPr id="2" name="Rectangle 1">
            <a:extLst>
              <a:ext uri="{FF2B5EF4-FFF2-40B4-BE49-F238E27FC236}">
                <a16:creationId xmlns:a16="http://schemas.microsoft.com/office/drawing/2014/main" id="{2DC7DD90-4FA6-4829-BE30-853B88906F9B}"/>
              </a:ext>
            </a:extLst>
          </p:cNvPr>
          <p:cNvSpPr/>
          <p:nvPr/>
        </p:nvSpPr>
        <p:spPr>
          <a:xfrm>
            <a:off x="1074057" y="428178"/>
            <a:ext cx="10294257" cy="6001643"/>
          </a:xfrm>
          <a:prstGeom prst="rect">
            <a:avLst/>
          </a:prstGeom>
        </p:spPr>
        <p:txBody>
          <a:bodyPr wrap="square">
            <a:spAutoFit/>
          </a:bodyPr>
          <a:lstStyle/>
          <a:p>
            <a:r>
              <a:rPr lang="en-US" sz="2000" b="1" dirty="0"/>
              <a:t>Connected devices </a:t>
            </a:r>
          </a:p>
          <a:p>
            <a:r>
              <a:rPr lang="en-US" dirty="0"/>
              <a:t>            Smart devices in a connected word are making a big difference even in the in-house communication space. Many use the smartphone to access the video-chat apps, but the prevalence of Smart TVs in many homes expands the space. The video chats are often streamed / mirrored onto the big TV screen where multiple windows with friends and family within the city and abroad open up.</a:t>
            </a:r>
          </a:p>
          <a:p>
            <a:r>
              <a:rPr lang="en-US" dirty="0"/>
              <a:t>            Beyond family and friends, the video platform has also helped students of multiple hobby and self-defense classes to brush up their skills. As </a:t>
            </a:r>
            <a:r>
              <a:rPr lang="en-US" dirty="0" err="1"/>
              <a:t>Anuplal</a:t>
            </a:r>
            <a:r>
              <a:rPr lang="en-US" dirty="0"/>
              <a:t> Gopalan, a professor of Sociology informs, his son’s Karate master remotely shows the moves so that the steps are not forgotten. Dance classes too have gone online this way.</a:t>
            </a:r>
            <a:br>
              <a:rPr lang="en-US" dirty="0"/>
            </a:br>
            <a:r>
              <a:rPr lang="en-US" dirty="0"/>
              <a:t>             Stuck indoors with no chance to go out and play, teenagers across the city have gone back to what they do best: Video games, both online and offline. PUBG is an old </a:t>
            </a:r>
            <a:r>
              <a:rPr lang="en-US" dirty="0" err="1"/>
              <a:t>favourite</a:t>
            </a:r>
            <a:r>
              <a:rPr lang="en-US" dirty="0"/>
              <a:t>, but online battle but games such as Fortnite : Battle Royale and Call of Duty: Warzone, are all back in vogue, big time.</a:t>
            </a:r>
            <a:br>
              <a:rPr lang="en-US" dirty="0"/>
            </a:br>
            <a:r>
              <a:rPr lang="en-US" dirty="0"/>
              <a:t>              For theatre artistes, standup and other visual art performers, the lockdown has meant a total redefinition of their connections with the audience. Since social distancing is the mantra to combat the deadly Covid-19, they have all dived deep into the social media space.</a:t>
            </a:r>
          </a:p>
          <a:p>
            <a:endParaRPr lang="en-US" sz="2000" b="1" dirty="0"/>
          </a:p>
          <a:p>
            <a:r>
              <a:rPr lang="en-US" sz="2000" b="1" dirty="0"/>
              <a:t>Social media</a:t>
            </a:r>
          </a:p>
          <a:p>
            <a:r>
              <a:rPr lang="en-US" dirty="0"/>
              <a:t>                They are modifying their art, and tweaking the content to maximize the power of social media. For instance, city-based playback theatre artiste and trainer, </a:t>
            </a:r>
            <a:r>
              <a:rPr lang="en-US" dirty="0" err="1"/>
              <a:t>Ranji</a:t>
            </a:r>
            <a:r>
              <a:rPr lang="en-US" dirty="0"/>
              <a:t> David has reworked the format to present a solo show on Instagram straight from his home in </a:t>
            </a:r>
            <a:r>
              <a:rPr lang="en-US" dirty="0" err="1"/>
              <a:t>Thippasandra</a:t>
            </a:r>
            <a:r>
              <a:rPr lang="en-US" dirty="0"/>
              <a:t>.</a:t>
            </a:r>
            <a:br>
              <a:rPr lang="en-US" dirty="0"/>
            </a:br>
            <a:endParaRPr lang="en-IN" dirty="0"/>
          </a:p>
        </p:txBody>
      </p:sp>
    </p:spTree>
    <p:extLst>
      <p:ext uri="{BB962C8B-B14F-4D97-AF65-F5344CB8AC3E}">
        <p14:creationId xmlns:p14="http://schemas.microsoft.com/office/powerpoint/2010/main" val="144744350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19955F-0F70-4974-88DE-C49750DBF50C}"/>
              </a:ext>
            </a:extLst>
          </p:cNvPr>
          <p:cNvSpPr/>
          <p:nvPr/>
        </p:nvSpPr>
        <p:spPr>
          <a:xfrm>
            <a:off x="1146629" y="899886"/>
            <a:ext cx="10160000" cy="646331"/>
          </a:xfrm>
          <a:prstGeom prst="rect">
            <a:avLst/>
          </a:prstGeom>
        </p:spPr>
        <p:txBody>
          <a:bodyPr wrap="square">
            <a:spAutoFit/>
          </a:bodyPr>
          <a:lstStyle/>
          <a:p>
            <a:br>
              <a:rPr lang="en-US" dirty="0"/>
            </a:br>
            <a:endParaRPr lang="en-IN" dirty="0"/>
          </a:p>
        </p:txBody>
      </p:sp>
      <p:sp>
        <p:nvSpPr>
          <p:cNvPr id="3" name="Rectangle 2">
            <a:extLst>
              <a:ext uri="{FF2B5EF4-FFF2-40B4-BE49-F238E27FC236}">
                <a16:creationId xmlns:a16="http://schemas.microsoft.com/office/drawing/2014/main" id="{3450440E-322A-44AC-942E-208AC476475F}"/>
              </a:ext>
            </a:extLst>
          </p:cNvPr>
          <p:cNvSpPr/>
          <p:nvPr/>
        </p:nvSpPr>
        <p:spPr>
          <a:xfrm>
            <a:off x="1016000" y="-1237313"/>
            <a:ext cx="10159999" cy="9787295"/>
          </a:xfrm>
          <a:prstGeom prst="rect">
            <a:avLst/>
          </a:prstGeom>
        </p:spPr>
        <p:txBody>
          <a:bodyPr wrap="square">
            <a:spAutoFit/>
          </a:bodyPr>
          <a:lstStyle/>
          <a:p>
            <a:r>
              <a:rPr lang="en-US" dirty="0"/>
              <a:t> </a:t>
            </a:r>
          </a:p>
          <a:p>
            <a:endParaRPr lang="en-US" dirty="0"/>
          </a:p>
          <a:p>
            <a:endParaRPr lang="en-US" dirty="0"/>
          </a:p>
          <a:p>
            <a:endParaRPr lang="en-US" dirty="0"/>
          </a:p>
          <a:p>
            <a:endParaRPr lang="en-US" dirty="0"/>
          </a:p>
          <a:p>
            <a:endParaRPr lang="en-US" dirty="0"/>
          </a:p>
          <a:p>
            <a:endParaRPr lang="en-US" dirty="0"/>
          </a:p>
          <a:p>
            <a:r>
              <a:rPr lang="en-US" dirty="0"/>
              <a:t>            An intimate theatre form, Playback Theatre sources content from the audience and the artistes come alive with the stories spontaneously. There are no rehearsals, but the craft employs a set of body movements and communication tools to </a:t>
            </a:r>
            <a:r>
              <a:rPr lang="en-US" dirty="0" err="1"/>
              <a:t>dramatise</a:t>
            </a:r>
            <a:r>
              <a:rPr lang="en-US" dirty="0"/>
              <a:t> the stories. For David, Instagram was the medium to source stories online.</a:t>
            </a:r>
          </a:p>
          <a:p>
            <a:endParaRPr lang="en-US" dirty="0"/>
          </a:p>
          <a:p>
            <a:endParaRPr lang="en-US" sz="2000" b="1" dirty="0"/>
          </a:p>
          <a:p>
            <a:endParaRPr lang="en-US" sz="2000" b="1" dirty="0"/>
          </a:p>
          <a:p>
            <a:r>
              <a:rPr lang="en-US" sz="2000" b="1" dirty="0"/>
              <a:t>Tech and charity</a:t>
            </a:r>
          </a:p>
          <a:p>
            <a:r>
              <a:rPr lang="en-US" sz="2000" dirty="0"/>
              <a:t>          </a:t>
            </a:r>
            <a:r>
              <a:rPr lang="en-US" dirty="0"/>
              <a:t>The lockdown has severely constrained the movement of many who are eager to go out and help daily wagers and others now in dire need of food and other essentials. Bengaluru-based educationist A Senthil Kumaran has come up with a unique strategy that mixes technology, networking and charity.</a:t>
            </a:r>
          </a:p>
          <a:p>
            <a:r>
              <a:rPr lang="en-US" dirty="0"/>
              <a:t>         As Kumaran points out, schools have shut down across the country and employed multiple strategies to just port what they were doing in a classroom into an online environment by adapting existing/new technology tools. </a:t>
            </a:r>
          </a:p>
          <a:p>
            <a:r>
              <a:rPr lang="en-US" dirty="0"/>
              <a:t>           He says it is critical now to empower School Leadership Teams with strategies to manage place, people and practices in their respective campuses and develop an action plan to leverage the post-pandemic situation.</a:t>
            </a:r>
          </a:p>
          <a:p>
            <a:r>
              <a:rPr lang="en-US" dirty="0"/>
              <a:t>            Kumaran has offered a virtual session through Zoom on April 8 to 50 participants. The cost of each session, Rs 2,000, he adds, will be contributed directly by participants to the PM CARES Fund.</a:t>
            </a:r>
            <a:br>
              <a:rPr lang="en-US" dirty="0"/>
            </a:br>
            <a:endParaRPr lang="en-IN" dirty="0"/>
          </a:p>
          <a:p>
            <a:endParaRPr lang="en-US" dirty="0"/>
          </a:p>
          <a:p>
            <a:br>
              <a:rPr lang="en-US" sz="2000" dirty="0"/>
            </a:br>
            <a:endParaRPr lang="en-US" sz="2000" dirty="0"/>
          </a:p>
          <a:p>
            <a:br>
              <a:rPr lang="en-US" sz="2000" dirty="0"/>
            </a:br>
            <a:br>
              <a:rPr lang="en-US" sz="2000" dirty="0"/>
            </a:br>
            <a:br>
              <a:rPr lang="en-US" sz="2000" dirty="0"/>
            </a:br>
            <a:endParaRPr lang="en-IN" dirty="0"/>
          </a:p>
        </p:txBody>
      </p:sp>
    </p:spTree>
    <p:extLst>
      <p:ext uri="{BB962C8B-B14F-4D97-AF65-F5344CB8AC3E}">
        <p14:creationId xmlns:p14="http://schemas.microsoft.com/office/powerpoint/2010/main" val="29309610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BA6FE0-8CD6-4375-96F7-28E0B868540C}"/>
              </a:ext>
            </a:extLst>
          </p:cNvPr>
          <p:cNvSpPr/>
          <p:nvPr/>
        </p:nvSpPr>
        <p:spPr>
          <a:xfrm>
            <a:off x="972457" y="885371"/>
            <a:ext cx="10247086" cy="6832640"/>
          </a:xfrm>
          <a:prstGeom prst="rect">
            <a:avLst/>
          </a:prstGeom>
        </p:spPr>
        <p:txBody>
          <a:bodyPr wrap="square">
            <a:spAutoFit/>
          </a:bodyPr>
          <a:lstStyle/>
          <a:p>
            <a:r>
              <a:rPr lang="en-US" sz="2000" b="1" dirty="0">
                <a:solidFill>
                  <a:srgbClr val="000000"/>
                </a:solidFill>
                <a:latin typeface="Calibri" panose="020F0502020204030204" pitchFamily="34" charset="0"/>
                <a:cs typeface="Calibri" panose="020F0502020204030204" pitchFamily="34" charset="0"/>
              </a:rPr>
              <a:t>Digital</a:t>
            </a:r>
            <a:r>
              <a:rPr lang="en-US" sz="2000" b="1" dirty="0">
                <a:solidFill>
                  <a:srgbClr val="000000"/>
                </a:solidFill>
                <a:latin typeface="Source Sans Pro" panose="020B0503030403020204" pitchFamily="34" charset="0"/>
              </a:rPr>
              <a:t> </a:t>
            </a:r>
            <a:r>
              <a:rPr lang="en-US" sz="2000" b="1" dirty="0">
                <a:solidFill>
                  <a:srgbClr val="000000"/>
                </a:solidFill>
                <a:latin typeface="Calibri" panose="020F0502020204030204" pitchFamily="34" charset="0"/>
                <a:cs typeface="Calibri" panose="020F0502020204030204" pitchFamily="34" charset="0"/>
              </a:rPr>
              <a:t>payments</a:t>
            </a:r>
            <a:r>
              <a:rPr lang="en-US" sz="2000" b="1" dirty="0">
                <a:solidFill>
                  <a:srgbClr val="000000"/>
                </a:solidFill>
                <a:latin typeface="Source Sans Pro" panose="020B0503030403020204" pitchFamily="34" charset="0"/>
              </a:rPr>
              <a:t> </a:t>
            </a:r>
          </a:p>
          <a:p>
            <a:r>
              <a:rPr lang="en-US" sz="2000" b="1" dirty="0">
                <a:solidFill>
                  <a:srgbClr val="000000"/>
                </a:solidFill>
                <a:latin typeface="Source Sans Pro" panose="020B0503030403020204" pitchFamily="34" charset="0"/>
              </a:rPr>
              <a:t>          </a:t>
            </a:r>
            <a:r>
              <a:rPr lang="en-US" dirty="0">
                <a:solidFill>
                  <a:srgbClr val="000000"/>
                </a:solidFill>
                <a:latin typeface="Source Sans Pro" panose="020B0503030403020204" pitchFamily="34" charset="0"/>
              </a:rPr>
              <a:t>In recent years, online bill payment for various utilities has emerged as a viable alternative to long queues. But there were still a big mass of people who preferred the physical route. The lockdown has reduced the options to only online.</a:t>
            </a:r>
          </a:p>
          <a:p>
            <a:r>
              <a:rPr lang="en-US" dirty="0">
                <a:solidFill>
                  <a:srgbClr val="000000"/>
                </a:solidFill>
                <a:latin typeface="Source Sans Pro" panose="020B0503030403020204" pitchFamily="34" charset="0"/>
              </a:rPr>
              <a:t>               </a:t>
            </a:r>
            <a:r>
              <a:rPr lang="en-US" dirty="0"/>
              <a:t>However, this surge in digital payments is likely to be a temporary phenomenon, feels Srinivas </a:t>
            </a:r>
            <a:r>
              <a:rPr lang="en-US" dirty="0" err="1"/>
              <a:t>Alavilli</a:t>
            </a:r>
            <a:r>
              <a:rPr lang="en-US" dirty="0"/>
              <a:t> from Citizens for Bengaluru (</a:t>
            </a:r>
            <a:r>
              <a:rPr lang="en-US" dirty="0" err="1"/>
              <a:t>CfB</a:t>
            </a:r>
            <a:r>
              <a:rPr lang="en-US" dirty="0"/>
              <a:t>). “There has been a steady increase in digital payments ever since </a:t>
            </a:r>
            <a:r>
              <a:rPr lang="en-US" dirty="0" err="1"/>
              <a:t>DeMo</a:t>
            </a:r>
            <a:r>
              <a:rPr lang="en-US" dirty="0"/>
              <a:t> but as numbers show, people still largely deal with cash.</a:t>
            </a:r>
          </a:p>
          <a:p>
            <a:r>
              <a:rPr lang="en-US" dirty="0"/>
              <a:t>              But the tech-switch has become inevitable during the lockdown. “Utilities such as water supply board and electricity stand to gain if first-time users find online payments more convenient and stick to them as their costs will come down and give them better cash flow,” </a:t>
            </a:r>
            <a:r>
              <a:rPr lang="en-US" dirty="0" err="1"/>
              <a:t>Alavilli</a:t>
            </a:r>
            <a:r>
              <a:rPr lang="en-US" dirty="0"/>
              <a:t> adds.</a:t>
            </a:r>
            <a:br>
              <a:rPr lang="en-US" dirty="0"/>
            </a:br>
            <a:br>
              <a:rPr lang="en-US" dirty="0"/>
            </a:br>
            <a:endParaRPr lang="en-US" dirty="0"/>
          </a:p>
          <a:p>
            <a:r>
              <a:rPr lang="en-US" sz="2000" b="1" dirty="0"/>
              <a:t>Online crowdfunding </a:t>
            </a:r>
          </a:p>
          <a:p>
            <a:r>
              <a:rPr lang="en-US" dirty="0"/>
              <a:t>               Technology helped make another transition: Online crowdfunding. “The migrant </a:t>
            </a:r>
            <a:r>
              <a:rPr lang="en-US" dirty="0" err="1"/>
              <a:t>labour</a:t>
            </a:r>
            <a:r>
              <a:rPr lang="en-US" dirty="0"/>
              <a:t> movement across the country moved a lot of people to tears and inspired them to support relief efforts. My sense is lakhs of Indians discovered online crowdfunding platforms for the first time. This bodes well for that future as it opens up an entirely new world of charity and funding for micro enterprises and causes.”</a:t>
            </a:r>
            <a:br>
              <a:rPr lang="en-US" dirty="0"/>
            </a:br>
            <a:br>
              <a:rPr lang="en-US" dirty="0"/>
            </a:br>
            <a:br>
              <a:rPr lang="en-US" dirty="0"/>
            </a:b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39764689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34EB85-1E90-4ACB-8660-156D027F86AC}"/>
              </a:ext>
            </a:extLst>
          </p:cNvPr>
          <p:cNvSpPr/>
          <p:nvPr/>
        </p:nvSpPr>
        <p:spPr>
          <a:xfrm>
            <a:off x="1364343" y="1770743"/>
            <a:ext cx="9855200" cy="3724096"/>
          </a:xfrm>
          <a:prstGeom prst="rect">
            <a:avLst/>
          </a:prstGeom>
        </p:spPr>
        <p:txBody>
          <a:bodyPr wrap="square">
            <a:spAutoFit/>
          </a:bodyPr>
          <a:lstStyle/>
          <a:p>
            <a:r>
              <a:rPr lang="en-US" sz="2000" b="1" dirty="0">
                <a:solidFill>
                  <a:srgbClr val="000000"/>
                </a:solidFill>
                <a:latin typeface="Calibri" panose="020F0502020204030204" pitchFamily="34" charset="0"/>
                <a:cs typeface="Calibri" panose="020F0502020204030204" pitchFamily="34" charset="0"/>
              </a:rPr>
              <a:t>Project Home Theatre </a:t>
            </a:r>
          </a:p>
          <a:p>
            <a:r>
              <a:rPr lang="en-US" dirty="0">
                <a:solidFill>
                  <a:srgbClr val="000000"/>
                </a:solidFill>
                <a:latin typeface="Source Sans Pro" panose="020B0503030403020204" pitchFamily="34" charset="0"/>
              </a:rPr>
              <a:t>                  Film actor and theatre person P D Sathish Chandra has launched another unique experiment using technology to collate video content. Home is his base, but tech has allowed him to reach out to collaborate with a much wider network .</a:t>
            </a:r>
          </a:p>
          <a:p>
            <a:r>
              <a:rPr lang="en-US" dirty="0">
                <a:solidFill>
                  <a:srgbClr val="000000"/>
                </a:solidFill>
                <a:latin typeface="Source Sans Pro" panose="020B0503030403020204" pitchFamily="34" charset="0"/>
              </a:rPr>
              <a:t>                  </a:t>
            </a:r>
            <a:r>
              <a:rPr lang="en-US" dirty="0"/>
              <a:t>“Based on Couch Potato, I have asked 51 actors, cinema stars, writers both young and old and students to read out from Kannada writer Jogi’s book ‘Life is Beautiful.’ I have so far compiled 46 videos of their readings, which will be made into a </a:t>
            </a:r>
            <a:r>
              <a:rPr lang="en-US" dirty="0" err="1"/>
              <a:t>videobook</a:t>
            </a:r>
            <a:r>
              <a:rPr lang="en-US" dirty="0"/>
              <a:t> and uploaded on YouTube.”</a:t>
            </a:r>
          </a:p>
          <a:p>
            <a:r>
              <a:rPr lang="en-US" dirty="0"/>
              <a:t>                 As illustrated by the likes of David and Chandra, the lockdown period has seen a mix of both content production and consumption across multiple platforms. Collaboration, critical to many of these </a:t>
            </a:r>
            <a:r>
              <a:rPr lang="en-US" dirty="0" err="1"/>
              <a:t>endeavours</a:t>
            </a:r>
            <a:r>
              <a:rPr lang="en-US" dirty="0"/>
              <a:t>, is being achieved through smart use of technology.</a:t>
            </a:r>
            <a:br>
              <a:rPr lang="en-US" dirty="0"/>
            </a:br>
            <a:br>
              <a:rPr lang="en-US" dirty="0"/>
            </a:br>
            <a:br>
              <a:rPr lang="en-US" dirty="0"/>
            </a:br>
            <a:endParaRPr lang="en-IN" dirty="0"/>
          </a:p>
        </p:txBody>
      </p:sp>
    </p:spTree>
    <p:extLst>
      <p:ext uri="{BB962C8B-B14F-4D97-AF65-F5344CB8AC3E}">
        <p14:creationId xmlns:p14="http://schemas.microsoft.com/office/powerpoint/2010/main" val="137653755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F5697D-AEA8-480F-8EDC-9F368E17176F}"/>
              </a:ext>
            </a:extLst>
          </p:cNvPr>
          <p:cNvSpPr/>
          <p:nvPr/>
        </p:nvSpPr>
        <p:spPr>
          <a:xfrm>
            <a:off x="2235200" y="2484513"/>
            <a:ext cx="7460343" cy="1569660"/>
          </a:xfrm>
          <a:prstGeom prst="rect">
            <a:avLst/>
          </a:prstGeom>
        </p:spPr>
        <p:txBody>
          <a:bodyPr wrap="square">
            <a:spAutoFit/>
          </a:bodyPr>
          <a:lstStyle/>
          <a:p>
            <a:r>
              <a:rPr lang="en-US" sz="9600" dirty="0">
                <a:latin typeface="Algerian" panose="04020705040A02060702" pitchFamily="82" charset="0"/>
              </a:rPr>
              <a:t> THANK YOU </a:t>
            </a:r>
            <a:endParaRPr lang="en-IN" sz="9600" dirty="0">
              <a:latin typeface="Algerian" panose="04020705040A02060702" pitchFamily="82" charset="0"/>
            </a:endParaRPr>
          </a:p>
        </p:txBody>
      </p:sp>
    </p:spTree>
    <p:extLst>
      <p:ext uri="{BB962C8B-B14F-4D97-AF65-F5344CB8AC3E}">
        <p14:creationId xmlns:p14="http://schemas.microsoft.com/office/powerpoint/2010/main" val="1933693275"/>
      </p:ext>
    </p:extLst>
  </p:cSld>
  <p:clrMapOvr>
    <a:masterClrMapping/>
  </p:clrMapOvr>
  <p:transition spd="slow">
    <p:randomBar dir="vert"/>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3413</TotalTime>
  <Words>1117</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Gill Sans MT</vt:lpstr>
      <vt:lpstr>Impact</vt:lpstr>
      <vt:lpstr>Source Sans Pro</vt:lpstr>
      <vt:lpstr>Badge</vt:lpstr>
      <vt:lpstr>                         LOCKDOWN       BUT LOGGED IN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Lockdown But Log In</dc:title>
  <dc:creator>pranali patyane</dc:creator>
  <cp:lastModifiedBy>pranali patyane</cp:lastModifiedBy>
  <cp:revision>27</cp:revision>
  <dcterms:created xsi:type="dcterms:W3CDTF">2020-05-02T02:37:50Z</dcterms:created>
  <dcterms:modified xsi:type="dcterms:W3CDTF">2022-07-04T13:00:19Z</dcterms:modified>
</cp:coreProperties>
</file>