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F0F2DA-0320-4DE6-BEE8-A2792B3BB767}" v="373" dt="2023-07-23T10:13:34.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7/23/2023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87618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7/23/2023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26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7/23/2023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099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7/23/2023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3038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7/23/2023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54116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7/23/2023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230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7/23/2023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559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7/23/2023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8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7/23/2023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376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7/23/2023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8113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7/23/2023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98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7/23/2023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673720927"/>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81148B8-58D0-4E9A-A32C-B3B181A3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2695" y="474407"/>
            <a:ext cx="9072323" cy="1572676"/>
          </a:xfrm>
        </p:spPr>
        <p:txBody>
          <a:bodyPr>
            <a:normAutofit fontScale="90000"/>
          </a:bodyPr>
          <a:lstStyle/>
          <a:p>
            <a:pPr>
              <a:lnSpc>
                <a:spcPct val="90000"/>
              </a:lnSpc>
            </a:pPr>
            <a:r>
              <a:rPr lang="en-US" sz="5400" dirty="0">
                <a:solidFill>
                  <a:srgbClr val="FF0000"/>
                </a:solidFill>
              </a:rPr>
              <a:t>Tomato Leaf Disease Detection</a:t>
            </a:r>
          </a:p>
          <a:p>
            <a:pPr>
              <a:lnSpc>
                <a:spcPct val="90000"/>
              </a:lnSpc>
            </a:pPr>
            <a:br>
              <a:rPr lang="en-US" dirty="0"/>
            </a:br>
            <a:endParaRPr lang="en-US"/>
          </a:p>
        </p:txBody>
      </p:sp>
      <p:sp>
        <p:nvSpPr>
          <p:cNvPr id="3" name="Subtitle 2"/>
          <p:cNvSpPr>
            <a:spLocks noGrp="1"/>
          </p:cNvSpPr>
          <p:nvPr>
            <p:ph type="subTitle" idx="1"/>
          </p:nvPr>
        </p:nvSpPr>
        <p:spPr>
          <a:xfrm>
            <a:off x="252695" y="2424803"/>
            <a:ext cx="7891760" cy="3919884"/>
          </a:xfrm>
        </p:spPr>
        <p:txBody>
          <a:bodyPr>
            <a:normAutofit fontScale="92500" lnSpcReduction="10000"/>
          </a:bodyPr>
          <a:lstStyle/>
          <a:p>
            <a:r>
              <a:rPr lang="en-US" sz="2000" dirty="0"/>
              <a:t>Presented by - </a:t>
            </a:r>
          </a:p>
          <a:p>
            <a:r>
              <a:rPr lang="en-US" dirty="0"/>
              <a:t>Team 38 – AI EXPLORERS</a:t>
            </a:r>
          </a:p>
          <a:p>
            <a:pPr marL="342900" indent="-342900">
              <a:buChar char="•"/>
            </a:pPr>
            <a:r>
              <a:rPr lang="en-US" i="1" dirty="0">
                <a:ea typeface="+mn-lt"/>
                <a:cs typeface="+mn-lt"/>
              </a:rPr>
              <a:t>Pranali </a:t>
            </a:r>
            <a:r>
              <a:rPr lang="en-US" i="1" err="1">
                <a:ea typeface="+mn-lt"/>
                <a:cs typeface="+mn-lt"/>
              </a:rPr>
              <a:t>Yangandul</a:t>
            </a:r>
            <a:endParaRPr lang="en-US" i="1">
              <a:ea typeface="+mn-lt"/>
              <a:cs typeface="+mn-lt"/>
            </a:endParaRPr>
          </a:p>
          <a:p>
            <a:pPr marL="342900" indent="-342900">
              <a:buChar char="•"/>
            </a:pPr>
            <a:r>
              <a:rPr lang="en-US" i="1" dirty="0">
                <a:ea typeface="+mn-lt"/>
                <a:cs typeface="+mn-lt"/>
              </a:rPr>
              <a:t>Hritik Parbat </a:t>
            </a:r>
          </a:p>
          <a:p>
            <a:pPr marL="342900" indent="-342900">
              <a:buChar char="•"/>
            </a:pPr>
            <a:r>
              <a:rPr lang="en-US" i="1" dirty="0">
                <a:ea typeface="+mn-lt"/>
                <a:cs typeface="+mn-lt"/>
              </a:rPr>
              <a:t>Maitrayee  Khalasi </a:t>
            </a:r>
            <a:endParaRPr lang="en-US" i="1" dirty="0"/>
          </a:p>
          <a:p>
            <a:pPr marL="342900" indent="-342900">
              <a:buChar char="•"/>
            </a:pPr>
            <a:r>
              <a:rPr lang="en-US" i="1" dirty="0">
                <a:ea typeface="+mn-lt"/>
                <a:cs typeface="+mn-lt"/>
              </a:rPr>
              <a:t>Yamini Saini </a:t>
            </a:r>
            <a:endParaRPr lang="en-US" i="1"/>
          </a:p>
          <a:p>
            <a:pPr marL="342900" indent="-342900">
              <a:buChar char="•"/>
            </a:pPr>
            <a:r>
              <a:rPr lang="en-US" i="1" dirty="0">
                <a:ea typeface="+mn-lt"/>
                <a:cs typeface="+mn-lt"/>
              </a:rPr>
              <a:t>Yasaswini </a:t>
            </a:r>
            <a:endParaRPr lang="en-US" i="1"/>
          </a:p>
          <a:p>
            <a:pPr marL="342900" indent="-342900">
              <a:buChar char="•"/>
            </a:pPr>
            <a:r>
              <a:rPr lang="en-US" i="1" dirty="0">
                <a:ea typeface="+mn-lt"/>
                <a:cs typeface="+mn-lt"/>
              </a:rPr>
              <a:t>Rutuja</a:t>
            </a:r>
            <a:endParaRPr lang="en-US" i="1" dirty="0"/>
          </a:p>
        </p:txBody>
      </p:sp>
      <p:sp>
        <p:nvSpPr>
          <p:cNvPr id="32" name="Rectangle 31">
            <a:extLst>
              <a:ext uri="{FF2B5EF4-FFF2-40B4-BE49-F238E27FC236}">
                <a16:creationId xmlns:a16="http://schemas.microsoft.com/office/drawing/2014/main" id="{3B8154F5-2E4B-4EB4-9BE5-A38ED1238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2"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Rectangle 33">
            <a:extLst>
              <a:ext uri="{FF2B5EF4-FFF2-40B4-BE49-F238E27FC236}">
                <a16:creationId xmlns:a16="http://schemas.microsoft.com/office/drawing/2014/main" id="{F0A5ACD4-8016-403B-BEED-5B03EF655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8433"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8290-FE58-0484-3E98-9A1BA78F69E0}"/>
              </a:ext>
            </a:extLst>
          </p:cNvPr>
          <p:cNvSpPr>
            <a:spLocks noGrp="1"/>
          </p:cNvSpPr>
          <p:nvPr>
            <p:ph type="title"/>
          </p:nvPr>
        </p:nvSpPr>
        <p:spPr>
          <a:xfrm>
            <a:off x="1587710" y="455362"/>
            <a:ext cx="9486690" cy="1078194"/>
          </a:xfrm>
        </p:spPr>
        <p:txBody>
          <a:bodyPr/>
          <a:lstStyle/>
          <a:p>
            <a:r>
              <a:rPr lang="en-US" dirty="0">
                <a:solidFill>
                  <a:srgbClr val="FF0000"/>
                </a:solidFill>
              </a:rPr>
              <a:t>                     Introduction</a:t>
            </a:r>
          </a:p>
        </p:txBody>
      </p:sp>
      <p:sp>
        <p:nvSpPr>
          <p:cNvPr id="3" name="Content Placeholder 2">
            <a:extLst>
              <a:ext uri="{FF2B5EF4-FFF2-40B4-BE49-F238E27FC236}">
                <a16:creationId xmlns:a16="http://schemas.microsoft.com/office/drawing/2014/main" id="{00253BBC-96CD-4203-6938-5211C055BCC8}"/>
              </a:ext>
            </a:extLst>
          </p:cNvPr>
          <p:cNvSpPr>
            <a:spLocks noGrp="1"/>
          </p:cNvSpPr>
          <p:nvPr>
            <p:ph idx="1"/>
          </p:nvPr>
        </p:nvSpPr>
        <p:spPr/>
        <p:txBody>
          <a:bodyPr vert="horz" lIns="91440" tIns="45720" rIns="91440" bIns="45720" rtlCol="0" anchor="t">
            <a:normAutofit/>
          </a:bodyPr>
          <a:lstStyle/>
          <a:p>
            <a:r>
              <a:rPr lang="en-US" sz="2000" dirty="0">
                <a:solidFill>
                  <a:srgbClr val="D1D5DB"/>
                </a:solidFill>
                <a:ea typeface="+mn-lt"/>
                <a:cs typeface="+mn-lt"/>
              </a:rPr>
              <a:t>Tomato plants are essential for agricultural production, providing a valuable source of nutrition and economic income.</a:t>
            </a:r>
            <a:endParaRPr lang="en-US" sz="2000" dirty="0">
              <a:solidFill>
                <a:srgbClr val="FFFFFF"/>
              </a:solidFill>
              <a:ea typeface="+mn-lt"/>
              <a:cs typeface="+mn-lt"/>
            </a:endParaRPr>
          </a:p>
          <a:p>
            <a:r>
              <a:rPr lang="en-US" sz="2000" dirty="0">
                <a:solidFill>
                  <a:srgbClr val="D1D5DB"/>
                </a:solidFill>
                <a:ea typeface="+mn-lt"/>
                <a:cs typeface="+mn-lt"/>
              </a:rPr>
              <a:t> However, they are vulnerable to various diseases caused by bacteria, fungi, and viruses. </a:t>
            </a:r>
            <a:endParaRPr lang="en-US" sz="2000" dirty="0">
              <a:solidFill>
                <a:srgbClr val="FFFFFF"/>
              </a:solidFill>
              <a:ea typeface="+mn-lt"/>
              <a:cs typeface="+mn-lt"/>
            </a:endParaRPr>
          </a:p>
          <a:p>
            <a:r>
              <a:rPr lang="en-US" sz="2000" dirty="0">
                <a:solidFill>
                  <a:srgbClr val="D1D5DB"/>
                </a:solidFill>
                <a:ea typeface="+mn-lt"/>
                <a:cs typeface="+mn-lt"/>
              </a:rPr>
              <a:t>These diseases can cause significant losses in yield and quality if not detected and managed promptly.</a:t>
            </a:r>
            <a:endParaRPr lang="en-US" sz="2000" dirty="0"/>
          </a:p>
          <a:p>
            <a:endParaRPr lang="en-US" dirty="0"/>
          </a:p>
        </p:txBody>
      </p:sp>
    </p:spTree>
    <p:extLst>
      <p:ext uri="{BB962C8B-B14F-4D97-AF65-F5344CB8AC3E}">
        <p14:creationId xmlns:p14="http://schemas.microsoft.com/office/powerpoint/2010/main" val="305724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4E97-9E0F-89AA-6734-F6A0F9C96E06}"/>
              </a:ext>
            </a:extLst>
          </p:cNvPr>
          <p:cNvSpPr>
            <a:spLocks noGrp="1"/>
          </p:cNvSpPr>
          <p:nvPr>
            <p:ph type="title"/>
          </p:nvPr>
        </p:nvSpPr>
        <p:spPr>
          <a:xfrm>
            <a:off x="1587710" y="455362"/>
            <a:ext cx="10237957" cy="1550419"/>
          </a:xfrm>
        </p:spPr>
        <p:txBody>
          <a:bodyPr>
            <a:normAutofit/>
          </a:bodyPr>
          <a:lstStyle/>
          <a:p>
            <a:r>
              <a:rPr lang="en-US" dirty="0">
                <a:solidFill>
                  <a:srgbClr val="FF0000"/>
                </a:solidFill>
                <a:ea typeface="+mj-lt"/>
                <a:cs typeface="+mj-lt"/>
              </a:rPr>
              <a:t>            Tomato Plant Diseases</a:t>
            </a:r>
            <a:endParaRPr lang="en-US" dirty="0">
              <a:solidFill>
                <a:srgbClr val="FF0000"/>
              </a:solidFill>
            </a:endParaRPr>
          </a:p>
        </p:txBody>
      </p:sp>
      <p:sp>
        <p:nvSpPr>
          <p:cNvPr id="3" name="Content Placeholder 2">
            <a:extLst>
              <a:ext uri="{FF2B5EF4-FFF2-40B4-BE49-F238E27FC236}">
                <a16:creationId xmlns:a16="http://schemas.microsoft.com/office/drawing/2014/main" id="{AEC6F75E-6522-B9E5-79BC-672A4C9EA8B4}"/>
              </a:ext>
            </a:extLst>
          </p:cNvPr>
          <p:cNvSpPr>
            <a:spLocks noGrp="1"/>
          </p:cNvSpPr>
          <p:nvPr>
            <p:ph idx="1"/>
          </p:nvPr>
        </p:nvSpPr>
        <p:spPr>
          <a:xfrm>
            <a:off x="1587710" y="1231329"/>
            <a:ext cx="9486690" cy="3926152"/>
          </a:xfrm>
        </p:spPr>
        <p:txBody>
          <a:bodyPr vert="horz" lIns="91440" tIns="45720" rIns="91440" bIns="45720" rtlCol="0" anchor="t">
            <a:normAutofit/>
          </a:bodyPr>
          <a:lstStyle/>
          <a:p>
            <a:r>
              <a:rPr lang="en-US" sz="1800" dirty="0">
                <a:solidFill>
                  <a:srgbClr val="D1D5DB"/>
                </a:solidFill>
                <a:ea typeface="+mn-lt"/>
                <a:cs typeface="+mn-lt"/>
              </a:rPr>
              <a:t>Early Blight: Causes, Symptoms, and Effects on Tomato Plants</a:t>
            </a:r>
            <a:endParaRPr lang="en-US" sz="1800" dirty="0"/>
          </a:p>
          <a:p>
            <a:r>
              <a:rPr lang="en-US" sz="1800" dirty="0">
                <a:solidFill>
                  <a:srgbClr val="D1D5DB"/>
                </a:solidFill>
                <a:ea typeface="+mn-lt"/>
                <a:cs typeface="+mn-lt"/>
              </a:rPr>
              <a:t>Late Blight: Causes, Symptoms, and Effects on Tomato Plants</a:t>
            </a:r>
            <a:endParaRPr lang="en-US" sz="1800" dirty="0"/>
          </a:p>
          <a:p>
            <a:r>
              <a:rPr lang="en-US" sz="1800" dirty="0">
                <a:solidFill>
                  <a:srgbClr val="D1D5DB"/>
                </a:solidFill>
                <a:ea typeface="+mn-lt"/>
                <a:cs typeface="+mn-lt"/>
              </a:rPr>
              <a:t>Bacterial Spot: Causes, Symptoms, and Effects on Tomato Plants etc..</a:t>
            </a:r>
            <a:endParaRPr lang="en-US" sz="1800" dirty="0"/>
          </a:p>
          <a:p>
            <a:endParaRPr lang="en-US" sz="1800" dirty="0">
              <a:solidFill>
                <a:srgbClr val="D1D5DB"/>
              </a:solidFill>
            </a:endParaRPr>
          </a:p>
          <a:p>
            <a:endParaRPr lang="en-US" sz="1800" dirty="0">
              <a:solidFill>
                <a:srgbClr val="D1D5DB"/>
              </a:solidFill>
            </a:endParaRPr>
          </a:p>
          <a:p>
            <a:endParaRPr lang="en-US" sz="1800" dirty="0"/>
          </a:p>
        </p:txBody>
      </p:sp>
      <p:pic>
        <p:nvPicPr>
          <p:cNvPr id="5" name="Picture 5" descr="A collage of different leaves&#10;&#10;Description automatically generated">
            <a:extLst>
              <a:ext uri="{FF2B5EF4-FFF2-40B4-BE49-F238E27FC236}">
                <a16:creationId xmlns:a16="http://schemas.microsoft.com/office/drawing/2014/main" id="{D3453ED3-5431-6535-AB8A-74DA23989A08}"/>
              </a:ext>
            </a:extLst>
          </p:cNvPr>
          <p:cNvPicPr>
            <a:picLocks noChangeAspect="1"/>
          </p:cNvPicPr>
          <p:nvPr/>
        </p:nvPicPr>
        <p:blipFill>
          <a:blip r:embed="rId2"/>
          <a:stretch>
            <a:fillRect/>
          </a:stretch>
        </p:blipFill>
        <p:spPr>
          <a:xfrm>
            <a:off x="1923245" y="2727574"/>
            <a:ext cx="9064579" cy="3721049"/>
          </a:xfrm>
          <a:prstGeom prst="rect">
            <a:avLst/>
          </a:prstGeom>
        </p:spPr>
      </p:pic>
    </p:spTree>
    <p:extLst>
      <p:ext uri="{BB962C8B-B14F-4D97-AF65-F5344CB8AC3E}">
        <p14:creationId xmlns:p14="http://schemas.microsoft.com/office/powerpoint/2010/main" val="112497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0D60-ACD5-D446-08D7-BEA678869E28}"/>
              </a:ext>
            </a:extLst>
          </p:cNvPr>
          <p:cNvSpPr>
            <a:spLocks noGrp="1"/>
          </p:cNvSpPr>
          <p:nvPr>
            <p:ph type="title"/>
          </p:nvPr>
        </p:nvSpPr>
        <p:spPr>
          <a:xfrm>
            <a:off x="1409116" y="98175"/>
            <a:ext cx="9486690" cy="1550419"/>
          </a:xfrm>
        </p:spPr>
        <p:txBody>
          <a:bodyPr/>
          <a:lstStyle/>
          <a:p>
            <a:r>
              <a:rPr lang="en-US" dirty="0"/>
              <a:t>                         </a:t>
            </a:r>
            <a:r>
              <a:rPr lang="en-US" dirty="0">
                <a:solidFill>
                  <a:srgbClr val="FF0000"/>
                </a:solidFill>
              </a:rPr>
              <a:t>CNN</a:t>
            </a:r>
          </a:p>
        </p:txBody>
      </p:sp>
      <p:sp>
        <p:nvSpPr>
          <p:cNvPr id="3" name="Content Placeholder 2">
            <a:extLst>
              <a:ext uri="{FF2B5EF4-FFF2-40B4-BE49-F238E27FC236}">
                <a16:creationId xmlns:a16="http://schemas.microsoft.com/office/drawing/2014/main" id="{A46C36C9-78E4-22FF-B203-1011668D0C18}"/>
              </a:ext>
            </a:extLst>
          </p:cNvPr>
          <p:cNvSpPr>
            <a:spLocks noGrp="1"/>
          </p:cNvSpPr>
          <p:nvPr>
            <p:ph idx="1"/>
          </p:nvPr>
        </p:nvSpPr>
        <p:spPr>
          <a:xfrm>
            <a:off x="1266241" y="874141"/>
            <a:ext cx="9486690" cy="3926152"/>
          </a:xfrm>
        </p:spPr>
        <p:txBody>
          <a:bodyPr vert="horz" lIns="91440" tIns="45720" rIns="91440" bIns="45720" rtlCol="0" anchor="t">
            <a:noAutofit/>
          </a:bodyPr>
          <a:lstStyle/>
          <a:p>
            <a:r>
              <a:rPr lang="en-US" sz="1800" dirty="0">
                <a:solidFill>
                  <a:srgbClr val="D1D5DB"/>
                </a:solidFill>
                <a:ea typeface="+mn-lt"/>
                <a:cs typeface="+mn-lt"/>
              </a:rPr>
              <a:t>Convolutional Neural Networks (CNNs) are a type of deep learning model specifically designed for image recognition tasks. They are inspired by the human visual system, where the brain processes visual information in a hierarchical manner.</a:t>
            </a:r>
            <a:endParaRPr lang="en-US" sz="1800" dirty="0"/>
          </a:p>
          <a:p>
            <a:br>
              <a:rPr lang="en-US" sz="1800" dirty="0">
                <a:solidFill>
                  <a:srgbClr val="FF0000"/>
                </a:solidFill>
              </a:rPr>
            </a:br>
            <a:r>
              <a:rPr lang="en-US" sz="1800" dirty="0">
                <a:solidFill>
                  <a:srgbClr val="FF0000"/>
                </a:solidFill>
                <a:ea typeface="+mn-lt"/>
                <a:cs typeface="+mn-lt"/>
              </a:rPr>
              <a:t>Why CNNs for Image Recognition?</a:t>
            </a:r>
            <a:endParaRPr lang="en-US" sz="1800">
              <a:solidFill>
                <a:srgbClr val="FF0000"/>
              </a:solidFill>
            </a:endParaRPr>
          </a:p>
          <a:p>
            <a:r>
              <a:rPr lang="en-US" sz="1800" dirty="0">
                <a:solidFill>
                  <a:srgbClr val="D1D5DB"/>
                </a:solidFill>
                <a:ea typeface="+mn-lt"/>
                <a:cs typeface="+mn-lt"/>
              </a:rPr>
              <a:t>CNNs are powerful feature extractors, automatically learning meaningful patterns from images without requiring manual feature engineering.</a:t>
            </a:r>
            <a:endParaRPr lang="en-US" sz="1800" dirty="0"/>
          </a:p>
          <a:p>
            <a:r>
              <a:rPr lang="en-US" sz="1800" dirty="0">
                <a:solidFill>
                  <a:srgbClr val="D1D5DB"/>
                </a:solidFill>
                <a:ea typeface="+mn-lt"/>
                <a:cs typeface="+mn-lt"/>
              </a:rPr>
              <a:t>Their hierarchical architecture allows them to capture low-level features (e.g., edges, textures) in early layers and high-level features (e.g., shapes, objects) in deeper layers.</a:t>
            </a:r>
            <a:endParaRPr lang="en-US" sz="1800" dirty="0"/>
          </a:p>
          <a:p>
            <a:r>
              <a:rPr lang="en-US" sz="1800" dirty="0">
                <a:solidFill>
                  <a:srgbClr val="D1D5DB"/>
                </a:solidFill>
                <a:ea typeface="+mn-lt"/>
                <a:cs typeface="+mn-lt"/>
              </a:rPr>
              <a:t>CNNs have achieved state-of-the-art results in various computer vision tasks, including image classification, object detection, and segmentation.</a:t>
            </a:r>
            <a:endParaRPr lang="en-US" sz="1800" dirty="0"/>
          </a:p>
          <a:p>
            <a:r>
              <a:rPr lang="en-US" sz="1800" b="1" dirty="0">
                <a:solidFill>
                  <a:srgbClr val="D1D5DB"/>
                </a:solidFill>
                <a:ea typeface="+mn-lt"/>
                <a:cs typeface="+mn-lt"/>
              </a:rPr>
              <a:t>For Tomato Plant Disease Detection, CNNs can analyze images of healthy and diseased tomatoes, identifying distinct patterns and making accurate predictions about the presence of diseases. By leveraging the capabilities of CNNs, we can efficiently detect diseases at an early stage, contributing to better crop management and increased agricultural productivity.</a:t>
            </a:r>
            <a:endParaRPr lang="en-US" sz="1800" b="1"/>
          </a:p>
          <a:p>
            <a:endParaRPr lang="en-US" sz="1800" dirty="0"/>
          </a:p>
        </p:txBody>
      </p:sp>
    </p:spTree>
    <p:extLst>
      <p:ext uri="{BB962C8B-B14F-4D97-AF65-F5344CB8AC3E}">
        <p14:creationId xmlns:p14="http://schemas.microsoft.com/office/powerpoint/2010/main" val="1230328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8487-77A4-99A6-D3B8-BACEACA5D89B}"/>
              </a:ext>
            </a:extLst>
          </p:cNvPr>
          <p:cNvSpPr>
            <a:spLocks noGrp="1"/>
          </p:cNvSpPr>
          <p:nvPr>
            <p:ph type="title"/>
          </p:nvPr>
        </p:nvSpPr>
        <p:spPr>
          <a:xfrm>
            <a:off x="1523316" y="122658"/>
            <a:ext cx="9486690" cy="645545"/>
          </a:xfrm>
        </p:spPr>
        <p:txBody>
          <a:bodyPr>
            <a:normAutofit fontScale="90000"/>
          </a:bodyPr>
          <a:lstStyle/>
          <a:p>
            <a:r>
              <a:rPr lang="en-US" sz="2800" dirty="0">
                <a:solidFill>
                  <a:srgbClr val="FF0000"/>
                </a:solidFill>
                <a:ea typeface="+mj-lt"/>
                <a:cs typeface="+mj-lt"/>
              </a:rPr>
              <a:t>                                     </a:t>
            </a:r>
            <a:r>
              <a:rPr lang="en-US" dirty="0">
                <a:solidFill>
                  <a:srgbClr val="FF0000"/>
                </a:solidFill>
                <a:ea typeface="+mj-lt"/>
                <a:cs typeface="+mj-lt"/>
              </a:rPr>
              <a:t>Steps</a:t>
            </a:r>
            <a:endParaRPr lang="en-US" dirty="0">
              <a:solidFill>
                <a:srgbClr val="FF0000"/>
              </a:solidFill>
            </a:endParaRPr>
          </a:p>
        </p:txBody>
      </p:sp>
      <p:sp>
        <p:nvSpPr>
          <p:cNvPr id="3" name="Content Placeholder 2">
            <a:extLst>
              <a:ext uri="{FF2B5EF4-FFF2-40B4-BE49-F238E27FC236}">
                <a16:creationId xmlns:a16="http://schemas.microsoft.com/office/drawing/2014/main" id="{60F37202-B1B6-2997-F17B-7AC2FBFEABD2}"/>
              </a:ext>
            </a:extLst>
          </p:cNvPr>
          <p:cNvSpPr>
            <a:spLocks noGrp="1"/>
          </p:cNvSpPr>
          <p:nvPr>
            <p:ph idx="1"/>
          </p:nvPr>
        </p:nvSpPr>
        <p:spPr>
          <a:xfrm>
            <a:off x="1523483" y="1088287"/>
            <a:ext cx="9486690" cy="3926152"/>
          </a:xfrm>
        </p:spPr>
        <p:txBody>
          <a:bodyPr vert="horz" lIns="91440" tIns="45720" rIns="91440" bIns="45720" rtlCol="0" anchor="t">
            <a:noAutofit/>
          </a:bodyPr>
          <a:lstStyle/>
          <a:p>
            <a:r>
              <a:rPr lang="en-US" sz="1400" b="1" dirty="0">
                <a:ea typeface="+mn-lt"/>
                <a:cs typeface="+mn-lt"/>
              </a:rPr>
              <a:t>Data Collection</a:t>
            </a:r>
            <a:r>
              <a:rPr lang="en-US" sz="1400" dirty="0">
                <a:solidFill>
                  <a:srgbClr val="D1D5DB"/>
                </a:solidFill>
                <a:ea typeface="+mn-lt"/>
                <a:cs typeface="+mn-lt"/>
              </a:rPr>
              <a:t>: We collected a diverse dataset of images containing both healthy and diseased tomato plants from </a:t>
            </a:r>
            <a:r>
              <a:rPr lang="en-US" sz="1400" dirty="0" err="1">
                <a:solidFill>
                  <a:srgbClr val="D1D5DB"/>
                </a:solidFill>
                <a:ea typeface="+mn-lt"/>
                <a:cs typeface="+mn-lt"/>
              </a:rPr>
              <a:t>kaggle</a:t>
            </a:r>
            <a:r>
              <a:rPr lang="en-US" sz="1400" dirty="0">
                <a:solidFill>
                  <a:srgbClr val="D1D5DB"/>
                </a:solidFill>
                <a:ea typeface="+mn-lt"/>
                <a:cs typeface="+mn-lt"/>
              </a:rPr>
              <a:t>.</a:t>
            </a:r>
            <a:endParaRPr lang="en-US" sz="1400" dirty="0">
              <a:ea typeface="+mn-lt"/>
              <a:cs typeface="+mn-lt"/>
            </a:endParaRPr>
          </a:p>
          <a:p>
            <a:r>
              <a:rPr lang="en-US" sz="1400" b="1" dirty="0">
                <a:ea typeface="+mn-lt"/>
                <a:cs typeface="+mn-lt"/>
              </a:rPr>
              <a:t>Data Preprocessing</a:t>
            </a:r>
            <a:r>
              <a:rPr lang="en-US" sz="1400" dirty="0">
                <a:solidFill>
                  <a:srgbClr val="D1D5DB"/>
                </a:solidFill>
                <a:ea typeface="+mn-lt"/>
                <a:cs typeface="+mn-lt"/>
              </a:rPr>
              <a:t>: Preprocessing steps may include resizing images to a uniform size, normalizing pixel values, </a:t>
            </a:r>
            <a:endParaRPr lang="en-US" sz="1400" dirty="0">
              <a:ea typeface="+mn-lt"/>
              <a:cs typeface="+mn-lt"/>
            </a:endParaRPr>
          </a:p>
          <a:p>
            <a:r>
              <a:rPr lang="en-US" sz="1400" b="1" dirty="0">
                <a:ea typeface="+mn-lt"/>
                <a:cs typeface="+mn-lt"/>
              </a:rPr>
              <a:t>Feature </a:t>
            </a:r>
            <a:r>
              <a:rPr lang="en-US" sz="1400" b="1" dirty="0" err="1">
                <a:ea typeface="+mn-lt"/>
                <a:cs typeface="+mn-lt"/>
              </a:rPr>
              <a:t>Extraction</a:t>
            </a:r>
            <a:r>
              <a:rPr lang="en-US" sz="1400" dirty="0" err="1">
                <a:solidFill>
                  <a:srgbClr val="D1D5DB"/>
                </a:solidFill>
                <a:ea typeface="+mn-lt"/>
                <a:cs typeface="+mn-lt"/>
              </a:rPr>
              <a:t>:The</a:t>
            </a:r>
            <a:r>
              <a:rPr lang="en-US" sz="1400" dirty="0">
                <a:solidFill>
                  <a:srgbClr val="D1D5DB"/>
                </a:solidFill>
                <a:ea typeface="+mn-lt"/>
                <a:cs typeface="+mn-lt"/>
              </a:rPr>
              <a:t> convolutional layers in the CNN automatically learn and extract relevant features from the input images during training. This feature extraction process allows the model to recognize patterns and distinguish between healthy and diseased tomato plants.</a:t>
            </a:r>
            <a:endParaRPr lang="en-US" sz="1400"/>
          </a:p>
          <a:p>
            <a:r>
              <a:rPr lang="en-US" sz="1400" b="1" dirty="0">
                <a:ea typeface="+mn-lt"/>
                <a:cs typeface="+mn-lt"/>
              </a:rPr>
              <a:t>Model Training: Using CNN</a:t>
            </a:r>
            <a:r>
              <a:rPr lang="en-US" sz="1400" dirty="0">
                <a:solidFill>
                  <a:srgbClr val="D1D5DB"/>
                </a:solidFill>
                <a:ea typeface="+mn-lt"/>
                <a:cs typeface="+mn-lt"/>
              </a:rPr>
              <a:t>: Train the CNN model using the preprocessed dataset. During training, the model learns to adjust its internal parameters (weights and biases) to minimize the classification error. The objective is to accurately classify tomato plant images into the respective disease categories or the "healthy" class.</a:t>
            </a:r>
            <a:endParaRPr lang="en-US" sz="1400" dirty="0"/>
          </a:p>
          <a:p>
            <a:r>
              <a:rPr lang="en-US" sz="1400" b="1" dirty="0">
                <a:ea typeface="+mn-lt"/>
                <a:cs typeface="+mn-lt"/>
              </a:rPr>
              <a:t>Model Evaluation</a:t>
            </a:r>
            <a:r>
              <a:rPr lang="en-US" sz="1400" dirty="0">
                <a:solidFill>
                  <a:srgbClr val="D1D5DB"/>
                </a:solidFill>
                <a:ea typeface="+mn-lt"/>
                <a:cs typeface="+mn-lt"/>
              </a:rPr>
              <a:t>: After training, evaluate the performance of the CNN model on a separate validation dataset. The evaluation metrics include accuracy, precision, recall, F1-score, and confusion matrix. </a:t>
            </a:r>
            <a:endParaRPr lang="en-US" sz="1400" dirty="0">
              <a:ea typeface="+mn-lt"/>
              <a:cs typeface="+mn-lt"/>
            </a:endParaRPr>
          </a:p>
          <a:p>
            <a:r>
              <a:rPr lang="en-US" sz="1400" b="1" dirty="0">
                <a:ea typeface="+mn-lt"/>
                <a:cs typeface="+mn-lt"/>
              </a:rPr>
              <a:t>Prediction and Deployment</a:t>
            </a:r>
            <a:r>
              <a:rPr lang="en-US" sz="1400" dirty="0">
                <a:solidFill>
                  <a:srgbClr val="D1D5DB"/>
                </a:solidFill>
                <a:ea typeface="+mn-lt"/>
                <a:cs typeface="+mn-lt"/>
              </a:rPr>
              <a:t>: Once the CNN model is trained and evaluated, it is ready for deployment. The model can be deployed as a standalone application, integrated into an agricultural system, or used in conjunction with IoT devices to facilitate real-time disease detection on farms.</a:t>
            </a:r>
            <a:endParaRPr lang="en-US" sz="1400"/>
          </a:p>
          <a:p>
            <a:endParaRPr lang="en-US" sz="1400" dirty="0">
              <a:solidFill>
                <a:srgbClr val="D1D5DB"/>
              </a:solidFill>
            </a:endParaRPr>
          </a:p>
          <a:p>
            <a:endParaRPr lang="en-US" sz="1400" dirty="0">
              <a:solidFill>
                <a:srgbClr val="FFFFFF"/>
              </a:solidFill>
            </a:endParaRPr>
          </a:p>
          <a:p>
            <a:endParaRPr lang="en-US" sz="1400" dirty="0">
              <a:solidFill>
                <a:srgbClr val="D1D5DB"/>
              </a:solidFill>
            </a:endParaRPr>
          </a:p>
          <a:p>
            <a:endParaRPr lang="en-US" sz="1400" dirty="0"/>
          </a:p>
        </p:txBody>
      </p:sp>
    </p:spTree>
    <p:extLst>
      <p:ext uri="{BB962C8B-B14F-4D97-AF65-F5344CB8AC3E}">
        <p14:creationId xmlns:p14="http://schemas.microsoft.com/office/powerpoint/2010/main" val="162394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A617-A641-B273-0F86-40DB8ABD4CD2}"/>
              </a:ext>
            </a:extLst>
          </p:cNvPr>
          <p:cNvSpPr>
            <a:spLocks noGrp="1"/>
          </p:cNvSpPr>
          <p:nvPr>
            <p:ph type="title"/>
          </p:nvPr>
        </p:nvSpPr>
        <p:spPr/>
        <p:txBody>
          <a:bodyPr/>
          <a:lstStyle/>
          <a:p>
            <a:r>
              <a:rPr lang="en-US" dirty="0">
                <a:solidFill>
                  <a:srgbClr val="FF0000"/>
                </a:solidFill>
              </a:rPr>
              <a:t>             Model Architecture</a:t>
            </a:r>
          </a:p>
        </p:txBody>
      </p:sp>
      <p:pic>
        <p:nvPicPr>
          <p:cNvPr id="4" name="Picture 4" descr="A diagram of a diagram of a process&#10;&#10;Description automatically generated">
            <a:extLst>
              <a:ext uri="{FF2B5EF4-FFF2-40B4-BE49-F238E27FC236}">
                <a16:creationId xmlns:a16="http://schemas.microsoft.com/office/drawing/2014/main" id="{846E9A39-9339-8F55-0910-3367720C42A0}"/>
              </a:ext>
            </a:extLst>
          </p:cNvPr>
          <p:cNvPicPr>
            <a:picLocks noGrp="1" noChangeAspect="1"/>
          </p:cNvPicPr>
          <p:nvPr>
            <p:ph idx="1"/>
          </p:nvPr>
        </p:nvPicPr>
        <p:blipFill>
          <a:blip r:embed="rId2"/>
          <a:stretch>
            <a:fillRect/>
          </a:stretch>
        </p:blipFill>
        <p:spPr>
          <a:xfrm>
            <a:off x="1587605" y="1791848"/>
            <a:ext cx="9486899" cy="4662487"/>
          </a:xfrm>
        </p:spPr>
      </p:pic>
    </p:spTree>
    <p:extLst>
      <p:ext uri="{BB962C8B-B14F-4D97-AF65-F5344CB8AC3E}">
        <p14:creationId xmlns:p14="http://schemas.microsoft.com/office/powerpoint/2010/main" val="477925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58E0F2-EC8A-B418-46DC-5399F6355A1D}"/>
              </a:ext>
            </a:extLst>
          </p:cNvPr>
          <p:cNvSpPr>
            <a:spLocks noGrp="1"/>
          </p:cNvSpPr>
          <p:nvPr>
            <p:ph idx="1"/>
          </p:nvPr>
        </p:nvSpPr>
        <p:spPr>
          <a:xfrm>
            <a:off x="1528179" y="505047"/>
            <a:ext cx="10141533" cy="6081183"/>
          </a:xfrm>
        </p:spPr>
        <p:txBody>
          <a:bodyPr vert="horz" lIns="91440" tIns="45720" rIns="91440" bIns="45720" rtlCol="0" anchor="t">
            <a:noAutofit/>
          </a:bodyPr>
          <a:lstStyle/>
          <a:p>
            <a:r>
              <a:rPr lang="en-US" sz="2000" b="1" dirty="0">
                <a:solidFill>
                  <a:srgbClr val="FF0000"/>
                </a:solidFill>
                <a:ea typeface="+mn-lt"/>
                <a:cs typeface="+mn-lt"/>
              </a:rPr>
              <a:t>In the diagram:</a:t>
            </a:r>
          </a:p>
          <a:p>
            <a:r>
              <a:rPr lang="en-US" sz="1800" dirty="0">
                <a:solidFill>
                  <a:srgbClr val="D1D5DB"/>
                </a:solidFill>
                <a:ea typeface="+mn-lt"/>
                <a:cs typeface="+mn-lt"/>
              </a:rPr>
              <a:t>The "Input (Image)" represents the original image with dimensions "Width x Height x Channels."</a:t>
            </a:r>
            <a:endParaRPr lang="en-US" sz="1800">
              <a:solidFill>
                <a:srgbClr val="D1D5DB"/>
              </a:solidFill>
              <a:ea typeface="+mn-lt"/>
              <a:cs typeface="+mn-lt"/>
            </a:endParaRPr>
          </a:p>
          <a:p>
            <a:r>
              <a:rPr lang="en-US" sz="1800" dirty="0">
                <a:solidFill>
                  <a:srgbClr val="D1D5DB"/>
                </a:solidFill>
                <a:ea typeface="+mn-lt"/>
                <a:cs typeface="+mn-lt"/>
              </a:rPr>
              <a:t>The "Convolutional Layers" consist of multiple convolutional filters with a specified depth and number of filters. They extract local features from the input image.</a:t>
            </a:r>
            <a:endParaRPr lang="en-US" sz="1800">
              <a:solidFill>
                <a:srgbClr val="D1D5DB"/>
              </a:solidFill>
              <a:ea typeface="+mn-lt"/>
              <a:cs typeface="+mn-lt"/>
            </a:endParaRPr>
          </a:p>
          <a:p>
            <a:r>
              <a:rPr lang="en-US" sz="1800" dirty="0">
                <a:solidFill>
                  <a:srgbClr val="D1D5DB"/>
                </a:solidFill>
                <a:ea typeface="+mn-lt"/>
                <a:cs typeface="+mn-lt"/>
              </a:rPr>
              <a:t>The "</a:t>
            </a:r>
            <a:r>
              <a:rPr lang="en-US" sz="1800" dirty="0" err="1">
                <a:solidFill>
                  <a:srgbClr val="D1D5DB"/>
                </a:solidFill>
                <a:ea typeface="+mn-lt"/>
                <a:cs typeface="+mn-lt"/>
              </a:rPr>
              <a:t>ReLU</a:t>
            </a:r>
            <a:r>
              <a:rPr lang="en-US" sz="1800" dirty="0">
                <a:solidFill>
                  <a:srgbClr val="D1D5DB"/>
                </a:solidFill>
                <a:ea typeface="+mn-lt"/>
                <a:cs typeface="+mn-lt"/>
              </a:rPr>
              <a:t> Activation" applies the Rectified Linear Unit activation function element-wise to introduce non-linearity.</a:t>
            </a:r>
            <a:endParaRPr lang="en-US" sz="1800">
              <a:solidFill>
                <a:srgbClr val="D1D5DB"/>
              </a:solidFill>
              <a:ea typeface="+mn-lt"/>
              <a:cs typeface="+mn-lt"/>
            </a:endParaRPr>
          </a:p>
          <a:p>
            <a:r>
              <a:rPr lang="en-US" sz="1800" dirty="0">
                <a:solidFill>
                  <a:srgbClr val="D1D5DB"/>
                </a:solidFill>
                <a:ea typeface="+mn-lt"/>
                <a:cs typeface="+mn-lt"/>
              </a:rPr>
              <a:t>The "Max-Pooling Layers" perform </a:t>
            </a:r>
            <a:r>
              <a:rPr lang="en-US" sz="1800" dirty="0" err="1">
                <a:solidFill>
                  <a:srgbClr val="D1D5DB"/>
                </a:solidFill>
                <a:ea typeface="+mn-lt"/>
                <a:cs typeface="+mn-lt"/>
              </a:rPr>
              <a:t>downsampling</a:t>
            </a:r>
            <a:r>
              <a:rPr lang="en-US" sz="1800" dirty="0">
                <a:solidFill>
                  <a:srgbClr val="D1D5DB"/>
                </a:solidFill>
                <a:ea typeface="+mn-lt"/>
                <a:cs typeface="+mn-lt"/>
              </a:rPr>
              <a:t> on the feature maps to retain essential information while reducing spatial dimensions.</a:t>
            </a:r>
            <a:endParaRPr lang="en-US" sz="1800">
              <a:solidFill>
                <a:srgbClr val="D1D5DB"/>
              </a:solidFill>
              <a:ea typeface="+mn-lt"/>
              <a:cs typeface="+mn-lt"/>
            </a:endParaRPr>
          </a:p>
          <a:p>
            <a:r>
              <a:rPr lang="en-US" sz="1800" dirty="0">
                <a:solidFill>
                  <a:srgbClr val="D1D5DB"/>
                </a:solidFill>
                <a:ea typeface="+mn-lt"/>
                <a:cs typeface="+mn-lt"/>
              </a:rPr>
              <a:t>The "Fully Connected Layers" process the flattened output of the previous layers.</a:t>
            </a:r>
            <a:endParaRPr lang="en-US" sz="1800">
              <a:solidFill>
                <a:srgbClr val="D1D5DB"/>
              </a:solidFill>
              <a:ea typeface="+mn-lt"/>
              <a:cs typeface="+mn-lt"/>
            </a:endParaRPr>
          </a:p>
          <a:p>
            <a:r>
              <a:rPr lang="en-US" sz="1800" dirty="0">
                <a:solidFill>
                  <a:srgbClr val="D1D5DB"/>
                </a:solidFill>
                <a:ea typeface="+mn-lt"/>
                <a:cs typeface="+mn-lt"/>
              </a:rPr>
              <a:t>The "</a:t>
            </a:r>
            <a:r>
              <a:rPr lang="en-US" sz="1800" dirty="0" err="1">
                <a:solidFill>
                  <a:srgbClr val="D1D5DB"/>
                </a:solidFill>
                <a:ea typeface="+mn-lt"/>
                <a:cs typeface="+mn-lt"/>
              </a:rPr>
              <a:t>Softmax</a:t>
            </a:r>
            <a:r>
              <a:rPr lang="en-US" sz="1800" dirty="0">
                <a:solidFill>
                  <a:srgbClr val="D1D5DB"/>
                </a:solidFill>
                <a:ea typeface="+mn-lt"/>
                <a:cs typeface="+mn-lt"/>
              </a:rPr>
              <a:t> Activation" calculates class probabilities for multi-class classification.</a:t>
            </a:r>
            <a:endParaRPr lang="en-US" sz="1800">
              <a:solidFill>
                <a:srgbClr val="D1D5DB"/>
              </a:solidFill>
              <a:ea typeface="+mn-lt"/>
              <a:cs typeface="+mn-lt"/>
            </a:endParaRPr>
          </a:p>
          <a:p>
            <a:r>
              <a:rPr lang="en-US" sz="1800" dirty="0">
                <a:solidFill>
                  <a:srgbClr val="D1D5DB"/>
                </a:solidFill>
                <a:ea typeface="+mn-lt"/>
                <a:cs typeface="+mn-lt"/>
              </a:rPr>
              <a:t>The "Output (Class Probabilities)" shows the probabilities for each class (e.g., different tomato plant diseases and "healthy" class) after applying </a:t>
            </a:r>
            <a:r>
              <a:rPr lang="en-US" sz="1800" err="1">
                <a:solidFill>
                  <a:srgbClr val="D1D5DB"/>
                </a:solidFill>
                <a:ea typeface="+mn-lt"/>
                <a:cs typeface="+mn-lt"/>
              </a:rPr>
              <a:t>softmax</a:t>
            </a:r>
            <a:r>
              <a:rPr lang="en-US" sz="1800" dirty="0">
                <a:solidFill>
                  <a:srgbClr val="D1D5DB"/>
                </a:solidFill>
                <a:ea typeface="+mn-lt"/>
                <a:cs typeface="+mn-lt"/>
              </a:rPr>
              <a:t> activation.</a:t>
            </a:r>
            <a:endParaRPr lang="en-US" sz="1800">
              <a:solidFill>
                <a:srgbClr val="D1D5DB"/>
              </a:solidFill>
              <a:ea typeface="+mn-lt"/>
              <a:cs typeface="+mn-lt"/>
            </a:endParaRPr>
          </a:p>
          <a:p>
            <a:endParaRPr lang="en-US" sz="1800" dirty="0"/>
          </a:p>
        </p:txBody>
      </p:sp>
    </p:spTree>
    <p:extLst>
      <p:ext uri="{BB962C8B-B14F-4D97-AF65-F5344CB8AC3E}">
        <p14:creationId xmlns:p14="http://schemas.microsoft.com/office/powerpoint/2010/main" val="95233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EDB9-73FD-A4E7-BEF3-83881FB4FF38}"/>
              </a:ext>
            </a:extLst>
          </p:cNvPr>
          <p:cNvSpPr>
            <a:spLocks noGrp="1"/>
          </p:cNvSpPr>
          <p:nvPr>
            <p:ph type="title"/>
          </p:nvPr>
        </p:nvSpPr>
        <p:spPr/>
        <p:txBody>
          <a:bodyPr/>
          <a:lstStyle/>
          <a:p>
            <a:r>
              <a:rPr lang="en-US" dirty="0">
                <a:solidFill>
                  <a:srgbClr val="FF0000"/>
                </a:solidFill>
              </a:rPr>
              <a:t>                Future Scope</a:t>
            </a:r>
          </a:p>
        </p:txBody>
      </p:sp>
      <p:sp>
        <p:nvSpPr>
          <p:cNvPr id="3" name="Content Placeholder 2">
            <a:extLst>
              <a:ext uri="{FF2B5EF4-FFF2-40B4-BE49-F238E27FC236}">
                <a16:creationId xmlns:a16="http://schemas.microsoft.com/office/drawing/2014/main" id="{36E616B7-A7B1-26B8-8CAC-99BCA71C05C8}"/>
              </a:ext>
            </a:extLst>
          </p:cNvPr>
          <p:cNvSpPr>
            <a:spLocks noGrp="1"/>
          </p:cNvSpPr>
          <p:nvPr>
            <p:ph idx="1"/>
          </p:nvPr>
        </p:nvSpPr>
        <p:spPr>
          <a:xfrm>
            <a:off x="1587710" y="1237030"/>
            <a:ext cx="9486690" cy="3926152"/>
          </a:xfrm>
        </p:spPr>
        <p:txBody>
          <a:bodyPr vert="horz" lIns="91440" tIns="45720" rIns="91440" bIns="45720" rtlCol="0" anchor="t">
            <a:noAutofit/>
          </a:bodyPr>
          <a:lstStyle/>
          <a:p>
            <a:r>
              <a:rPr lang="en-US" sz="1800" dirty="0">
                <a:solidFill>
                  <a:srgbClr val="D1D5DB"/>
                </a:solidFill>
                <a:ea typeface="+mn-lt"/>
                <a:cs typeface="+mn-lt"/>
              </a:rPr>
              <a:t>Future scopes and potential benefits for farmers in the context of Tomato Plant Disease Detection using CNN:</a:t>
            </a:r>
          </a:p>
          <a:p>
            <a:r>
              <a:rPr lang="en-US" sz="1800" b="1" dirty="0">
                <a:ea typeface="+mn-lt"/>
                <a:cs typeface="+mn-lt"/>
              </a:rPr>
              <a:t>Early Disease Detection</a:t>
            </a:r>
            <a:r>
              <a:rPr lang="en-US" sz="1800" dirty="0">
                <a:solidFill>
                  <a:srgbClr val="D1D5DB"/>
                </a:solidFill>
                <a:ea typeface="+mn-lt"/>
                <a:cs typeface="+mn-lt"/>
              </a:rPr>
              <a:t>: With an accurate CNN-based disease detection system, farmers can identify diseases at an early stage even before visible symptoms appear. Early detection allows farmers to take timely and targeted actions, such as applying appropriate fungicides or adopting preventive measures, minimizing crop damage, and preventing disease spread.</a:t>
            </a:r>
          </a:p>
          <a:p>
            <a:r>
              <a:rPr lang="en-US" sz="1800" b="1" dirty="0">
                <a:ea typeface="+mn-lt"/>
                <a:cs typeface="+mn-lt"/>
              </a:rPr>
              <a:t>Increased Crop Yield and Quality</a:t>
            </a:r>
            <a:r>
              <a:rPr lang="en-US" sz="1800" dirty="0">
                <a:solidFill>
                  <a:srgbClr val="D1D5DB"/>
                </a:solidFill>
                <a:ea typeface="+mn-lt"/>
                <a:cs typeface="+mn-lt"/>
              </a:rPr>
              <a:t>: By detecting and managing diseases promptly, farmers can mitigate the negative effects of diseases on crop yield and quality. Healthy plants lead to higher productivity and better-quality produce, resulting in increased profits.</a:t>
            </a:r>
          </a:p>
          <a:p>
            <a:r>
              <a:rPr lang="en-US" sz="1800" b="1" dirty="0">
                <a:ea typeface="+mn-lt"/>
                <a:cs typeface="+mn-lt"/>
              </a:rPr>
              <a:t>Forecasting and Disease Trends</a:t>
            </a:r>
            <a:r>
              <a:rPr lang="en-US" sz="1800" dirty="0">
                <a:solidFill>
                  <a:srgbClr val="D1D5DB"/>
                </a:solidFill>
                <a:ea typeface="+mn-lt"/>
                <a:cs typeface="+mn-lt"/>
              </a:rPr>
              <a:t>: Leveraging historical data and CNN models, farmers can predict disease outbreaks and trends. This forecasting capability allows them to proactively prepare for potential disease threats and implement preventive measures accordingly.</a:t>
            </a:r>
            <a:endParaRPr lang="en-US" sz="1800" dirty="0">
              <a:solidFill>
                <a:srgbClr val="D1D5DB"/>
              </a:solidFill>
            </a:endParaRPr>
          </a:p>
        </p:txBody>
      </p:sp>
    </p:spTree>
    <p:extLst>
      <p:ext uri="{BB962C8B-B14F-4D97-AF65-F5344CB8AC3E}">
        <p14:creationId xmlns:p14="http://schemas.microsoft.com/office/powerpoint/2010/main" val="3483005660"/>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InterweaveVTI</vt:lpstr>
      <vt:lpstr>Tomato Leaf Disease Detection  </vt:lpstr>
      <vt:lpstr>                     Introduction</vt:lpstr>
      <vt:lpstr>            Tomato Plant Diseases</vt:lpstr>
      <vt:lpstr>                         CNN</vt:lpstr>
      <vt:lpstr>                                     Steps</vt:lpstr>
      <vt:lpstr>             Model Architecture</vt:lpstr>
      <vt:lpstr>PowerPoint Presentation</vt:lpstr>
      <vt:lpstr>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182</cp:revision>
  <dcterms:created xsi:type="dcterms:W3CDTF">2023-07-23T09:03:15Z</dcterms:created>
  <dcterms:modified xsi:type="dcterms:W3CDTF">2023-07-23T10:16:19Z</dcterms:modified>
</cp:coreProperties>
</file>