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3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1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73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4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4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68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7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1E21E-48B9-4043-9D68-BEB29D0CADEA}" type="datetimeFigureOut">
              <a:rPr lang="en-IN" smtClean="0"/>
              <a:t>09-08-2020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C8CF0-ACAE-477A-BDFA-B9DF7E1BF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9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ranam\Learning\Angular\pranam707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mBhat/Angular-UnitTesting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Angular 8/9 Unit </a:t>
            </a:r>
            <a:r>
              <a:rPr lang="en-IN" sz="4000" b="1" u="sng" dirty="0" smtClean="0"/>
              <a:t>Testing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u="sng" dirty="0" smtClean="0"/>
              <a:t>Jasmine &amp; Karma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37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593724"/>
            <a:ext cx="10515600" cy="571817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u="sng" dirty="0"/>
              <a:t>Execute these commands: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lv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uninstall -g @</a:t>
            </a:r>
            <a:r>
              <a:rPr lang="en-IN" b="1" dirty="0" smtClean="0"/>
              <a:t>angular/cli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cache </a:t>
            </a:r>
            <a:r>
              <a:rPr lang="en-IN" b="1" dirty="0" smtClean="0"/>
              <a:t>clean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install -g @</a:t>
            </a:r>
            <a:r>
              <a:rPr lang="en-IN" b="1" dirty="0" smtClean="0"/>
              <a:t>angular/cli@9.1.0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install --save-</a:t>
            </a:r>
            <a:r>
              <a:rPr lang="en-IN" b="1" dirty="0" err="1"/>
              <a:t>dev</a:t>
            </a:r>
            <a:r>
              <a:rPr lang="en-IN" b="1" dirty="0"/>
              <a:t> @</a:t>
            </a:r>
            <a:r>
              <a:rPr lang="en-IN" b="1" dirty="0" smtClean="0"/>
              <a:t>angular/</a:t>
            </a:r>
            <a:r>
              <a:rPr lang="en-IN" b="1" dirty="0" err="1" smtClean="0"/>
              <a:t>cli@latest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npm</a:t>
            </a:r>
            <a:r>
              <a:rPr lang="en-IN" b="1" dirty="0"/>
              <a:t> install -g @</a:t>
            </a:r>
            <a:r>
              <a:rPr lang="en-IN" b="1" dirty="0" smtClean="0"/>
              <a:t>angular/</a:t>
            </a:r>
            <a:r>
              <a:rPr lang="en-IN" b="1" dirty="0" err="1" smtClean="0"/>
              <a:t>cli@latest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update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 </a:t>
            </a:r>
            <a:endParaRPr lang="en-IN" dirty="0"/>
          </a:p>
          <a:p>
            <a:pPr marL="0" lv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update @angular/cli @angular/core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lv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update @angular/cli @angular/core --allow-dirty </a:t>
            </a:r>
            <a:r>
              <a:rPr lang="en-IN" b="1" dirty="0" smtClean="0"/>
              <a:t>–force</a:t>
            </a:r>
          </a:p>
          <a:p>
            <a:pPr marL="0" indent="0">
              <a:buNone/>
            </a:pPr>
            <a:endParaRPr lang="en-IN" b="1" dirty="0"/>
          </a:p>
          <a:p>
            <a:pPr marL="0" lv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test</a:t>
            </a:r>
            <a:r>
              <a:rPr lang="en-IN" dirty="0"/>
              <a:t> command built the app in watch mode and launches the </a:t>
            </a:r>
            <a:r>
              <a:rPr lang="en-IN" b="1" dirty="0"/>
              <a:t>Karma</a:t>
            </a:r>
            <a:r>
              <a:rPr lang="en-IN" dirty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5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9" y="2279176"/>
            <a:ext cx="10030464" cy="2074460"/>
          </a:xfrm>
        </p:spPr>
      </p:pic>
    </p:spTree>
    <p:extLst>
      <p:ext uri="{BB962C8B-B14F-4D97-AF65-F5344CB8AC3E}">
        <p14:creationId xmlns:p14="http://schemas.microsoft.com/office/powerpoint/2010/main" val="2469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92200"/>
            <a:ext cx="10515600" cy="4432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37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5656263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u="sng" dirty="0"/>
              <a:t>Test Angular Service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We will perform unit test for a service which manages the </a:t>
            </a:r>
            <a:r>
              <a:rPr lang="en-IN" b="1" dirty="0"/>
              <a:t>HTTP</a:t>
            </a:r>
            <a:r>
              <a:rPr lang="en-IN" dirty="0"/>
              <a:t> requests in </a:t>
            </a:r>
            <a:r>
              <a:rPr lang="en-IN" b="1" dirty="0"/>
              <a:t>Angular</a:t>
            </a:r>
            <a:r>
              <a:rPr lang="en-IN" dirty="0"/>
              <a:t> application. Create a service with below </a:t>
            </a:r>
            <a:r>
              <a:rPr lang="en-IN" b="1" dirty="0"/>
              <a:t>Angular</a:t>
            </a:r>
            <a:r>
              <a:rPr lang="en-IN" dirty="0"/>
              <a:t> </a:t>
            </a:r>
            <a:r>
              <a:rPr lang="en-IN" b="1" dirty="0"/>
              <a:t>CLI</a:t>
            </a:r>
            <a:r>
              <a:rPr lang="en-IN" dirty="0"/>
              <a:t> command:</a:t>
            </a:r>
          </a:p>
          <a:p>
            <a:pPr mar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generate service _services/post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u="sng" dirty="0"/>
              <a:t>This command will create two files:</a:t>
            </a:r>
            <a:endParaRPr lang="en-IN" dirty="0"/>
          </a:p>
          <a:p>
            <a:pPr marL="0" lvl="0" indent="0">
              <a:buNone/>
            </a:pPr>
            <a:r>
              <a:rPr lang="en-IN" dirty="0" err="1"/>
              <a:t>src</a:t>
            </a:r>
            <a:r>
              <a:rPr lang="en-IN" dirty="0"/>
              <a:t>/app/_services/</a:t>
            </a:r>
            <a:r>
              <a:rPr lang="en-IN" dirty="0" err="1"/>
              <a:t>post.service.spec.ts</a:t>
            </a:r>
            <a:r>
              <a:rPr lang="en-IN" dirty="0"/>
              <a:t> </a:t>
            </a:r>
          </a:p>
          <a:p>
            <a:pPr marL="0" lvl="0" indent="0">
              <a:buNone/>
            </a:pPr>
            <a:r>
              <a:rPr lang="en-IN" dirty="0" err="1"/>
              <a:t>src</a:t>
            </a:r>
            <a:r>
              <a:rPr lang="en-IN" dirty="0"/>
              <a:t>/app/_services/</a:t>
            </a:r>
            <a:r>
              <a:rPr lang="en-IN" dirty="0" err="1"/>
              <a:t>post.service.ts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We will use here </a:t>
            </a:r>
            <a:r>
              <a:rPr lang="en-IN" b="1" u="sng" dirty="0">
                <a:hlinkClick r:id="rId2"/>
              </a:rPr>
              <a:t>JSON placeholder</a:t>
            </a:r>
            <a:r>
              <a:rPr lang="en-IN" dirty="0"/>
              <a:t> dummy </a:t>
            </a:r>
            <a:r>
              <a:rPr lang="en-IN" b="1" dirty="0"/>
              <a:t>API</a:t>
            </a:r>
            <a:r>
              <a:rPr lang="en-IN" dirty="0"/>
              <a:t> of post listing. A method </a:t>
            </a:r>
            <a:r>
              <a:rPr lang="en-IN" b="1" dirty="0" err="1"/>
              <a:t>postList</a:t>
            </a:r>
            <a:r>
              <a:rPr lang="en-IN" b="1" dirty="0"/>
              <a:t>()</a:t>
            </a:r>
            <a:r>
              <a:rPr lang="en-IN" dirty="0"/>
              <a:t> is created to fetch the post listing from the third party server.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59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6007100"/>
          </a:xfrm>
          <a:solidFill>
            <a:srgbClr val="FFC000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u="sng" dirty="0" err="1"/>
              <a:t>post.service.ts</a:t>
            </a:r>
            <a:r>
              <a:rPr lang="en-IN" b="1" u="sng" dirty="0"/>
              <a:t>:</a:t>
            </a: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Injectable } from '@angular/core';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Observable } from '</a:t>
            </a:r>
            <a:r>
              <a:rPr lang="en-IN" b="1" dirty="0" err="1">
                <a:solidFill>
                  <a:srgbClr val="002060"/>
                </a:solidFill>
              </a:rPr>
              <a:t>rxjs</a:t>
            </a:r>
            <a:r>
              <a:rPr lang="en-IN" b="1" dirty="0">
                <a:solidFill>
                  <a:srgbClr val="002060"/>
                </a:solidFill>
              </a:rPr>
              <a:t>';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</a:t>
            </a:r>
            <a:r>
              <a:rPr lang="en-IN" b="1" dirty="0" err="1">
                <a:solidFill>
                  <a:srgbClr val="002060"/>
                </a:solidFill>
              </a:rPr>
              <a:t>HttpClient</a:t>
            </a:r>
            <a:r>
              <a:rPr lang="en-IN" b="1" dirty="0">
                <a:solidFill>
                  <a:srgbClr val="002060"/>
                </a:solidFill>
              </a:rPr>
              <a:t> } from '@angular/common/http</a:t>
            </a:r>
            <a:r>
              <a:rPr lang="en-IN" b="1" dirty="0" smtClean="0">
                <a:solidFill>
                  <a:srgbClr val="002060"/>
                </a:solidFill>
              </a:rPr>
              <a:t>';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export interface Post {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userId</a:t>
            </a:r>
            <a:r>
              <a:rPr lang="en-IN" b="1" dirty="0">
                <a:solidFill>
                  <a:srgbClr val="002060"/>
                </a:solidFill>
              </a:rPr>
              <a:t>: number;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id: number;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title: string;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body: string;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@Injectable({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providedIn</a:t>
            </a:r>
            <a:r>
              <a:rPr lang="en-IN" b="1" dirty="0">
                <a:solidFill>
                  <a:srgbClr val="002060"/>
                </a:solidFill>
              </a:rPr>
              <a:t>: 'root'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export class </a:t>
            </a:r>
            <a:r>
              <a:rPr lang="en-IN" b="1" dirty="0" err="1">
                <a:solidFill>
                  <a:srgbClr val="002060"/>
                </a:solidFill>
              </a:rPr>
              <a:t>PostService</a:t>
            </a:r>
            <a:r>
              <a:rPr lang="en-IN" b="1" dirty="0">
                <a:solidFill>
                  <a:srgbClr val="002060"/>
                </a:solidFill>
              </a:rPr>
              <a:t> 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API_URL: String = 'https://jsonplaceholder.typicode.com/posts</a:t>
            </a:r>
            <a:r>
              <a:rPr lang="en-IN" b="1" dirty="0" smtClean="0">
                <a:solidFill>
                  <a:srgbClr val="002060"/>
                </a:solidFill>
              </a:rPr>
              <a:t>';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constructor(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private http: </a:t>
            </a:r>
            <a:r>
              <a:rPr lang="en-IN" b="1" dirty="0" err="1">
                <a:solidFill>
                  <a:srgbClr val="002060"/>
                </a:solidFill>
              </a:rPr>
              <a:t>HttpClient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) {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postList</a:t>
            </a:r>
            <a:r>
              <a:rPr lang="en-IN" b="1" dirty="0">
                <a:solidFill>
                  <a:srgbClr val="002060"/>
                </a:solidFill>
              </a:rPr>
              <a:t>(): Observable&lt;Post[]&gt;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return </a:t>
            </a:r>
            <a:r>
              <a:rPr lang="en-IN" b="1" dirty="0" err="1">
                <a:solidFill>
                  <a:srgbClr val="002060"/>
                </a:solidFill>
              </a:rPr>
              <a:t>this.http.get</a:t>
            </a:r>
            <a:r>
              <a:rPr lang="en-IN" b="1" dirty="0">
                <a:solidFill>
                  <a:srgbClr val="002060"/>
                </a:solidFill>
              </a:rPr>
              <a:t>&lt;Post[]&gt;(`${</a:t>
            </a:r>
            <a:r>
              <a:rPr lang="en-IN" b="1" dirty="0" err="1">
                <a:solidFill>
                  <a:srgbClr val="002060"/>
                </a:solidFill>
              </a:rPr>
              <a:t>this.API_URL</a:t>
            </a:r>
            <a:r>
              <a:rPr lang="en-IN" b="1" dirty="0">
                <a:solidFill>
                  <a:srgbClr val="002060"/>
                </a:solidFill>
              </a:rPr>
              <a:t>}`)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}}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"/>
            <a:ext cx="10515600" cy="59102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Angular’s</a:t>
            </a:r>
            <a:r>
              <a:rPr lang="en-IN" dirty="0" smtClean="0"/>
              <a:t> </a:t>
            </a:r>
            <a:r>
              <a:rPr lang="en-IN" dirty="0"/>
              <a:t>new </a:t>
            </a:r>
            <a:r>
              <a:rPr lang="en-IN" b="1" dirty="0" err="1"/>
              <a:t>HttpClient</a:t>
            </a:r>
            <a:r>
              <a:rPr lang="en-IN" dirty="0"/>
              <a:t> has a testing module, </a:t>
            </a:r>
            <a:r>
              <a:rPr lang="en-IN" b="1" dirty="0" err="1"/>
              <a:t>HttpClientTestingModule</a:t>
            </a:r>
            <a:r>
              <a:rPr lang="en-IN" dirty="0"/>
              <a:t>, which makes it easy to unit test </a:t>
            </a:r>
            <a:r>
              <a:rPr lang="en-IN" b="1" dirty="0"/>
              <a:t>HTTP</a:t>
            </a:r>
            <a:r>
              <a:rPr lang="en-IN" dirty="0"/>
              <a:t> requests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are going to write a unit test for the post method crated using the </a:t>
            </a:r>
            <a:r>
              <a:rPr lang="en-IN" b="1" dirty="0"/>
              <a:t>HTTP</a:t>
            </a:r>
            <a:r>
              <a:rPr lang="en-IN" dirty="0"/>
              <a:t> </a:t>
            </a:r>
            <a:r>
              <a:rPr lang="en-IN" b="1" dirty="0"/>
              <a:t>GET</a:t>
            </a:r>
            <a:r>
              <a:rPr lang="en-IN" dirty="0"/>
              <a:t> request by taking the help of the </a:t>
            </a:r>
            <a:r>
              <a:rPr lang="en-IN" b="1" dirty="0" err="1"/>
              <a:t>HttpTestingController</a:t>
            </a:r>
            <a:r>
              <a:rPr lang="en-IN" dirty="0"/>
              <a:t> service.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0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546100"/>
            <a:ext cx="10515600" cy="5897563"/>
          </a:xfrm>
          <a:solidFill>
            <a:srgbClr val="FFC000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u="sng" dirty="0" err="1"/>
              <a:t>post.service.spec.ts</a:t>
            </a:r>
            <a:r>
              <a:rPr lang="en-IN" b="1" u="sng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</a:t>
            </a:r>
            <a:r>
              <a:rPr lang="en-IN" b="1" dirty="0" err="1">
                <a:solidFill>
                  <a:srgbClr val="002060"/>
                </a:solidFill>
              </a:rPr>
              <a:t>TestBed</a:t>
            </a:r>
            <a:r>
              <a:rPr lang="en-IN" b="1" dirty="0">
                <a:solidFill>
                  <a:srgbClr val="002060"/>
                </a:solidFill>
              </a:rPr>
              <a:t>, </a:t>
            </a:r>
            <a:r>
              <a:rPr lang="en-IN" b="1" dirty="0" err="1">
                <a:solidFill>
                  <a:srgbClr val="002060"/>
                </a:solidFill>
              </a:rPr>
              <a:t>async</a:t>
            </a:r>
            <a:r>
              <a:rPr lang="en-IN" b="1" dirty="0">
                <a:solidFill>
                  <a:srgbClr val="002060"/>
                </a:solidFill>
              </a:rPr>
              <a:t>, inject } from '@angular/core/testing';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</a:t>
            </a:r>
            <a:r>
              <a:rPr lang="en-IN" b="1" dirty="0" err="1">
                <a:solidFill>
                  <a:srgbClr val="002060"/>
                </a:solidFill>
              </a:rPr>
              <a:t>HttpClientTestingModule</a:t>
            </a:r>
            <a:r>
              <a:rPr lang="en-IN" b="1" dirty="0">
                <a:solidFill>
                  <a:srgbClr val="002060"/>
                </a:solidFill>
              </a:rPr>
              <a:t>, </a:t>
            </a:r>
            <a:r>
              <a:rPr lang="en-IN" b="1" dirty="0" err="1">
                <a:solidFill>
                  <a:srgbClr val="002060"/>
                </a:solidFill>
              </a:rPr>
              <a:t>HttpTestingController</a:t>
            </a:r>
            <a:r>
              <a:rPr lang="en-IN" b="1" dirty="0">
                <a:solidFill>
                  <a:srgbClr val="002060"/>
                </a:solidFill>
              </a:rPr>
              <a:t> } from '@angular/common/http/testing';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 { </a:t>
            </a:r>
            <a:r>
              <a:rPr lang="en-IN" b="1" dirty="0" err="1">
                <a:solidFill>
                  <a:srgbClr val="002060"/>
                </a:solidFill>
              </a:rPr>
              <a:t>PostService</a:t>
            </a:r>
            <a:r>
              <a:rPr lang="en-IN" b="1" dirty="0">
                <a:solidFill>
                  <a:srgbClr val="002060"/>
                </a:solidFill>
              </a:rPr>
              <a:t> } from './</a:t>
            </a:r>
            <a:r>
              <a:rPr lang="en-IN" b="1" dirty="0" err="1">
                <a:solidFill>
                  <a:srgbClr val="002060"/>
                </a:solidFill>
              </a:rPr>
              <a:t>post.service</a:t>
            </a:r>
            <a:r>
              <a:rPr lang="en-IN" b="1" dirty="0" smtClean="0">
                <a:solidFill>
                  <a:srgbClr val="002060"/>
                </a:solidFill>
              </a:rPr>
              <a:t>';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describe('</a:t>
            </a:r>
            <a:r>
              <a:rPr lang="en-IN" b="1" dirty="0" err="1">
                <a:solidFill>
                  <a:srgbClr val="002060"/>
                </a:solidFill>
              </a:rPr>
              <a:t>PostService</a:t>
            </a:r>
            <a:r>
              <a:rPr lang="en-IN" b="1" dirty="0">
                <a:solidFill>
                  <a:srgbClr val="002060"/>
                </a:solidFill>
              </a:rPr>
              <a:t>', () =&gt; 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let service: </a:t>
            </a:r>
            <a:r>
              <a:rPr lang="en-IN" b="1" dirty="0" err="1">
                <a:solidFill>
                  <a:srgbClr val="002060"/>
                </a:solidFill>
              </a:rPr>
              <a:t>PostService</a:t>
            </a:r>
            <a:r>
              <a:rPr lang="en-IN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let </a:t>
            </a:r>
            <a:r>
              <a:rPr lang="en-IN" b="1" dirty="0" err="1">
                <a:solidFill>
                  <a:srgbClr val="002060"/>
                </a:solidFill>
              </a:rPr>
              <a:t>httpMock</a:t>
            </a:r>
            <a:r>
              <a:rPr lang="en-IN" b="1" dirty="0">
                <a:solidFill>
                  <a:srgbClr val="002060"/>
                </a:solidFill>
              </a:rPr>
              <a:t>: </a:t>
            </a:r>
            <a:r>
              <a:rPr lang="en-IN" b="1" dirty="0" err="1">
                <a:solidFill>
                  <a:srgbClr val="002060"/>
                </a:solidFill>
              </a:rPr>
              <a:t>HttpTestingController</a:t>
            </a:r>
            <a:r>
              <a:rPr lang="en-IN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beforeEach</a:t>
            </a:r>
            <a:r>
              <a:rPr lang="en-IN" b="1" dirty="0">
                <a:solidFill>
                  <a:srgbClr val="002060"/>
                </a:solidFill>
              </a:rPr>
              <a:t>(() =&gt; {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TestBed.configureTestingModule</a:t>
            </a:r>
            <a:r>
              <a:rPr lang="en-IN" b="1" dirty="0">
                <a:solidFill>
                  <a:srgbClr val="002060"/>
                </a:solidFill>
              </a:rPr>
              <a:t>({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imports: [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HttpClientTestingModule</a:t>
            </a:r>
            <a:r>
              <a:rPr lang="en-IN" b="1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],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providers: [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PostService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]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service = </a:t>
            </a:r>
            <a:r>
              <a:rPr lang="en-IN" b="1" dirty="0" err="1">
                <a:solidFill>
                  <a:srgbClr val="002060"/>
                </a:solidFill>
              </a:rPr>
              <a:t>TestBed.inject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PostService</a:t>
            </a:r>
            <a:r>
              <a:rPr lang="en-IN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httpMock</a:t>
            </a:r>
            <a:r>
              <a:rPr lang="en-IN" b="1" dirty="0">
                <a:solidFill>
                  <a:srgbClr val="002060"/>
                </a:solidFill>
              </a:rPr>
              <a:t> = </a:t>
            </a:r>
            <a:r>
              <a:rPr lang="en-IN" b="1" dirty="0" err="1">
                <a:solidFill>
                  <a:srgbClr val="002060"/>
                </a:solidFill>
              </a:rPr>
              <a:t>TestBed.get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HttpTestingController</a:t>
            </a:r>
            <a:r>
              <a:rPr lang="en-IN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});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1257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08000"/>
            <a:ext cx="11099800" cy="6032500"/>
          </a:xfrm>
          <a:solidFill>
            <a:srgbClr val="FFC000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it('should be created', () =&gt; 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expect(service).</a:t>
            </a:r>
            <a:r>
              <a:rPr lang="en-IN" b="1" dirty="0" err="1" smtClean="0">
                <a:solidFill>
                  <a:srgbClr val="002060"/>
                </a:solidFill>
              </a:rPr>
              <a:t>toBeTruthy</a:t>
            </a:r>
            <a:r>
              <a:rPr lang="en-IN" b="1" dirty="0" smtClean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it(`should fetch posts as an Observable`, </a:t>
            </a:r>
            <a:r>
              <a:rPr lang="en-IN" b="1" dirty="0" err="1" smtClean="0">
                <a:solidFill>
                  <a:srgbClr val="002060"/>
                </a:solidFill>
              </a:rPr>
              <a:t>async</a:t>
            </a:r>
            <a:r>
              <a:rPr lang="en-IN" b="1" dirty="0" smtClean="0">
                <a:solidFill>
                  <a:srgbClr val="002060"/>
                </a:solidFill>
              </a:rPr>
              <a:t>(inject([</a:t>
            </a:r>
            <a:r>
              <a:rPr lang="en-IN" b="1" dirty="0" err="1" smtClean="0">
                <a:solidFill>
                  <a:srgbClr val="002060"/>
                </a:solidFill>
              </a:rPr>
              <a:t>HttpTestingController</a:t>
            </a:r>
            <a:r>
              <a:rPr lang="en-IN" b="1" dirty="0" smtClean="0">
                <a:solidFill>
                  <a:srgbClr val="002060"/>
                </a:solidFill>
              </a:rPr>
              <a:t>, </a:t>
            </a:r>
            <a:r>
              <a:rPr lang="en-IN" b="1" dirty="0" err="1" smtClean="0">
                <a:solidFill>
                  <a:srgbClr val="002060"/>
                </a:solidFill>
              </a:rPr>
              <a:t>PostService</a:t>
            </a:r>
            <a:r>
              <a:rPr lang="en-IN" b="1" dirty="0" smtClean="0">
                <a:solidFill>
                  <a:srgbClr val="002060"/>
                </a:solidFill>
              </a:rPr>
              <a:t>],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(</a:t>
            </a:r>
            <a:r>
              <a:rPr lang="en-IN" b="1" dirty="0" err="1" smtClean="0">
                <a:solidFill>
                  <a:srgbClr val="002060"/>
                </a:solidFill>
              </a:rPr>
              <a:t>httpClient</a:t>
            </a:r>
            <a:r>
              <a:rPr lang="en-IN" b="1" dirty="0" smtClean="0">
                <a:solidFill>
                  <a:srgbClr val="002060"/>
                </a:solidFill>
              </a:rPr>
              <a:t>: </a:t>
            </a:r>
            <a:r>
              <a:rPr lang="en-IN" b="1" dirty="0" err="1" smtClean="0">
                <a:solidFill>
                  <a:srgbClr val="002060"/>
                </a:solidFill>
              </a:rPr>
              <a:t>HttpTestingController</a:t>
            </a:r>
            <a:r>
              <a:rPr lang="en-IN" b="1" dirty="0" smtClean="0">
                <a:solidFill>
                  <a:srgbClr val="002060"/>
                </a:solidFill>
              </a:rPr>
              <a:t>, </a:t>
            </a:r>
            <a:r>
              <a:rPr lang="en-IN" b="1" dirty="0" err="1" smtClean="0">
                <a:solidFill>
                  <a:srgbClr val="002060"/>
                </a:solidFill>
              </a:rPr>
              <a:t>postService</a:t>
            </a:r>
            <a:r>
              <a:rPr lang="en-IN" b="1" dirty="0" smtClean="0">
                <a:solidFill>
                  <a:srgbClr val="002060"/>
                </a:solidFill>
              </a:rPr>
              <a:t>: </a:t>
            </a:r>
            <a:r>
              <a:rPr lang="en-IN" b="1" dirty="0" err="1" smtClean="0">
                <a:solidFill>
                  <a:srgbClr val="002060"/>
                </a:solidFill>
              </a:rPr>
              <a:t>PostService</a:t>
            </a:r>
            <a:r>
              <a:rPr lang="en-IN" b="1" dirty="0" smtClean="0">
                <a:solidFill>
                  <a:srgbClr val="002060"/>
                </a:solidFill>
              </a:rPr>
              <a:t>) =&gt; {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const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postItem</a:t>
            </a:r>
            <a:r>
              <a:rPr lang="en-IN" b="1" dirty="0">
                <a:solidFill>
                  <a:srgbClr val="002060"/>
                </a:solidFill>
              </a:rPr>
              <a:t> = [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</a:t>
            </a:r>
            <a:r>
              <a:rPr lang="en-IN" b="1" dirty="0" err="1">
                <a:solidFill>
                  <a:srgbClr val="002060"/>
                </a:solidFill>
              </a:rPr>
              <a:t>userId</a:t>
            </a:r>
            <a:r>
              <a:rPr lang="en-IN" b="1" dirty="0">
                <a:solidFill>
                  <a:srgbClr val="002060"/>
                </a:solidFill>
              </a:rPr>
              <a:t>": 1,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"id": 1,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"title": "</a:t>
            </a:r>
            <a:r>
              <a:rPr lang="en-IN" b="1" dirty="0" err="1">
                <a:solidFill>
                  <a:srgbClr val="002060"/>
                </a:solidFill>
              </a:rPr>
              <a:t>sunt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aut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facere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repellat</a:t>
            </a:r>
            <a:r>
              <a:rPr lang="en-IN" b="1" dirty="0">
                <a:solidFill>
                  <a:srgbClr val="002060"/>
                </a:solidFill>
              </a:rPr>
              <a:t> provident </a:t>
            </a:r>
            <a:r>
              <a:rPr lang="en-IN" b="1" dirty="0" err="1">
                <a:solidFill>
                  <a:srgbClr val="002060"/>
                </a:solidFill>
              </a:rPr>
              <a:t>occaecati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excepturi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optio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reprehenderit</a:t>
            </a:r>
            <a:r>
              <a:rPr lang="en-IN" b="1" dirty="0">
                <a:solidFill>
                  <a:srgbClr val="002060"/>
                </a:solidFill>
              </a:rPr>
              <a:t>",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"body": "</a:t>
            </a:r>
            <a:r>
              <a:rPr lang="en-IN" b="1" dirty="0" err="1">
                <a:solidFill>
                  <a:srgbClr val="002060"/>
                </a:solidFill>
              </a:rPr>
              <a:t>quia</a:t>
            </a:r>
            <a:r>
              <a:rPr lang="en-IN" b="1" dirty="0">
                <a:solidFill>
                  <a:srgbClr val="002060"/>
                </a:solidFill>
              </a:rPr>
              <a:t> et </a:t>
            </a:r>
            <a:r>
              <a:rPr lang="en-IN" b="1" dirty="0" err="1">
                <a:solidFill>
                  <a:srgbClr val="002060"/>
                </a:solidFill>
              </a:rPr>
              <a:t>suscipit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suscipit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recusandae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consequuntur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expedita</a:t>
            </a:r>
            <a:r>
              <a:rPr lang="en-IN" b="1" dirty="0">
                <a:solidFill>
                  <a:srgbClr val="002060"/>
                </a:solidFill>
              </a:rPr>
              <a:t> et cum </a:t>
            </a:r>
            <a:r>
              <a:rPr lang="en-IN" b="1" dirty="0" err="1">
                <a:solidFill>
                  <a:srgbClr val="002060"/>
                </a:solidFill>
              </a:rPr>
              <a:t>reprehenderit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molestiae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ut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ut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quas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totam</a:t>
            </a:r>
            <a:r>
              <a:rPr lang="en-IN" b="1" dirty="0">
                <a:solidFill>
                  <a:srgbClr val="002060"/>
                </a:solidFill>
              </a:rPr>
              <a:t> nostrum </a:t>
            </a:r>
            <a:r>
              <a:rPr lang="en-IN" b="1" dirty="0" err="1">
                <a:solidFill>
                  <a:srgbClr val="002060"/>
                </a:solidFill>
              </a:rPr>
              <a:t>rerum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est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autem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sunt</a:t>
            </a:r>
            <a:r>
              <a:rPr lang="en-IN" b="1" dirty="0">
                <a:solidFill>
                  <a:srgbClr val="002060"/>
                </a:solidFill>
              </a:rPr>
              <a:t> rem </a:t>
            </a:r>
            <a:r>
              <a:rPr lang="en-IN" b="1" dirty="0" err="1">
                <a:solidFill>
                  <a:srgbClr val="002060"/>
                </a:solidFill>
              </a:rPr>
              <a:t>eveniet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architecto</a:t>
            </a:r>
            <a:r>
              <a:rPr lang="en-IN" b="1" dirty="0">
                <a:solidFill>
                  <a:srgbClr val="002060"/>
                </a:solidFill>
              </a:rPr>
              <a:t>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</a:t>
            </a:r>
            <a:r>
              <a:rPr lang="en-IN" b="1" dirty="0" err="1">
                <a:solidFill>
                  <a:srgbClr val="002060"/>
                </a:solidFill>
              </a:rPr>
              <a:t>userId</a:t>
            </a:r>
            <a:r>
              <a:rPr lang="en-IN" b="1" dirty="0">
                <a:solidFill>
                  <a:srgbClr val="002060"/>
                </a:solidFill>
              </a:rPr>
              <a:t>": 1,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"id": 2,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"title": "qui </a:t>
            </a:r>
            <a:r>
              <a:rPr lang="en-IN" b="1" dirty="0" err="1">
                <a:solidFill>
                  <a:srgbClr val="002060"/>
                </a:solidFill>
              </a:rPr>
              <a:t>est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esse</a:t>
            </a:r>
            <a:r>
              <a:rPr lang="en-IN" b="1" dirty="0">
                <a:solidFill>
                  <a:srgbClr val="002060"/>
                </a:solidFill>
              </a:rPr>
              <a:t>",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"body": "</a:t>
            </a:r>
            <a:r>
              <a:rPr lang="en-IN" b="1" dirty="0" err="1">
                <a:solidFill>
                  <a:srgbClr val="002060"/>
                </a:solidFill>
              </a:rPr>
              <a:t>est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rerum</a:t>
            </a:r>
            <a:r>
              <a:rPr lang="en-IN" b="1" dirty="0">
                <a:solidFill>
                  <a:srgbClr val="002060"/>
                </a:solidFill>
              </a:rPr>
              <a:t> tempore vitae </a:t>
            </a:r>
            <a:r>
              <a:rPr lang="en-IN" b="1" dirty="0" err="1">
                <a:solidFill>
                  <a:srgbClr val="002060"/>
                </a:solidFill>
              </a:rPr>
              <a:t>sequi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sint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nihil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reprehenderit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dolor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beatae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ea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dolores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neque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fugiat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blanditiis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voluptate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porro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vel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nihil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molestiae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ut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reiciendis</a:t>
            </a:r>
            <a:r>
              <a:rPr lang="en-IN" b="1" dirty="0">
                <a:solidFill>
                  <a:srgbClr val="002060"/>
                </a:solidFill>
              </a:rPr>
              <a:t> qui </a:t>
            </a:r>
            <a:r>
              <a:rPr lang="en-IN" b="1" dirty="0" err="1">
                <a:solidFill>
                  <a:srgbClr val="002060"/>
                </a:solidFill>
              </a:rPr>
              <a:t>aperiam</a:t>
            </a:r>
            <a:r>
              <a:rPr lang="en-IN" b="1" dirty="0">
                <a:solidFill>
                  <a:srgbClr val="002060"/>
                </a:solidFill>
              </a:rPr>
              <a:t> non </a:t>
            </a:r>
            <a:r>
              <a:rPr lang="en-IN" b="1" dirty="0" err="1">
                <a:solidFill>
                  <a:srgbClr val="002060"/>
                </a:solidFill>
              </a:rPr>
              <a:t>debitis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possimus</a:t>
            </a:r>
            <a:r>
              <a:rPr lang="en-IN" b="1" dirty="0">
                <a:solidFill>
                  <a:srgbClr val="002060"/>
                </a:solidFill>
              </a:rPr>
              <a:t> qui </a:t>
            </a:r>
            <a:r>
              <a:rPr lang="en-IN" b="1" dirty="0" err="1">
                <a:solidFill>
                  <a:srgbClr val="002060"/>
                </a:solidFill>
              </a:rPr>
              <a:t>neque</a:t>
            </a:r>
            <a:r>
              <a:rPr lang="en-IN" b="1" dirty="0">
                <a:solidFill>
                  <a:srgbClr val="002060"/>
                </a:solidFill>
              </a:rPr>
              <a:t> nisi </a:t>
            </a:r>
            <a:r>
              <a:rPr lang="en-IN" b="1" dirty="0" err="1">
                <a:solidFill>
                  <a:srgbClr val="002060"/>
                </a:solidFill>
              </a:rPr>
              <a:t>nulla</a:t>
            </a:r>
            <a:r>
              <a:rPr lang="en-IN" b="1" dirty="0">
                <a:solidFill>
                  <a:srgbClr val="002060"/>
                </a:solidFill>
              </a:rPr>
              <a:t>"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},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4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9558"/>
            <a:ext cx="10515600" cy="5617405"/>
          </a:xfrm>
          <a:solidFill>
            <a:srgbClr val="FFC000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</a:t>
            </a:r>
            <a:r>
              <a:rPr lang="en-IN" b="1" dirty="0" err="1">
                <a:solidFill>
                  <a:srgbClr val="002060"/>
                </a:solidFill>
              </a:rPr>
              <a:t>userId</a:t>
            </a:r>
            <a:r>
              <a:rPr lang="en-IN" b="1" dirty="0">
                <a:solidFill>
                  <a:srgbClr val="002060"/>
                </a:solidFill>
              </a:rPr>
              <a:t>": 1,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"id": 3,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"title": "</a:t>
            </a:r>
            <a:r>
              <a:rPr lang="en-IN" b="1" dirty="0" err="1">
                <a:solidFill>
                  <a:srgbClr val="002060"/>
                </a:solidFill>
              </a:rPr>
              <a:t>ea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molestias</a:t>
            </a:r>
            <a:r>
              <a:rPr lang="en-IN" b="1" dirty="0">
                <a:solidFill>
                  <a:srgbClr val="002060"/>
                </a:solidFill>
              </a:rPr>
              <a:t> quasi </a:t>
            </a:r>
            <a:r>
              <a:rPr lang="en-IN" b="1" dirty="0" err="1">
                <a:solidFill>
                  <a:srgbClr val="002060"/>
                </a:solidFill>
              </a:rPr>
              <a:t>exercitationem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repellat</a:t>
            </a:r>
            <a:r>
              <a:rPr lang="en-IN" b="1" dirty="0">
                <a:solidFill>
                  <a:srgbClr val="002060"/>
                </a:solidFill>
              </a:rPr>
              <a:t> qui </a:t>
            </a:r>
            <a:r>
              <a:rPr lang="en-IN" b="1" dirty="0" err="1">
                <a:solidFill>
                  <a:srgbClr val="002060"/>
                </a:solidFill>
              </a:rPr>
              <a:t>ipsa</a:t>
            </a:r>
            <a:r>
              <a:rPr lang="en-IN" b="1" dirty="0">
                <a:solidFill>
                  <a:srgbClr val="002060"/>
                </a:solidFill>
              </a:rPr>
              <a:t> sit </a:t>
            </a:r>
            <a:r>
              <a:rPr lang="en-IN" b="1" dirty="0" err="1">
                <a:solidFill>
                  <a:srgbClr val="002060"/>
                </a:solidFill>
              </a:rPr>
              <a:t>aut</a:t>
            </a:r>
            <a:r>
              <a:rPr lang="en-IN" b="1" dirty="0">
                <a:solidFill>
                  <a:srgbClr val="002060"/>
                </a:solidFill>
              </a:rPr>
              <a:t>",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"body": "et </a:t>
            </a:r>
            <a:r>
              <a:rPr lang="en-IN" b="1" dirty="0" err="1">
                <a:solidFill>
                  <a:srgbClr val="002060"/>
                </a:solidFill>
              </a:rPr>
              <a:t>iusto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sed</a:t>
            </a:r>
            <a:r>
              <a:rPr lang="en-IN" b="1" dirty="0">
                <a:solidFill>
                  <a:srgbClr val="002060"/>
                </a:solidFill>
              </a:rPr>
              <a:t> quo </a:t>
            </a:r>
            <a:r>
              <a:rPr lang="en-IN" b="1" dirty="0" err="1">
                <a:solidFill>
                  <a:srgbClr val="002060"/>
                </a:solidFill>
              </a:rPr>
              <a:t>iure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voluptatem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occaecati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omnis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eligendi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aut</a:t>
            </a:r>
            <a:r>
              <a:rPr lang="en-IN" b="1" dirty="0">
                <a:solidFill>
                  <a:srgbClr val="002060"/>
                </a:solidFill>
              </a:rPr>
              <a:t> ad </a:t>
            </a:r>
            <a:r>
              <a:rPr lang="en-IN" b="1" dirty="0" err="1">
                <a:solidFill>
                  <a:srgbClr val="002060"/>
                </a:solidFill>
              </a:rPr>
              <a:t>voluptatem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doloribus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vel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accusantium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quis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pariatur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>
                <a:solidFill>
                  <a:srgbClr val="002060"/>
                </a:solidFill>
              </a:rPr>
              <a:t>molestiae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porro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eius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odio</a:t>
            </a:r>
            <a:r>
              <a:rPr lang="en-IN" b="1" dirty="0">
                <a:solidFill>
                  <a:srgbClr val="002060"/>
                </a:solidFill>
              </a:rPr>
              <a:t> et </a:t>
            </a:r>
            <a:r>
              <a:rPr lang="en-IN" b="1" dirty="0" err="1">
                <a:solidFill>
                  <a:srgbClr val="002060"/>
                </a:solidFill>
              </a:rPr>
              <a:t>labore</a:t>
            </a:r>
            <a:r>
              <a:rPr lang="en-IN" b="1" dirty="0">
                <a:solidFill>
                  <a:srgbClr val="002060"/>
                </a:solidFill>
              </a:rPr>
              <a:t> et </a:t>
            </a:r>
            <a:r>
              <a:rPr lang="en-IN" b="1" dirty="0" err="1">
                <a:solidFill>
                  <a:srgbClr val="002060"/>
                </a:solidFill>
              </a:rPr>
              <a:t>velit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aut</a:t>
            </a:r>
            <a:r>
              <a:rPr lang="en-IN" b="1" dirty="0">
                <a:solidFill>
                  <a:srgbClr val="002060"/>
                </a:solidFill>
              </a:rPr>
              <a:t>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];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 err="1" smtClean="0">
                <a:solidFill>
                  <a:srgbClr val="002060"/>
                </a:solidFill>
              </a:rPr>
              <a:t>postService.postList</a:t>
            </a:r>
            <a:r>
              <a:rPr lang="en-IN" b="1" dirty="0">
                <a:solidFill>
                  <a:srgbClr val="002060"/>
                </a:solidFill>
              </a:rPr>
              <a:t>()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.subscribe((posts: any) =&gt; 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expect(</a:t>
            </a:r>
            <a:r>
              <a:rPr lang="en-IN" b="1" dirty="0" err="1">
                <a:solidFill>
                  <a:srgbClr val="002060"/>
                </a:solidFill>
              </a:rPr>
              <a:t>posts.length</a:t>
            </a:r>
            <a:r>
              <a:rPr lang="en-IN" b="1" dirty="0">
                <a:solidFill>
                  <a:srgbClr val="002060"/>
                </a:solidFill>
              </a:rPr>
              <a:t>).</a:t>
            </a:r>
            <a:r>
              <a:rPr lang="en-IN" b="1" dirty="0" err="1">
                <a:solidFill>
                  <a:srgbClr val="002060"/>
                </a:solidFill>
              </a:rPr>
              <a:t>toBe</a:t>
            </a:r>
            <a:r>
              <a:rPr lang="en-IN" b="1" dirty="0">
                <a:solidFill>
                  <a:srgbClr val="002060"/>
                </a:solidFill>
              </a:rPr>
              <a:t>(3);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});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let </a:t>
            </a:r>
            <a:r>
              <a:rPr lang="en-IN" b="1" dirty="0" err="1">
                <a:solidFill>
                  <a:srgbClr val="002060"/>
                </a:solidFill>
              </a:rPr>
              <a:t>req</a:t>
            </a:r>
            <a:r>
              <a:rPr lang="en-IN" b="1" dirty="0">
                <a:solidFill>
                  <a:srgbClr val="002060"/>
                </a:solidFill>
              </a:rPr>
              <a:t> = </a:t>
            </a:r>
            <a:r>
              <a:rPr lang="en-IN" b="1" dirty="0" err="1">
                <a:solidFill>
                  <a:srgbClr val="002060"/>
                </a:solidFill>
              </a:rPr>
              <a:t>httpMock.expectOne</a:t>
            </a:r>
            <a:r>
              <a:rPr lang="en-IN" b="1" dirty="0">
                <a:solidFill>
                  <a:srgbClr val="002060"/>
                </a:solidFill>
              </a:rPr>
              <a:t>('https://jsonplaceholder.typicode.com/posts');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expect(</a:t>
            </a:r>
            <a:r>
              <a:rPr lang="en-IN" b="1" dirty="0" err="1">
                <a:solidFill>
                  <a:srgbClr val="002060"/>
                </a:solidFill>
              </a:rPr>
              <a:t>req.request.method</a:t>
            </a:r>
            <a:r>
              <a:rPr lang="en-IN" b="1" dirty="0">
                <a:solidFill>
                  <a:srgbClr val="002060"/>
                </a:solidFill>
              </a:rPr>
              <a:t>).</a:t>
            </a:r>
            <a:r>
              <a:rPr lang="en-IN" b="1" dirty="0" err="1">
                <a:solidFill>
                  <a:srgbClr val="002060"/>
                </a:solidFill>
              </a:rPr>
              <a:t>toBe</a:t>
            </a:r>
            <a:r>
              <a:rPr lang="en-IN" b="1" dirty="0">
                <a:solidFill>
                  <a:srgbClr val="002060"/>
                </a:solidFill>
              </a:rPr>
              <a:t>("GET</a:t>
            </a:r>
            <a:r>
              <a:rPr lang="en-IN" b="1" dirty="0" smtClean="0">
                <a:solidFill>
                  <a:srgbClr val="002060"/>
                </a:solidFill>
              </a:rPr>
              <a:t>");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req.flush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postItem</a:t>
            </a:r>
            <a:r>
              <a:rPr lang="en-IN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httpMock.verify</a:t>
            </a:r>
            <a:r>
              <a:rPr lang="en-IN" b="1" dirty="0" smtClean="0">
                <a:solidFill>
                  <a:srgbClr val="002060"/>
                </a:solidFill>
              </a:rPr>
              <a:t>();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})));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});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46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Let’s run </a:t>
            </a:r>
            <a:r>
              <a:rPr lang="en-IN" sz="2400" b="1" u="sng" dirty="0" err="1"/>
              <a:t>ng</a:t>
            </a:r>
            <a:r>
              <a:rPr lang="en-IN" sz="2400" b="1" u="sng" dirty="0"/>
              <a:t> test</a:t>
            </a:r>
            <a:r>
              <a:rPr lang="en-IN" sz="2400" b="1" dirty="0"/>
              <a:t> </a:t>
            </a:r>
            <a:r>
              <a:rPr lang="en-IN" sz="2400" dirty="0"/>
              <a:t>command to run the test cases created for </a:t>
            </a:r>
            <a:r>
              <a:rPr lang="en-IN" sz="2400" b="1" dirty="0"/>
              <a:t>Angular</a:t>
            </a:r>
            <a:r>
              <a:rPr lang="en-IN" sz="2400" dirty="0"/>
              <a:t> service.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511300"/>
            <a:ext cx="9677400" cy="4191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7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 plays a very important role when new features are being added in a working functional application, here it reduces the chances of bugs to the rest of the functionality due to the latest change.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Jasmine?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Driven Development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open-source testing framework for JavaScript. It aims to run on any JavaScript-enabled platform, to not intrude on the application nor the IDE, and to have easy-to-read syntax. It is heavily influenced by other unit testing frameworks, such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ScrewUnit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JSSpec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JSpec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Jasmine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several valuable functions to write tests. Here are the main Jasmine methods:</a:t>
            </a:r>
          </a:p>
          <a:p>
            <a:pPr marL="0" lv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it():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Declaration of a particular test</a:t>
            </a:r>
          </a:p>
          <a:p>
            <a:pPr marL="0" lv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describe():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It’s a suite of tests</a:t>
            </a:r>
          </a:p>
          <a:p>
            <a:pPr marL="0" lv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expect():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Expect some value in true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2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000"/>
            <a:ext cx="10515600" cy="55419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b="1" u="sng" dirty="0" smtClean="0"/>
          </a:p>
          <a:p>
            <a:pPr marL="0" indent="0">
              <a:buNone/>
            </a:pPr>
            <a:r>
              <a:rPr lang="en-IN" sz="3200" b="1" u="sng" dirty="0" smtClean="0"/>
              <a:t>Conclusion</a:t>
            </a:r>
            <a:endParaRPr lang="en-IN" sz="3200" b="1" u="sng" dirty="0"/>
          </a:p>
          <a:p>
            <a:pPr marL="0" indent="0">
              <a:buNone/>
            </a:pPr>
            <a:endParaRPr lang="en-IN" u="sng" dirty="0"/>
          </a:p>
          <a:p>
            <a:pPr marL="0" indent="0">
              <a:buNone/>
            </a:pPr>
            <a:r>
              <a:rPr lang="en-IN" dirty="0"/>
              <a:t>In this article, we have learned about how to start writing test cases for </a:t>
            </a:r>
            <a:r>
              <a:rPr lang="en-IN" b="1" dirty="0"/>
              <a:t>Angular</a:t>
            </a:r>
            <a:r>
              <a:rPr lang="en-IN" dirty="0"/>
              <a:t> </a:t>
            </a:r>
            <a:r>
              <a:rPr lang="en-IN" b="1" dirty="0"/>
              <a:t>Application</a:t>
            </a:r>
            <a:r>
              <a:rPr lang="en-IN" dirty="0"/>
              <a:t>. 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dirty="0"/>
              <a:t>Let me know your thoughts over email </a:t>
            </a:r>
            <a:r>
              <a:rPr lang="en-IN" b="1" u="sng" dirty="0">
                <a:hlinkClick r:id="rId2" action="ppaction://hlinkfile"/>
              </a:rPr>
              <a:t>pranam707@gmail.com</a:t>
            </a:r>
            <a:r>
              <a:rPr lang="en-IN" dirty="0"/>
              <a:t>. 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I </a:t>
            </a:r>
            <a:r>
              <a:rPr lang="en-IN" dirty="0"/>
              <a:t>would love to hear them and if you like this article, share it with your friends.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20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500"/>
            <a:ext cx="10515600" cy="585946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Karma?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tool that allows you to execute JavaScript code in multiple real browsers. The main purpose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make your test-driven development easy, fast, and fun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talk about the type of functional testing, then there are mainly 3 types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Unit Testing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Integration Testing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End-to-End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6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787400"/>
            <a:ext cx="9601196" cy="508846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 assume that Node, NPM, and Angular CLI configured properly in your system.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b="1" u="sng" dirty="0"/>
              <a:t>Note:</a:t>
            </a:r>
            <a:r>
              <a:rPr lang="en-IN" dirty="0"/>
              <a:t> Karma currently works on Node.js 6.x, 8.x, and 10.x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Latest version:</a:t>
            </a:r>
            <a:endParaRPr lang="en-IN" dirty="0"/>
          </a:p>
          <a:p>
            <a:pPr marL="0" indent="0">
              <a:buNone/>
            </a:pPr>
            <a:r>
              <a:rPr lang="en-IN" b="1" u="sng" dirty="0"/>
              <a:t>Jasmine:</a:t>
            </a:r>
            <a:r>
              <a:rPr lang="en-IN" dirty="0"/>
              <a:t> 3.6.1 [24-07-2020]</a:t>
            </a:r>
          </a:p>
          <a:p>
            <a:pPr marL="0" indent="0">
              <a:buNone/>
            </a:pPr>
            <a:r>
              <a:rPr lang="en-IN" b="1" u="sng" dirty="0"/>
              <a:t>Karma:</a:t>
            </a:r>
            <a:r>
              <a:rPr lang="en-IN" dirty="0"/>
              <a:t> 5.1.1 [28-07-2020]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7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sz="3200" b="1" dirty="0" smtClean="0"/>
              <a:t>Let's </a:t>
            </a:r>
            <a:r>
              <a:rPr lang="en-IN" sz="3200" b="1" dirty="0"/>
              <a:t>Get Started</a:t>
            </a:r>
          </a:p>
          <a:p>
            <a:pPr marL="0" indent="0">
              <a:buNone/>
            </a:pPr>
            <a:endParaRPr lang="en-IN" dirty="0"/>
          </a:p>
          <a:p>
            <a:pPr marL="0" lvl="0" indent="0">
              <a:buNone/>
            </a:pPr>
            <a:r>
              <a:rPr lang="en-IN" dirty="0"/>
              <a:t>Create a new Angular application.</a:t>
            </a:r>
          </a:p>
          <a:p>
            <a:pPr marL="0" lvl="0" indent="0">
              <a:buNone/>
            </a:pPr>
            <a:r>
              <a:rPr lang="en-IN" dirty="0"/>
              <a:t>Create a component using the below command: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err="1"/>
              <a:t>ng</a:t>
            </a:r>
            <a:r>
              <a:rPr lang="en-IN" b="1" dirty="0"/>
              <a:t> generate component post-list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6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2300"/>
            <a:ext cx="10515600" cy="5554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Edit </a:t>
            </a:r>
            <a:r>
              <a:rPr lang="en-IN" b="1" u="sng" dirty="0"/>
              <a:t>post-</a:t>
            </a:r>
            <a:r>
              <a:rPr lang="en-IN" b="1" u="sng" dirty="0" err="1"/>
              <a:t>list.component.ts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import { Component, </a:t>
            </a:r>
            <a:r>
              <a:rPr lang="en-IN" sz="3300" b="1" dirty="0" err="1">
                <a:solidFill>
                  <a:srgbClr val="002060"/>
                </a:solidFill>
              </a:rPr>
              <a:t>OnInit</a:t>
            </a:r>
            <a:r>
              <a:rPr lang="en-IN" sz="3300" b="1" dirty="0">
                <a:solidFill>
                  <a:srgbClr val="002060"/>
                </a:solidFill>
              </a:rPr>
              <a:t> } from '@angular/core';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 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@Component({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selector: 'app-post-list',</a:t>
            </a:r>
          </a:p>
          <a:p>
            <a:pPr marL="0" indent="0">
              <a:buNone/>
            </a:pPr>
            <a:r>
              <a:rPr lang="en-IN" sz="3300" b="1" dirty="0" err="1">
                <a:solidFill>
                  <a:srgbClr val="002060"/>
                </a:solidFill>
              </a:rPr>
              <a:t>templateUrl</a:t>
            </a:r>
            <a:r>
              <a:rPr lang="en-IN" sz="3300" b="1" dirty="0">
                <a:solidFill>
                  <a:srgbClr val="002060"/>
                </a:solidFill>
              </a:rPr>
              <a:t>: './post-list.component.html',</a:t>
            </a:r>
          </a:p>
          <a:p>
            <a:pPr marL="0" indent="0">
              <a:buNone/>
            </a:pPr>
            <a:r>
              <a:rPr lang="en-IN" sz="3300" b="1" dirty="0" err="1">
                <a:solidFill>
                  <a:srgbClr val="002060"/>
                </a:solidFill>
              </a:rPr>
              <a:t>styleUrls</a:t>
            </a:r>
            <a:r>
              <a:rPr lang="en-IN" sz="3300" b="1" dirty="0">
                <a:solidFill>
                  <a:srgbClr val="002060"/>
                </a:solidFill>
              </a:rPr>
              <a:t>: ['./post-list.component.css']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})</a:t>
            </a: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export class </a:t>
            </a:r>
            <a:r>
              <a:rPr lang="en-IN" sz="3300" b="1" dirty="0" err="1">
                <a:solidFill>
                  <a:srgbClr val="002060"/>
                </a:solidFill>
              </a:rPr>
              <a:t>PostListComponent</a:t>
            </a:r>
            <a:r>
              <a:rPr lang="en-IN" sz="3300" b="1" dirty="0">
                <a:solidFill>
                  <a:srgbClr val="002060"/>
                </a:solidFill>
              </a:rPr>
              <a:t> implements </a:t>
            </a:r>
            <a:r>
              <a:rPr lang="en-IN" sz="3300" b="1" dirty="0" err="1">
                <a:solidFill>
                  <a:srgbClr val="002060"/>
                </a:solidFill>
              </a:rPr>
              <a:t>OnInit</a:t>
            </a:r>
            <a:r>
              <a:rPr lang="en-IN" sz="3300" b="1" dirty="0">
                <a:solidFill>
                  <a:srgbClr val="002060"/>
                </a:solidFill>
              </a:rPr>
              <a:t> </a:t>
            </a:r>
            <a:r>
              <a:rPr lang="en-IN" sz="3300" b="1" dirty="0" smtClean="0">
                <a:solidFill>
                  <a:srgbClr val="002060"/>
                </a:solidFill>
              </a:rPr>
              <a:t>{</a:t>
            </a:r>
            <a:endParaRPr lang="en-IN" sz="33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300" b="1" dirty="0">
                <a:solidFill>
                  <a:srgbClr val="002060"/>
                </a:solidFill>
              </a:rPr>
              <a:t>constructor() { }</a:t>
            </a:r>
          </a:p>
          <a:p>
            <a:pPr marL="0" indent="0">
              <a:buNone/>
            </a:pPr>
            <a:r>
              <a:rPr lang="en-IN" sz="3300" b="1" dirty="0" err="1">
                <a:solidFill>
                  <a:srgbClr val="002060"/>
                </a:solidFill>
              </a:rPr>
              <a:t>userName:String</a:t>
            </a:r>
            <a:r>
              <a:rPr lang="en-IN" sz="3300" b="1" dirty="0">
                <a:solidFill>
                  <a:srgbClr val="002060"/>
                </a:solidFill>
              </a:rPr>
              <a:t> = "</a:t>
            </a:r>
            <a:r>
              <a:rPr lang="en-IN" sz="3300" b="1" dirty="0" err="1">
                <a:solidFill>
                  <a:srgbClr val="002060"/>
                </a:solidFill>
              </a:rPr>
              <a:t>Pranam</a:t>
            </a:r>
            <a:r>
              <a:rPr lang="en-IN" sz="3300" b="1" dirty="0">
                <a:solidFill>
                  <a:srgbClr val="002060"/>
                </a:solidFill>
              </a:rPr>
              <a:t> </a:t>
            </a:r>
            <a:r>
              <a:rPr lang="en-IN" sz="3300" b="1" dirty="0" err="1">
                <a:solidFill>
                  <a:srgbClr val="002060"/>
                </a:solidFill>
              </a:rPr>
              <a:t>Bhat</a:t>
            </a:r>
            <a:r>
              <a:rPr lang="en-IN" sz="3300" b="1" dirty="0">
                <a:solidFill>
                  <a:srgbClr val="002060"/>
                </a:solidFill>
              </a:rPr>
              <a:t>";</a:t>
            </a:r>
          </a:p>
          <a:p>
            <a:pPr marL="0" indent="0">
              <a:buNone/>
            </a:pPr>
            <a:r>
              <a:rPr lang="en-IN" sz="3300" b="1" dirty="0" err="1">
                <a:solidFill>
                  <a:srgbClr val="002060"/>
                </a:solidFill>
              </a:rPr>
              <a:t>ngOnInit</a:t>
            </a:r>
            <a:r>
              <a:rPr lang="en-IN" sz="3300" b="1" dirty="0">
                <a:solidFill>
                  <a:srgbClr val="002060"/>
                </a:solidFill>
              </a:rPr>
              <a:t>(): void {</a:t>
            </a:r>
          </a:p>
          <a:p>
            <a:pPr marL="0" indent="0">
              <a:buNone/>
            </a:pPr>
            <a:r>
              <a:rPr lang="en-IN" sz="3300" b="1" dirty="0" smtClean="0">
                <a:solidFill>
                  <a:srgbClr val="002060"/>
                </a:solidFill>
              </a:rPr>
              <a:t>}</a:t>
            </a:r>
            <a:endParaRPr lang="en-IN" sz="33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300" b="1" dirty="0" smtClean="0">
                <a:solidFill>
                  <a:srgbClr val="002060"/>
                </a:solidFill>
              </a:rPr>
              <a:t>}</a:t>
            </a:r>
            <a:r>
              <a:rPr lang="en-IN" sz="3300" b="1" dirty="0"/>
              <a:t>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63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6108700"/>
          </a:xfrm>
          <a:solidFill>
            <a:srgbClr val="FFC000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Edit </a:t>
            </a:r>
            <a:r>
              <a:rPr lang="en-IN" b="1" u="sng" dirty="0"/>
              <a:t>post-</a:t>
            </a:r>
            <a:r>
              <a:rPr lang="en-IN" b="1" u="sng" dirty="0" err="1"/>
              <a:t>list.component.spec.ts</a:t>
            </a:r>
            <a:r>
              <a:rPr lang="en-IN" b="1"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  <a:endParaRPr lang="en-IN" sz="2900" dirty="0"/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import { </a:t>
            </a:r>
            <a:r>
              <a:rPr lang="en-IN" sz="2900" b="1" dirty="0" err="1">
                <a:solidFill>
                  <a:srgbClr val="002060"/>
                </a:solidFill>
              </a:rPr>
              <a:t>async</a:t>
            </a:r>
            <a:r>
              <a:rPr lang="en-IN" sz="2900" b="1" dirty="0">
                <a:solidFill>
                  <a:srgbClr val="002060"/>
                </a:solidFill>
              </a:rPr>
              <a:t>, </a:t>
            </a:r>
            <a:r>
              <a:rPr lang="en-IN" sz="2900" b="1" dirty="0" err="1">
                <a:solidFill>
                  <a:srgbClr val="002060"/>
                </a:solidFill>
              </a:rPr>
              <a:t>ComponentFixture</a:t>
            </a:r>
            <a:r>
              <a:rPr lang="en-IN" sz="2900" b="1" dirty="0">
                <a:solidFill>
                  <a:srgbClr val="002060"/>
                </a:solidFill>
              </a:rPr>
              <a:t>, </a:t>
            </a:r>
            <a:r>
              <a:rPr lang="en-IN" sz="2900" b="1" dirty="0" err="1">
                <a:solidFill>
                  <a:srgbClr val="002060"/>
                </a:solidFill>
              </a:rPr>
              <a:t>TestBed</a:t>
            </a:r>
            <a:r>
              <a:rPr lang="en-IN" sz="2900" b="1" dirty="0">
                <a:solidFill>
                  <a:srgbClr val="002060"/>
                </a:solidFill>
              </a:rPr>
              <a:t> } from '@angular/core/testing</a:t>
            </a:r>
            <a:r>
              <a:rPr lang="en-IN" sz="2900" b="1" dirty="0" smtClean="0">
                <a:solidFill>
                  <a:srgbClr val="002060"/>
                </a:solidFill>
              </a:rPr>
              <a:t>';</a:t>
            </a:r>
            <a:endParaRPr lang="en-IN" sz="2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import { 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>
                <a:solidFill>
                  <a:srgbClr val="002060"/>
                </a:solidFill>
              </a:rPr>
              <a:t> } from './post-</a:t>
            </a:r>
            <a:r>
              <a:rPr lang="en-IN" sz="2900" b="1" dirty="0" err="1">
                <a:solidFill>
                  <a:srgbClr val="002060"/>
                </a:solidFill>
              </a:rPr>
              <a:t>list.component</a:t>
            </a:r>
            <a:r>
              <a:rPr lang="en-IN" sz="2900" b="1" dirty="0" smtClean="0">
                <a:solidFill>
                  <a:srgbClr val="002060"/>
                </a:solidFill>
              </a:rPr>
              <a:t>';</a:t>
            </a:r>
          </a:p>
          <a:p>
            <a:pPr marL="0" indent="0">
              <a:buNone/>
            </a:pPr>
            <a:endParaRPr lang="en-IN" sz="2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describe('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>
                <a:solidFill>
                  <a:srgbClr val="002060"/>
                </a:solidFill>
              </a:rPr>
              <a:t>', () =&gt; {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let component: 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let fixture: </a:t>
            </a:r>
            <a:r>
              <a:rPr lang="en-IN" sz="2900" b="1" dirty="0" err="1">
                <a:solidFill>
                  <a:srgbClr val="002060"/>
                </a:solidFill>
              </a:rPr>
              <a:t>ComponentFixture</a:t>
            </a:r>
            <a:r>
              <a:rPr lang="en-IN" sz="2900" b="1" dirty="0">
                <a:solidFill>
                  <a:srgbClr val="002060"/>
                </a:solidFill>
              </a:rPr>
              <a:t>&lt;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 smtClean="0">
                <a:solidFill>
                  <a:srgbClr val="002060"/>
                </a:solidFill>
              </a:rPr>
              <a:t>&gt;;</a:t>
            </a:r>
            <a:endParaRPr lang="en-IN" sz="2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900" b="1" dirty="0" err="1">
                <a:solidFill>
                  <a:srgbClr val="002060"/>
                </a:solidFill>
              </a:rPr>
              <a:t>beforeEach</a:t>
            </a:r>
            <a:r>
              <a:rPr lang="en-IN" sz="2900" b="1" dirty="0">
                <a:solidFill>
                  <a:srgbClr val="002060"/>
                </a:solidFill>
              </a:rPr>
              <a:t>(</a:t>
            </a:r>
            <a:r>
              <a:rPr lang="en-IN" sz="2900" b="1" dirty="0" err="1">
                <a:solidFill>
                  <a:srgbClr val="002060"/>
                </a:solidFill>
              </a:rPr>
              <a:t>async</a:t>
            </a:r>
            <a:r>
              <a:rPr lang="en-IN" sz="2900" b="1" dirty="0">
                <a:solidFill>
                  <a:srgbClr val="002060"/>
                </a:solidFill>
              </a:rPr>
              <a:t>(() =&gt; {</a:t>
            </a:r>
          </a:p>
          <a:p>
            <a:pPr marL="0" indent="0">
              <a:buNone/>
            </a:pPr>
            <a:r>
              <a:rPr lang="en-IN" sz="2900" b="1" dirty="0" err="1">
                <a:solidFill>
                  <a:srgbClr val="002060"/>
                </a:solidFill>
              </a:rPr>
              <a:t>TestBed.configureTestingModule</a:t>
            </a:r>
            <a:r>
              <a:rPr lang="en-IN" sz="2900" b="1" dirty="0">
                <a:solidFill>
                  <a:srgbClr val="002060"/>
                </a:solidFill>
              </a:rPr>
              <a:t>({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declarations: [ 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>
                <a:solidFill>
                  <a:srgbClr val="002060"/>
                </a:solidFill>
              </a:rPr>
              <a:t> ]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})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.</a:t>
            </a:r>
            <a:r>
              <a:rPr lang="en-IN" sz="2900" b="1" dirty="0" err="1">
                <a:solidFill>
                  <a:srgbClr val="002060"/>
                </a:solidFill>
              </a:rPr>
              <a:t>compileComponents</a:t>
            </a:r>
            <a:r>
              <a:rPr lang="en-IN" sz="2900" b="1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}));</a:t>
            </a:r>
            <a:endParaRPr lang="en-IN" sz="2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900" b="1" dirty="0" err="1">
                <a:solidFill>
                  <a:srgbClr val="002060"/>
                </a:solidFill>
              </a:rPr>
              <a:t>beforeEach</a:t>
            </a:r>
            <a:r>
              <a:rPr lang="en-IN" sz="2900" b="1" dirty="0">
                <a:solidFill>
                  <a:srgbClr val="002060"/>
                </a:solidFill>
              </a:rPr>
              <a:t>(() =&gt; {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fixture = </a:t>
            </a:r>
            <a:r>
              <a:rPr lang="en-IN" sz="2900" b="1" dirty="0" err="1">
                <a:solidFill>
                  <a:srgbClr val="002060"/>
                </a:solidFill>
              </a:rPr>
              <a:t>TestBed.createComponent</a:t>
            </a:r>
            <a:r>
              <a:rPr lang="en-IN" sz="2900" b="1" dirty="0">
                <a:solidFill>
                  <a:srgbClr val="002060"/>
                </a:solidFill>
              </a:rPr>
              <a:t>(</a:t>
            </a:r>
            <a:r>
              <a:rPr lang="en-IN" sz="2900" b="1" dirty="0" err="1">
                <a:solidFill>
                  <a:srgbClr val="002060"/>
                </a:solidFill>
              </a:rPr>
              <a:t>PostListComponent</a:t>
            </a:r>
            <a:r>
              <a:rPr lang="en-IN" sz="2900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2900" b="1" dirty="0">
                <a:solidFill>
                  <a:srgbClr val="002060"/>
                </a:solidFill>
              </a:rPr>
              <a:t>component = </a:t>
            </a:r>
            <a:r>
              <a:rPr lang="en-IN" sz="2900" b="1" dirty="0" err="1">
                <a:solidFill>
                  <a:srgbClr val="002060"/>
                </a:solidFill>
              </a:rPr>
              <a:t>fixture.componentInstance</a:t>
            </a:r>
            <a:r>
              <a:rPr lang="en-IN" sz="2900" b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900" b="1" dirty="0" err="1">
                <a:solidFill>
                  <a:srgbClr val="002060"/>
                </a:solidFill>
              </a:rPr>
              <a:t>fixture.detectChanges</a:t>
            </a:r>
            <a:r>
              <a:rPr lang="en-IN" sz="2900" b="1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IN" sz="2900" b="1" dirty="0" smtClean="0">
                <a:solidFill>
                  <a:srgbClr val="002060"/>
                </a:solidFill>
              </a:rPr>
              <a:t>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149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500"/>
            <a:ext cx="10515600" cy="5732463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it('should create', () =&gt; 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expect(component).</a:t>
            </a:r>
            <a:r>
              <a:rPr lang="en-IN" b="1" dirty="0" err="1">
                <a:solidFill>
                  <a:srgbClr val="002060"/>
                </a:solidFill>
              </a:rPr>
              <a:t>toBeTruthy</a:t>
            </a:r>
            <a:r>
              <a:rPr lang="en-IN" b="1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it(`should have a </a:t>
            </a:r>
            <a:r>
              <a:rPr lang="en-IN" b="1" dirty="0" err="1">
                <a:solidFill>
                  <a:srgbClr val="002060"/>
                </a:solidFill>
              </a:rPr>
              <a:t>userName</a:t>
            </a:r>
            <a:r>
              <a:rPr lang="en-IN" b="1" dirty="0">
                <a:solidFill>
                  <a:srgbClr val="002060"/>
                </a:solidFill>
              </a:rPr>
              <a:t> '</a:t>
            </a:r>
            <a:r>
              <a:rPr lang="en-IN" b="1" dirty="0" err="1">
                <a:solidFill>
                  <a:srgbClr val="002060"/>
                </a:solidFill>
              </a:rPr>
              <a:t>Pranam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Bhat</a:t>
            </a:r>
            <a:r>
              <a:rPr lang="en-IN" b="1" dirty="0">
                <a:solidFill>
                  <a:srgbClr val="002060"/>
                </a:solidFill>
              </a:rPr>
              <a:t>'`, </a:t>
            </a:r>
            <a:r>
              <a:rPr lang="en-IN" b="1" dirty="0" err="1">
                <a:solidFill>
                  <a:srgbClr val="002060"/>
                </a:solidFill>
              </a:rPr>
              <a:t>async</a:t>
            </a:r>
            <a:r>
              <a:rPr lang="en-IN" b="1" dirty="0">
                <a:solidFill>
                  <a:srgbClr val="002060"/>
                </a:solidFill>
              </a:rPr>
              <a:t>(() =&gt; 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 fixture = </a:t>
            </a:r>
            <a:r>
              <a:rPr lang="en-IN" b="1" dirty="0" err="1">
                <a:solidFill>
                  <a:srgbClr val="002060"/>
                </a:solidFill>
              </a:rPr>
              <a:t>TestBed.createComponent</a:t>
            </a:r>
            <a:r>
              <a:rPr lang="en-IN" b="1" dirty="0">
                <a:solidFill>
                  <a:srgbClr val="002060"/>
                </a:solidFill>
              </a:rPr>
              <a:t>(</a:t>
            </a:r>
            <a:r>
              <a:rPr lang="en-IN" b="1" dirty="0" err="1">
                <a:solidFill>
                  <a:srgbClr val="002060"/>
                </a:solidFill>
              </a:rPr>
              <a:t>PostListComponent</a:t>
            </a:r>
            <a:r>
              <a:rPr lang="en-IN" b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 component = </a:t>
            </a:r>
            <a:r>
              <a:rPr lang="en-IN" b="1" dirty="0" err="1">
                <a:solidFill>
                  <a:srgbClr val="002060"/>
                </a:solidFill>
              </a:rPr>
              <a:t>fixture.debugElement.componentInstance</a:t>
            </a:r>
            <a:r>
              <a:rPr lang="en-IN" b="1" dirty="0">
                <a:solidFill>
                  <a:srgbClr val="002060"/>
                </a:solidFill>
              </a:rPr>
              <a:t>;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  expect(</a:t>
            </a:r>
            <a:r>
              <a:rPr lang="en-IN" b="1" dirty="0" err="1">
                <a:solidFill>
                  <a:srgbClr val="002060"/>
                </a:solidFill>
              </a:rPr>
              <a:t>component.userName</a:t>
            </a:r>
            <a:r>
              <a:rPr lang="en-IN" b="1" dirty="0">
                <a:solidFill>
                  <a:srgbClr val="002060"/>
                </a:solidFill>
              </a:rPr>
              <a:t>).</a:t>
            </a:r>
            <a:r>
              <a:rPr lang="en-IN" b="1" dirty="0" err="1">
                <a:solidFill>
                  <a:srgbClr val="002060"/>
                </a:solidFill>
              </a:rPr>
              <a:t>toEqual</a:t>
            </a:r>
            <a:r>
              <a:rPr lang="en-IN" b="1" dirty="0">
                <a:solidFill>
                  <a:srgbClr val="002060"/>
                </a:solidFill>
              </a:rPr>
              <a:t>('</a:t>
            </a:r>
            <a:r>
              <a:rPr lang="en-IN" b="1" dirty="0" err="1">
                <a:solidFill>
                  <a:srgbClr val="002060"/>
                </a:solidFill>
              </a:rPr>
              <a:t>Pranam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Bhat</a:t>
            </a:r>
            <a:r>
              <a:rPr lang="en-IN" b="1" dirty="0">
                <a:solidFill>
                  <a:srgbClr val="002060"/>
                </a:solidFill>
              </a:rPr>
              <a:t>');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}));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2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{</a:t>
            </a:r>
            <a:r>
              <a:rPr lang="en-IN" dirty="0">
                <a:solidFill>
                  <a:srgbClr val="002060"/>
                </a:solidFill>
              </a:rPr>
              <a:t>If you want to download sample code from </a:t>
            </a:r>
            <a:r>
              <a:rPr lang="en-IN" b="1" dirty="0">
                <a:solidFill>
                  <a:srgbClr val="002060"/>
                </a:solidFill>
              </a:rPr>
              <a:t>Git Repository</a:t>
            </a:r>
            <a:r>
              <a:rPr lang="en-IN" dirty="0">
                <a:solidFill>
                  <a:srgbClr val="002060"/>
                </a:solidFill>
              </a:rPr>
              <a:t>}</a:t>
            </a:r>
          </a:p>
          <a:p>
            <a:pPr marL="0" lvl="0" indent="0">
              <a:buNone/>
            </a:pPr>
            <a:endParaRPr lang="en-IN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dirty="0" smtClean="0">
                <a:solidFill>
                  <a:srgbClr val="002060"/>
                </a:solidFill>
              </a:rPr>
              <a:t>Download </a:t>
            </a:r>
            <a:r>
              <a:rPr lang="en-IN" dirty="0">
                <a:solidFill>
                  <a:srgbClr val="002060"/>
                </a:solidFill>
              </a:rPr>
              <a:t>Angular sample code from </a:t>
            </a:r>
            <a:r>
              <a:rPr lang="en-IN" b="1" dirty="0" err="1">
                <a:solidFill>
                  <a:srgbClr val="002060"/>
                </a:solidFill>
              </a:rPr>
              <a:t>GitHub</a:t>
            </a:r>
            <a:endParaRPr lang="en-IN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Git clone 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https://github.com/PranamBhat/Angular-UnitTesting.git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lvl="0" indent="0"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b="1" dirty="0" smtClean="0">
                <a:solidFill>
                  <a:srgbClr val="002060"/>
                </a:solidFill>
              </a:rPr>
              <a:t>cd </a:t>
            </a:r>
            <a:r>
              <a:rPr lang="en-IN" b="1" dirty="0">
                <a:solidFill>
                  <a:srgbClr val="002060"/>
                </a:solidFill>
              </a:rPr>
              <a:t>Angular-</a:t>
            </a:r>
            <a:r>
              <a:rPr lang="en-IN" b="1" dirty="0" err="1">
                <a:solidFill>
                  <a:srgbClr val="002060"/>
                </a:solidFill>
              </a:rPr>
              <a:t>UnitTesting</a:t>
            </a:r>
            <a:endParaRPr lang="en-IN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endParaRPr lang="en-IN" b="1" dirty="0" smtClean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b="1" dirty="0" err="1" smtClean="0">
                <a:solidFill>
                  <a:srgbClr val="002060"/>
                </a:solidFill>
              </a:rPr>
              <a:t>npm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install</a:t>
            </a:r>
            <a:endParaRPr lang="en-IN" dirty="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ng</a:t>
            </a:r>
            <a:r>
              <a:rPr lang="en-IN" b="1" dirty="0">
                <a:solidFill>
                  <a:srgbClr val="002060"/>
                </a:solidFill>
              </a:rPr>
              <a:t> test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3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rgbClr val="00B050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182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Angular 8/9 Unit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8/9 Unit Testing</dc:title>
  <dc:creator>Microsoft account</dc:creator>
  <cp:lastModifiedBy>Microsoft account</cp:lastModifiedBy>
  <cp:revision>38</cp:revision>
  <dcterms:created xsi:type="dcterms:W3CDTF">2020-08-09T05:46:41Z</dcterms:created>
  <dcterms:modified xsi:type="dcterms:W3CDTF">2020-08-09T09:16:35Z</dcterms:modified>
</cp:coreProperties>
</file>