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9"/>
  </p:notesMasterIdLst>
  <p:sldIdLst>
    <p:sldId id="256" r:id="rId2"/>
    <p:sldId id="257" r:id="rId3"/>
    <p:sldId id="270" r:id="rId4"/>
    <p:sldId id="258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1587-E204-4BBD-956D-A24EC6511BA3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E080D-DF3A-489A-9789-779793F75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E080D-DF3A-489A-9789-779793F75A6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5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1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1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7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2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0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7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1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7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D2868-C20D-4B9F-AE9C-B0188C984CEC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A6B-5748-44D6-9D18-3D1E04498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0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mBhat/Lazy-Loading-Dem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Arial Rounded MT Bold" panose="020F0704030504030204" pitchFamily="34" charset="0"/>
              </a:rPr>
              <a:t>Lazy Loading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99176" cy="255310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A way to improve performance in an Angular application</a:t>
            </a:r>
          </a:p>
          <a:p>
            <a:pPr marL="342900" indent="-342900">
              <a:buFontTx/>
              <a:buChar char="-"/>
            </a:pPr>
            <a:endParaRPr lang="en-IN" sz="2000" dirty="0">
              <a:solidFill>
                <a:schemeClr val="accent3"/>
              </a:solidFill>
              <a:latin typeface="Eras Bold ITC" panose="020B0907030504020204" pitchFamily="34" charset="0"/>
            </a:endParaRPr>
          </a:p>
          <a:p>
            <a:pPr marL="342900" indent="-342900">
              <a:buFontTx/>
              <a:buChar char="-"/>
            </a:pPr>
            <a:endParaRPr lang="en-IN" sz="2000" dirty="0" smtClean="0">
              <a:solidFill>
                <a:schemeClr val="accent3"/>
              </a:solidFill>
              <a:latin typeface="Eras Bold ITC" panose="020B0907030504020204" pitchFamily="34" charset="0"/>
            </a:endParaRPr>
          </a:p>
          <a:p>
            <a:r>
              <a:rPr lang="en-IN" sz="2000" dirty="0">
                <a:solidFill>
                  <a:schemeClr val="accent3"/>
                </a:solidFill>
                <a:latin typeface="Eras Bold ITC" panose="020B0907030504020204" pitchFamily="34" charset="0"/>
              </a:rPr>
              <a:t>	</a:t>
            </a:r>
            <a:r>
              <a:rPr lang="en-IN" sz="2000" dirty="0" smtClean="0">
                <a:solidFill>
                  <a:schemeClr val="accent3"/>
                </a:solidFill>
                <a:latin typeface="Eras Bold ITC" panose="020B0907030504020204" pitchFamily="34" charset="0"/>
              </a:rPr>
              <a:t>							</a:t>
            </a:r>
          </a:p>
          <a:p>
            <a:endParaRPr lang="en-IN" sz="2000" b="1" dirty="0">
              <a:solidFill>
                <a:schemeClr val="accent3"/>
              </a:solidFill>
              <a:latin typeface="Eras Bold ITC" panose="020B0907030504020204" pitchFamily="34" charset="0"/>
            </a:endParaRPr>
          </a:p>
          <a:p>
            <a:r>
              <a:rPr lang="en-IN" sz="2000" b="1" dirty="0" smtClean="0">
                <a:solidFill>
                  <a:schemeClr val="accent3"/>
                </a:solidFill>
                <a:latin typeface="Eras Bold ITC" panose="020B0907030504020204" pitchFamily="34" charset="0"/>
              </a:rPr>
              <a:t>								</a:t>
            </a:r>
            <a:r>
              <a:rPr lang="en-IN" sz="20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Pranam Bhat</a:t>
            </a:r>
            <a:endParaRPr lang="en-IN" sz="2000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8652681" y="5622878"/>
            <a:ext cx="423080" cy="2729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967"/>
            <a:ext cx="10515600" cy="56719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3600" dirty="0" smtClean="0">
                <a:latin typeface="Comic Sans MS" panose="030F0702030302020204" pitchFamily="66" charset="0"/>
              </a:rPr>
              <a:t>The </a:t>
            </a:r>
            <a:r>
              <a:rPr lang="en-IN" sz="3600" dirty="0">
                <a:latin typeface="Comic Sans MS" panose="030F0702030302020204" pitchFamily="66" charset="0"/>
              </a:rPr>
              <a:t>bundle files - </a:t>
            </a:r>
            <a:r>
              <a:rPr lang="en-IN" sz="3600" dirty="0" smtClean="0">
                <a:latin typeface="Comic Sans MS" panose="030F0702030302020204" pitchFamily="66" charset="0"/>
              </a:rPr>
              <a:t>“</a:t>
            </a:r>
            <a:r>
              <a:rPr lang="en-IN" sz="36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vendor.js</a:t>
            </a:r>
            <a:r>
              <a:rPr lang="en-IN" sz="3600" dirty="0">
                <a:latin typeface="Comic Sans MS" panose="030F0702030302020204" pitchFamily="66" charset="0"/>
              </a:rPr>
              <a:t>", "</a:t>
            </a:r>
            <a:r>
              <a:rPr lang="en-IN" sz="3600" b="1" dirty="0">
                <a:solidFill>
                  <a:srgbClr val="FFFF00"/>
                </a:solidFill>
                <a:latin typeface="Comic Sans MS" panose="030F0702030302020204" pitchFamily="66" charset="0"/>
              </a:rPr>
              <a:t>polyfills.js</a:t>
            </a:r>
            <a:r>
              <a:rPr lang="en-IN" sz="3600" dirty="0">
                <a:latin typeface="Comic Sans MS" panose="030F0702030302020204" pitchFamily="66" charset="0"/>
              </a:rPr>
              <a:t>", "</a:t>
            </a:r>
            <a:r>
              <a:rPr lang="en-IN" sz="3600" b="1" dirty="0">
                <a:solidFill>
                  <a:srgbClr val="FFFF00"/>
                </a:solidFill>
                <a:latin typeface="Comic Sans MS" panose="030F0702030302020204" pitchFamily="66" charset="0"/>
              </a:rPr>
              <a:t>styles.css</a:t>
            </a:r>
            <a:r>
              <a:rPr lang="en-IN" sz="3600" dirty="0">
                <a:latin typeface="Comic Sans MS" panose="030F0702030302020204" pitchFamily="66" charset="0"/>
              </a:rPr>
              <a:t>", "</a:t>
            </a:r>
            <a:r>
              <a:rPr lang="en-IN" sz="36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styles.js</a:t>
            </a:r>
            <a:r>
              <a:rPr lang="en-IN" sz="3600" dirty="0" smtClean="0">
                <a:latin typeface="Comic Sans MS" panose="030F0702030302020204" pitchFamily="66" charset="0"/>
              </a:rPr>
              <a:t>“, “</a:t>
            </a:r>
            <a:r>
              <a:rPr lang="en-IN" sz="36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main.js</a:t>
            </a:r>
            <a:r>
              <a:rPr lang="en-IN" sz="3600" dirty="0" smtClean="0">
                <a:latin typeface="Comic Sans MS" panose="030F0702030302020204" pitchFamily="66" charset="0"/>
              </a:rPr>
              <a:t>” </a:t>
            </a:r>
            <a:r>
              <a:rPr lang="en-IN" sz="3600" dirty="0">
                <a:latin typeface="Comic Sans MS" panose="030F0702030302020204" pitchFamily="66" charset="0"/>
              </a:rPr>
              <a:t>and "</a:t>
            </a:r>
            <a:r>
              <a:rPr lang="en-IN" sz="3600" b="1" dirty="0">
                <a:solidFill>
                  <a:srgbClr val="FFFF00"/>
                </a:solidFill>
                <a:latin typeface="Comic Sans MS" panose="030F0702030302020204" pitchFamily="66" charset="0"/>
              </a:rPr>
              <a:t>runtime.js</a:t>
            </a:r>
            <a:r>
              <a:rPr lang="en-IN" sz="3600" dirty="0">
                <a:latin typeface="Comic Sans MS" panose="030F0702030302020204" pitchFamily="66" charset="0"/>
              </a:rPr>
              <a:t>" are loaded only during the </a:t>
            </a:r>
            <a:r>
              <a:rPr lang="en-IN" sz="3600" dirty="0" smtClean="0">
                <a:latin typeface="Comic Sans MS" panose="030F0702030302020204" pitchFamily="66" charset="0"/>
              </a:rPr>
              <a:t>first time when we start/load our application</a:t>
            </a:r>
            <a:r>
              <a:rPr lang="en-IN" sz="3600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IN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3600" dirty="0">
                <a:latin typeface="Comic Sans MS" panose="030F0702030302020204" pitchFamily="66" charset="0"/>
              </a:rPr>
              <a:t>When we navigate to any </a:t>
            </a:r>
            <a:r>
              <a:rPr lang="en-IN" sz="3600" dirty="0" smtClean="0">
                <a:latin typeface="Comic Sans MS" panose="030F0702030302020204" pitchFamily="66" charset="0"/>
              </a:rPr>
              <a:t>other tab/page </a:t>
            </a:r>
            <a:r>
              <a:rPr lang="en-IN" sz="3600" dirty="0">
                <a:latin typeface="Comic Sans MS" panose="030F0702030302020204" pitchFamily="66" charset="0"/>
              </a:rPr>
              <a:t>these files won't be loaded. </a:t>
            </a:r>
            <a:r>
              <a:rPr lang="en-IN" sz="3600" dirty="0" smtClean="0">
                <a:latin typeface="Comic Sans MS" panose="030F0702030302020204" pitchFamily="66" charset="0"/>
              </a:rPr>
              <a:t>Thus, increase the response time. This </a:t>
            </a:r>
            <a:r>
              <a:rPr lang="en-IN" sz="3600" dirty="0">
                <a:latin typeface="Comic Sans MS" panose="030F0702030302020204" pitchFamily="66" charset="0"/>
              </a:rPr>
              <a:t>is the beauty of </a:t>
            </a:r>
            <a:r>
              <a:rPr lang="en-IN" sz="3600" b="1" dirty="0">
                <a:latin typeface="Comic Sans MS" panose="030F0702030302020204" pitchFamily="66" charset="0"/>
              </a:rPr>
              <a:t>Lazy Loading</a:t>
            </a:r>
            <a:r>
              <a:rPr lang="en-IN" sz="36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IN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2" y="559558"/>
            <a:ext cx="10809027" cy="5622878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6271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9558"/>
            <a:ext cx="10515600" cy="561740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How to verify Lazy loading in Angular?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smtClean="0"/>
              <a:t>1. Run </a:t>
            </a:r>
            <a:r>
              <a:rPr lang="en-IN" dirty="0"/>
              <a:t>the following command to generate build: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FF00"/>
                </a:solidFill>
              </a:rPr>
              <a:t>npm</a:t>
            </a:r>
            <a:r>
              <a:rPr lang="en-IN" b="1" dirty="0">
                <a:solidFill>
                  <a:srgbClr val="FFFF00"/>
                </a:solidFill>
              </a:rPr>
              <a:t> run build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You can notice separate </a:t>
            </a:r>
            <a:r>
              <a:rPr lang="en-IN" b="1" dirty="0"/>
              <a:t>chunk</a:t>
            </a:r>
            <a:r>
              <a:rPr lang="en-IN" dirty="0"/>
              <a:t> is generated for the lazy loading </a:t>
            </a:r>
            <a:r>
              <a:rPr lang="en-IN" dirty="0" smtClean="0"/>
              <a:t>module</a:t>
            </a:r>
            <a:r>
              <a:rPr lang="en-IN" dirty="0"/>
              <a:t> under “</a:t>
            </a:r>
            <a:r>
              <a:rPr lang="en-IN" b="1" dirty="0"/>
              <a:t>Lazy Chunk </a:t>
            </a:r>
            <a:r>
              <a:rPr lang="en-IN" b="1" dirty="0" smtClean="0"/>
              <a:t>Files</a:t>
            </a:r>
            <a:r>
              <a:rPr lang="en-IN" dirty="0" smtClean="0"/>
              <a:t>”.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843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/>
          <a:lstStyle/>
          <a:p>
            <a:pPr marL="0" indent="0">
              <a:buNone/>
            </a:pPr>
            <a:r>
              <a:rPr lang="en-IN" sz="3000" dirty="0" smtClean="0"/>
              <a:t>2. Another way to verify is to open the </a:t>
            </a:r>
            <a:r>
              <a:rPr lang="en-IN" sz="3000" b="1" dirty="0" err="1" smtClean="0">
                <a:solidFill>
                  <a:srgbClr val="FFFF00"/>
                </a:solidFill>
              </a:rPr>
              <a:t>dist</a:t>
            </a:r>
            <a:r>
              <a:rPr lang="en-IN" sz="3000" dirty="0" smtClean="0">
                <a:solidFill>
                  <a:srgbClr val="FFFF00"/>
                </a:solidFill>
              </a:rPr>
              <a:t> </a:t>
            </a:r>
            <a:r>
              <a:rPr lang="en-IN" sz="3000" dirty="0" smtClean="0"/>
              <a:t>folder of your project: 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47" y="1119188"/>
            <a:ext cx="10039849" cy="52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fontAlgn="base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start up time of the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pPr marL="514350" indent="-514350" algn="just" fontAlgn="base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request to server is avoided. Which improves the efficiency of the program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lvl="0" indent="-514350" algn="just" fontAlgn="base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Consumption - Application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less memory because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on-demand loading.</a:t>
            </a:r>
          </a:p>
          <a:p>
            <a:pPr marL="514350" lvl="0" indent="-514350" algn="just" fontAlgn="base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– Amount of time it takes the web application to load and the User Interface to be responsive to the users.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fontAlgn="base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fontAlgn="base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extra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of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- to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added to the existing ones, to implement lazy load makes the code a bit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complicated.</a:t>
            </a:r>
          </a:p>
          <a:p>
            <a:pPr marL="514350" lvl="0" indent="-514350" algn="just" fontAlgn="base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may be affected. For example, backtracking may not be possible if the page structure is not optimal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  <a:effectLst>
            <a:glow rad="127000">
              <a:srgbClr val="00B050"/>
            </a:glow>
          </a:effectLst>
        </p:spPr>
        <p:txBody>
          <a:bodyPr/>
          <a:lstStyle/>
          <a:p>
            <a:pPr marL="0" indent="0" algn="just">
              <a:buNone/>
            </a:pPr>
            <a:r>
              <a:rPr lang="en-IN" b="1" u="sng" dirty="0"/>
              <a:t>Tips</a:t>
            </a:r>
            <a:r>
              <a:rPr lang="en-IN" b="1" u="sng" dirty="0" smtClean="0"/>
              <a:t>:</a:t>
            </a:r>
          </a:p>
          <a:p>
            <a:pPr marL="0" indent="0" algn="just">
              <a:buNone/>
            </a:pPr>
            <a:endParaRPr lang="en-IN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If possible, do not lazy load routes that are most frequently visited by your </a:t>
            </a:r>
            <a:r>
              <a:rPr lang="en-IN" dirty="0" smtClean="0"/>
              <a:t>users.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 smtClean="0"/>
              <a:t>Keep </a:t>
            </a:r>
            <a:r>
              <a:rPr lang="en-IN" dirty="0"/>
              <a:t>your </a:t>
            </a:r>
            <a:r>
              <a:rPr lang="en-IN" b="1" dirty="0">
                <a:solidFill>
                  <a:srgbClr val="FFFF00"/>
                </a:solidFill>
              </a:rPr>
              <a:t>chunk</a:t>
            </a:r>
            <a:r>
              <a:rPr lang="en-IN" dirty="0"/>
              <a:t> sizes as small as possible (Only import what you need and keep shared modules as compact as possible</a:t>
            </a:r>
            <a:r>
              <a:rPr lang="en-IN" dirty="0" smtClean="0"/>
              <a:t>).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 smtClean="0"/>
              <a:t>Use </a:t>
            </a:r>
            <a:r>
              <a:rPr lang="en-IN" dirty="0"/>
              <a:t>router states to show a loader or animation when a lazy loaded route is being fetched so they do not think your application lags. You can even handle cases when fetching the lazy loaded route </a:t>
            </a:r>
            <a:r>
              <a:rPr lang="en-IN" dirty="0" smtClean="0"/>
              <a:t>fails.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	</a:t>
            </a:r>
            <a:r>
              <a:rPr lang="en-IN" b="1" u="sng" dirty="0" smtClean="0"/>
              <a:t>Example: </a:t>
            </a:r>
            <a:r>
              <a:rPr lang="en-IN" dirty="0" smtClean="0"/>
              <a:t>Show </a:t>
            </a:r>
            <a:r>
              <a:rPr lang="en-IN" dirty="0"/>
              <a:t>a toast notification and redirect to a </a:t>
            </a:r>
            <a:r>
              <a:rPr lang="en-IN" dirty="0" smtClean="0"/>
              <a:t>			previously </a:t>
            </a:r>
            <a:r>
              <a:rPr lang="en-IN" dirty="0"/>
              <a:t>loaded route</a:t>
            </a:r>
            <a:r>
              <a:rPr lang="en-IN" dirty="0" smtClean="0"/>
              <a:t>.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88" y="4749420"/>
            <a:ext cx="1250977" cy="955912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24745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sz="3200" b="1" u="sng" dirty="0" smtClean="0"/>
          </a:p>
          <a:p>
            <a:pPr marL="0" indent="0" algn="ctr">
              <a:buNone/>
            </a:pPr>
            <a:endParaRPr lang="en-IN" sz="3200" b="1" u="sng" dirty="0"/>
          </a:p>
          <a:p>
            <a:pPr marL="0" indent="0" algn="ctr">
              <a:buNone/>
            </a:pPr>
            <a:r>
              <a:rPr lang="en-IN" sz="3200" b="1" u="sng" dirty="0" smtClean="0"/>
              <a:t>Code Repository</a:t>
            </a:r>
          </a:p>
          <a:p>
            <a:pPr marL="0" indent="0">
              <a:buNone/>
            </a:pPr>
            <a:endParaRPr lang="en-IN" sz="3200" b="1" u="sng" dirty="0">
              <a:hlinkClick r:id="rId2"/>
            </a:endParaRP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github.com/PranamBhat/Lazy-Loading-Demo</a:t>
            </a: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0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093"/>
            <a:ext cx="10515600" cy="55218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b="1" dirty="0" smtClean="0">
              <a:solidFill>
                <a:schemeClr val="bg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IN" sz="6000" b="1" dirty="0">
              <a:solidFill>
                <a:schemeClr val="bg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IN" sz="6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Thank you!</a:t>
            </a:r>
            <a:endParaRPr lang="en-IN" sz="6000" b="1" dirty="0">
              <a:solidFill>
                <a:schemeClr val="bg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5944951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3200" b="1" dirty="0" smtClean="0"/>
              <a:t>What is Lazy Loading?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b="1" dirty="0">
                <a:latin typeface="Comic Sans MS" panose="030F0702030302020204" pitchFamily="66" charset="0"/>
              </a:rPr>
              <a:t>Lazy loading</a:t>
            </a:r>
            <a:r>
              <a:rPr lang="en-IN" sz="2400" dirty="0">
                <a:latin typeface="Comic Sans MS" panose="030F0702030302020204" pitchFamily="66" charset="0"/>
              </a:rPr>
              <a:t> is a technique in </a:t>
            </a:r>
            <a:r>
              <a:rPr lang="en-IN" sz="2400" b="1" dirty="0">
                <a:latin typeface="Comic Sans MS" panose="030F0702030302020204" pitchFamily="66" charset="0"/>
              </a:rPr>
              <a:t>Angular</a:t>
            </a:r>
            <a:r>
              <a:rPr lang="en-IN" sz="2400" dirty="0">
                <a:latin typeface="Comic Sans MS" panose="030F0702030302020204" pitchFamily="66" charset="0"/>
              </a:rPr>
              <a:t> that allows you to </a:t>
            </a:r>
            <a:r>
              <a:rPr lang="en-IN" sz="2400" b="1" dirty="0">
                <a:latin typeface="Comic Sans MS" panose="030F0702030302020204" pitchFamily="66" charset="0"/>
              </a:rPr>
              <a:t>load</a:t>
            </a:r>
            <a:r>
              <a:rPr lang="en-IN" sz="2400" dirty="0">
                <a:latin typeface="Comic Sans MS" panose="030F0702030302020204" pitchFamily="66" charset="0"/>
              </a:rPr>
              <a:t> JavaScript components asynchronously when a specific route is activated. </a:t>
            </a:r>
            <a:endParaRPr lang="en-IN" sz="2400" dirty="0" smtClean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mic Sans MS" panose="030F0702030302020204" pitchFamily="66" charset="0"/>
              </a:rPr>
              <a:t>When the user </a:t>
            </a:r>
            <a:r>
              <a:rPr lang="en-IN" sz="2400" dirty="0">
                <a:latin typeface="Comic Sans MS" panose="030F0702030302020204" pitchFamily="66" charset="0"/>
              </a:rPr>
              <a:t>navigates through the application, the bundles are loaded as </a:t>
            </a:r>
            <a:r>
              <a:rPr lang="en-IN" sz="2400" dirty="0" smtClean="0">
                <a:latin typeface="Comic Sans MS" panose="030F0702030302020204" pitchFamily="66" charset="0"/>
              </a:rPr>
              <a:t>required. It </a:t>
            </a:r>
            <a:r>
              <a:rPr lang="en-IN" sz="2400" dirty="0">
                <a:latin typeface="Comic Sans MS" panose="030F0702030302020204" pitchFamily="66" charset="0"/>
              </a:rPr>
              <a:t>improves the </a:t>
            </a:r>
            <a:r>
              <a:rPr lang="en-IN" sz="2400" dirty="0" smtClean="0">
                <a:latin typeface="Comic Sans MS" panose="030F0702030302020204" pitchFamily="66" charset="0"/>
              </a:rPr>
              <a:t>Speed </a:t>
            </a:r>
            <a:r>
              <a:rPr lang="en-IN" sz="2400" dirty="0">
                <a:latin typeface="Comic Sans MS" panose="030F0702030302020204" pitchFamily="66" charset="0"/>
              </a:rPr>
              <a:t>of the </a:t>
            </a:r>
            <a:r>
              <a:rPr lang="en-IN" sz="2400" dirty="0" smtClean="0">
                <a:latin typeface="Comic Sans MS" panose="030F0702030302020204" pitchFamily="66" charset="0"/>
              </a:rPr>
              <a:t>application.</a:t>
            </a:r>
            <a:r>
              <a:rPr lang="en-IN" sz="2400" dirty="0">
                <a:latin typeface="Comic Sans MS" panose="030F0702030302020204" pitchFamily="66" charset="0"/>
              </a:rPr>
              <a:t> </a:t>
            </a:r>
            <a:r>
              <a:rPr lang="en-IN" sz="2400" dirty="0" smtClean="0">
                <a:latin typeface="Comic Sans MS" panose="030F0702030302020204" pitchFamily="66" charset="0"/>
              </a:rPr>
              <a:t>Basically, the </a:t>
            </a:r>
            <a:r>
              <a:rPr lang="en-IN" sz="2400" b="1" dirty="0">
                <a:latin typeface="Comic Sans MS" panose="030F0702030302020204" pitchFamily="66" charset="0"/>
              </a:rPr>
              <a:t>L</a:t>
            </a:r>
            <a:r>
              <a:rPr lang="en-IN" sz="2400" b="1" dirty="0" smtClean="0">
                <a:latin typeface="Comic Sans MS" panose="030F0702030302020204" pitchFamily="66" charset="0"/>
              </a:rPr>
              <a:t>oad</a:t>
            </a:r>
            <a:r>
              <a:rPr lang="en-IN" sz="2400" dirty="0">
                <a:latin typeface="Comic Sans MS" panose="030F0702030302020204" pitchFamily="66" charset="0"/>
              </a:rPr>
              <a:t> </a:t>
            </a:r>
            <a:r>
              <a:rPr lang="en-IN" sz="2400" b="1" dirty="0" smtClean="0">
                <a:latin typeface="Comic Sans MS" panose="030F0702030302020204" pitchFamily="66" charset="0"/>
              </a:rPr>
              <a:t>Time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2400" b="1" dirty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mic Sans MS" panose="030F0702030302020204" pitchFamily="66" charset="0"/>
              </a:rPr>
              <a:t>Loading the page will happen - only </a:t>
            </a:r>
            <a:r>
              <a:rPr lang="en-IN" sz="2400" dirty="0">
                <a:latin typeface="Comic Sans MS" panose="030F0702030302020204" pitchFamily="66" charset="0"/>
              </a:rPr>
              <a:t>when the </a:t>
            </a:r>
            <a:r>
              <a:rPr lang="en-IN" sz="2400" dirty="0" smtClean="0">
                <a:latin typeface="Comic Sans MS" panose="030F0702030302020204" pitchFamily="66" charset="0"/>
              </a:rPr>
              <a:t>user </a:t>
            </a:r>
            <a:r>
              <a:rPr lang="en-IN" sz="2400" dirty="0">
                <a:latin typeface="Comic Sans MS" panose="030F0702030302020204" pitchFamily="66" charset="0"/>
              </a:rPr>
              <a:t>navigates to the route of the respective module</a:t>
            </a:r>
            <a:r>
              <a:rPr lang="en-IN" sz="2400" dirty="0" smtClean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mic Sans MS" panose="030F0702030302020204" pitchFamily="66" charset="0"/>
              </a:rPr>
              <a:t>It can contribute to efficiency in the program's operation if properly and appropriately used. </a:t>
            </a:r>
          </a:p>
        </p:txBody>
      </p:sp>
    </p:spTree>
    <p:extLst>
      <p:ext uri="{BB962C8B-B14F-4D97-AF65-F5344CB8AC3E}">
        <p14:creationId xmlns:p14="http://schemas.microsoft.com/office/powerpoint/2010/main" val="24812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242" y="614362"/>
            <a:ext cx="9457897" cy="566360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276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sz="3600" b="1" u="sng" dirty="0" smtClean="0">
                <a:latin typeface="Comic Sans MS" panose="030F0702030302020204" pitchFamily="66" charset="0"/>
              </a:rPr>
              <a:t>Example :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>
                <a:latin typeface="Comic Sans MS" panose="030F0702030302020204" pitchFamily="66" charset="0"/>
              </a:rPr>
              <a:t>Step 1:</a:t>
            </a:r>
          </a:p>
          <a:p>
            <a:pPr marL="0" indent="0" algn="just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C000"/>
                </a:solidFill>
                <a:latin typeface="Comic Sans MS" panose="030F0702030302020204" pitchFamily="66" charset="0"/>
              </a:rPr>
              <a:t>ng new </a:t>
            </a:r>
            <a:r>
              <a:rPr lang="en-IN" dirty="0" err="1">
                <a:solidFill>
                  <a:srgbClr val="FFC000"/>
                </a:solidFill>
                <a:latin typeface="Comic Sans MS" panose="030F0702030302020204" pitchFamily="66" charset="0"/>
              </a:rPr>
              <a:t>LazyLoading</a:t>
            </a:r>
            <a:r>
              <a:rPr lang="en-IN" dirty="0">
                <a:solidFill>
                  <a:srgbClr val="FFC000"/>
                </a:solidFill>
                <a:latin typeface="Comic Sans MS" panose="030F0702030302020204" pitchFamily="66" charset="0"/>
              </a:rPr>
              <a:t>-Demo</a:t>
            </a:r>
          </a:p>
          <a:p>
            <a:pPr marL="0" indent="0" algn="just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Comic Sans MS" panose="030F0702030302020204" pitchFamily="66" charset="0"/>
              </a:rPr>
              <a:t>Step 2:</a:t>
            </a:r>
          </a:p>
          <a:p>
            <a:pPr marL="0" indent="0" algn="just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IN" dirty="0">
                <a:latin typeface="Comic Sans MS" panose="030F0702030302020204" pitchFamily="66" charset="0"/>
              </a:rPr>
              <a:t>Create lazy loading module</a:t>
            </a:r>
          </a:p>
          <a:p>
            <a:pPr marL="0" indent="0" algn="just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IN" dirty="0">
                <a:latin typeface="Comic Sans MS" panose="030F0702030302020204" pitchFamily="66" charset="0"/>
              </a:rPr>
              <a:t>To create a new module, we can use the following command:</a:t>
            </a:r>
          </a:p>
          <a:p>
            <a:pPr marL="0" indent="0" algn="just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C000"/>
                </a:solidFill>
                <a:latin typeface="Comic Sans MS" panose="030F0702030302020204" pitchFamily="66" charset="0"/>
              </a:rPr>
              <a:t>ng g module lazy --flat</a:t>
            </a:r>
          </a:p>
          <a:p>
            <a:pPr marL="0" indent="0" algn="just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IN" sz="2600" u="sng" dirty="0" smtClean="0">
                <a:latin typeface="Comic Sans MS" panose="030F0702030302020204" pitchFamily="66" charset="0"/>
              </a:rPr>
              <a:t>Note: </a:t>
            </a:r>
            <a:r>
              <a:rPr lang="en-IN" sz="2600" dirty="0" smtClean="0">
                <a:latin typeface="Comic Sans MS" panose="030F0702030302020204" pitchFamily="66" charset="0"/>
              </a:rPr>
              <a:t>The </a:t>
            </a:r>
            <a:r>
              <a:rPr lang="en-IN" sz="2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--flat </a:t>
            </a:r>
            <a:r>
              <a:rPr lang="en-IN" sz="2600" dirty="0" smtClean="0">
                <a:latin typeface="Comic Sans MS" panose="030F0702030302020204" pitchFamily="66" charset="0"/>
              </a:rPr>
              <a:t>flag keeps the </a:t>
            </a:r>
            <a:r>
              <a:rPr lang="en-IN" sz="2600" dirty="0">
                <a:latin typeface="Comic Sans MS" panose="030F0702030302020204" pitchFamily="66" charset="0"/>
              </a:rPr>
              <a:t>file in </a:t>
            </a:r>
            <a:r>
              <a:rPr lang="en-IN" sz="2600" b="1" dirty="0" err="1">
                <a:latin typeface="Comic Sans MS" panose="030F0702030302020204" pitchFamily="66" charset="0"/>
              </a:rPr>
              <a:t>src</a:t>
            </a:r>
            <a:r>
              <a:rPr lang="en-IN" sz="2600" b="1" dirty="0">
                <a:latin typeface="Comic Sans MS" panose="030F0702030302020204" pitchFamily="66" charset="0"/>
              </a:rPr>
              <a:t>/app</a:t>
            </a:r>
            <a:r>
              <a:rPr lang="en-IN" sz="2600" dirty="0">
                <a:latin typeface="Comic Sans MS" panose="030F0702030302020204" pitchFamily="66" charset="0"/>
              </a:rPr>
              <a:t> </a:t>
            </a:r>
            <a:r>
              <a:rPr lang="en-IN" sz="2600" dirty="0" smtClean="0">
                <a:latin typeface="Comic Sans MS" panose="030F0702030302020204" pitchFamily="66" charset="0"/>
              </a:rPr>
              <a:t>folder instead </a:t>
            </a:r>
            <a:r>
              <a:rPr lang="en-IN" sz="2600" dirty="0">
                <a:latin typeface="Comic Sans MS" panose="030F0702030302020204" pitchFamily="66" charset="0"/>
              </a:rPr>
              <a:t>of its own folder.</a:t>
            </a:r>
          </a:p>
        </p:txBody>
      </p:sp>
    </p:spTree>
    <p:extLst>
      <p:ext uri="{BB962C8B-B14F-4D97-AF65-F5344CB8AC3E}">
        <p14:creationId xmlns:p14="http://schemas.microsoft.com/office/powerpoint/2010/main" val="38807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967"/>
            <a:ext cx="10515600" cy="56719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Comic Sans MS" panose="030F0702030302020204" pitchFamily="66" charset="0"/>
              </a:rPr>
              <a:t>Step 3:</a:t>
            </a:r>
          </a:p>
          <a:p>
            <a:pPr marL="0" indent="0"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dirty="0">
                <a:latin typeface="Comic Sans MS" panose="030F0702030302020204" pitchFamily="66" charset="0"/>
              </a:rPr>
              <a:t>Now we have to create two new components to demonstrate lazy loading.</a:t>
            </a:r>
          </a:p>
          <a:p>
            <a:pPr marL="0" indent="0"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ng g c lazy-parent skip-import</a:t>
            </a:r>
          </a:p>
          <a:p>
            <a:pPr marL="0" indent="0"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ng g c lazy-child skip-import</a:t>
            </a:r>
          </a:p>
          <a:p>
            <a:pPr marL="0" indent="0"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dirty="0">
                <a:latin typeface="Comic Sans MS" panose="030F0702030302020204" pitchFamily="66" charset="0"/>
              </a:rPr>
              <a:t>This will create the </a:t>
            </a:r>
            <a:r>
              <a:rPr lang="en-IN" sz="2400" dirty="0" smtClean="0">
                <a:latin typeface="Comic Sans MS" panose="030F0702030302020204" pitchFamily="66" charset="0"/>
              </a:rPr>
              <a:t>component – html </a:t>
            </a:r>
            <a:r>
              <a:rPr lang="en-IN" sz="2400" dirty="0">
                <a:latin typeface="Comic Sans MS" panose="030F0702030302020204" pitchFamily="66" charset="0"/>
              </a:rPr>
              <a:t>and </a:t>
            </a:r>
            <a:r>
              <a:rPr lang="en-IN" sz="2400" dirty="0" err="1">
                <a:latin typeface="Comic Sans MS" panose="030F0702030302020204" pitchFamily="66" charset="0"/>
              </a:rPr>
              <a:t>css</a:t>
            </a:r>
            <a:r>
              <a:rPr lang="en-IN" sz="2400" dirty="0">
                <a:latin typeface="Comic Sans MS" panose="030F0702030302020204" pitchFamily="66" charset="0"/>
              </a:rPr>
              <a:t> files automatically in the </a:t>
            </a:r>
            <a:r>
              <a:rPr lang="en-IN" sz="2400" b="1" dirty="0">
                <a:latin typeface="Comic Sans MS" panose="030F0702030302020204" pitchFamily="66" charset="0"/>
              </a:rPr>
              <a:t>lazy-parent</a:t>
            </a:r>
            <a:r>
              <a:rPr lang="en-IN" sz="2400" dirty="0">
                <a:latin typeface="Comic Sans MS" panose="030F0702030302020204" pitchFamily="66" charset="0"/>
              </a:rPr>
              <a:t> and </a:t>
            </a:r>
            <a:r>
              <a:rPr lang="en-IN" sz="2400" b="1" dirty="0">
                <a:latin typeface="Comic Sans MS" panose="030F0702030302020204" pitchFamily="66" charset="0"/>
              </a:rPr>
              <a:t>lazy-child </a:t>
            </a:r>
            <a:r>
              <a:rPr lang="en-IN" sz="2400" dirty="0">
                <a:latin typeface="Comic Sans MS" panose="030F0702030302020204" pitchFamily="66" charset="0"/>
              </a:rPr>
              <a:t>directory</a:t>
            </a:r>
            <a:r>
              <a:rPr lang="en-IN" sz="2400" dirty="0" smtClean="0">
                <a:latin typeface="Comic Sans MS" panose="030F0702030302020204" pitchFamily="66" charset="0"/>
              </a:rPr>
              <a:t>.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b="1" dirty="0" smtClean="0"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b="1" dirty="0" smtClean="0">
                <a:latin typeface="Comic Sans MS" panose="030F0702030302020204" pitchFamily="66" charset="0"/>
              </a:rPr>
              <a:t>Step 4: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 smtClean="0"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mic Sans MS" panose="030F0702030302020204" pitchFamily="66" charset="0"/>
              </a:rPr>
              <a:t>R</a:t>
            </a:r>
            <a:r>
              <a:rPr lang="en-IN" sz="2000" dirty="0" smtClean="0">
                <a:latin typeface="Comic Sans MS" panose="030F0702030302020204" pitchFamily="66" charset="0"/>
              </a:rPr>
              <a:t>egister </a:t>
            </a:r>
            <a:r>
              <a:rPr lang="en-IN" sz="2000" dirty="0">
                <a:latin typeface="Comic Sans MS" panose="030F0702030302020204" pitchFamily="66" charset="0"/>
              </a:rPr>
              <a:t>our </a:t>
            </a:r>
            <a:r>
              <a:rPr lang="en-IN" sz="2000" b="1" dirty="0">
                <a:latin typeface="Comic Sans MS" panose="030F0702030302020204" pitchFamily="66" charset="0"/>
              </a:rPr>
              <a:t>lazy-parent</a:t>
            </a:r>
            <a:r>
              <a:rPr lang="en-IN" sz="2000" dirty="0">
                <a:latin typeface="Comic Sans MS" panose="030F0702030302020204" pitchFamily="66" charset="0"/>
              </a:rPr>
              <a:t> and </a:t>
            </a:r>
            <a:r>
              <a:rPr lang="en-IN" sz="2000" b="1" dirty="0">
                <a:latin typeface="Comic Sans MS" panose="030F0702030302020204" pitchFamily="66" charset="0"/>
              </a:rPr>
              <a:t>lazy-child</a:t>
            </a:r>
            <a:r>
              <a:rPr lang="en-IN" sz="2000" dirty="0">
                <a:latin typeface="Comic Sans MS" panose="030F0702030302020204" pitchFamily="66" charset="0"/>
              </a:rPr>
              <a:t> components </a:t>
            </a:r>
            <a:r>
              <a:rPr lang="en-IN" sz="2000" dirty="0" smtClean="0">
                <a:latin typeface="Comic Sans MS" panose="030F0702030302020204" pitchFamily="66" charset="0"/>
              </a:rPr>
              <a:t>in the</a:t>
            </a:r>
            <a:r>
              <a:rPr lang="en-IN" sz="2000" dirty="0">
                <a:latin typeface="Comic Sans MS" panose="030F0702030302020204" pitchFamily="66" charset="0"/>
              </a:rPr>
              <a:t> </a:t>
            </a:r>
            <a:r>
              <a:rPr lang="en-IN" sz="2000" b="1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lazy.module.ts</a:t>
            </a:r>
            <a:r>
              <a:rPr lang="en-IN" sz="2000" dirty="0">
                <a:latin typeface="Comic Sans MS" panose="030F0702030302020204" pitchFamily="66" charset="0"/>
              </a:rPr>
              <a:t> file</a:t>
            </a:r>
            <a:r>
              <a:rPr lang="en-IN" sz="20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 smtClean="0"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b="1" dirty="0" smtClean="0">
                <a:latin typeface="Comic Sans MS" panose="030F0702030302020204" pitchFamily="66" charset="0"/>
              </a:rPr>
              <a:t>Step 5: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mic Sans MS" panose="030F0702030302020204" pitchFamily="66" charset="0"/>
              </a:rPr>
              <a:t>Remove</a:t>
            </a:r>
            <a:r>
              <a:rPr lang="en-IN" sz="2400" b="1" dirty="0" smtClean="0">
                <a:latin typeface="Comic Sans MS" panose="030F0702030302020204" pitchFamily="66" charset="0"/>
              </a:rPr>
              <a:t> lazy-child</a:t>
            </a:r>
            <a:r>
              <a:rPr lang="en-IN" sz="2400" dirty="0">
                <a:latin typeface="Comic Sans MS" panose="030F0702030302020204" pitchFamily="66" charset="0"/>
              </a:rPr>
              <a:t> and </a:t>
            </a:r>
            <a:r>
              <a:rPr lang="en-IN" sz="2400" b="1" dirty="0">
                <a:latin typeface="Comic Sans MS" panose="030F0702030302020204" pitchFamily="66" charset="0"/>
              </a:rPr>
              <a:t>lazy-parent</a:t>
            </a:r>
            <a:r>
              <a:rPr lang="en-IN" sz="2400" dirty="0">
                <a:latin typeface="Comic Sans MS" panose="030F0702030302020204" pitchFamily="66" charset="0"/>
              </a:rPr>
              <a:t> registration from </a:t>
            </a:r>
            <a:r>
              <a:rPr lang="en-IN" sz="24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app.module</a:t>
            </a:r>
            <a:r>
              <a:rPr lang="en-IN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 </a:t>
            </a:r>
            <a:r>
              <a:rPr lang="en-IN" sz="2400" dirty="0">
                <a:latin typeface="Comic Sans MS" panose="030F0702030302020204" pitchFamily="66" charset="0"/>
              </a:rPr>
              <a:t>file</a:t>
            </a:r>
            <a:r>
              <a:rPr lang="en-IN" sz="24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 smtClean="0"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b="1" dirty="0" smtClean="0">
                <a:latin typeface="Comic Sans MS" panose="030F0702030302020204" pitchFamily="66" charset="0"/>
              </a:rPr>
              <a:t>Step 6: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300" dirty="0">
                <a:latin typeface="Comic Sans MS" panose="030F0702030302020204" pitchFamily="66" charset="0"/>
              </a:rPr>
              <a:t>P</a:t>
            </a:r>
            <a:r>
              <a:rPr lang="en-IN" sz="2300" dirty="0" smtClean="0">
                <a:latin typeface="Comic Sans MS" panose="030F0702030302020204" pitchFamily="66" charset="0"/>
              </a:rPr>
              <a:t>oint </a:t>
            </a:r>
            <a:r>
              <a:rPr lang="en-IN" sz="2300" dirty="0">
                <a:latin typeface="Comic Sans MS" panose="030F0702030302020204" pitchFamily="66" charset="0"/>
              </a:rPr>
              <a:t>the app routing to the lazy loading module in </a:t>
            </a:r>
            <a:r>
              <a:rPr lang="en-IN" sz="23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app-</a:t>
            </a:r>
            <a:r>
              <a:rPr lang="en-IN" sz="2300" b="1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routing.module.ts</a:t>
            </a:r>
            <a:r>
              <a:rPr lang="en-IN" sz="2300" dirty="0">
                <a:latin typeface="Comic Sans MS" panose="030F0702030302020204" pitchFamily="66" charset="0"/>
              </a:rPr>
              <a:t>.</a:t>
            </a:r>
            <a:endParaRPr lang="en-IN" sz="23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endParaRPr lang="en-I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Comic Sans MS" panose="030F0702030302020204" pitchFamily="66" charset="0"/>
              </a:rPr>
              <a:t>Step </a:t>
            </a:r>
            <a:r>
              <a:rPr lang="en-IN" b="1" dirty="0">
                <a:latin typeface="Comic Sans MS" panose="030F0702030302020204" pitchFamily="66" charset="0"/>
              </a:rPr>
              <a:t>7:</a:t>
            </a: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 smtClean="0">
                <a:latin typeface="Comic Sans MS" panose="030F0702030302020204" pitchFamily="66" charset="0"/>
              </a:rPr>
              <a:t>Now we can change our html </a:t>
            </a:r>
            <a:r>
              <a:rPr lang="en-IN" dirty="0">
                <a:latin typeface="Comic Sans MS" panose="030F0702030302020204" pitchFamily="66" charset="0"/>
              </a:rPr>
              <a:t>files.</a:t>
            </a: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dirty="0">
                <a:latin typeface="Comic Sans MS" panose="030F0702030302020204" pitchFamily="66" charset="0"/>
              </a:rPr>
              <a:t>First we need to </a:t>
            </a:r>
            <a:r>
              <a:rPr lang="en-IN" sz="2400" dirty="0" smtClean="0">
                <a:latin typeface="Comic Sans MS" panose="030F0702030302020204" pitchFamily="66" charset="0"/>
              </a:rPr>
              <a:t>add </a:t>
            </a:r>
            <a:r>
              <a:rPr lang="en-IN" sz="2400" dirty="0">
                <a:latin typeface="Comic Sans MS" panose="030F0702030302020204" pitchFamily="66" charset="0"/>
              </a:rPr>
              <a:t>the </a:t>
            </a:r>
            <a:r>
              <a:rPr lang="en-IN" sz="24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routerLink</a:t>
            </a:r>
            <a:r>
              <a:rPr lang="en-IN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IN" sz="2400" dirty="0">
                <a:latin typeface="Comic Sans MS" panose="030F0702030302020204" pitchFamily="66" charset="0"/>
              </a:rPr>
              <a:t>in </a:t>
            </a:r>
            <a:r>
              <a:rPr lang="en-IN" sz="24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app.component.html</a:t>
            </a:r>
            <a:r>
              <a:rPr lang="en-IN" sz="2400" dirty="0" smtClean="0">
                <a:latin typeface="Comic Sans MS" panose="030F0702030302020204" pitchFamily="66" charset="0"/>
              </a:rPr>
              <a:t> </a:t>
            </a:r>
            <a:r>
              <a:rPr lang="en-IN" sz="2400" dirty="0">
                <a:latin typeface="Comic Sans MS" panose="030F0702030302020204" pitchFamily="66" charset="0"/>
              </a:rPr>
              <a:t>file</a:t>
            </a:r>
            <a:r>
              <a:rPr lang="en-IN" sz="24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mic Sans MS" panose="030F0702030302020204" pitchFamily="66" charset="0"/>
              </a:rPr>
              <a:t>We </a:t>
            </a:r>
            <a:r>
              <a:rPr lang="en-IN" sz="2400" dirty="0">
                <a:latin typeface="Comic Sans MS" panose="030F0702030302020204" pitchFamily="66" charset="0"/>
              </a:rPr>
              <a:t>can change the </a:t>
            </a:r>
            <a:r>
              <a:rPr lang="en-IN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lazy-parent</a:t>
            </a:r>
            <a:r>
              <a:rPr lang="en-IN" sz="2400" dirty="0">
                <a:latin typeface="Comic Sans MS" panose="030F0702030302020204" pitchFamily="66" charset="0"/>
              </a:rPr>
              <a:t> html file to load the </a:t>
            </a:r>
            <a:r>
              <a:rPr lang="en-IN" sz="24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lazy-child</a:t>
            </a:r>
            <a:r>
              <a:rPr lang="en-IN" sz="2400" dirty="0" smtClean="0">
                <a:latin typeface="Comic Sans MS" panose="030F0702030302020204" pitchFamily="66" charset="0"/>
              </a:rPr>
              <a:t> </a:t>
            </a:r>
            <a:r>
              <a:rPr lang="en-IN" sz="2400" dirty="0">
                <a:latin typeface="Comic Sans MS" panose="030F0702030302020204" pitchFamily="66" charset="0"/>
              </a:rPr>
              <a:t>component.</a:t>
            </a:r>
          </a:p>
        </p:txBody>
      </p:sp>
    </p:spTree>
    <p:extLst>
      <p:ext uri="{BB962C8B-B14F-4D97-AF65-F5344CB8AC3E}">
        <p14:creationId xmlns:p14="http://schemas.microsoft.com/office/powerpoint/2010/main" val="509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 smtClean="0">
                <a:latin typeface="Comic Sans MS" panose="030F0702030302020204" pitchFamily="66" charset="0"/>
              </a:rPr>
              <a:t>Time to run our application!</a:t>
            </a:r>
            <a:br>
              <a:rPr lang="en-IN" dirty="0" smtClean="0">
                <a:latin typeface="Comic Sans MS" panose="030F0702030302020204" pitchFamily="66" charset="0"/>
              </a:rPr>
            </a:br>
            <a:r>
              <a:rPr lang="en-IN" dirty="0" smtClean="0">
                <a:latin typeface="Comic Sans MS" panose="030F0702030302020204" pitchFamily="66" charset="0"/>
              </a:rPr>
              <a:t/>
            </a:r>
            <a:br>
              <a:rPr lang="en-IN" dirty="0" smtClean="0">
                <a:latin typeface="Comic Sans MS" panose="030F0702030302020204" pitchFamily="66" charset="0"/>
              </a:rPr>
            </a:br>
            <a:r>
              <a:rPr lang="en-IN" dirty="0" smtClean="0">
                <a:latin typeface="Comic Sans MS" panose="030F0702030302020204" pitchFamily="66" charset="0"/>
              </a:rPr>
              <a:t>- Go to terminal and run “</a:t>
            </a:r>
            <a:r>
              <a:rPr lang="en-IN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ng serve</a:t>
            </a:r>
            <a:r>
              <a:rPr lang="en-IN" dirty="0" smtClean="0">
                <a:latin typeface="Comic Sans MS" panose="030F0702030302020204" pitchFamily="66" charset="0"/>
              </a:rPr>
              <a:t>” command.</a:t>
            </a: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IN" dirty="0" smtClean="0">
                <a:latin typeface="Comic Sans MS" panose="030F0702030302020204" pitchFamily="66" charset="0"/>
              </a:rPr>
              <a:t>Navigate </a:t>
            </a:r>
            <a:r>
              <a:rPr lang="en-IN" dirty="0">
                <a:latin typeface="Comic Sans MS" panose="030F0702030302020204" pitchFamily="66" charset="0"/>
              </a:rPr>
              <a:t>to </a:t>
            </a:r>
            <a:r>
              <a:rPr lang="en-IN" dirty="0" smtClean="0">
                <a:latin typeface="Comic Sans MS" panose="030F0702030302020204" pitchFamily="66" charset="0"/>
                <a:hlinkClick r:id="rId2"/>
              </a:rPr>
              <a:t>http</a:t>
            </a:r>
            <a:r>
              <a:rPr lang="en-IN" dirty="0">
                <a:latin typeface="Comic Sans MS" panose="030F0702030302020204" pitchFamily="66" charset="0"/>
                <a:hlinkClick r:id="rId2"/>
              </a:rPr>
              <a:t>://localhost:4200</a:t>
            </a:r>
            <a:r>
              <a:rPr lang="en-IN" dirty="0" smtClean="0">
                <a:latin typeface="Comic Sans MS" panose="030F0702030302020204" pitchFamily="66" charset="0"/>
                <a:hlinkClick r:id="rId2"/>
              </a:rPr>
              <a:t>/</a:t>
            </a:r>
            <a:endParaRPr lang="en-IN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endParaRPr lang="en-IN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IN" dirty="0" smtClean="0">
                <a:latin typeface="Comic Sans MS" panose="030F0702030302020204" pitchFamily="66" charset="0"/>
              </a:rPr>
              <a:t>Meanwhile, let’s open “</a:t>
            </a:r>
            <a:r>
              <a:rPr lang="en-IN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Developer Tools</a:t>
            </a:r>
            <a:r>
              <a:rPr lang="en-IN" dirty="0" smtClean="0">
                <a:latin typeface="Comic Sans MS" panose="030F0702030302020204" pitchFamily="66" charset="0"/>
              </a:rPr>
              <a:t>” (Ctrl + Shift + I)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490"/>
            <a:ext cx="10515600" cy="5808473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Comic Sans MS" panose="030F0702030302020204" pitchFamily="66" charset="0"/>
              </a:rPr>
              <a:t>When you click on the “</a:t>
            </a:r>
            <a:r>
              <a:rPr lang="en-IN" sz="3200" b="1" dirty="0" smtClean="0">
                <a:latin typeface="Comic Sans MS" panose="030F0702030302020204" pitchFamily="66" charset="0"/>
              </a:rPr>
              <a:t>Load Parent</a:t>
            </a:r>
            <a:r>
              <a:rPr lang="en-IN" sz="3200" dirty="0" smtClean="0">
                <a:latin typeface="Comic Sans MS" panose="030F0702030302020204" pitchFamily="66" charset="0"/>
              </a:rPr>
              <a:t>”, </a:t>
            </a:r>
            <a:r>
              <a:rPr lang="en-IN" sz="3200" dirty="0">
                <a:latin typeface="Comic Sans MS" panose="030F0702030302020204" pitchFamily="66" charset="0"/>
              </a:rPr>
              <a:t>you will </a:t>
            </a:r>
            <a:r>
              <a:rPr lang="en-IN" sz="3200" dirty="0" smtClean="0">
                <a:latin typeface="Comic Sans MS" panose="030F0702030302020204" pitchFamily="66" charset="0"/>
              </a:rPr>
              <a:t>see “</a:t>
            </a:r>
            <a:r>
              <a:rPr lang="en-IN" sz="32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src-app-lazy-module.js</a:t>
            </a:r>
            <a:r>
              <a:rPr lang="en-IN" sz="3200" b="1" dirty="0" smtClean="0">
                <a:latin typeface="Comic Sans MS" panose="030F0702030302020204" pitchFamily="66" charset="0"/>
              </a:rPr>
              <a:t>”</a:t>
            </a:r>
            <a:r>
              <a:rPr lang="en-IN" sz="3200" dirty="0" smtClean="0"/>
              <a:t> </a:t>
            </a:r>
            <a:r>
              <a:rPr lang="en-IN" sz="3200" dirty="0" smtClean="0">
                <a:latin typeface="Comic Sans MS" panose="030F0702030302020204" pitchFamily="66" charset="0"/>
              </a:rPr>
              <a:t>on the “</a:t>
            </a:r>
            <a:r>
              <a:rPr lang="en-IN" sz="3200" b="1" dirty="0" smtClean="0">
                <a:latin typeface="Comic Sans MS" panose="030F0702030302020204" pitchFamily="66" charset="0"/>
              </a:rPr>
              <a:t>Network</a:t>
            </a:r>
            <a:r>
              <a:rPr lang="en-IN" sz="3200" dirty="0" smtClean="0">
                <a:latin typeface="Comic Sans MS" panose="030F0702030302020204" pitchFamily="66" charset="0"/>
              </a:rPr>
              <a:t>” tab.</a:t>
            </a: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Comic Sans MS" panose="030F0702030302020204" pitchFamily="66" charset="0"/>
              </a:rPr>
              <a:t>This is a chunk file generated after our </a:t>
            </a:r>
            <a:r>
              <a:rPr lang="en-IN" sz="3200" b="1" dirty="0" smtClean="0">
                <a:latin typeface="Comic Sans MS" panose="030F0702030302020204" pitchFamily="66" charset="0"/>
              </a:rPr>
              <a:t>Lazy Loading </a:t>
            </a:r>
            <a:r>
              <a:rPr lang="en-IN" sz="3200" dirty="0" smtClean="0">
                <a:latin typeface="Comic Sans MS" panose="030F0702030302020204" pitchFamily="66" charset="0"/>
              </a:rPr>
              <a:t>implementation.</a:t>
            </a:r>
          </a:p>
          <a:p>
            <a:pPr marL="0" indent="0">
              <a:buNone/>
            </a:pPr>
            <a:endParaRPr lang="en-IN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Comic Sans MS" panose="030F0702030302020204" pitchFamily="66" charset="0"/>
              </a:rPr>
              <a:t>These chunks are </a:t>
            </a:r>
            <a:r>
              <a:rPr lang="en-IN" sz="3200" dirty="0">
                <a:latin typeface="Comic Sans MS" panose="030F0702030302020204" pitchFamily="66" charset="0"/>
              </a:rPr>
              <a:t>listed under “</a:t>
            </a:r>
            <a:r>
              <a:rPr lang="en-IN" sz="3200" b="1" dirty="0">
                <a:latin typeface="Comic Sans MS" panose="030F0702030302020204" pitchFamily="66" charset="0"/>
              </a:rPr>
              <a:t>Lazy Chunk </a:t>
            </a:r>
            <a:r>
              <a:rPr lang="en-IN" sz="3200" b="1" dirty="0" smtClean="0">
                <a:latin typeface="Comic Sans MS" panose="030F0702030302020204" pitchFamily="66" charset="0"/>
              </a:rPr>
              <a:t>Files</a:t>
            </a:r>
            <a:r>
              <a:rPr lang="en-IN" sz="3200" dirty="0" smtClean="0">
                <a:latin typeface="Comic Sans MS" panose="030F0702030302020204" pitchFamily="66" charset="0"/>
              </a:rPr>
              <a:t>” when we do “</a:t>
            </a:r>
            <a:r>
              <a:rPr lang="en-IN" sz="3200" b="1" dirty="0" smtClean="0">
                <a:latin typeface="Comic Sans MS" panose="030F0702030302020204" pitchFamily="66" charset="0"/>
              </a:rPr>
              <a:t>ng serve</a:t>
            </a:r>
            <a:r>
              <a:rPr lang="en-IN" sz="3200" dirty="0" smtClean="0">
                <a:latin typeface="Comic Sans MS" panose="030F0702030302020204" pitchFamily="66" charset="0"/>
              </a:rPr>
              <a:t>” on the terminal.</a:t>
            </a: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</TotalTime>
  <Words>397</Words>
  <Application>Microsoft Office PowerPoint</Application>
  <PresentationFormat>Widescreen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Comic Sans MS</vt:lpstr>
      <vt:lpstr>Eras Bold ITC</vt:lpstr>
      <vt:lpstr>Times New Roman</vt:lpstr>
      <vt:lpstr>Wingdings</vt:lpstr>
      <vt:lpstr>Office Theme</vt:lpstr>
      <vt:lpstr>Lazy 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Pranam Bhat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Loading</dc:title>
  <dc:subject>Lazy Loading</dc:subject>
  <dc:creator>Pranam Bhat</dc:creator>
  <cp:keywords>Angular; Lazy Loading</cp:keywords>
  <dc:description>Lazy Loading</dc:description>
  <cp:lastModifiedBy>Microsoft account</cp:lastModifiedBy>
  <cp:revision>01</cp:revision>
  <dcterms:created xsi:type="dcterms:W3CDTF">2021-05-26T04:39:09Z</dcterms:created>
  <dcterms:modified xsi:type="dcterms:W3CDTF">2021-06-13T13:54:34Z</dcterms:modified>
  <cp:category>Angular; Lazy Loading</cp:category>
  <cp:version>01</cp:version>
</cp:coreProperties>
</file>