
<file path=[Content_Types].xml><?xml version="1.0" encoding="utf-8"?>
<Types xmlns="http://schemas.openxmlformats.org/package/2006/content-types">
  <Default Extension="png" ContentType="image/png"/>
  <Default Extension="svg" ContentType="image/svg+xml"/>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0" r:id="rId1"/>
  </p:sldMasterIdLst>
  <p:notesMasterIdLst>
    <p:notesMasterId r:id="rId21"/>
  </p:notesMasterIdLst>
  <p:handoutMasterIdLst>
    <p:handoutMasterId r:id="rId22"/>
  </p:handoutMasterIdLst>
  <p:sldIdLst>
    <p:sldId id="10258" r:id="rId2"/>
    <p:sldId id="10273" r:id="rId3"/>
    <p:sldId id="10247" r:id="rId4"/>
    <p:sldId id="10267" r:id="rId5"/>
    <p:sldId id="10266" r:id="rId6"/>
    <p:sldId id="10242" r:id="rId7"/>
    <p:sldId id="10254" r:id="rId8"/>
    <p:sldId id="10262" r:id="rId9"/>
    <p:sldId id="10265" r:id="rId10"/>
    <p:sldId id="10257" r:id="rId11"/>
    <p:sldId id="10261" r:id="rId12"/>
    <p:sldId id="10256" r:id="rId13"/>
    <p:sldId id="10264" r:id="rId14"/>
    <p:sldId id="10269" r:id="rId15"/>
    <p:sldId id="10263" r:id="rId16"/>
    <p:sldId id="10276" r:id="rId17"/>
    <p:sldId id="10278" r:id="rId18"/>
    <p:sldId id="10280" r:id="rId19"/>
    <p:sldId id="10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404040"/>
    <a:srgbClr val="0099CC"/>
    <a:srgbClr val="339933"/>
    <a:srgbClr val="CC0000"/>
    <a:srgbClr val="68217A"/>
    <a:srgbClr val="FF9900"/>
    <a:srgbClr val="FF6600"/>
    <a:srgbClr val="FF5050"/>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17F3B-6811-4A23-B33F-1F36A4B47C67}" v="295" dt="2019-07-12T12:27:06.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5280" autoAdjust="0"/>
  </p:normalViewPr>
  <p:slideViewPr>
    <p:cSldViewPr snapToGrid="0">
      <p:cViewPr varScale="1">
        <p:scale>
          <a:sx n="77" d="100"/>
          <a:sy n="77" d="100"/>
        </p:scale>
        <p:origin x="72" y="461"/>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80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5863BD-B2E7-442E-B855-6E400B15A9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972CC0-CF51-4F1B-B14E-C4132555C5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9CEDCE-1FA6-4A99-B945-91FE6912F7E7}" type="datetimeFigureOut">
              <a:rPr lang="en-US" smtClean="0"/>
              <a:t>7/22/2019</a:t>
            </a:fld>
            <a:endParaRPr lang="en-US"/>
          </a:p>
        </p:txBody>
      </p:sp>
      <p:sp>
        <p:nvSpPr>
          <p:cNvPr id="4" name="Footer Placeholder 3">
            <a:extLst>
              <a:ext uri="{FF2B5EF4-FFF2-40B4-BE49-F238E27FC236}">
                <a16:creationId xmlns:a16="http://schemas.microsoft.com/office/drawing/2014/main" id="{E4DC26E4-EAE1-412F-B515-CACD507612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EE98DC-2A12-4E97-976F-51AFDDB91E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AB5234-B2E6-4F7C-812D-3274103EB16B}" type="slidenum">
              <a:rPr lang="en-US" smtClean="0"/>
              <a:t>‹#›</a:t>
            </a:fld>
            <a:endParaRPr lang="en-US"/>
          </a:p>
        </p:txBody>
      </p:sp>
    </p:spTree>
    <p:extLst>
      <p:ext uri="{BB962C8B-B14F-4D97-AF65-F5344CB8AC3E}">
        <p14:creationId xmlns:p14="http://schemas.microsoft.com/office/powerpoint/2010/main" val="338863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1F9F1-0ABA-448F-B7E3-CA7B55C724DD}" type="datetimeFigureOut">
              <a:rPr lang="en-US" smtClean="0"/>
              <a:t>7/22/2019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A57B3-2A2A-48FF-B1AB-F6E6C119872B}" type="slidenum">
              <a:rPr lang="en-US" smtClean="0"/>
              <a:t>‹#›</a:t>
            </a:fld>
            <a:endParaRPr lang="en-US"/>
          </a:p>
        </p:txBody>
      </p:sp>
    </p:spTree>
    <p:extLst>
      <p:ext uri="{BB962C8B-B14F-4D97-AF65-F5344CB8AC3E}">
        <p14:creationId xmlns:p14="http://schemas.microsoft.com/office/powerpoint/2010/main" val="196151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dnfmemberupdate?source=post_pag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ka.ms/dnfmemberupdate?source=post_pag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A57B3-2A2A-48FF-B1AB-F6E6C119872B}" type="slidenum">
              <a:rPr lang="en-US" smtClean="0"/>
              <a:t>3</a:t>
            </a:fld>
            <a:endParaRPr lang="en-US"/>
          </a:p>
        </p:txBody>
      </p:sp>
    </p:spTree>
    <p:extLst>
      <p:ext uri="{BB962C8B-B14F-4D97-AF65-F5344CB8AC3E}">
        <p14:creationId xmlns:p14="http://schemas.microsoft.com/office/powerpoint/2010/main" val="3543457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A57B3-2A2A-48FF-B1AB-F6E6C119872B}" type="slidenum">
              <a:rPr lang="en-US" smtClean="0"/>
              <a:t>19</a:t>
            </a:fld>
            <a:endParaRPr lang="en-US"/>
          </a:p>
        </p:txBody>
      </p:sp>
    </p:spTree>
    <p:extLst>
      <p:ext uri="{BB962C8B-B14F-4D97-AF65-F5344CB8AC3E}">
        <p14:creationId xmlns:p14="http://schemas.microsoft.com/office/powerpoint/2010/main" val="394779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.NET Foundation needed to be an independent organization, but it also needed heavy Microsoft backing so our customers would feel safe. We also wanted to bring in commercial partners to help us modernize the platform. Initially, Samsung and Red Hat joined us in those efforts, and then eventually we expanded these partners to form the technical steering group we have today.</a:t>
            </a:r>
            <a:endParaRPr lang="en-US" dirty="0"/>
          </a:p>
        </p:txBody>
      </p:sp>
      <p:sp>
        <p:nvSpPr>
          <p:cNvPr id="4" name="Slide Number Placeholder 3"/>
          <p:cNvSpPr>
            <a:spLocks noGrp="1"/>
          </p:cNvSpPr>
          <p:nvPr>
            <p:ph type="sldNum" sz="quarter" idx="5"/>
          </p:nvPr>
        </p:nvSpPr>
        <p:spPr/>
        <p:txBody>
          <a:bodyPr/>
          <a:lstStyle/>
          <a:p>
            <a:fld id="{8C3A57B3-2A2A-48FF-B1AB-F6E6C119872B}" type="slidenum">
              <a:rPr lang="en-US" smtClean="0"/>
              <a:t>7</a:t>
            </a:fld>
            <a:endParaRPr lang="en-US"/>
          </a:p>
        </p:txBody>
      </p:sp>
    </p:spTree>
    <p:extLst>
      <p:ext uri="{BB962C8B-B14F-4D97-AF65-F5344CB8AC3E}">
        <p14:creationId xmlns:p14="http://schemas.microsoft.com/office/powerpoint/2010/main" val="61857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community ?</a:t>
            </a:r>
          </a:p>
        </p:txBody>
      </p:sp>
      <p:sp>
        <p:nvSpPr>
          <p:cNvPr id="4" name="Slide Number Placeholder 3"/>
          <p:cNvSpPr>
            <a:spLocks noGrp="1"/>
          </p:cNvSpPr>
          <p:nvPr>
            <p:ph type="sldNum" sz="quarter" idx="5"/>
          </p:nvPr>
        </p:nvSpPr>
        <p:spPr/>
        <p:txBody>
          <a:bodyPr/>
          <a:lstStyle/>
          <a:p>
            <a:fld id="{8C3A57B3-2A2A-48FF-B1AB-F6E6C119872B}" type="slidenum">
              <a:rPr lang="en-US" smtClean="0"/>
              <a:t>8</a:t>
            </a:fld>
            <a:endParaRPr lang="en-US"/>
          </a:p>
        </p:txBody>
      </p:sp>
    </p:spTree>
    <p:extLst>
      <p:ext uri="{BB962C8B-B14F-4D97-AF65-F5344CB8AC3E}">
        <p14:creationId xmlns:p14="http://schemas.microsoft.com/office/powerpoint/2010/main" val="1063953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Growing up</a:t>
            </a:r>
          </a:p>
          <a:p>
            <a:r>
              <a:rPr lang="en-US" sz="1200" b="0" i="0" kern="1200" dirty="0">
                <a:solidFill>
                  <a:schemeClr val="tx1"/>
                </a:solidFill>
                <a:effectLst/>
                <a:latin typeface="+mn-lt"/>
                <a:ea typeface="+mn-ea"/>
                <a:cs typeface="+mn-cs"/>
              </a:rPr>
              <a:t>But there’s still only so much the foundation can do right now. The next step for the .NET Foundation is to scale. At the moment, Microsoft is the only company providing funding for the .NET Foundation and has two of the three board seats. Although one seat out of the three board seats is a community held position, and advisory council and technical steering group consist of strategic non-Microsoft partners, it’s time to go broader and get fresh ideas. It’s time to grow up.</a:t>
            </a:r>
          </a:p>
          <a:p>
            <a:r>
              <a:rPr lang="en-US" sz="1200" b="0" i="0" kern="1200" dirty="0">
                <a:solidFill>
                  <a:schemeClr val="tx1"/>
                </a:solidFill>
                <a:effectLst/>
                <a:latin typeface="+mn-lt"/>
                <a:ea typeface="+mn-ea"/>
                <a:cs typeface="+mn-cs"/>
              </a:rPr>
              <a:t>Over the course of Jon’s tenure, we’ve worked to make the vision Martin laid out for an open membership model a reality. This week </a:t>
            </a:r>
            <a:r>
              <a:rPr lang="en-US" sz="1200" b="0" i="0" u="none" strike="noStrike" kern="1200" dirty="0">
                <a:solidFill>
                  <a:schemeClr val="tx1"/>
                </a:solidFill>
                <a:effectLst/>
                <a:latin typeface="+mn-lt"/>
                <a:ea typeface="+mn-ea"/>
                <a:cs typeface="+mn-cs"/>
                <a:hlinkClick r:id="rId3"/>
              </a:rPr>
              <a:t>we announced membership model changes</a:t>
            </a:r>
            <a:r>
              <a:rPr lang="en-US" sz="1200" b="0" i="0" kern="1200" dirty="0">
                <a:solidFill>
                  <a:schemeClr val="tx1"/>
                </a:solidFill>
                <a:effectLst/>
                <a:latin typeface="+mn-lt"/>
                <a:ea typeface="+mn-ea"/>
                <a:cs typeface="+mn-cs"/>
              </a:rPr>
              <a:t> so that the community will directly guide foundation operations.</a:t>
            </a:r>
          </a:p>
          <a:p>
            <a:r>
              <a:rPr lang="en-US" sz="1200" b="0" i="0" kern="1200" dirty="0">
                <a:solidFill>
                  <a:schemeClr val="tx1"/>
                </a:solidFill>
                <a:effectLst/>
                <a:latin typeface="+mn-lt"/>
                <a:ea typeface="+mn-ea"/>
                <a:cs typeface="+mn-cs"/>
              </a:rPr>
              <a:t>The Board of Directors will be expanded to 7 members, one seat appointed by Microsoft and the other 6 to open to the wider .NET community</a:t>
            </a:r>
          </a:p>
          <a:p>
            <a:r>
              <a:rPr lang="en-US" sz="1200" b="0" i="0" kern="1200" dirty="0">
                <a:solidFill>
                  <a:schemeClr val="tx1"/>
                </a:solidFill>
                <a:effectLst/>
                <a:latin typeface="+mn-lt"/>
                <a:ea typeface="+mn-ea"/>
                <a:cs typeface="+mn-cs"/>
              </a:rPr>
              <a:t>The Board of Directors will be expanded to 7 members, one seat appointed by Microsoft and the other 6 to open to the wider .NET community for people to volunteer for a seat on the Board.</a:t>
            </a:r>
          </a:p>
          <a:p>
            <a:endParaRPr lang="en-US" dirty="0"/>
          </a:p>
        </p:txBody>
      </p:sp>
      <p:sp>
        <p:nvSpPr>
          <p:cNvPr id="4" name="Slide Number Placeholder 3"/>
          <p:cNvSpPr>
            <a:spLocks noGrp="1"/>
          </p:cNvSpPr>
          <p:nvPr>
            <p:ph type="sldNum" sz="quarter" idx="5"/>
          </p:nvPr>
        </p:nvSpPr>
        <p:spPr/>
        <p:txBody>
          <a:bodyPr/>
          <a:lstStyle/>
          <a:p>
            <a:fld id="{8C3A57B3-2A2A-48FF-B1AB-F6E6C119872B}" type="slidenum">
              <a:rPr lang="en-US" smtClean="0"/>
              <a:t>10</a:t>
            </a:fld>
            <a:endParaRPr lang="en-US"/>
          </a:p>
        </p:txBody>
      </p:sp>
    </p:spTree>
    <p:extLst>
      <p:ext uri="{BB962C8B-B14F-4D97-AF65-F5344CB8AC3E}">
        <p14:creationId xmlns:p14="http://schemas.microsoft.com/office/powerpoint/2010/main" val="28437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A57B3-2A2A-48FF-B1AB-F6E6C119872B}" type="slidenum">
              <a:rPr lang="en-US" smtClean="0"/>
              <a:t>11</a:t>
            </a:fld>
            <a:endParaRPr lang="en-US"/>
          </a:p>
        </p:txBody>
      </p:sp>
    </p:spTree>
    <p:extLst>
      <p:ext uri="{BB962C8B-B14F-4D97-AF65-F5344CB8AC3E}">
        <p14:creationId xmlns:p14="http://schemas.microsoft.com/office/powerpoint/2010/main" val="4003149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Growing up</a:t>
            </a:r>
          </a:p>
          <a:p>
            <a:r>
              <a:rPr lang="en-US" sz="1200" b="0" i="0" kern="1200" dirty="0">
                <a:solidFill>
                  <a:schemeClr val="tx1"/>
                </a:solidFill>
                <a:effectLst/>
                <a:latin typeface="+mn-lt"/>
                <a:ea typeface="+mn-ea"/>
                <a:cs typeface="+mn-cs"/>
              </a:rPr>
              <a:t>But there’s still only so much the foundation can do right now. The next step for the .NET Foundation is to scale. At the moment, Microsoft is the only company providing funding for the .NET Foundation and has two of the three board seats. Although one seat out of the three board seats is a community held position, and advisory council and technical steering group consist of strategic non-Microsoft partners, it’s time to go broader and get fresh ideas. It’s time to grow up.</a:t>
            </a:r>
          </a:p>
          <a:p>
            <a:r>
              <a:rPr lang="en-US" sz="1200" b="0" i="0" kern="1200" dirty="0">
                <a:solidFill>
                  <a:schemeClr val="tx1"/>
                </a:solidFill>
                <a:effectLst/>
                <a:latin typeface="+mn-lt"/>
                <a:ea typeface="+mn-ea"/>
                <a:cs typeface="+mn-cs"/>
              </a:rPr>
              <a:t>Over the course of Jon’s tenure, we’ve worked to make the vision Martin laid out for an open membership model a reality. This week </a:t>
            </a:r>
            <a:r>
              <a:rPr lang="en-US" sz="1200" b="0" i="0" u="none" strike="noStrike" kern="1200" dirty="0">
                <a:solidFill>
                  <a:schemeClr val="tx1"/>
                </a:solidFill>
                <a:effectLst/>
                <a:latin typeface="+mn-lt"/>
                <a:ea typeface="+mn-ea"/>
                <a:cs typeface="+mn-cs"/>
                <a:hlinkClick r:id="rId3"/>
              </a:rPr>
              <a:t>we announced membership model changes</a:t>
            </a:r>
            <a:r>
              <a:rPr lang="en-US" sz="1200" b="0" i="0" kern="1200" dirty="0">
                <a:solidFill>
                  <a:schemeClr val="tx1"/>
                </a:solidFill>
                <a:effectLst/>
                <a:latin typeface="+mn-lt"/>
                <a:ea typeface="+mn-ea"/>
                <a:cs typeface="+mn-cs"/>
              </a:rPr>
              <a:t> so that the community will directly guide foundation operations.</a:t>
            </a:r>
          </a:p>
          <a:p>
            <a:r>
              <a:rPr lang="en-US" sz="1200" b="0" i="0" kern="1200" dirty="0">
                <a:solidFill>
                  <a:schemeClr val="tx1"/>
                </a:solidFill>
                <a:effectLst/>
                <a:latin typeface="+mn-lt"/>
                <a:ea typeface="+mn-ea"/>
                <a:cs typeface="+mn-cs"/>
              </a:rPr>
              <a:t>The Board of Directors will be expanded to 7 members, one seat appointed by Microsoft and the other 6 to open to the wider .NET community</a:t>
            </a:r>
          </a:p>
          <a:p>
            <a:r>
              <a:rPr lang="en-US" sz="1200" b="0" i="0" kern="1200" dirty="0">
                <a:solidFill>
                  <a:schemeClr val="tx1"/>
                </a:solidFill>
                <a:effectLst/>
                <a:latin typeface="+mn-lt"/>
                <a:ea typeface="+mn-ea"/>
                <a:cs typeface="+mn-cs"/>
              </a:rPr>
              <a:t>The Board of Directors will be expanded to 7 members, one seat appointed by Microsoft and the other 6 to open to the wider .NET community for people to volunteer for a seat on the Board.</a:t>
            </a:r>
          </a:p>
          <a:p>
            <a:endParaRPr lang="en-US" dirty="0"/>
          </a:p>
        </p:txBody>
      </p:sp>
      <p:sp>
        <p:nvSpPr>
          <p:cNvPr id="4" name="Slide Number Placeholder 3"/>
          <p:cNvSpPr>
            <a:spLocks noGrp="1"/>
          </p:cNvSpPr>
          <p:nvPr>
            <p:ph type="sldNum" sz="quarter" idx="5"/>
          </p:nvPr>
        </p:nvSpPr>
        <p:spPr/>
        <p:txBody>
          <a:bodyPr/>
          <a:lstStyle/>
          <a:p>
            <a:fld id="{8C3A57B3-2A2A-48FF-B1AB-F6E6C119872B}" type="slidenum">
              <a:rPr lang="en-US" smtClean="0"/>
              <a:t>12</a:t>
            </a:fld>
            <a:endParaRPr lang="en-US"/>
          </a:p>
        </p:txBody>
      </p:sp>
    </p:spTree>
    <p:extLst>
      <p:ext uri="{BB962C8B-B14F-4D97-AF65-F5344CB8AC3E}">
        <p14:creationId xmlns:p14="http://schemas.microsoft.com/office/powerpoint/2010/main" val="674929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A57B3-2A2A-48FF-B1AB-F6E6C119872B}" type="slidenum">
              <a:rPr lang="en-US" smtClean="0"/>
              <a:t>13</a:t>
            </a:fld>
            <a:endParaRPr lang="en-US"/>
          </a:p>
        </p:txBody>
      </p:sp>
    </p:spTree>
    <p:extLst>
      <p:ext uri="{BB962C8B-B14F-4D97-AF65-F5344CB8AC3E}">
        <p14:creationId xmlns:p14="http://schemas.microsoft.com/office/powerpoint/2010/main" val="363322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A57B3-2A2A-48FF-B1AB-F6E6C119872B}" type="slidenum">
              <a:rPr lang="en-US" smtClean="0"/>
              <a:t>14</a:t>
            </a:fld>
            <a:endParaRPr lang="en-US"/>
          </a:p>
        </p:txBody>
      </p:sp>
    </p:spTree>
    <p:extLst>
      <p:ext uri="{BB962C8B-B14F-4D97-AF65-F5344CB8AC3E}">
        <p14:creationId xmlns:p14="http://schemas.microsoft.com/office/powerpoint/2010/main" val="88549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A57B3-2A2A-48FF-B1AB-F6E6C119872B}" type="slidenum">
              <a:rPr lang="en-US" smtClean="0"/>
              <a:t>15</a:t>
            </a:fld>
            <a:endParaRPr lang="en-US"/>
          </a:p>
        </p:txBody>
      </p:sp>
    </p:spTree>
    <p:extLst>
      <p:ext uri="{BB962C8B-B14F-4D97-AF65-F5344CB8AC3E}">
        <p14:creationId xmlns:p14="http://schemas.microsoft.com/office/powerpoint/2010/main" val="127053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B4FCFF-7E08-4891-89FE-DF4B4567C4DE}"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1A820-7D6B-4241-885C-9A3B0089E39B}" type="slidenum">
              <a:rPr lang="en-US" smtClean="0"/>
              <a:t>‹#›</a:t>
            </a:fld>
            <a:endParaRPr lang="en-US"/>
          </a:p>
        </p:txBody>
      </p:sp>
    </p:spTree>
    <p:extLst>
      <p:ext uri="{BB962C8B-B14F-4D97-AF65-F5344CB8AC3E}">
        <p14:creationId xmlns:p14="http://schemas.microsoft.com/office/powerpoint/2010/main" val="403803226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4FCFF-7E08-4891-89FE-DF4B4567C4DE}"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1A820-7D6B-4241-885C-9A3B0089E39B}" type="slidenum">
              <a:rPr lang="en-US" smtClean="0"/>
              <a:t>‹#›</a:t>
            </a:fld>
            <a:endParaRPr lang="en-US"/>
          </a:p>
        </p:txBody>
      </p:sp>
    </p:spTree>
    <p:extLst>
      <p:ext uri="{BB962C8B-B14F-4D97-AF65-F5344CB8AC3E}">
        <p14:creationId xmlns:p14="http://schemas.microsoft.com/office/powerpoint/2010/main" val="4451910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B4FCFF-7E08-4891-89FE-DF4B4567C4DE}"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1A820-7D6B-4241-885C-9A3B0089E39B}" type="slidenum">
              <a:rPr lang="en-US" smtClean="0"/>
              <a:t>‹#›</a:t>
            </a:fld>
            <a:endParaRPr lang="en-US"/>
          </a:p>
        </p:txBody>
      </p:sp>
    </p:spTree>
    <p:extLst>
      <p:ext uri="{BB962C8B-B14F-4D97-AF65-F5344CB8AC3E}">
        <p14:creationId xmlns:p14="http://schemas.microsoft.com/office/powerpoint/2010/main" val="383181775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4FCFF-7E08-4891-89FE-DF4B4567C4DE}" type="datetimeFigureOut">
              <a:rPr lang="en-US" smtClean="0"/>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1A820-7D6B-4241-885C-9A3B0089E39B}" type="slidenum">
              <a:rPr lang="en-US" smtClean="0"/>
              <a:t>‹#›</a:t>
            </a:fld>
            <a:endParaRPr lang="en-US"/>
          </a:p>
        </p:txBody>
      </p:sp>
    </p:spTree>
    <p:extLst>
      <p:ext uri="{BB962C8B-B14F-4D97-AF65-F5344CB8AC3E}">
        <p14:creationId xmlns:p14="http://schemas.microsoft.com/office/powerpoint/2010/main" val="259499293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4FCFF-7E08-4891-89FE-DF4B4567C4DE}" type="datetimeFigureOut">
              <a:rPr lang="en-US" smtClean="0"/>
              <a:t>7/22/2019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1A820-7D6B-4241-885C-9A3B0089E39B}" type="slidenum">
              <a:rPr lang="en-US" smtClean="0"/>
              <a:t>‹#›</a:t>
            </a:fld>
            <a:endParaRPr lang="en-US"/>
          </a:p>
        </p:txBody>
      </p:sp>
    </p:spTree>
    <p:extLst>
      <p:ext uri="{BB962C8B-B14F-4D97-AF65-F5344CB8AC3E}">
        <p14:creationId xmlns:p14="http://schemas.microsoft.com/office/powerpoint/2010/main" val="44031139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7" r:id="rId4"/>
  </p:sldLayoutIdLst>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5.sv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5.tmp"/></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up-for-grabs.net/" TargetMode="External"/><Relationship Id="rId2" Type="http://schemas.openxmlformats.org/officeDocument/2006/relationships/hyperlink" Target="https://discoverdot.net/" TargetMode="External"/><Relationship Id="rId1" Type="http://schemas.openxmlformats.org/officeDocument/2006/relationships/slideLayout" Target="../slideLayouts/slideLayout4.xml"/><Relationship Id="rId4" Type="http://schemas.openxmlformats.org/officeDocument/2006/relationships/hyperlink" Target="https://www.firsttimersonly.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dotnetconf.net/"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dotnetfoundation.org/"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4.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3.svg"/><Relationship Id="rId11" Type="http://schemas.openxmlformats.org/officeDocument/2006/relationships/image" Target="../media/image10.png"/><Relationship Id="rId5" Type="http://schemas.openxmlformats.org/officeDocument/2006/relationships/image" Target="../media/image2.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7.sv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2160D-1B78-4A5F-B2C9-DEDAB704FD18}"/>
              </a:ext>
            </a:extLst>
          </p:cNvPr>
          <p:cNvSpPr txBox="1"/>
          <p:nvPr/>
        </p:nvSpPr>
        <p:spPr>
          <a:xfrm>
            <a:off x="983974" y="1759312"/>
            <a:ext cx="10587540" cy="3108543"/>
          </a:xfrm>
          <a:prstGeom prst="rect">
            <a:avLst/>
          </a:prstGeom>
          <a:noFill/>
        </p:spPr>
        <p:txBody>
          <a:bodyPr wrap="square" rtlCol="0">
            <a:spAutoFit/>
          </a:bodyPr>
          <a:lstStyle/>
          <a:p>
            <a:r>
              <a:rPr lang="en-US" sz="9600" b="1" spc="300" dirty="0">
                <a:solidFill>
                  <a:schemeClr val="accent4">
                    <a:lumMod val="40000"/>
                    <a:lumOff val="60000"/>
                  </a:schemeClr>
                </a:solidFill>
              </a:rPr>
              <a:t>OVERVIEW </a:t>
            </a:r>
            <a:r>
              <a:rPr lang="en-US" sz="9600" b="1" spc="300" dirty="0">
                <a:solidFill>
                  <a:schemeClr val="bg1">
                    <a:lumMod val="85000"/>
                  </a:schemeClr>
                </a:solidFill>
              </a:rPr>
              <a:t>of the</a:t>
            </a:r>
            <a:r>
              <a:rPr lang="en-US" sz="9600" b="1" spc="300" dirty="0">
                <a:solidFill>
                  <a:schemeClr val="accent4">
                    <a:lumMod val="40000"/>
                    <a:lumOff val="60000"/>
                  </a:schemeClr>
                </a:solidFill>
              </a:rPr>
              <a:t> </a:t>
            </a:r>
            <a:r>
              <a:rPr lang="en-US" sz="9600" b="1" dirty="0">
                <a:solidFill>
                  <a:schemeClr val="accent4">
                    <a:lumMod val="40000"/>
                    <a:lumOff val="60000"/>
                  </a:schemeClr>
                </a:solidFill>
              </a:rPr>
              <a:t>.NET FOUNDATION </a:t>
            </a:r>
          </a:p>
        </p:txBody>
      </p:sp>
    </p:spTree>
    <p:extLst>
      <p:ext uri="{BB962C8B-B14F-4D97-AF65-F5344CB8AC3E}">
        <p14:creationId xmlns:p14="http://schemas.microsoft.com/office/powerpoint/2010/main" val="376217043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D6F9B-C9A3-4A31-A14A-A51DB26757A3}"/>
              </a:ext>
            </a:extLst>
          </p:cNvPr>
          <p:cNvSpPr txBox="1"/>
          <p:nvPr/>
        </p:nvSpPr>
        <p:spPr>
          <a:xfrm>
            <a:off x="2400119" y="1613118"/>
            <a:ext cx="8093709" cy="3631763"/>
          </a:xfrm>
          <a:prstGeom prst="rect">
            <a:avLst/>
          </a:prstGeom>
          <a:noFill/>
        </p:spPr>
        <p:txBody>
          <a:bodyPr wrap="square" rtlCol="0">
            <a:spAutoFit/>
          </a:bodyPr>
          <a:lstStyle/>
          <a:p>
            <a:r>
              <a:rPr lang="en-US" sz="11500" b="1" dirty="0">
                <a:solidFill>
                  <a:schemeClr val="accent4">
                    <a:lumMod val="40000"/>
                    <a:lumOff val="60000"/>
                  </a:schemeClr>
                </a:solidFill>
              </a:rPr>
              <a:t>SCALING up the EFFORTS</a:t>
            </a:r>
          </a:p>
        </p:txBody>
      </p:sp>
    </p:spTree>
    <p:extLst>
      <p:ext uri="{BB962C8B-B14F-4D97-AF65-F5344CB8AC3E}">
        <p14:creationId xmlns:p14="http://schemas.microsoft.com/office/powerpoint/2010/main" val="47684512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D6F9B-C9A3-4A31-A14A-A51DB26757A3}"/>
              </a:ext>
            </a:extLst>
          </p:cNvPr>
          <p:cNvSpPr txBox="1"/>
          <p:nvPr/>
        </p:nvSpPr>
        <p:spPr>
          <a:xfrm>
            <a:off x="5680139" y="2028616"/>
            <a:ext cx="5115680" cy="2800767"/>
          </a:xfrm>
          <a:prstGeom prst="rect">
            <a:avLst/>
          </a:prstGeom>
          <a:noFill/>
        </p:spPr>
        <p:txBody>
          <a:bodyPr wrap="square" rtlCol="0">
            <a:spAutoFit/>
          </a:bodyPr>
          <a:lstStyle/>
          <a:p>
            <a:r>
              <a:rPr lang="en-US" sz="8800" b="1" dirty="0">
                <a:solidFill>
                  <a:srgbClr val="660066"/>
                </a:solidFill>
              </a:rPr>
              <a:t>Corporate Sponsors</a:t>
            </a:r>
          </a:p>
        </p:txBody>
      </p:sp>
      <p:pic>
        <p:nvPicPr>
          <p:cNvPr id="5" name="Graphic 4">
            <a:extLst>
              <a:ext uri="{FF2B5EF4-FFF2-40B4-BE49-F238E27FC236}">
                <a16:creationId xmlns:a16="http://schemas.microsoft.com/office/drawing/2014/main" id="{1E73DD42-4113-48AA-84D0-5A4A0E1E5C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758" y="2446996"/>
            <a:ext cx="2260401" cy="464577"/>
          </a:xfrm>
          <a:prstGeom prst="rect">
            <a:avLst/>
          </a:prstGeom>
        </p:spPr>
      </p:pic>
      <p:pic>
        <p:nvPicPr>
          <p:cNvPr id="6" name="Picture 5">
            <a:extLst>
              <a:ext uri="{FF2B5EF4-FFF2-40B4-BE49-F238E27FC236}">
                <a16:creationId xmlns:a16="http://schemas.microsoft.com/office/drawing/2014/main" id="{68FFBC9C-94F0-4A66-BFBE-FD323AC0357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187869" y="2923496"/>
            <a:ext cx="825895" cy="654853"/>
          </a:xfrm>
          <a:prstGeom prst="rect">
            <a:avLst/>
          </a:prstGeom>
        </p:spPr>
      </p:pic>
      <p:pic>
        <p:nvPicPr>
          <p:cNvPr id="7" name="Picture 6">
            <a:extLst>
              <a:ext uri="{FF2B5EF4-FFF2-40B4-BE49-F238E27FC236}">
                <a16:creationId xmlns:a16="http://schemas.microsoft.com/office/drawing/2014/main" id="{D7B4D986-A1A5-4537-8F07-D9A8C149622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298962" y="3581956"/>
            <a:ext cx="1777814" cy="520840"/>
          </a:xfrm>
          <a:prstGeom prst="rect">
            <a:avLst/>
          </a:prstGeom>
        </p:spPr>
      </p:pic>
      <p:pic>
        <p:nvPicPr>
          <p:cNvPr id="8" name="Picture 2" descr="Image result for samsung logo">
            <a:extLst>
              <a:ext uri="{FF2B5EF4-FFF2-40B4-BE49-F238E27FC236}">
                <a16:creationId xmlns:a16="http://schemas.microsoft.com/office/drawing/2014/main" id="{32DF8318-53C4-402E-8367-3656CA35FE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8818" y="2552290"/>
            <a:ext cx="1777814" cy="2714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google logo">
            <a:extLst>
              <a:ext uri="{FF2B5EF4-FFF2-40B4-BE49-F238E27FC236}">
                <a16:creationId xmlns:a16="http://schemas.microsoft.com/office/drawing/2014/main" id="{84DBB8D9-D25A-4321-88F6-2EC853266F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758" y="3071129"/>
            <a:ext cx="1457112" cy="5283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unity logo">
            <a:extLst>
              <a:ext uri="{FF2B5EF4-FFF2-40B4-BE49-F238E27FC236}">
                <a16:creationId xmlns:a16="http://schemas.microsoft.com/office/drawing/2014/main" id="{E20F2441-F2E5-451F-BDE1-505189840D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9932" y="4120546"/>
            <a:ext cx="1242953" cy="42869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D6D3DD1-0244-4893-A6FF-A08F786045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41129" y="4009536"/>
            <a:ext cx="1352386" cy="650714"/>
          </a:xfrm>
          <a:prstGeom prst="rect">
            <a:avLst/>
          </a:prstGeom>
        </p:spPr>
      </p:pic>
      <p:pic>
        <p:nvPicPr>
          <p:cNvPr id="12" name="Picture 11">
            <a:extLst>
              <a:ext uri="{FF2B5EF4-FFF2-40B4-BE49-F238E27FC236}">
                <a16:creationId xmlns:a16="http://schemas.microsoft.com/office/drawing/2014/main" id="{203C0216-EB7D-4DFC-B159-DB50FDE5B8D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78929" y="3392722"/>
            <a:ext cx="1510151" cy="773127"/>
          </a:xfrm>
          <a:prstGeom prst="rect">
            <a:avLst/>
          </a:prstGeom>
        </p:spPr>
      </p:pic>
      <p:pic>
        <p:nvPicPr>
          <p:cNvPr id="13" name="Graphic 12">
            <a:extLst>
              <a:ext uri="{FF2B5EF4-FFF2-40B4-BE49-F238E27FC236}">
                <a16:creationId xmlns:a16="http://schemas.microsoft.com/office/drawing/2014/main" id="{23536635-ADBE-40F1-9460-C0DE7074A24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18817" y="3009067"/>
            <a:ext cx="1627571" cy="389574"/>
          </a:xfrm>
          <a:prstGeom prst="rect">
            <a:avLst/>
          </a:prstGeom>
        </p:spPr>
      </p:pic>
    </p:spTree>
    <p:extLst>
      <p:ext uri="{BB962C8B-B14F-4D97-AF65-F5344CB8AC3E}">
        <p14:creationId xmlns:p14="http://schemas.microsoft.com/office/powerpoint/2010/main" val="365391265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D6F9B-C9A3-4A31-A14A-A51DB26757A3}"/>
              </a:ext>
            </a:extLst>
          </p:cNvPr>
          <p:cNvSpPr txBox="1"/>
          <p:nvPr/>
        </p:nvSpPr>
        <p:spPr>
          <a:xfrm>
            <a:off x="2670202" y="1015354"/>
            <a:ext cx="8421864" cy="5047536"/>
          </a:xfrm>
          <a:prstGeom prst="rect">
            <a:avLst/>
          </a:prstGeom>
          <a:noFill/>
        </p:spPr>
        <p:txBody>
          <a:bodyPr wrap="square" rtlCol="0">
            <a:spAutoFit/>
          </a:bodyPr>
          <a:lstStyle/>
          <a:p>
            <a:r>
              <a:rPr lang="en-US" sz="8000" b="1" dirty="0">
                <a:solidFill>
                  <a:srgbClr val="660066"/>
                </a:solidFill>
              </a:rPr>
              <a:t>Open Membership </a:t>
            </a:r>
          </a:p>
          <a:p>
            <a:r>
              <a:rPr lang="en-US" sz="8000" b="1" dirty="0">
                <a:solidFill>
                  <a:srgbClr val="660066"/>
                </a:solidFill>
              </a:rPr>
              <a:t>And Board Election</a:t>
            </a:r>
          </a:p>
          <a:p>
            <a:pPr marL="685800" indent="-685800">
              <a:buFont typeface="Arial" panose="020B0604020202020204" pitchFamily="34" charset="0"/>
              <a:buChar char="•"/>
            </a:pPr>
            <a:endParaRPr lang="en-US" sz="5400" dirty="0"/>
          </a:p>
          <a:p>
            <a:pPr marL="685800" indent="-685800">
              <a:buFont typeface="Arial" panose="020B0604020202020204" pitchFamily="34" charset="0"/>
              <a:buChar char="•"/>
            </a:pPr>
            <a:r>
              <a:rPr lang="en-US" sz="5400" dirty="0">
                <a:solidFill>
                  <a:schemeClr val="tx1">
                    <a:lumMod val="75000"/>
                    <a:lumOff val="25000"/>
                  </a:schemeClr>
                </a:solidFill>
              </a:rPr>
              <a:t>500+ Members</a:t>
            </a:r>
          </a:p>
          <a:p>
            <a:pPr marL="685800" indent="-685800">
              <a:buFont typeface="Arial" panose="020B0604020202020204" pitchFamily="34" charset="0"/>
              <a:buChar char="•"/>
            </a:pPr>
            <a:r>
              <a:rPr lang="en-US" sz="5400" dirty="0">
                <a:solidFill>
                  <a:schemeClr val="tx1">
                    <a:lumMod val="75000"/>
                    <a:lumOff val="25000"/>
                  </a:schemeClr>
                </a:solidFill>
              </a:rPr>
              <a:t>45 Candidates</a:t>
            </a:r>
          </a:p>
        </p:txBody>
      </p:sp>
      <p:pic>
        <p:nvPicPr>
          <p:cNvPr id="1026" name="Picture 2" descr="https://cdn1.iconfinder.com/data/icons/election-15/64/election-vote-politician-ballot-128.png">
            <a:extLst>
              <a:ext uri="{FF2B5EF4-FFF2-40B4-BE49-F238E27FC236}">
                <a16:creationId xmlns:a16="http://schemas.microsoft.com/office/drawing/2014/main" id="{5A568774-C0A5-417F-B4D1-CC0864143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56" y="1182029"/>
            <a:ext cx="2054942" cy="2054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49085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D6F9B-C9A3-4A31-A14A-A51DB26757A3}"/>
              </a:ext>
            </a:extLst>
          </p:cNvPr>
          <p:cNvSpPr txBox="1"/>
          <p:nvPr/>
        </p:nvSpPr>
        <p:spPr>
          <a:xfrm>
            <a:off x="2513081" y="435545"/>
            <a:ext cx="6524238" cy="1015663"/>
          </a:xfrm>
          <a:prstGeom prst="rect">
            <a:avLst/>
          </a:prstGeom>
          <a:noFill/>
        </p:spPr>
        <p:txBody>
          <a:bodyPr wrap="square" rtlCol="0">
            <a:spAutoFit/>
          </a:bodyPr>
          <a:lstStyle/>
          <a:p>
            <a:pPr algn="ctr"/>
            <a:r>
              <a:rPr lang="en-US" sz="6000" b="1" dirty="0">
                <a:solidFill>
                  <a:srgbClr val="660066"/>
                </a:solidFill>
              </a:rPr>
              <a:t>Board 2019 -2020</a:t>
            </a:r>
          </a:p>
        </p:txBody>
      </p:sp>
      <p:pic>
        <p:nvPicPr>
          <p:cNvPr id="4" name="Picture 3" descr="A screenshot of a person&#10;&#10;Description automatically generated">
            <a:extLst>
              <a:ext uri="{FF2B5EF4-FFF2-40B4-BE49-F238E27FC236}">
                <a16:creationId xmlns:a16="http://schemas.microsoft.com/office/drawing/2014/main" id="{1B7C683C-0112-4682-971C-EC2ED0B4A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88" y="1976007"/>
            <a:ext cx="11082625" cy="1966927"/>
          </a:xfrm>
          <a:prstGeom prst="rect">
            <a:avLst/>
          </a:prstGeom>
        </p:spPr>
      </p:pic>
      <p:pic>
        <p:nvPicPr>
          <p:cNvPr id="5" name="Picture 4" descr="A person posing for the camera&#10;&#10;Description automatically generated">
            <a:extLst>
              <a:ext uri="{FF2B5EF4-FFF2-40B4-BE49-F238E27FC236}">
                <a16:creationId xmlns:a16="http://schemas.microsoft.com/office/drawing/2014/main" id="{735ADCE4-3185-4471-8394-0078FBEFC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9516" y="3942934"/>
            <a:ext cx="8309545" cy="1971689"/>
          </a:xfrm>
          <a:prstGeom prst="rect">
            <a:avLst/>
          </a:prstGeom>
        </p:spPr>
      </p:pic>
    </p:spTree>
    <p:extLst>
      <p:ext uri="{BB962C8B-B14F-4D97-AF65-F5344CB8AC3E}">
        <p14:creationId xmlns:p14="http://schemas.microsoft.com/office/powerpoint/2010/main" val="98106614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D6F9B-C9A3-4A31-A14A-A51DB26757A3}"/>
              </a:ext>
            </a:extLst>
          </p:cNvPr>
          <p:cNvSpPr txBox="1"/>
          <p:nvPr/>
        </p:nvSpPr>
        <p:spPr>
          <a:xfrm>
            <a:off x="2746248" y="183006"/>
            <a:ext cx="6979576" cy="1446550"/>
          </a:xfrm>
          <a:prstGeom prst="rect">
            <a:avLst/>
          </a:prstGeom>
          <a:noFill/>
        </p:spPr>
        <p:txBody>
          <a:bodyPr wrap="square" rtlCol="0">
            <a:spAutoFit/>
          </a:bodyPr>
          <a:lstStyle/>
          <a:p>
            <a:r>
              <a:rPr lang="en-US" sz="8800" b="1" dirty="0">
                <a:solidFill>
                  <a:srgbClr val="660066"/>
                </a:solidFill>
              </a:rPr>
              <a:t>Action Groups</a:t>
            </a:r>
          </a:p>
        </p:txBody>
      </p:sp>
      <p:pic>
        <p:nvPicPr>
          <p:cNvPr id="2050" name="Picture 2" descr="https://www.alsalammasjid.org/wp-content/uploads/2017/04/council-icon-bw.png">
            <a:extLst>
              <a:ext uri="{FF2B5EF4-FFF2-40B4-BE49-F238E27FC236}">
                <a16:creationId xmlns:a16="http://schemas.microsoft.com/office/drawing/2014/main" id="{BB04C429-D4E3-462D-942C-DDD3D7F0A527}"/>
              </a:ext>
            </a:extLst>
          </p:cNvPr>
          <p:cNvPicPr>
            <a:picLocks noChangeAspect="1" noChangeArrowheads="1"/>
          </p:cNvPicPr>
          <p:nvPr/>
        </p:nvPicPr>
        <p:blipFill>
          <a:blip r:embed="rId3">
            <a:duotone>
              <a:prstClr val="black"/>
              <a:schemeClr val="tx1">
                <a:lumMod val="65000"/>
                <a:lumOff val="35000"/>
                <a:tint val="45000"/>
                <a:satMod val="400000"/>
              </a:schemeClr>
            </a:duotone>
            <a:extLst>
              <a:ext uri="{BEBA8EAE-BF5A-486C-A8C5-ECC9F3942E4B}">
                <a14:imgProps xmlns:a14="http://schemas.microsoft.com/office/drawing/2010/main">
                  <a14:imgLayer r:embed="rId4">
                    <a14:imgEffect>
                      <a14:artisticPhotocopy/>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45573" y="2480336"/>
            <a:ext cx="1555955" cy="155595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www.alsalammasjid.org/wp-content/uploads/2017/04/council-icon-bw.png">
            <a:extLst>
              <a:ext uri="{FF2B5EF4-FFF2-40B4-BE49-F238E27FC236}">
                <a16:creationId xmlns:a16="http://schemas.microsoft.com/office/drawing/2014/main" id="{BE7721D6-93AF-472E-9070-1200417D27AA}"/>
              </a:ext>
            </a:extLst>
          </p:cNvPr>
          <p:cNvPicPr>
            <a:picLocks noChangeAspect="1" noChangeArrowheads="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artisticPhotocopy/>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74919" y="2480336"/>
            <a:ext cx="1555955" cy="155595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www.alsalammasjid.org/wp-content/uploads/2017/04/council-icon-bw.png">
            <a:extLst>
              <a:ext uri="{FF2B5EF4-FFF2-40B4-BE49-F238E27FC236}">
                <a16:creationId xmlns:a16="http://schemas.microsoft.com/office/drawing/2014/main" id="{655DE429-902B-449A-A733-1872F045603F}"/>
              </a:ext>
            </a:extLst>
          </p:cNvPr>
          <p:cNvPicPr>
            <a:picLocks noChangeAspect="1" noChangeArrowheads="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artisticPhotocopy/>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206277" y="2480336"/>
            <a:ext cx="1555955" cy="155595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www.alsalammasjid.org/wp-content/uploads/2017/04/council-icon-bw.png">
            <a:extLst>
              <a:ext uri="{FF2B5EF4-FFF2-40B4-BE49-F238E27FC236}">
                <a16:creationId xmlns:a16="http://schemas.microsoft.com/office/drawing/2014/main" id="{01D61F86-0AE5-4A89-9EED-F01D15A00992}"/>
              </a:ext>
            </a:extLst>
          </p:cNvPr>
          <p:cNvPicPr>
            <a:picLocks noChangeAspect="1" noChangeArrowheads="1"/>
          </p:cNvPicPr>
          <p:nvPr/>
        </p:nvPicPr>
        <p:blipFill>
          <a:blip r:embed="rId3">
            <a:duotone>
              <a:prstClr val="black"/>
              <a:srgbClr val="339933">
                <a:tint val="45000"/>
                <a:satMod val="400000"/>
              </a:srgbClr>
            </a:duotone>
            <a:extLst>
              <a:ext uri="{BEBA8EAE-BF5A-486C-A8C5-ECC9F3942E4B}">
                <a14:imgProps xmlns:a14="http://schemas.microsoft.com/office/drawing/2010/main">
                  <a14:imgLayer r:embed="rId4">
                    <a14:imgEffect>
                      <a14:artisticPhotocopy/>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079792" y="2505922"/>
            <a:ext cx="1555955" cy="155595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DE9DFDD-4EA9-4A5F-AFD6-703B8327FF94}"/>
              </a:ext>
            </a:extLst>
          </p:cNvPr>
          <p:cNvSpPr txBox="1"/>
          <p:nvPr/>
        </p:nvSpPr>
        <p:spPr>
          <a:xfrm>
            <a:off x="845573" y="3916356"/>
            <a:ext cx="1814500" cy="1200329"/>
          </a:xfrm>
          <a:prstGeom prst="rect">
            <a:avLst/>
          </a:prstGeom>
          <a:noFill/>
        </p:spPr>
        <p:txBody>
          <a:bodyPr wrap="square" rtlCol="0">
            <a:spAutoFit/>
          </a:bodyPr>
          <a:lstStyle/>
          <a:p>
            <a:r>
              <a:rPr lang="en-US" sz="3600" b="1" dirty="0">
                <a:solidFill>
                  <a:schemeClr val="tx1">
                    <a:lumMod val="75000"/>
                    <a:lumOff val="25000"/>
                  </a:schemeClr>
                </a:solidFill>
              </a:rPr>
              <a:t>Project Support</a:t>
            </a:r>
          </a:p>
        </p:txBody>
      </p:sp>
      <p:sp>
        <p:nvSpPr>
          <p:cNvPr id="31" name="TextBox 30">
            <a:extLst>
              <a:ext uri="{FF2B5EF4-FFF2-40B4-BE49-F238E27FC236}">
                <a16:creationId xmlns:a16="http://schemas.microsoft.com/office/drawing/2014/main" id="{AFD17B2A-1BBE-421A-AA0B-62B323F2B8A0}"/>
              </a:ext>
            </a:extLst>
          </p:cNvPr>
          <p:cNvSpPr txBox="1"/>
          <p:nvPr/>
        </p:nvSpPr>
        <p:spPr>
          <a:xfrm>
            <a:off x="3385071" y="3925592"/>
            <a:ext cx="2096208" cy="1200329"/>
          </a:xfrm>
          <a:prstGeom prst="rect">
            <a:avLst/>
          </a:prstGeom>
          <a:noFill/>
        </p:spPr>
        <p:txBody>
          <a:bodyPr wrap="square" rtlCol="0">
            <a:spAutoFit/>
          </a:bodyPr>
          <a:lstStyle/>
          <a:p>
            <a:r>
              <a:rPr lang="en-US" sz="3600" b="1" dirty="0">
                <a:solidFill>
                  <a:schemeClr val="accent2">
                    <a:lumMod val="50000"/>
                  </a:schemeClr>
                </a:solidFill>
              </a:rPr>
              <a:t>Speaker / Meetups</a:t>
            </a:r>
          </a:p>
        </p:txBody>
      </p:sp>
      <p:sp>
        <p:nvSpPr>
          <p:cNvPr id="9" name="TextBox 8">
            <a:extLst>
              <a:ext uri="{FF2B5EF4-FFF2-40B4-BE49-F238E27FC236}">
                <a16:creationId xmlns:a16="http://schemas.microsoft.com/office/drawing/2014/main" id="{AD4DB70E-1BEA-418A-90A1-98B32CA1F60F}"/>
              </a:ext>
            </a:extLst>
          </p:cNvPr>
          <p:cNvSpPr txBox="1"/>
          <p:nvPr/>
        </p:nvSpPr>
        <p:spPr>
          <a:xfrm>
            <a:off x="6096000" y="3925592"/>
            <a:ext cx="2096208" cy="1200329"/>
          </a:xfrm>
          <a:prstGeom prst="rect">
            <a:avLst/>
          </a:prstGeom>
          <a:noFill/>
        </p:spPr>
        <p:txBody>
          <a:bodyPr wrap="square" rtlCol="0">
            <a:spAutoFit/>
          </a:bodyPr>
          <a:lstStyle/>
          <a:p>
            <a:r>
              <a:rPr lang="en-US" sz="3600" b="1" dirty="0">
                <a:solidFill>
                  <a:schemeClr val="accent5">
                    <a:lumMod val="50000"/>
                  </a:schemeClr>
                </a:solidFill>
              </a:rPr>
              <a:t>Outreach </a:t>
            </a:r>
          </a:p>
          <a:p>
            <a:r>
              <a:rPr lang="en-US" sz="3600" b="1" dirty="0">
                <a:solidFill>
                  <a:schemeClr val="accent5">
                    <a:lumMod val="50000"/>
                  </a:schemeClr>
                </a:solidFill>
              </a:rPr>
              <a:t>Programs</a:t>
            </a:r>
          </a:p>
        </p:txBody>
      </p:sp>
      <p:sp>
        <p:nvSpPr>
          <p:cNvPr id="10" name="TextBox 9">
            <a:extLst>
              <a:ext uri="{FF2B5EF4-FFF2-40B4-BE49-F238E27FC236}">
                <a16:creationId xmlns:a16="http://schemas.microsoft.com/office/drawing/2014/main" id="{86E192A0-775B-44F3-8647-76C0D6083ECC}"/>
              </a:ext>
            </a:extLst>
          </p:cNvPr>
          <p:cNvSpPr txBox="1"/>
          <p:nvPr/>
        </p:nvSpPr>
        <p:spPr>
          <a:xfrm>
            <a:off x="9034057" y="3916355"/>
            <a:ext cx="1798112" cy="1200329"/>
          </a:xfrm>
          <a:prstGeom prst="rect">
            <a:avLst/>
          </a:prstGeom>
          <a:noFill/>
        </p:spPr>
        <p:txBody>
          <a:bodyPr wrap="square" rtlCol="0">
            <a:spAutoFit/>
          </a:bodyPr>
          <a:lstStyle/>
          <a:p>
            <a:r>
              <a:rPr lang="en-US" sz="3600" b="1" dirty="0">
                <a:solidFill>
                  <a:schemeClr val="accent6">
                    <a:lumMod val="50000"/>
                  </a:schemeClr>
                </a:solidFill>
              </a:rPr>
              <a:t>and few others…</a:t>
            </a:r>
          </a:p>
        </p:txBody>
      </p:sp>
    </p:spTree>
    <p:extLst>
      <p:ext uri="{BB962C8B-B14F-4D97-AF65-F5344CB8AC3E}">
        <p14:creationId xmlns:p14="http://schemas.microsoft.com/office/powerpoint/2010/main" val="59783963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D6F9B-C9A3-4A31-A14A-A51DB26757A3}"/>
              </a:ext>
            </a:extLst>
          </p:cNvPr>
          <p:cNvSpPr txBox="1"/>
          <p:nvPr/>
        </p:nvSpPr>
        <p:spPr>
          <a:xfrm>
            <a:off x="1423121" y="2497976"/>
            <a:ext cx="9345758" cy="1862048"/>
          </a:xfrm>
          <a:prstGeom prst="rect">
            <a:avLst/>
          </a:prstGeom>
          <a:noFill/>
        </p:spPr>
        <p:txBody>
          <a:bodyPr wrap="square" rtlCol="0">
            <a:spAutoFit/>
          </a:bodyPr>
          <a:lstStyle/>
          <a:p>
            <a:pPr algn="ctr"/>
            <a:r>
              <a:rPr lang="en-US" sz="11500" b="1" dirty="0">
                <a:solidFill>
                  <a:schemeClr val="accent4">
                    <a:lumMod val="40000"/>
                    <a:lumOff val="60000"/>
                  </a:schemeClr>
                </a:solidFill>
              </a:rPr>
              <a:t>GET INVOLVED</a:t>
            </a:r>
          </a:p>
        </p:txBody>
      </p:sp>
    </p:spTree>
    <p:extLst>
      <p:ext uri="{BB962C8B-B14F-4D97-AF65-F5344CB8AC3E}">
        <p14:creationId xmlns:p14="http://schemas.microsoft.com/office/powerpoint/2010/main" val="155434858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2A1CA8-521B-44BE-BCF5-C9614A330D22}"/>
              </a:ext>
            </a:extLst>
          </p:cNvPr>
          <p:cNvSpPr txBox="1"/>
          <p:nvPr/>
        </p:nvSpPr>
        <p:spPr>
          <a:xfrm>
            <a:off x="377686" y="481864"/>
            <a:ext cx="11598965" cy="1107996"/>
          </a:xfrm>
          <a:prstGeom prst="rect">
            <a:avLst/>
          </a:prstGeom>
          <a:noFill/>
        </p:spPr>
        <p:txBody>
          <a:bodyPr wrap="square" rtlCol="0">
            <a:spAutoFit/>
          </a:bodyPr>
          <a:lstStyle/>
          <a:p>
            <a:r>
              <a:rPr lang="en-US" sz="6600" b="1" dirty="0">
                <a:solidFill>
                  <a:srgbClr val="660066"/>
                </a:solidFill>
              </a:rPr>
              <a:t>Contribute to Open Source .NET</a:t>
            </a:r>
          </a:p>
        </p:txBody>
      </p:sp>
      <p:sp>
        <p:nvSpPr>
          <p:cNvPr id="8" name="TextBox 7">
            <a:extLst>
              <a:ext uri="{FF2B5EF4-FFF2-40B4-BE49-F238E27FC236}">
                <a16:creationId xmlns:a16="http://schemas.microsoft.com/office/drawing/2014/main" id="{4162AE73-0AA3-4589-988F-B08B4A3B2CA5}"/>
              </a:ext>
            </a:extLst>
          </p:cNvPr>
          <p:cNvSpPr txBox="1"/>
          <p:nvPr/>
        </p:nvSpPr>
        <p:spPr>
          <a:xfrm>
            <a:off x="2428113" y="1911821"/>
            <a:ext cx="8178649" cy="3034357"/>
          </a:xfrm>
          <a:prstGeom prst="rect">
            <a:avLst/>
          </a:prstGeom>
          <a:noFill/>
        </p:spPr>
        <p:txBody>
          <a:bodyPr wrap="none" rtlCol="0">
            <a:spAutoFit/>
          </a:bodyPr>
          <a:lstStyle/>
          <a:p>
            <a:pPr>
              <a:lnSpc>
                <a:spcPct val="150000"/>
              </a:lnSpc>
            </a:pPr>
            <a:r>
              <a:rPr lang="en-US" sz="4400" b="1" dirty="0">
                <a:solidFill>
                  <a:srgbClr val="404040"/>
                </a:solidFill>
                <a:hlinkClick r:id="rId2">
                  <a:extLst>
                    <a:ext uri="{A12FA001-AC4F-418D-AE19-62706E023703}">
                      <ahyp:hlinkClr xmlns:ahyp="http://schemas.microsoft.com/office/drawing/2018/hyperlinkcolor" val="tx"/>
                    </a:ext>
                  </a:extLst>
                </a:hlinkClick>
              </a:rPr>
              <a:t>https://discoverdot.net/</a:t>
            </a:r>
            <a:endParaRPr lang="en-US" sz="4400" b="1" dirty="0">
              <a:solidFill>
                <a:srgbClr val="404040"/>
              </a:solidFill>
            </a:endParaRPr>
          </a:p>
          <a:p>
            <a:pPr>
              <a:lnSpc>
                <a:spcPct val="150000"/>
              </a:lnSpc>
            </a:pPr>
            <a:r>
              <a:rPr lang="en-US" sz="4400" b="1" dirty="0">
                <a:solidFill>
                  <a:srgbClr val="404040"/>
                </a:solidFill>
                <a:hlinkClick r:id="rId3">
                  <a:extLst>
                    <a:ext uri="{A12FA001-AC4F-418D-AE19-62706E023703}">
                      <ahyp:hlinkClr xmlns:ahyp="http://schemas.microsoft.com/office/drawing/2018/hyperlinkcolor" val="tx"/>
                    </a:ext>
                  </a:extLst>
                </a:hlinkClick>
              </a:rPr>
              <a:t>https://up-for-grabs.net/</a:t>
            </a:r>
            <a:endParaRPr lang="en-US" sz="4400" b="1" dirty="0">
              <a:solidFill>
                <a:srgbClr val="404040"/>
              </a:solidFill>
            </a:endParaRPr>
          </a:p>
          <a:p>
            <a:pPr>
              <a:lnSpc>
                <a:spcPct val="150000"/>
              </a:lnSpc>
            </a:pPr>
            <a:r>
              <a:rPr lang="en-US" sz="4400" b="1" dirty="0">
                <a:solidFill>
                  <a:srgbClr val="404040"/>
                </a:solidFill>
                <a:hlinkClick r:id="rId4">
                  <a:extLst>
                    <a:ext uri="{A12FA001-AC4F-418D-AE19-62706E023703}">
                      <ahyp:hlinkClr xmlns:ahyp="http://schemas.microsoft.com/office/drawing/2018/hyperlinkcolor" val="tx"/>
                    </a:ext>
                  </a:extLst>
                </a:hlinkClick>
              </a:rPr>
              <a:t>https://www.firsttimersonly.com/</a:t>
            </a:r>
            <a:endParaRPr lang="en-US" sz="4400" b="1" dirty="0">
              <a:solidFill>
                <a:srgbClr val="404040"/>
              </a:solidFill>
            </a:endParaRPr>
          </a:p>
        </p:txBody>
      </p:sp>
    </p:spTree>
    <p:extLst>
      <p:ext uri="{BB962C8B-B14F-4D97-AF65-F5344CB8AC3E}">
        <p14:creationId xmlns:p14="http://schemas.microsoft.com/office/powerpoint/2010/main" val="217560091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7259DC-E684-4F4E-A95F-6FDEDD519BE8}"/>
              </a:ext>
            </a:extLst>
          </p:cNvPr>
          <p:cNvSpPr txBox="1"/>
          <p:nvPr/>
        </p:nvSpPr>
        <p:spPr>
          <a:xfrm>
            <a:off x="1016512" y="518327"/>
            <a:ext cx="9856897" cy="769441"/>
          </a:xfrm>
          <a:prstGeom prst="rect">
            <a:avLst/>
          </a:prstGeom>
          <a:noFill/>
        </p:spPr>
        <p:txBody>
          <a:bodyPr wrap="square" rtlCol="0">
            <a:spAutoFit/>
          </a:bodyPr>
          <a:lstStyle/>
          <a:p>
            <a:r>
              <a:rPr lang="en-US" sz="4400" b="1" dirty="0">
                <a:solidFill>
                  <a:schemeClr val="tx1">
                    <a:lumMod val="75000"/>
                    <a:lumOff val="25000"/>
                  </a:schemeClr>
                </a:solidFill>
              </a:rPr>
              <a:t>Speak at / Organize meetup &amp; events</a:t>
            </a:r>
          </a:p>
        </p:txBody>
      </p:sp>
      <p:pic>
        <p:nvPicPr>
          <p:cNvPr id="9" name="Picture 8">
            <a:hlinkClick r:id="rId2"/>
            <a:extLst>
              <a:ext uri="{FF2B5EF4-FFF2-40B4-BE49-F238E27FC236}">
                <a16:creationId xmlns:a16="http://schemas.microsoft.com/office/drawing/2014/main" id="{7D0152D2-4893-4935-963E-4342ACA72478}"/>
              </a:ext>
            </a:extLst>
          </p:cNvPr>
          <p:cNvPicPr>
            <a:picLocks noChangeAspect="1"/>
          </p:cNvPicPr>
          <p:nvPr/>
        </p:nvPicPr>
        <p:blipFill>
          <a:blip r:embed="rId3"/>
          <a:stretch>
            <a:fillRect/>
          </a:stretch>
        </p:blipFill>
        <p:spPr>
          <a:xfrm>
            <a:off x="1016512" y="1615144"/>
            <a:ext cx="9031357" cy="4724529"/>
          </a:xfrm>
          <a:prstGeom prst="rect">
            <a:avLst/>
          </a:prstGeom>
        </p:spPr>
      </p:pic>
    </p:spTree>
    <p:extLst>
      <p:ext uri="{BB962C8B-B14F-4D97-AF65-F5344CB8AC3E}">
        <p14:creationId xmlns:p14="http://schemas.microsoft.com/office/powerpoint/2010/main" val="395341989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7259DC-E684-4F4E-A95F-6FDEDD519BE8}"/>
              </a:ext>
            </a:extLst>
          </p:cNvPr>
          <p:cNvSpPr txBox="1"/>
          <p:nvPr/>
        </p:nvSpPr>
        <p:spPr>
          <a:xfrm>
            <a:off x="501680" y="2496214"/>
            <a:ext cx="11188640" cy="1200329"/>
          </a:xfrm>
          <a:prstGeom prst="rect">
            <a:avLst/>
          </a:prstGeom>
          <a:noFill/>
        </p:spPr>
        <p:txBody>
          <a:bodyPr wrap="square" rtlCol="0">
            <a:spAutoFit/>
          </a:bodyPr>
          <a:lstStyle/>
          <a:p>
            <a:r>
              <a:rPr lang="en-US" sz="7200" dirty="0">
                <a:solidFill>
                  <a:srgbClr val="660066"/>
                </a:solidFill>
                <a:hlinkClick r:id="rId2">
                  <a:extLst>
                    <a:ext uri="{A12FA001-AC4F-418D-AE19-62706E023703}">
                      <ahyp:hlinkClr xmlns:ahyp="http://schemas.microsoft.com/office/drawing/2018/hyperlinkcolor" val="tx"/>
                    </a:ext>
                  </a:extLst>
                </a:hlinkClick>
              </a:rPr>
              <a:t>https://dotnetfoundation.org</a:t>
            </a:r>
            <a:endParaRPr lang="en-US" sz="7200" b="1" dirty="0">
              <a:solidFill>
                <a:srgbClr val="660066"/>
              </a:solidFill>
            </a:endParaRPr>
          </a:p>
        </p:txBody>
      </p:sp>
    </p:spTree>
    <p:extLst>
      <p:ext uri="{BB962C8B-B14F-4D97-AF65-F5344CB8AC3E}">
        <p14:creationId xmlns:p14="http://schemas.microsoft.com/office/powerpoint/2010/main" val="335866731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D6F9B-C9A3-4A31-A14A-A51DB26757A3}"/>
              </a:ext>
            </a:extLst>
          </p:cNvPr>
          <p:cNvSpPr txBox="1"/>
          <p:nvPr/>
        </p:nvSpPr>
        <p:spPr>
          <a:xfrm>
            <a:off x="1423121" y="2497976"/>
            <a:ext cx="9345758" cy="1862048"/>
          </a:xfrm>
          <a:prstGeom prst="rect">
            <a:avLst/>
          </a:prstGeom>
          <a:noFill/>
        </p:spPr>
        <p:txBody>
          <a:bodyPr wrap="square" rtlCol="0">
            <a:spAutoFit/>
          </a:bodyPr>
          <a:lstStyle/>
          <a:p>
            <a:pPr algn="ctr"/>
            <a:r>
              <a:rPr lang="en-US" sz="11500" b="1" dirty="0">
                <a:solidFill>
                  <a:schemeClr val="accent4">
                    <a:lumMod val="40000"/>
                    <a:lumOff val="60000"/>
                  </a:schemeClr>
                </a:solidFill>
              </a:rPr>
              <a:t>Thank You</a:t>
            </a:r>
          </a:p>
        </p:txBody>
      </p:sp>
    </p:spTree>
    <p:extLst>
      <p:ext uri="{BB962C8B-B14F-4D97-AF65-F5344CB8AC3E}">
        <p14:creationId xmlns:p14="http://schemas.microsoft.com/office/powerpoint/2010/main" val="24387059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8FD7B-E0B1-434B-9813-27644DAC2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521" y="1343942"/>
            <a:ext cx="2414756" cy="2414756"/>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B852242C-CF48-46F7-A9F4-21BBBC27A56E}"/>
              </a:ext>
            </a:extLst>
          </p:cNvPr>
          <p:cNvSpPr txBox="1"/>
          <p:nvPr/>
        </p:nvSpPr>
        <p:spPr>
          <a:xfrm>
            <a:off x="695738" y="3898299"/>
            <a:ext cx="3727175" cy="1785104"/>
          </a:xfrm>
          <a:prstGeom prst="rect">
            <a:avLst/>
          </a:prstGeom>
          <a:noFill/>
        </p:spPr>
        <p:txBody>
          <a:bodyPr wrap="square" rtlCol="0">
            <a:spAutoFit/>
          </a:bodyPr>
          <a:lstStyle/>
          <a:p>
            <a:r>
              <a:rPr lang="en-US" sz="5400" b="1" dirty="0">
                <a:solidFill>
                  <a:schemeClr val="tx1">
                    <a:lumMod val="75000"/>
                    <a:lumOff val="25000"/>
                  </a:schemeClr>
                </a:solidFill>
              </a:rPr>
              <a:t>Gurucharan</a:t>
            </a:r>
          </a:p>
          <a:p>
            <a:endParaRPr lang="en-US" sz="2800" dirty="0">
              <a:solidFill>
                <a:schemeClr val="accent1">
                  <a:lumMod val="50000"/>
                </a:schemeClr>
              </a:solidFill>
            </a:endParaRPr>
          </a:p>
          <a:p>
            <a:r>
              <a:rPr lang="en-US" sz="2800" dirty="0">
                <a:solidFill>
                  <a:schemeClr val="accent1">
                    <a:lumMod val="50000"/>
                  </a:schemeClr>
                </a:solidFill>
              </a:rPr>
              <a:t>(www.gurucharan.in)</a:t>
            </a:r>
          </a:p>
        </p:txBody>
      </p:sp>
      <p:sp>
        <p:nvSpPr>
          <p:cNvPr id="5" name="TextBox 4">
            <a:extLst>
              <a:ext uri="{FF2B5EF4-FFF2-40B4-BE49-F238E27FC236}">
                <a16:creationId xmlns:a16="http://schemas.microsoft.com/office/drawing/2014/main" id="{A76BCA4D-7A6F-4BA5-8F55-A082CDFC8ECC}"/>
              </a:ext>
            </a:extLst>
          </p:cNvPr>
          <p:cNvSpPr txBox="1"/>
          <p:nvPr/>
        </p:nvSpPr>
        <p:spPr>
          <a:xfrm>
            <a:off x="4780722" y="1343942"/>
            <a:ext cx="4771563" cy="1200329"/>
          </a:xfrm>
          <a:prstGeom prst="rect">
            <a:avLst/>
          </a:prstGeom>
          <a:noFill/>
        </p:spPr>
        <p:txBody>
          <a:bodyPr wrap="none" rtlCol="0">
            <a:spAutoFit/>
          </a:bodyPr>
          <a:lstStyle/>
          <a:p>
            <a:r>
              <a:rPr lang="en-US" sz="3600" dirty="0">
                <a:solidFill>
                  <a:schemeClr val="tx1">
                    <a:lumMod val="75000"/>
                    <a:lumOff val="25000"/>
                  </a:schemeClr>
                </a:solidFill>
              </a:rPr>
              <a:t>Software Engineer , ABB</a:t>
            </a:r>
          </a:p>
          <a:p>
            <a:r>
              <a:rPr lang="en-US" sz="3600" dirty="0">
                <a:solidFill>
                  <a:schemeClr val="tx1">
                    <a:lumMod val="75000"/>
                    <a:lumOff val="25000"/>
                  </a:schemeClr>
                </a:solidFill>
              </a:rPr>
              <a:t>Internet of EV Chargers</a:t>
            </a:r>
          </a:p>
        </p:txBody>
      </p:sp>
      <p:cxnSp>
        <p:nvCxnSpPr>
          <p:cNvPr id="7" name="Straight Connector 6">
            <a:extLst>
              <a:ext uri="{FF2B5EF4-FFF2-40B4-BE49-F238E27FC236}">
                <a16:creationId xmlns:a16="http://schemas.microsoft.com/office/drawing/2014/main" id="{835746ED-1B67-4B59-A666-D79EB94577C9}"/>
              </a:ext>
            </a:extLst>
          </p:cNvPr>
          <p:cNvCxnSpPr/>
          <p:nvPr/>
        </p:nvCxnSpPr>
        <p:spPr>
          <a:xfrm>
            <a:off x="4492485" y="1063487"/>
            <a:ext cx="0" cy="452230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D24C10-BE15-426C-B8BF-9ECD02EC614A}"/>
              </a:ext>
            </a:extLst>
          </p:cNvPr>
          <p:cNvSpPr txBox="1"/>
          <p:nvPr/>
        </p:nvSpPr>
        <p:spPr>
          <a:xfrm>
            <a:off x="4780722" y="3032251"/>
            <a:ext cx="4342856" cy="646331"/>
          </a:xfrm>
          <a:prstGeom prst="rect">
            <a:avLst/>
          </a:prstGeom>
          <a:noFill/>
        </p:spPr>
        <p:txBody>
          <a:bodyPr wrap="none" rtlCol="0">
            <a:spAutoFit/>
          </a:bodyPr>
          <a:lstStyle/>
          <a:p>
            <a:r>
              <a:rPr lang="en-US" sz="3600" dirty="0">
                <a:solidFill>
                  <a:schemeClr val="tx1">
                    <a:lumMod val="75000"/>
                    <a:lumOff val="25000"/>
                  </a:schemeClr>
                </a:solidFill>
              </a:rPr>
              <a:t>.NET / Azure / DevOps</a:t>
            </a:r>
          </a:p>
        </p:txBody>
      </p:sp>
      <p:sp>
        <p:nvSpPr>
          <p:cNvPr id="9" name="TextBox 8">
            <a:extLst>
              <a:ext uri="{FF2B5EF4-FFF2-40B4-BE49-F238E27FC236}">
                <a16:creationId xmlns:a16="http://schemas.microsoft.com/office/drawing/2014/main" id="{5C6671D2-CD0E-4B43-A070-C7FCEE88AEC3}"/>
              </a:ext>
            </a:extLst>
          </p:cNvPr>
          <p:cNvSpPr txBox="1"/>
          <p:nvPr/>
        </p:nvSpPr>
        <p:spPr>
          <a:xfrm>
            <a:off x="378216" y="4674945"/>
            <a:ext cx="4044697" cy="523220"/>
          </a:xfrm>
          <a:prstGeom prst="rect">
            <a:avLst/>
          </a:prstGeom>
          <a:noFill/>
        </p:spPr>
        <p:txBody>
          <a:bodyPr wrap="none" rtlCol="0">
            <a:spAutoFit/>
          </a:bodyPr>
          <a:lstStyle/>
          <a:p>
            <a:r>
              <a:rPr lang="en-US" sz="2800" dirty="0"/>
              <a:t>Code | Ship | Blog | Speak</a:t>
            </a:r>
          </a:p>
        </p:txBody>
      </p:sp>
      <p:sp>
        <p:nvSpPr>
          <p:cNvPr id="10" name="TextBox 9">
            <a:extLst>
              <a:ext uri="{FF2B5EF4-FFF2-40B4-BE49-F238E27FC236}">
                <a16:creationId xmlns:a16="http://schemas.microsoft.com/office/drawing/2014/main" id="{AE8A501B-6F9D-44A4-A07D-8AA3D85798BD}"/>
              </a:ext>
            </a:extLst>
          </p:cNvPr>
          <p:cNvSpPr txBox="1"/>
          <p:nvPr/>
        </p:nvSpPr>
        <p:spPr>
          <a:xfrm>
            <a:off x="4845209" y="4313730"/>
            <a:ext cx="5708614" cy="646331"/>
          </a:xfrm>
          <a:prstGeom prst="rect">
            <a:avLst/>
          </a:prstGeom>
          <a:noFill/>
        </p:spPr>
        <p:txBody>
          <a:bodyPr wrap="none" rtlCol="0">
            <a:spAutoFit/>
          </a:bodyPr>
          <a:lstStyle/>
          <a:p>
            <a:r>
              <a:rPr lang="en-US" sz="3600" dirty="0">
                <a:solidFill>
                  <a:schemeClr val="tx1">
                    <a:lumMod val="75000"/>
                    <a:lumOff val="25000"/>
                  </a:schemeClr>
                </a:solidFill>
              </a:rPr>
              <a:t>Azure User Group, Bangalore </a:t>
            </a:r>
          </a:p>
        </p:txBody>
      </p:sp>
    </p:spTree>
    <p:extLst>
      <p:ext uri="{BB962C8B-B14F-4D97-AF65-F5344CB8AC3E}">
        <p14:creationId xmlns:p14="http://schemas.microsoft.com/office/powerpoint/2010/main" val="272959069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39574B64-01F6-499F-B076-3AA47BBCD1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7816" y="1809867"/>
            <a:ext cx="2707115" cy="2707115"/>
          </a:xfrm>
          <a:prstGeom prst="rect">
            <a:avLst/>
          </a:prstGeom>
        </p:spPr>
      </p:pic>
      <p:sp>
        <p:nvSpPr>
          <p:cNvPr id="5" name="TextBox 4">
            <a:extLst>
              <a:ext uri="{FF2B5EF4-FFF2-40B4-BE49-F238E27FC236}">
                <a16:creationId xmlns:a16="http://schemas.microsoft.com/office/drawing/2014/main" id="{7FB5EACE-92EF-4923-86C3-E4C7D381DF78}"/>
              </a:ext>
            </a:extLst>
          </p:cNvPr>
          <p:cNvSpPr txBox="1"/>
          <p:nvPr/>
        </p:nvSpPr>
        <p:spPr>
          <a:xfrm>
            <a:off x="3602786" y="1809867"/>
            <a:ext cx="8413728" cy="2554545"/>
          </a:xfrm>
          <a:prstGeom prst="rect">
            <a:avLst/>
          </a:prstGeom>
          <a:noFill/>
        </p:spPr>
        <p:txBody>
          <a:bodyPr wrap="square" rtlCol="0">
            <a:spAutoFit/>
          </a:bodyPr>
          <a:lstStyle/>
          <a:p>
            <a:r>
              <a:rPr lang="en-US" sz="7200" dirty="0">
                <a:solidFill>
                  <a:schemeClr val="bg1">
                    <a:lumMod val="75000"/>
                    <a:lumOff val="25000"/>
                  </a:schemeClr>
                </a:solidFill>
              </a:rPr>
              <a:t>Build a</a:t>
            </a:r>
            <a:r>
              <a:rPr lang="en-US" sz="7200" dirty="0">
                <a:solidFill>
                  <a:srgbClr val="68217A"/>
                </a:solidFill>
              </a:rPr>
              <a:t> </a:t>
            </a:r>
            <a:r>
              <a:rPr lang="en-US" sz="8000" b="1" dirty="0">
                <a:solidFill>
                  <a:srgbClr val="660066"/>
                </a:solidFill>
              </a:rPr>
              <a:t>STRONG </a:t>
            </a:r>
          </a:p>
          <a:p>
            <a:r>
              <a:rPr lang="en-US" sz="8000" b="1" dirty="0">
                <a:solidFill>
                  <a:srgbClr val="660066"/>
                </a:solidFill>
              </a:rPr>
              <a:t>.NET COMMUNITY</a:t>
            </a:r>
            <a:r>
              <a:rPr lang="en-US" sz="8000" dirty="0">
                <a:solidFill>
                  <a:srgbClr val="660066"/>
                </a:solidFill>
              </a:rPr>
              <a:t> </a:t>
            </a:r>
          </a:p>
        </p:txBody>
      </p:sp>
    </p:spTree>
    <p:extLst>
      <p:ext uri="{BB962C8B-B14F-4D97-AF65-F5344CB8AC3E}">
        <p14:creationId xmlns:p14="http://schemas.microsoft.com/office/powerpoint/2010/main" val="13465346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C2624-16D3-43B5-A8FA-79EED1561E38}"/>
              </a:ext>
            </a:extLst>
          </p:cNvPr>
          <p:cNvSpPr txBox="1"/>
          <p:nvPr/>
        </p:nvSpPr>
        <p:spPr>
          <a:xfrm>
            <a:off x="1816431" y="1508634"/>
            <a:ext cx="8559138" cy="2970044"/>
          </a:xfrm>
          <a:prstGeom prst="rect">
            <a:avLst/>
          </a:prstGeom>
          <a:noFill/>
        </p:spPr>
        <p:txBody>
          <a:bodyPr wrap="none" rtlCol="0">
            <a:spAutoFit/>
          </a:bodyPr>
          <a:lstStyle/>
          <a:p>
            <a:r>
              <a:rPr lang="en-US" sz="11500" b="1" dirty="0">
                <a:solidFill>
                  <a:srgbClr val="339933"/>
                </a:solidFill>
              </a:rPr>
              <a:t>COMMUNITY</a:t>
            </a:r>
          </a:p>
          <a:p>
            <a:r>
              <a:rPr lang="en-US" sz="7200" b="1" dirty="0">
                <a:solidFill>
                  <a:srgbClr val="CC0000"/>
                </a:solidFill>
              </a:rPr>
              <a:t>What / Who / Why ??</a:t>
            </a:r>
          </a:p>
        </p:txBody>
      </p:sp>
    </p:spTree>
    <p:extLst>
      <p:ext uri="{BB962C8B-B14F-4D97-AF65-F5344CB8AC3E}">
        <p14:creationId xmlns:p14="http://schemas.microsoft.com/office/powerpoint/2010/main" val="229715736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EE7A3D-DB32-4B39-8B32-FC4A325996E4}"/>
              </a:ext>
            </a:extLst>
          </p:cNvPr>
          <p:cNvSpPr txBox="1"/>
          <p:nvPr/>
        </p:nvSpPr>
        <p:spPr>
          <a:xfrm>
            <a:off x="2794134" y="674400"/>
            <a:ext cx="6603731" cy="5509200"/>
          </a:xfrm>
          <a:prstGeom prst="rect">
            <a:avLst/>
          </a:prstGeom>
          <a:noFill/>
        </p:spPr>
        <p:txBody>
          <a:bodyPr wrap="none" rtlCol="0">
            <a:spAutoFit/>
          </a:bodyPr>
          <a:lstStyle/>
          <a:p>
            <a:r>
              <a:rPr lang="en-US" sz="7200" b="1" dirty="0">
                <a:solidFill>
                  <a:srgbClr val="CC0000"/>
                </a:solidFill>
              </a:rPr>
              <a:t>You DON’T BUY </a:t>
            </a:r>
          </a:p>
          <a:p>
            <a:r>
              <a:rPr lang="en-US" sz="7200" b="1" dirty="0">
                <a:solidFill>
                  <a:srgbClr val="CC0000"/>
                </a:solidFill>
              </a:rPr>
              <a:t>the SOFTWARE</a:t>
            </a:r>
          </a:p>
          <a:p>
            <a:r>
              <a:rPr lang="en-US" sz="7200" b="1" dirty="0">
                <a:solidFill>
                  <a:srgbClr val="339933"/>
                </a:solidFill>
              </a:rPr>
              <a:t>You “BUY” the</a:t>
            </a:r>
          </a:p>
          <a:p>
            <a:r>
              <a:rPr lang="en-US" sz="8800" b="1" dirty="0">
                <a:solidFill>
                  <a:srgbClr val="339933"/>
                </a:solidFill>
              </a:rPr>
              <a:t>COMMUNITY</a:t>
            </a:r>
          </a:p>
          <a:p>
            <a:pPr algn="r"/>
            <a:r>
              <a:rPr lang="en-US" sz="4800" b="1" dirty="0">
                <a:solidFill>
                  <a:schemeClr val="tx1">
                    <a:lumMod val="75000"/>
                    <a:lumOff val="25000"/>
                  </a:schemeClr>
                </a:solidFill>
              </a:rPr>
              <a:t>- Jeff Atwood</a:t>
            </a:r>
          </a:p>
        </p:txBody>
      </p:sp>
    </p:spTree>
    <p:extLst>
      <p:ext uri="{BB962C8B-B14F-4D97-AF65-F5344CB8AC3E}">
        <p14:creationId xmlns:p14="http://schemas.microsoft.com/office/powerpoint/2010/main" val="280485097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0EFD9859-690B-4287-951E-A88C9CCB18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7722" y="1664208"/>
            <a:ext cx="3177212" cy="678577"/>
          </a:xfrm>
          <a:prstGeom prst="rect">
            <a:avLst/>
          </a:prstGeom>
        </p:spPr>
      </p:pic>
      <p:cxnSp>
        <p:nvCxnSpPr>
          <p:cNvPr id="4" name="Straight Arrow Connector 3">
            <a:extLst>
              <a:ext uri="{FF2B5EF4-FFF2-40B4-BE49-F238E27FC236}">
                <a16:creationId xmlns:a16="http://schemas.microsoft.com/office/drawing/2014/main" id="{99217FAB-862B-43EC-B617-9CE6E4B5CEAA}"/>
              </a:ext>
            </a:extLst>
          </p:cNvPr>
          <p:cNvCxnSpPr>
            <a:cxnSpLocks/>
            <a:stCxn id="14" idx="2"/>
            <a:endCxn id="62" idx="0"/>
          </p:cNvCxnSpPr>
          <p:nvPr/>
        </p:nvCxnSpPr>
        <p:spPr>
          <a:xfrm flipH="1">
            <a:off x="3036327" y="2342785"/>
            <a:ext cx="1" cy="164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2C091AD-130B-46BC-AD0E-6A72810D1887}"/>
              </a:ext>
            </a:extLst>
          </p:cNvPr>
          <p:cNvSpPr txBox="1"/>
          <p:nvPr/>
        </p:nvSpPr>
        <p:spPr>
          <a:xfrm>
            <a:off x="2164935" y="309256"/>
            <a:ext cx="1742785" cy="1015663"/>
          </a:xfrm>
          <a:prstGeom prst="rect">
            <a:avLst/>
          </a:prstGeom>
          <a:noFill/>
        </p:spPr>
        <p:txBody>
          <a:bodyPr wrap="none" rtlCol="0">
            <a:spAutoFit/>
          </a:bodyPr>
          <a:lstStyle/>
          <a:p>
            <a:r>
              <a:rPr lang="en-US" sz="6000" b="1" dirty="0">
                <a:solidFill>
                  <a:srgbClr val="68217A"/>
                </a:solidFill>
              </a:rPr>
              <a:t>2014</a:t>
            </a:r>
          </a:p>
        </p:txBody>
      </p:sp>
      <p:pic>
        <p:nvPicPr>
          <p:cNvPr id="62" name="Graphic 61">
            <a:extLst>
              <a:ext uri="{FF2B5EF4-FFF2-40B4-BE49-F238E27FC236}">
                <a16:creationId xmlns:a16="http://schemas.microsoft.com/office/drawing/2014/main" id="{555C720F-19B5-46DB-AC95-324889FD54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2384" y="3991583"/>
            <a:ext cx="1927886" cy="1927886"/>
          </a:xfrm>
          <a:prstGeom prst="rect">
            <a:avLst/>
          </a:prstGeom>
        </p:spPr>
      </p:pic>
    </p:spTree>
    <p:extLst>
      <p:ext uri="{BB962C8B-B14F-4D97-AF65-F5344CB8AC3E}">
        <p14:creationId xmlns:p14="http://schemas.microsoft.com/office/powerpoint/2010/main" val="203275293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chemeClr val="bg2">
                <a:alpha val="71000"/>
                <a:lumMod val="38000"/>
              </a:schemeClr>
            </a:gs>
            <a:gs pos="43000">
              <a:schemeClr val="accent3">
                <a:lumMod val="40000"/>
                <a:lumOff val="60000"/>
              </a:schemeClr>
            </a:gs>
          </a:gsLst>
          <a:lin ang="0" scaled="0"/>
          <a:tileRect/>
        </a:gra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0EFD9859-690B-4287-951E-A88C9CCB18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081" y="1665707"/>
            <a:ext cx="3177212" cy="678577"/>
          </a:xfrm>
          <a:prstGeom prst="rect">
            <a:avLst/>
          </a:prstGeom>
        </p:spPr>
      </p:pic>
      <p:cxnSp>
        <p:nvCxnSpPr>
          <p:cNvPr id="4" name="Straight Arrow Connector 3">
            <a:extLst>
              <a:ext uri="{FF2B5EF4-FFF2-40B4-BE49-F238E27FC236}">
                <a16:creationId xmlns:a16="http://schemas.microsoft.com/office/drawing/2014/main" id="{99217FAB-862B-43EC-B617-9CE6E4B5CEAA}"/>
              </a:ext>
            </a:extLst>
          </p:cNvPr>
          <p:cNvCxnSpPr>
            <a:cxnSpLocks/>
            <a:stCxn id="14" idx="2"/>
            <a:endCxn id="22" idx="0"/>
          </p:cNvCxnSpPr>
          <p:nvPr/>
        </p:nvCxnSpPr>
        <p:spPr>
          <a:xfrm flipH="1">
            <a:off x="2663686" y="2344284"/>
            <a:ext cx="1" cy="1066209"/>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6" name="Graphic 45">
            <a:extLst>
              <a:ext uri="{FF2B5EF4-FFF2-40B4-BE49-F238E27FC236}">
                <a16:creationId xmlns:a16="http://schemas.microsoft.com/office/drawing/2014/main" id="{FA288DD7-FB05-40B3-B4D1-3BCEA3F6F5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61576" y="1199138"/>
            <a:ext cx="1785235" cy="1717966"/>
          </a:xfrm>
          <a:prstGeom prst="rect">
            <a:avLst/>
          </a:prstGeom>
        </p:spPr>
      </p:pic>
      <p:grpSp>
        <p:nvGrpSpPr>
          <p:cNvPr id="13" name="Group 12">
            <a:extLst>
              <a:ext uri="{FF2B5EF4-FFF2-40B4-BE49-F238E27FC236}">
                <a16:creationId xmlns:a16="http://schemas.microsoft.com/office/drawing/2014/main" id="{4311DD47-E683-4806-94C3-DA5649F9B0F1}"/>
              </a:ext>
            </a:extLst>
          </p:cNvPr>
          <p:cNvGrpSpPr/>
          <p:nvPr/>
        </p:nvGrpSpPr>
        <p:grpSpPr>
          <a:xfrm>
            <a:off x="6164113" y="3454921"/>
            <a:ext cx="4580165" cy="2892884"/>
            <a:chOff x="6164113" y="3454921"/>
            <a:chExt cx="4580165" cy="2892884"/>
          </a:xfrm>
        </p:grpSpPr>
        <p:pic>
          <p:nvPicPr>
            <p:cNvPr id="45" name="Graphic 44">
              <a:extLst>
                <a:ext uri="{FF2B5EF4-FFF2-40B4-BE49-F238E27FC236}">
                  <a16:creationId xmlns:a16="http://schemas.microsoft.com/office/drawing/2014/main" id="{BA8254F1-3B87-4FC0-AFE9-9B77C4AEAB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36428" y="3919359"/>
              <a:ext cx="2260401" cy="464577"/>
            </a:xfrm>
            <a:prstGeom prst="rect">
              <a:avLst/>
            </a:prstGeom>
          </p:spPr>
        </p:pic>
        <p:pic>
          <p:nvPicPr>
            <p:cNvPr id="47" name="Picture 46">
              <a:extLst>
                <a:ext uri="{FF2B5EF4-FFF2-40B4-BE49-F238E27FC236}">
                  <a16:creationId xmlns:a16="http://schemas.microsoft.com/office/drawing/2014/main" id="{8A8BFE6D-2702-4BCC-B786-A0C16CA5D7A5}"/>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7793539" y="4395859"/>
              <a:ext cx="825895" cy="654853"/>
            </a:xfrm>
            <a:prstGeom prst="rect">
              <a:avLst/>
            </a:prstGeom>
          </p:spPr>
        </p:pic>
        <p:pic>
          <p:nvPicPr>
            <p:cNvPr id="48" name="Picture 47">
              <a:extLst>
                <a:ext uri="{FF2B5EF4-FFF2-40B4-BE49-F238E27FC236}">
                  <a16:creationId xmlns:a16="http://schemas.microsoft.com/office/drawing/2014/main" id="{497BFDB4-B8B9-4B40-B779-1FC3C254FD84}"/>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904632" y="5054319"/>
              <a:ext cx="1777814" cy="520840"/>
            </a:xfrm>
            <a:prstGeom prst="rect">
              <a:avLst/>
            </a:prstGeom>
          </p:spPr>
        </p:pic>
        <p:pic>
          <p:nvPicPr>
            <p:cNvPr id="49" name="Picture 2" descr="Image result for samsung logo">
              <a:extLst>
                <a:ext uri="{FF2B5EF4-FFF2-40B4-BE49-F238E27FC236}">
                  <a16:creationId xmlns:a16="http://schemas.microsoft.com/office/drawing/2014/main" id="{E5B89022-2D21-4E64-ADC1-A0ABACAD9A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24488" y="4024653"/>
              <a:ext cx="1777814" cy="27148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Image result for google logo">
              <a:extLst>
                <a:ext uri="{FF2B5EF4-FFF2-40B4-BE49-F238E27FC236}">
                  <a16:creationId xmlns:a16="http://schemas.microsoft.com/office/drawing/2014/main" id="{7FBBCB14-CFCE-4AAB-988A-3999ED5E67A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6428" y="4543492"/>
              <a:ext cx="1457112" cy="52837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Image result for unity logo">
              <a:extLst>
                <a:ext uri="{FF2B5EF4-FFF2-40B4-BE49-F238E27FC236}">
                  <a16:creationId xmlns:a16="http://schemas.microsoft.com/office/drawing/2014/main" id="{309F9C72-0293-4D51-BD96-722F5AB0AE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25602" y="5592909"/>
              <a:ext cx="1242953" cy="42869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38B0C274-AA05-465F-BAF7-02D99B1059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46799" y="5481899"/>
              <a:ext cx="1352386" cy="650714"/>
            </a:xfrm>
            <a:prstGeom prst="rect">
              <a:avLst/>
            </a:prstGeom>
          </p:spPr>
        </p:pic>
        <p:pic>
          <p:nvPicPr>
            <p:cNvPr id="53" name="Picture 52">
              <a:extLst>
                <a:ext uri="{FF2B5EF4-FFF2-40B4-BE49-F238E27FC236}">
                  <a16:creationId xmlns:a16="http://schemas.microsoft.com/office/drawing/2014/main" id="{9A6BB442-E2E8-4374-BE1F-4CD201C9324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84599" y="4865085"/>
              <a:ext cx="1510151" cy="773127"/>
            </a:xfrm>
            <a:prstGeom prst="rect">
              <a:avLst/>
            </a:prstGeom>
          </p:spPr>
        </p:pic>
        <p:pic>
          <p:nvPicPr>
            <p:cNvPr id="54" name="Graphic 53">
              <a:extLst>
                <a:ext uri="{FF2B5EF4-FFF2-40B4-BE49-F238E27FC236}">
                  <a16:creationId xmlns:a16="http://schemas.microsoft.com/office/drawing/2014/main" id="{6D2F9AC3-FC36-4D73-8D9E-BD4DDCA3E61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824487" y="4481430"/>
              <a:ext cx="1627571" cy="389574"/>
            </a:xfrm>
            <a:prstGeom prst="rect">
              <a:avLst/>
            </a:prstGeom>
          </p:spPr>
        </p:pic>
        <p:sp>
          <p:nvSpPr>
            <p:cNvPr id="55" name="Rectangle: Rounded Corners 54">
              <a:extLst>
                <a:ext uri="{FF2B5EF4-FFF2-40B4-BE49-F238E27FC236}">
                  <a16:creationId xmlns:a16="http://schemas.microsoft.com/office/drawing/2014/main" id="{62CC1E5F-BCA2-408D-BF3D-1AC236FF4150}"/>
                </a:ext>
              </a:extLst>
            </p:cNvPr>
            <p:cNvSpPr/>
            <p:nvPr/>
          </p:nvSpPr>
          <p:spPr>
            <a:xfrm>
              <a:off x="6164113" y="3454921"/>
              <a:ext cx="4580165" cy="28928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Arrow Connector 55">
            <a:extLst>
              <a:ext uri="{FF2B5EF4-FFF2-40B4-BE49-F238E27FC236}">
                <a16:creationId xmlns:a16="http://schemas.microsoft.com/office/drawing/2014/main" id="{68ADFFF2-DB1E-4151-8FDA-62D34D710F9E}"/>
              </a:ext>
            </a:extLst>
          </p:cNvPr>
          <p:cNvCxnSpPr>
            <a:cxnSpLocks/>
            <a:stCxn id="46" idx="2"/>
            <a:endCxn id="55" idx="0"/>
          </p:cNvCxnSpPr>
          <p:nvPr/>
        </p:nvCxnSpPr>
        <p:spPr>
          <a:xfrm>
            <a:off x="8454194" y="2917104"/>
            <a:ext cx="2" cy="537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61377D9-B888-49FA-A95E-59506A0EACA1}"/>
              </a:ext>
            </a:extLst>
          </p:cNvPr>
          <p:cNvCxnSpPr>
            <a:cxnSpLocks/>
          </p:cNvCxnSpPr>
          <p:nvPr/>
        </p:nvCxnSpPr>
        <p:spPr>
          <a:xfrm>
            <a:off x="5221224" y="0"/>
            <a:ext cx="0" cy="685800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2C091AD-130B-46BC-AD0E-6A72810D1887}"/>
              </a:ext>
            </a:extLst>
          </p:cNvPr>
          <p:cNvSpPr txBox="1"/>
          <p:nvPr/>
        </p:nvSpPr>
        <p:spPr>
          <a:xfrm>
            <a:off x="1792294" y="294462"/>
            <a:ext cx="1742785" cy="1015663"/>
          </a:xfrm>
          <a:prstGeom prst="rect">
            <a:avLst/>
          </a:prstGeom>
          <a:noFill/>
        </p:spPr>
        <p:txBody>
          <a:bodyPr wrap="square" rtlCol="0">
            <a:spAutoFit/>
          </a:bodyPr>
          <a:lstStyle/>
          <a:p>
            <a:r>
              <a:rPr lang="en-US" sz="6000" dirty="0">
                <a:solidFill>
                  <a:schemeClr val="bg2">
                    <a:lumMod val="50000"/>
                  </a:schemeClr>
                </a:solidFill>
              </a:rPr>
              <a:t>2014</a:t>
            </a:r>
          </a:p>
        </p:txBody>
      </p:sp>
      <p:sp>
        <p:nvSpPr>
          <p:cNvPr id="61" name="TextBox 60">
            <a:extLst>
              <a:ext uri="{FF2B5EF4-FFF2-40B4-BE49-F238E27FC236}">
                <a16:creationId xmlns:a16="http://schemas.microsoft.com/office/drawing/2014/main" id="{75FF3E68-8717-40F0-A041-F9935BE73CD6}"/>
              </a:ext>
            </a:extLst>
          </p:cNvPr>
          <p:cNvSpPr txBox="1"/>
          <p:nvPr/>
        </p:nvSpPr>
        <p:spPr>
          <a:xfrm>
            <a:off x="7582802" y="198729"/>
            <a:ext cx="1742785" cy="1015663"/>
          </a:xfrm>
          <a:prstGeom prst="rect">
            <a:avLst/>
          </a:prstGeom>
          <a:noFill/>
        </p:spPr>
        <p:txBody>
          <a:bodyPr wrap="none" rtlCol="0">
            <a:spAutoFit/>
          </a:bodyPr>
          <a:lstStyle/>
          <a:p>
            <a:r>
              <a:rPr lang="en-US" sz="6000" b="1" dirty="0">
                <a:solidFill>
                  <a:srgbClr val="68217A"/>
                </a:solidFill>
              </a:rPr>
              <a:t>2019</a:t>
            </a:r>
          </a:p>
        </p:txBody>
      </p:sp>
      <p:pic>
        <p:nvPicPr>
          <p:cNvPr id="22" name="Graphic 21">
            <a:extLst>
              <a:ext uri="{FF2B5EF4-FFF2-40B4-BE49-F238E27FC236}">
                <a16:creationId xmlns:a16="http://schemas.microsoft.com/office/drawing/2014/main" id="{4D80BDDA-70A9-4EDA-9C1C-0432ABCAE36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99743" y="3410493"/>
            <a:ext cx="1927886" cy="1927886"/>
          </a:xfrm>
          <a:prstGeom prst="rect">
            <a:avLst/>
          </a:prstGeom>
        </p:spPr>
      </p:pic>
    </p:spTree>
    <p:extLst>
      <p:ext uri="{BB962C8B-B14F-4D97-AF65-F5344CB8AC3E}">
        <p14:creationId xmlns:p14="http://schemas.microsoft.com/office/powerpoint/2010/main" val="374624886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6B39F7-BDF3-44A8-8E46-3C7EECEEF7F3}"/>
              </a:ext>
            </a:extLst>
          </p:cNvPr>
          <p:cNvSpPr txBox="1"/>
          <p:nvPr/>
        </p:nvSpPr>
        <p:spPr>
          <a:xfrm>
            <a:off x="639172" y="1424656"/>
            <a:ext cx="11084741" cy="2985433"/>
          </a:xfrm>
          <a:prstGeom prst="rect">
            <a:avLst/>
          </a:prstGeom>
          <a:noFill/>
        </p:spPr>
        <p:txBody>
          <a:bodyPr wrap="square" rtlCol="0">
            <a:spAutoFit/>
          </a:bodyPr>
          <a:lstStyle/>
          <a:p>
            <a:r>
              <a:rPr lang="en-US" sz="10000" b="1" dirty="0">
                <a:solidFill>
                  <a:schemeClr val="accent4">
                    <a:lumMod val="40000"/>
                    <a:lumOff val="60000"/>
                  </a:schemeClr>
                </a:solidFill>
              </a:rPr>
              <a:t>.NET FOUNDATION </a:t>
            </a:r>
            <a:r>
              <a:rPr lang="en-US" sz="8800" b="1" dirty="0">
                <a:solidFill>
                  <a:schemeClr val="accent4">
                    <a:lumMod val="40000"/>
                    <a:lumOff val="60000"/>
                  </a:schemeClr>
                </a:solidFill>
              </a:rPr>
              <a:t>OFFERINGS / SERVICES</a:t>
            </a:r>
          </a:p>
        </p:txBody>
      </p:sp>
    </p:spTree>
    <p:extLst>
      <p:ext uri="{BB962C8B-B14F-4D97-AF65-F5344CB8AC3E}">
        <p14:creationId xmlns:p14="http://schemas.microsoft.com/office/powerpoint/2010/main" val="121940236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00BCB65-A095-4D3E-AB12-BEE7140B5BA8}"/>
              </a:ext>
            </a:extLst>
          </p:cNvPr>
          <p:cNvGrpSpPr/>
          <p:nvPr/>
        </p:nvGrpSpPr>
        <p:grpSpPr>
          <a:xfrm>
            <a:off x="766714" y="1210874"/>
            <a:ext cx="2485533" cy="3745175"/>
            <a:chOff x="766714" y="1210874"/>
            <a:chExt cx="2485533" cy="3745175"/>
          </a:xfrm>
        </p:grpSpPr>
        <p:sp>
          <p:nvSpPr>
            <p:cNvPr id="2" name="TextBox 1">
              <a:extLst>
                <a:ext uri="{FF2B5EF4-FFF2-40B4-BE49-F238E27FC236}">
                  <a16:creationId xmlns:a16="http://schemas.microsoft.com/office/drawing/2014/main" id="{865FF3B9-D9B8-4349-9D2D-0A94438ECD8A}"/>
                </a:ext>
              </a:extLst>
            </p:cNvPr>
            <p:cNvSpPr txBox="1"/>
            <p:nvPr/>
          </p:nvSpPr>
          <p:spPr>
            <a:xfrm>
              <a:off x="766714" y="3509499"/>
              <a:ext cx="2485533" cy="1446550"/>
            </a:xfrm>
            <a:prstGeom prst="rect">
              <a:avLst/>
            </a:prstGeom>
            <a:noFill/>
          </p:spPr>
          <p:txBody>
            <a:bodyPr wrap="square" rtlCol="0">
              <a:spAutoFit/>
            </a:bodyPr>
            <a:lstStyle/>
            <a:p>
              <a:r>
                <a:rPr lang="en-US" sz="4400" b="1" dirty="0">
                  <a:solidFill>
                    <a:schemeClr val="tx1">
                      <a:lumMod val="75000"/>
                      <a:lumOff val="25000"/>
                    </a:schemeClr>
                  </a:solidFill>
                </a:rPr>
                <a:t>IP / Legal Licensing</a:t>
              </a:r>
            </a:p>
          </p:txBody>
        </p:sp>
        <p:pic>
          <p:nvPicPr>
            <p:cNvPr id="3076" name="Picture 4" descr="Image result for legal icon">
              <a:extLst>
                <a:ext uri="{FF2B5EF4-FFF2-40B4-BE49-F238E27FC236}">
                  <a16:creationId xmlns:a16="http://schemas.microsoft.com/office/drawing/2014/main" id="{D4F51914-A742-4437-BFF1-65BA8882934F}"/>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9984" y="1210874"/>
              <a:ext cx="1938992" cy="19389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FB726CB3-460D-4818-BB35-E73FA6CE6FCA}"/>
              </a:ext>
            </a:extLst>
          </p:cNvPr>
          <p:cNvGrpSpPr/>
          <p:nvPr/>
        </p:nvGrpSpPr>
        <p:grpSpPr>
          <a:xfrm>
            <a:off x="4388967" y="1210874"/>
            <a:ext cx="2389372" cy="3745175"/>
            <a:chOff x="4388967" y="1387653"/>
            <a:chExt cx="2389372" cy="3745175"/>
          </a:xfrm>
        </p:grpSpPr>
        <p:sp>
          <p:nvSpPr>
            <p:cNvPr id="9" name="TextBox 8">
              <a:extLst>
                <a:ext uri="{FF2B5EF4-FFF2-40B4-BE49-F238E27FC236}">
                  <a16:creationId xmlns:a16="http://schemas.microsoft.com/office/drawing/2014/main" id="{B6D6DB10-DF8E-4A61-9C11-802B329AFD6B}"/>
                </a:ext>
              </a:extLst>
            </p:cNvPr>
            <p:cNvSpPr txBox="1"/>
            <p:nvPr/>
          </p:nvSpPr>
          <p:spPr>
            <a:xfrm>
              <a:off x="4423369" y="3686278"/>
              <a:ext cx="2354970" cy="1446550"/>
            </a:xfrm>
            <a:prstGeom prst="rect">
              <a:avLst/>
            </a:prstGeom>
            <a:noFill/>
          </p:spPr>
          <p:txBody>
            <a:bodyPr wrap="square" rtlCol="0">
              <a:spAutoFit/>
            </a:bodyPr>
            <a:lstStyle/>
            <a:p>
              <a:r>
                <a:rPr lang="en-US" sz="4400" b="1" dirty="0">
                  <a:solidFill>
                    <a:schemeClr val="tx1">
                      <a:lumMod val="75000"/>
                      <a:lumOff val="25000"/>
                    </a:schemeClr>
                  </a:solidFill>
                </a:rPr>
                <a:t>Software Licenses </a:t>
              </a:r>
            </a:p>
          </p:txBody>
        </p:sp>
        <p:grpSp>
          <p:nvGrpSpPr>
            <p:cNvPr id="6" name="Group 5">
              <a:extLst>
                <a:ext uri="{FF2B5EF4-FFF2-40B4-BE49-F238E27FC236}">
                  <a16:creationId xmlns:a16="http://schemas.microsoft.com/office/drawing/2014/main" id="{A84F04B5-F8F0-47B3-A457-99FF8DDA9E14}"/>
                </a:ext>
              </a:extLst>
            </p:cNvPr>
            <p:cNvGrpSpPr/>
            <p:nvPr/>
          </p:nvGrpSpPr>
          <p:grpSpPr>
            <a:xfrm>
              <a:off x="4388967" y="1387653"/>
              <a:ext cx="2389372" cy="1938992"/>
              <a:chOff x="756989" y="2554893"/>
              <a:chExt cx="2389372" cy="1938992"/>
            </a:xfrm>
          </p:grpSpPr>
          <p:pic>
            <p:nvPicPr>
              <p:cNvPr id="10" name="Picture 9">
                <a:extLst>
                  <a:ext uri="{FF2B5EF4-FFF2-40B4-BE49-F238E27FC236}">
                    <a16:creationId xmlns:a16="http://schemas.microsoft.com/office/drawing/2014/main" id="{F2D17EB1-B2E4-4250-96B3-19373D44F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989" y="2554893"/>
                <a:ext cx="1231875" cy="1231875"/>
              </a:xfrm>
              <a:prstGeom prst="rect">
                <a:avLst/>
              </a:prstGeom>
            </p:spPr>
          </p:pic>
          <p:pic>
            <p:nvPicPr>
              <p:cNvPr id="11" name="Picture 10">
                <a:extLst>
                  <a:ext uri="{FF2B5EF4-FFF2-40B4-BE49-F238E27FC236}">
                    <a16:creationId xmlns:a16="http://schemas.microsoft.com/office/drawing/2014/main" id="{8F31F7FF-49AE-4B2C-A7EA-885087AF7CFB}"/>
                  </a:ext>
                </a:extLst>
              </p:cNvPr>
              <p:cNvPicPr>
                <a:picLocks noChangeAspect="1"/>
              </p:cNvPicPr>
              <p:nvPr/>
            </p:nvPicPr>
            <p:blipFill rotWithShape="1">
              <a:blip r:embed="rId4">
                <a:extLst>
                  <a:ext uri="{28A0092B-C50C-407E-A947-70E740481C1C}">
                    <a14:useLocalDpi xmlns:a14="http://schemas.microsoft.com/office/drawing/2010/main" val="0"/>
                  </a:ext>
                </a:extLst>
              </a:blip>
              <a:srcRect t="13610" b="15635"/>
              <a:stretch/>
            </p:blipFill>
            <p:spPr>
              <a:xfrm>
                <a:off x="1326218" y="3206031"/>
                <a:ext cx="1820143" cy="1287854"/>
              </a:xfrm>
              <a:prstGeom prst="rect">
                <a:avLst/>
              </a:prstGeom>
            </p:spPr>
          </p:pic>
        </p:grpSp>
      </p:grpSp>
      <p:grpSp>
        <p:nvGrpSpPr>
          <p:cNvPr id="16" name="Group 15">
            <a:extLst>
              <a:ext uri="{FF2B5EF4-FFF2-40B4-BE49-F238E27FC236}">
                <a16:creationId xmlns:a16="http://schemas.microsoft.com/office/drawing/2014/main" id="{266F9583-5F7C-4B68-8655-A8E2E0242D32}"/>
              </a:ext>
            </a:extLst>
          </p:cNvPr>
          <p:cNvGrpSpPr/>
          <p:nvPr/>
        </p:nvGrpSpPr>
        <p:grpSpPr>
          <a:xfrm>
            <a:off x="7736443" y="1210874"/>
            <a:ext cx="3738598" cy="3745175"/>
            <a:chOff x="7736443" y="1210874"/>
            <a:chExt cx="3738598" cy="3745175"/>
          </a:xfrm>
        </p:grpSpPr>
        <p:sp>
          <p:nvSpPr>
            <p:cNvPr id="13" name="TextBox 12">
              <a:extLst>
                <a:ext uri="{FF2B5EF4-FFF2-40B4-BE49-F238E27FC236}">
                  <a16:creationId xmlns:a16="http://schemas.microsoft.com/office/drawing/2014/main" id="{2420992D-36B7-4B51-B6D2-D61B9F5DD3C0}"/>
                </a:ext>
              </a:extLst>
            </p:cNvPr>
            <p:cNvSpPr txBox="1"/>
            <p:nvPr/>
          </p:nvSpPr>
          <p:spPr>
            <a:xfrm>
              <a:off x="7736443" y="3509499"/>
              <a:ext cx="3738598" cy="1446550"/>
            </a:xfrm>
            <a:prstGeom prst="rect">
              <a:avLst/>
            </a:prstGeom>
            <a:noFill/>
          </p:spPr>
          <p:txBody>
            <a:bodyPr wrap="square" rtlCol="0">
              <a:spAutoFit/>
            </a:bodyPr>
            <a:lstStyle/>
            <a:p>
              <a:r>
                <a:rPr lang="en-US" sz="4400" b="1" dirty="0">
                  <a:solidFill>
                    <a:schemeClr val="tx1">
                      <a:lumMod val="75000"/>
                      <a:lumOff val="25000"/>
                    </a:schemeClr>
                  </a:solidFill>
                </a:rPr>
                <a:t>Domain / Certs</a:t>
              </a:r>
            </a:p>
            <a:p>
              <a:r>
                <a:rPr lang="en-US" sz="4400" b="1" dirty="0">
                  <a:solidFill>
                    <a:schemeClr val="tx1">
                      <a:lumMod val="75000"/>
                      <a:lumOff val="25000"/>
                    </a:schemeClr>
                  </a:solidFill>
                </a:rPr>
                <a:t>Code Signing</a:t>
              </a:r>
            </a:p>
          </p:txBody>
        </p:sp>
        <p:pic>
          <p:nvPicPr>
            <p:cNvPr id="14" name="Picture 13">
              <a:extLst>
                <a:ext uri="{FF2B5EF4-FFF2-40B4-BE49-F238E27FC236}">
                  <a16:creationId xmlns:a16="http://schemas.microsoft.com/office/drawing/2014/main" id="{4C9613F0-4CCD-448A-8423-091AB4B5AA0D}"/>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484072" y="1210874"/>
              <a:ext cx="2243341" cy="2200472"/>
            </a:xfrm>
            <a:prstGeom prst="rect">
              <a:avLst/>
            </a:prstGeom>
          </p:spPr>
        </p:pic>
      </p:grpSp>
    </p:spTree>
    <p:extLst>
      <p:ext uri="{BB962C8B-B14F-4D97-AF65-F5344CB8AC3E}">
        <p14:creationId xmlns:p14="http://schemas.microsoft.com/office/powerpoint/2010/main" val="417304762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70</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2019-07-11T22:24:08Z</dcterms:created>
  <dcterms:modified xsi:type="dcterms:W3CDTF">2019-07-22T06:23:41Z</dcterms:modified>
</cp:coreProperties>
</file>