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73" r:id="rId5"/>
    <p:sldId id="261" r:id="rId6"/>
    <p:sldId id="262" r:id="rId7"/>
    <p:sldId id="279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3" r:id="rId22"/>
    <p:sldId id="290" r:id="rId23"/>
    <p:sldId id="293" r:id="rId24"/>
    <p:sldId id="292" r:id="rId25"/>
    <p:sldId id="291" r:id="rId26"/>
    <p:sldId id="294" r:id="rId27"/>
    <p:sldId id="295" r:id="rId28"/>
    <p:sldId id="296" r:id="rId29"/>
    <p:sldId id="297" r:id="rId30"/>
    <p:sldId id="298" r:id="rId31"/>
    <p:sldId id="299" r:id="rId32"/>
    <p:sldId id="274" r:id="rId33"/>
    <p:sldId id="300" r:id="rId34"/>
    <p:sldId id="301" r:id="rId35"/>
    <p:sldId id="302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61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9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737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7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17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1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6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2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68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9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2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14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95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Floating Point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39239"/>
          </a:xfrm>
        </p:spPr>
        <p:txBody>
          <a:bodyPr>
            <a:normAutofit/>
          </a:bodyPr>
          <a:lstStyle/>
          <a:p>
            <a:r>
              <a:rPr lang="en-US" dirty="0" smtClean="0"/>
              <a:t>Another primitive data type to store real numbers.</a:t>
            </a:r>
            <a:endParaRPr lang="en-IN" dirty="0" smtClean="0"/>
          </a:p>
          <a:p>
            <a:r>
              <a:rPr lang="en-IN" dirty="0" smtClean="0"/>
              <a:t>Stores decimal values in </a:t>
            </a:r>
            <a:r>
              <a:rPr lang="en-IN" i="1" dirty="0" smtClean="0"/>
              <a:t>decimal </a:t>
            </a:r>
            <a:r>
              <a:rPr lang="en-IN" dirty="0" smtClean="0"/>
              <a:t>and </a:t>
            </a:r>
            <a:r>
              <a:rPr lang="en-IN" i="1" dirty="0" smtClean="0"/>
              <a:t>scientific </a:t>
            </a:r>
            <a:r>
              <a:rPr lang="en-IN" dirty="0" smtClean="0"/>
              <a:t>notations.</a:t>
            </a:r>
          </a:p>
          <a:p>
            <a:r>
              <a:rPr lang="en-US" i="1" dirty="0" smtClean="0"/>
              <a:t>Examples:</a:t>
            </a:r>
            <a:endParaRPr lang="en-IN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91980" y="3864864"/>
            <a:ext cx="2701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1.0</a:t>
            </a:r>
            <a:endParaRPr lang="en-IN" sz="2800" dirty="0"/>
          </a:p>
          <a:p>
            <a:r>
              <a:rPr lang="en-US" sz="2800" dirty="0" smtClean="0"/>
              <a:t>type(x)</a:t>
            </a:r>
          </a:p>
          <a:p>
            <a:r>
              <a:rPr lang="en-US" sz="2800" dirty="0"/>
              <a:t>y</a:t>
            </a:r>
            <a:r>
              <a:rPr lang="en-US" sz="2800" dirty="0" smtClean="0"/>
              <a:t>= 2.5e3</a:t>
            </a:r>
          </a:p>
          <a:p>
            <a:r>
              <a:rPr lang="en-US" sz="2800" dirty="0"/>
              <a:t>z</a:t>
            </a:r>
            <a:r>
              <a:rPr lang="en-US" sz="2800" dirty="0" smtClean="0"/>
              <a:t>= 3.66E-10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4378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Float: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39111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is_integer</a:t>
            </a:r>
            <a:r>
              <a:rPr lang="en-US" i="1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Tells you if the floating number is integer.</a:t>
            </a:r>
          </a:p>
          <a:p>
            <a:r>
              <a:rPr lang="en-US" i="1" dirty="0" err="1"/>
              <a:t>a</a:t>
            </a:r>
            <a:r>
              <a:rPr lang="en-US" i="1" dirty="0" err="1" smtClean="0"/>
              <a:t>s_integer_ratio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Gives the numerator and denominator of the rational number represented.</a:t>
            </a:r>
            <a:endParaRPr lang="en-IN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84646" y="4364736"/>
            <a:ext cx="3130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1.0</a:t>
            </a:r>
            <a:endParaRPr lang="en-US" sz="2800" dirty="0" smtClean="0"/>
          </a:p>
          <a:p>
            <a:r>
              <a:rPr lang="en-US" sz="2800" dirty="0"/>
              <a:t>y</a:t>
            </a:r>
            <a:r>
              <a:rPr lang="en-US" sz="2800" dirty="0" smtClean="0"/>
              <a:t>= 2.5e-3</a:t>
            </a:r>
          </a:p>
          <a:p>
            <a:r>
              <a:rPr lang="en-US" sz="2800" dirty="0" err="1" smtClean="0"/>
              <a:t>x.is_integer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y.is_integer</a:t>
            </a:r>
            <a:r>
              <a:rPr lang="en-US" sz="2800" dirty="0"/>
              <a:t>()</a:t>
            </a:r>
            <a:endParaRPr lang="en-IN" sz="2800" dirty="0"/>
          </a:p>
          <a:p>
            <a:r>
              <a:rPr lang="en-US" sz="2800" dirty="0" err="1" smtClean="0"/>
              <a:t>y.as_integer_ratio</a:t>
            </a:r>
            <a:r>
              <a:rPr lang="en-US" sz="2800" dirty="0" smtClean="0"/>
              <a:t>()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21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840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Only 2 values: </a:t>
            </a:r>
            <a:r>
              <a:rPr lang="en-IN" i="1" dirty="0" smtClean="0"/>
              <a:t>True </a:t>
            </a:r>
            <a:r>
              <a:rPr lang="en-IN" dirty="0" smtClean="0"/>
              <a:t>or </a:t>
            </a:r>
            <a:r>
              <a:rPr lang="en-IN" i="1" dirty="0" smtClean="0"/>
              <a:t>False</a:t>
            </a:r>
          </a:p>
          <a:p>
            <a:r>
              <a:rPr lang="en-US" dirty="0" smtClean="0"/>
              <a:t>Sometimes called the </a:t>
            </a:r>
            <a:r>
              <a:rPr lang="en-US" b="1" i="1" dirty="0" smtClean="0"/>
              <a:t>Decision</a:t>
            </a:r>
            <a:r>
              <a:rPr lang="en-US" b="1" dirty="0" smtClean="0"/>
              <a:t> </a:t>
            </a:r>
            <a:r>
              <a:rPr lang="en-US" b="1" i="1" dirty="0" smtClean="0"/>
              <a:t>type.</a:t>
            </a:r>
          </a:p>
          <a:p>
            <a:r>
              <a:rPr lang="en-US" i="1" dirty="0" smtClean="0"/>
              <a:t>Example</a:t>
            </a:r>
            <a:r>
              <a:rPr lang="en-US" dirty="0" smtClean="0"/>
              <a:t>: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21420" y="3925824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x</a:t>
            </a:r>
            <a:r>
              <a:rPr lang="en-IN" sz="2800" dirty="0" smtClean="0"/>
              <a:t>= True</a:t>
            </a:r>
            <a:endParaRPr lang="en-IN" sz="2800" dirty="0"/>
          </a:p>
          <a:p>
            <a:pPr algn="ctr"/>
            <a:r>
              <a:rPr lang="en-US" sz="2800" dirty="0" smtClean="0"/>
              <a:t>type(x)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651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Nonetype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39239"/>
          </a:xfrm>
        </p:spPr>
        <p:txBody>
          <a:bodyPr>
            <a:normAutofit/>
          </a:bodyPr>
          <a:lstStyle/>
          <a:p>
            <a:r>
              <a:rPr lang="en-US" dirty="0" smtClean="0"/>
              <a:t>Represents null or void.</a:t>
            </a:r>
          </a:p>
          <a:p>
            <a:r>
              <a:rPr lang="en-US" dirty="0" smtClean="0"/>
              <a:t>True value of nothingness.</a:t>
            </a:r>
          </a:p>
          <a:p>
            <a:r>
              <a:rPr lang="en-US" dirty="0" smtClean="0"/>
              <a:t>Still takes 16 bytes of space!</a:t>
            </a:r>
            <a:endParaRPr lang="en-US" dirty="0"/>
          </a:p>
          <a:p>
            <a:r>
              <a:rPr lang="en-US" i="1" dirty="0" smtClean="0"/>
              <a:t>Examples:</a:t>
            </a:r>
            <a:endParaRPr lang="en-IN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91980" y="3864864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None</a:t>
            </a:r>
            <a:endParaRPr lang="en-IN" sz="2800" dirty="0"/>
          </a:p>
          <a:p>
            <a:r>
              <a:rPr lang="en-US" sz="2800" dirty="0" smtClean="0"/>
              <a:t>type(x)</a:t>
            </a:r>
          </a:p>
        </p:txBody>
      </p:sp>
    </p:spTree>
    <p:extLst>
      <p:ext uri="{BB962C8B-B14F-4D97-AF65-F5344CB8AC3E}">
        <p14:creationId xmlns:p14="http://schemas.microsoft.com/office/powerpoint/2010/main" xmlns="" val="28497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58311"/>
          </a:xfrm>
        </p:spPr>
        <p:txBody>
          <a:bodyPr>
            <a:normAutofit/>
          </a:bodyPr>
          <a:lstStyle/>
          <a:p>
            <a:r>
              <a:rPr lang="en-US" dirty="0" smtClean="0"/>
              <a:t>Composite data type in C, primitive data type in Python.</a:t>
            </a:r>
          </a:p>
          <a:p>
            <a:r>
              <a:rPr lang="en-IN" dirty="0" smtClean="0"/>
              <a:t>It is </a:t>
            </a:r>
            <a:r>
              <a:rPr lang="en-IN" i="1" dirty="0" smtClean="0"/>
              <a:t>immutable</a:t>
            </a:r>
            <a:r>
              <a:rPr lang="en-IN" dirty="0"/>
              <a:t> </a:t>
            </a:r>
            <a:r>
              <a:rPr lang="en-IN" dirty="0" smtClean="0"/>
              <a:t>in nature.</a:t>
            </a:r>
          </a:p>
          <a:p>
            <a:r>
              <a:rPr lang="en-US" dirty="0" smtClean="0"/>
              <a:t>In Python, there is no </a:t>
            </a:r>
            <a:r>
              <a:rPr lang="en-US" i="1" dirty="0" smtClean="0"/>
              <a:t>char </a:t>
            </a:r>
            <a:r>
              <a:rPr lang="en-US" dirty="0" smtClean="0"/>
              <a:t>type. String type handles all instances.</a:t>
            </a:r>
            <a:endParaRPr lang="en-IN" dirty="0" smtClean="0"/>
          </a:p>
          <a:p>
            <a:r>
              <a:rPr lang="en-US" i="1" dirty="0" smtClean="0"/>
              <a:t>Examples:</a:t>
            </a:r>
            <a:endParaRPr lang="en-IN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67596" y="4876800"/>
            <a:ext cx="270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‘NIT’</a:t>
            </a:r>
            <a:endParaRPr lang="en-IN" sz="2800" dirty="0"/>
          </a:p>
          <a:p>
            <a:r>
              <a:rPr lang="en-US" sz="2800" dirty="0" smtClean="0"/>
              <a:t>type(x)</a:t>
            </a:r>
          </a:p>
          <a:p>
            <a:r>
              <a:rPr lang="en-US" sz="2800" dirty="0"/>
              <a:t>y</a:t>
            </a:r>
            <a:r>
              <a:rPr lang="en-US" sz="2800" dirty="0" smtClean="0"/>
              <a:t>=“NIT”</a:t>
            </a:r>
          </a:p>
        </p:txBody>
      </p:sp>
    </p:spTree>
    <p:extLst>
      <p:ext uri="{BB962C8B-B14F-4D97-AF65-F5344CB8AC3E}">
        <p14:creationId xmlns:p14="http://schemas.microsoft.com/office/powerpoint/2010/main" xmlns="" val="2275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String: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3751"/>
          </a:xfrm>
        </p:spPr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dirty="0" smtClean="0"/>
              <a:t>apitalize()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Capitalizes the first letter of the string if it is an alphabet.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686" y="3524312"/>
            <a:ext cx="313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‘nit </a:t>
            </a:r>
            <a:r>
              <a:rPr lang="en-IN" sz="2800" dirty="0" err="1" smtClean="0"/>
              <a:t>rourkela</a:t>
            </a:r>
            <a:r>
              <a:rPr lang="en-IN" sz="2800" dirty="0" smtClean="0"/>
              <a:t>’</a:t>
            </a:r>
          </a:p>
          <a:p>
            <a:r>
              <a:rPr lang="en-US" sz="2800" dirty="0"/>
              <a:t>y</a:t>
            </a:r>
            <a:r>
              <a:rPr lang="en-US" sz="2800" dirty="0" smtClean="0"/>
              <a:t>= </a:t>
            </a:r>
            <a:r>
              <a:rPr lang="en-US" sz="2800" dirty="0" err="1" smtClean="0"/>
              <a:t>x.capitalize</a:t>
            </a:r>
            <a:r>
              <a:rPr lang="en-US" sz="28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0929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String: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3751"/>
          </a:xfrm>
        </p:spPr>
        <p:txBody>
          <a:bodyPr>
            <a:normAutofit/>
          </a:bodyPr>
          <a:lstStyle/>
          <a:p>
            <a:r>
              <a:rPr lang="en-US" i="1" dirty="0" smtClean="0"/>
              <a:t>count()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Counts the substring in non-overlapping fashion.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686" y="3524312"/>
            <a:ext cx="313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‘</a:t>
            </a:r>
            <a:r>
              <a:rPr lang="en-IN" sz="2800" dirty="0" err="1" smtClean="0"/>
              <a:t>ababacab</a:t>
            </a:r>
            <a:r>
              <a:rPr lang="en-IN" sz="2800" dirty="0" smtClean="0"/>
              <a:t>’</a:t>
            </a:r>
          </a:p>
          <a:p>
            <a:r>
              <a:rPr lang="en-US" sz="2800" dirty="0" err="1" smtClean="0"/>
              <a:t>x.count</a:t>
            </a:r>
            <a:r>
              <a:rPr lang="en-US" sz="2800" dirty="0" smtClean="0"/>
              <a:t>(‘ab’)</a:t>
            </a:r>
          </a:p>
        </p:txBody>
      </p:sp>
    </p:spTree>
    <p:extLst>
      <p:ext uri="{BB962C8B-B14F-4D97-AF65-F5344CB8AC3E}">
        <p14:creationId xmlns:p14="http://schemas.microsoft.com/office/powerpoint/2010/main" xmlns="" val="18252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String: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3751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endswith</a:t>
            </a:r>
            <a:r>
              <a:rPr lang="en-US" i="1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Checks if a string ends with the given substring.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686" y="3524312"/>
            <a:ext cx="3130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‘</a:t>
            </a:r>
            <a:r>
              <a:rPr lang="en-IN" sz="2800" dirty="0" err="1" smtClean="0"/>
              <a:t>ababacab</a:t>
            </a:r>
            <a:r>
              <a:rPr lang="en-IN" sz="2800" dirty="0" smtClean="0"/>
              <a:t>’</a:t>
            </a:r>
          </a:p>
          <a:p>
            <a:r>
              <a:rPr lang="en-US" sz="2800" dirty="0" err="1" smtClean="0"/>
              <a:t>x.endswith</a:t>
            </a:r>
            <a:r>
              <a:rPr lang="en-US" sz="2800" dirty="0" smtClean="0"/>
              <a:t>(‘ab’)</a:t>
            </a:r>
          </a:p>
          <a:p>
            <a:r>
              <a:rPr lang="en-US" sz="2800" dirty="0" err="1"/>
              <a:t>x.endswith</a:t>
            </a:r>
            <a:r>
              <a:rPr lang="en-US" sz="2800" dirty="0" smtClean="0"/>
              <a:t>(‘</a:t>
            </a:r>
            <a:r>
              <a:rPr lang="en-US" sz="2800" dirty="0"/>
              <a:t>c</a:t>
            </a:r>
            <a:r>
              <a:rPr lang="en-US" sz="2800" dirty="0" smtClean="0"/>
              <a:t>’)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5044243"/>
            <a:ext cx="7886700" cy="156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Every string ends with the null string, ‘’.</a:t>
            </a:r>
          </a:p>
        </p:txBody>
      </p:sp>
    </p:spTree>
    <p:extLst>
      <p:ext uri="{BB962C8B-B14F-4D97-AF65-F5344CB8AC3E}">
        <p14:creationId xmlns:p14="http://schemas.microsoft.com/office/powerpoint/2010/main" xmlns="" val="35128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String: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2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lot of other functions exist. Some of them are:</a:t>
            </a:r>
          </a:p>
          <a:p>
            <a:r>
              <a:rPr lang="en-US" i="1" dirty="0" err="1"/>
              <a:t>i</a:t>
            </a:r>
            <a:r>
              <a:rPr lang="en-US" i="1" dirty="0" err="1" smtClean="0"/>
              <a:t>salpha</a:t>
            </a:r>
            <a:r>
              <a:rPr lang="en-US" i="1" dirty="0" smtClean="0"/>
              <a:t>, </a:t>
            </a:r>
            <a:r>
              <a:rPr lang="en-US" i="1" dirty="0" err="1" smtClean="0"/>
              <a:t>isdigit</a:t>
            </a:r>
            <a:r>
              <a:rPr lang="en-US" i="1" dirty="0" smtClean="0"/>
              <a:t>, </a:t>
            </a:r>
            <a:r>
              <a:rPr lang="en-US" i="1" dirty="0" err="1" smtClean="0"/>
              <a:t>isalnum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Check if the string is alphabetical, numeric or both.</a:t>
            </a:r>
          </a:p>
          <a:p>
            <a:r>
              <a:rPr lang="en-US" i="1" dirty="0" err="1"/>
              <a:t>i</a:t>
            </a:r>
            <a:r>
              <a:rPr lang="en-US" i="1" dirty="0" err="1" smtClean="0"/>
              <a:t>supper</a:t>
            </a:r>
            <a:r>
              <a:rPr lang="en-US" i="1" dirty="0" smtClean="0"/>
              <a:t>, </a:t>
            </a:r>
            <a:r>
              <a:rPr lang="en-US" i="1" dirty="0" err="1" smtClean="0"/>
              <a:t>islower</a:t>
            </a:r>
            <a:r>
              <a:rPr lang="en-US" i="1" dirty="0" smtClean="0"/>
              <a:t>, </a:t>
            </a:r>
            <a:r>
              <a:rPr lang="en-US" i="1" dirty="0" err="1" smtClean="0"/>
              <a:t>istitle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Check if the string is </a:t>
            </a:r>
            <a:r>
              <a:rPr lang="en-US" dirty="0" smtClean="0"/>
              <a:t>in upper or lower or </a:t>
            </a:r>
            <a:r>
              <a:rPr lang="en-US" dirty="0" err="1" smtClean="0"/>
              <a:t>titlecase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upper, lower, title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Convert the </a:t>
            </a:r>
            <a:r>
              <a:rPr lang="en-US" dirty="0"/>
              <a:t>string </a:t>
            </a:r>
            <a:r>
              <a:rPr lang="en-US" dirty="0" smtClean="0"/>
              <a:t>to </a:t>
            </a:r>
            <a:r>
              <a:rPr lang="en-US" dirty="0"/>
              <a:t>upper or lower or </a:t>
            </a:r>
            <a:r>
              <a:rPr lang="en-US" dirty="0" err="1"/>
              <a:t>titlecase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967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r>
              <a:rPr lang="en-IN" dirty="0"/>
              <a:t> </a:t>
            </a:r>
            <a:r>
              <a:rPr lang="en-IN" dirty="0" smtClean="0"/>
              <a:t>Formatting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73223"/>
          </a:xfrm>
        </p:spPr>
        <p:txBody>
          <a:bodyPr>
            <a:normAutofit/>
          </a:bodyPr>
          <a:lstStyle/>
          <a:p>
            <a:r>
              <a:rPr lang="en-US" dirty="0" smtClean="0"/>
              <a:t>Sometimes, we require to substitute a string with many values. For example, we may want to replace the </a:t>
            </a:r>
            <a:r>
              <a:rPr lang="en-US" i="1" dirty="0" smtClean="0"/>
              <a:t> x </a:t>
            </a:r>
            <a:r>
              <a:rPr lang="en-US" dirty="0" smtClean="0"/>
              <a:t>in </a:t>
            </a:r>
            <a:r>
              <a:rPr lang="en-US" i="1" dirty="0" smtClean="0"/>
              <a:t>x is a good player </a:t>
            </a:r>
            <a:r>
              <a:rPr lang="en-US" dirty="0" smtClean="0"/>
              <a:t>with </a:t>
            </a:r>
            <a:r>
              <a:rPr lang="en-US" i="1" dirty="0" smtClean="0"/>
              <a:t>Tom.</a:t>
            </a:r>
            <a:endParaRPr lang="en-US" dirty="0" smtClean="0"/>
          </a:p>
          <a:p>
            <a:r>
              <a:rPr lang="en-US" dirty="0" smtClean="0"/>
              <a:t>Same is true for numbers.</a:t>
            </a:r>
          </a:p>
          <a:p>
            <a:r>
              <a:rPr lang="en-US" dirty="0" smtClean="0"/>
              <a:t>In Python, we use string formatting to format a given string like above.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6694" y="4816664"/>
            <a:ext cx="4381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“{0} is a good player”</a:t>
            </a:r>
          </a:p>
          <a:p>
            <a:r>
              <a:rPr lang="en-US" sz="2800" dirty="0" err="1" smtClean="0"/>
              <a:t>x.format</a:t>
            </a:r>
            <a:r>
              <a:rPr lang="en-US" sz="2800" dirty="0" smtClean="0"/>
              <a:t>(‘Tom’)</a:t>
            </a:r>
          </a:p>
        </p:txBody>
      </p:sp>
    </p:spTree>
    <p:extLst>
      <p:ext uri="{BB962C8B-B14F-4D97-AF65-F5344CB8AC3E}">
        <p14:creationId xmlns:p14="http://schemas.microsoft.com/office/powerpoint/2010/main" xmlns="" val="4838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9915"/>
            <a:ext cx="7886700" cy="423211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What are some basic data types in Python?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What are member functions?</a:t>
            </a:r>
          </a:p>
          <a:p>
            <a:endParaRPr lang="en-US" dirty="0" smtClean="0"/>
          </a:p>
          <a:p>
            <a:r>
              <a:rPr lang="en-US" dirty="0" smtClean="0"/>
              <a:t>Input and Output in Python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Standard functions in Python</a:t>
            </a:r>
          </a:p>
          <a:p>
            <a:endParaRPr lang="en-US" dirty="0"/>
          </a:p>
          <a:p>
            <a:r>
              <a:rPr lang="en-US" dirty="0" smtClean="0"/>
              <a:t>Python Scripting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75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73223"/>
          </a:xfrm>
        </p:spPr>
        <p:txBody>
          <a:bodyPr>
            <a:normAutofit/>
          </a:bodyPr>
          <a:lstStyle/>
          <a:p>
            <a:r>
              <a:rPr lang="en-US" dirty="0" smtClean="0"/>
              <a:t>In many applications, we need to convert a given variable to another type.</a:t>
            </a:r>
          </a:p>
          <a:p>
            <a:r>
              <a:rPr lang="en-US" dirty="0" smtClean="0"/>
              <a:t>This is done using </a:t>
            </a:r>
            <a:r>
              <a:rPr lang="en-US" b="1" i="1" dirty="0" smtClean="0"/>
              <a:t>type casting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convert a variable to a different type, we simply pass the variable to the target type as a function.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60134" y="4633784"/>
            <a:ext cx="4381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2.3</a:t>
            </a:r>
          </a:p>
          <a:p>
            <a:r>
              <a:rPr lang="en-US" sz="2800" dirty="0" err="1" smtClean="0"/>
              <a:t>str</a:t>
            </a:r>
            <a:r>
              <a:rPr lang="en-US" sz="2800" dirty="0" smtClean="0"/>
              <a:t>(x)</a:t>
            </a:r>
          </a:p>
          <a:p>
            <a:r>
              <a:rPr lang="en-US" sz="2800" dirty="0" smtClean="0"/>
              <a:t>bool(x)</a:t>
            </a:r>
          </a:p>
        </p:txBody>
      </p:sp>
    </p:spTree>
    <p:extLst>
      <p:ext uri="{BB962C8B-B14F-4D97-AF65-F5344CB8AC3E}">
        <p14:creationId xmlns:p14="http://schemas.microsoft.com/office/powerpoint/2010/main" xmlns="" val="19765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Output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560"/>
          </a:xfrm>
        </p:spPr>
        <p:txBody>
          <a:bodyPr>
            <a:normAutofit/>
          </a:bodyPr>
          <a:lstStyle/>
          <a:p>
            <a:r>
              <a:rPr lang="en-IN" dirty="0" smtClean="0"/>
              <a:t>We have already used the </a:t>
            </a:r>
            <a:r>
              <a:rPr lang="en-IN" i="1" dirty="0" smtClean="0"/>
              <a:t>print </a:t>
            </a:r>
            <a:r>
              <a:rPr lang="en-IN" dirty="0" smtClean="0"/>
              <a:t>function in our first lab class to print variables.</a:t>
            </a:r>
          </a:p>
          <a:p>
            <a:r>
              <a:rPr lang="en-US" dirty="0" smtClean="0"/>
              <a:t>In Python environment, writing the name of the variable also prints it.</a:t>
            </a:r>
          </a:p>
          <a:p>
            <a:r>
              <a:rPr lang="en-US" dirty="0" smtClean="0"/>
              <a:t>If arguments to </a:t>
            </a:r>
            <a:r>
              <a:rPr lang="en-US" i="1" dirty="0" smtClean="0"/>
              <a:t>print </a:t>
            </a:r>
            <a:r>
              <a:rPr lang="en-US" dirty="0" smtClean="0"/>
              <a:t>function are comma separated, they are printed with spaces in between.</a:t>
            </a:r>
          </a:p>
          <a:p>
            <a:r>
              <a:rPr lang="en-US" dirty="0" smtClean="0"/>
              <a:t>By default, print statement prints a newline at the end.</a:t>
            </a:r>
          </a:p>
        </p:txBody>
      </p:sp>
    </p:spTree>
    <p:extLst>
      <p:ext uri="{BB962C8B-B14F-4D97-AF65-F5344CB8AC3E}">
        <p14:creationId xmlns:p14="http://schemas.microsoft.com/office/powerpoint/2010/main" xmlns="" val="35941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Output in Python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35750" y="2414840"/>
            <a:ext cx="4381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2.3</a:t>
            </a:r>
          </a:p>
          <a:p>
            <a:r>
              <a:rPr lang="en-US" sz="2800" dirty="0" smtClean="0"/>
              <a:t>x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rint(x)</a:t>
            </a:r>
          </a:p>
          <a:p>
            <a:r>
              <a:rPr lang="en-US" sz="2800" dirty="0" smtClean="0"/>
              <a:t>print(x, ‘NIT’)</a:t>
            </a:r>
          </a:p>
          <a:p>
            <a:r>
              <a:rPr lang="en-US" sz="2800" dirty="0" smtClean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xmlns="" val="32365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Input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560"/>
          </a:xfrm>
        </p:spPr>
        <p:txBody>
          <a:bodyPr>
            <a:normAutofit/>
          </a:bodyPr>
          <a:lstStyle/>
          <a:p>
            <a:r>
              <a:rPr lang="en-US" dirty="0" smtClean="0"/>
              <a:t>In Python, we use </a:t>
            </a:r>
            <a:r>
              <a:rPr lang="en-US" i="1" dirty="0" err="1" smtClean="0"/>
              <a:t>raw_input</a:t>
            </a:r>
            <a:r>
              <a:rPr lang="en-US" i="1" dirty="0" smtClean="0"/>
              <a:t>() </a:t>
            </a:r>
            <a:r>
              <a:rPr lang="en-US" dirty="0" smtClean="0"/>
              <a:t>function to take all input in the form of string.</a:t>
            </a:r>
          </a:p>
          <a:p>
            <a:r>
              <a:rPr lang="en-US" dirty="0" smtClean="0"/>
              <a:t>We then convert this to any data type we want to.</a:t>
            </a:r>
          </a:p>
          <a:p>
            <a:r>
              <a:rPr lang="en-US" dirty="0" smtClean="0"/>
              <a:t>If it is not possible to convert the raw string to what we want to, an error is raised.</a:t>
            </a:r>
          </a:p>
          <a:p>
            <a:r>
              <a:rPr lang="en-US" dirty="0" smtClean="0"/>
              <a:t>We can also print the input prompt through the </a:t>
            </a:r>
            <a:r>
              <a:rPr lang="en-US" i="1" dirty="0" err="1"/>
              <a:t>raw_input</a:t>
            </a:r>
            <a:r>
              <a:rPr lang="en-US" i="1" dirty="0"/>
              <a:t>() </a:t>
            </a:r>
            <a:r>
              <a:rPr lang="en-US" dirty="0" smtClean="0"/>
              <a:t>function for better interfacing.</a:t>
            </a:r>
          </a:p>
          <a:p>
            <a:r>
              <a:rPr lang="en-US" dirty="0" smtClean="0"/>
              <a:t>Unlike </a:t>
            </a:r>
            <a:r>
              <a:rPr lang="en-US" i="1" dirty="0" err="1" smtClean="0"/>
              <a:t>scanf</a:t>
            </a:r>
            <a:r>
              <a:rPr lang="en-US" i="1" dirty="0" smtClean="0"/>
              <a:t> </a:t>
            </a:r>
            <a:r>
              <a:rPr lang="en-US" dirty="0" smtClean="0"/>
              <a:t>in C, </a:t>
            </a:r>
            <a:r>
              <a:rPr lang="en-US" i="1" dirty="0" err="1"/>
              <a:t>raw_input</a:t>
            </a:r>
            <a:r>
              <a:rPr lang="en-US" i="1" dirty="0"/>
              <a:t>()</a:t>
            </a:r>
            <a:r>
              <a:rPr lang="en-US" dirty="0" smtClean="0"/>
              <a:t> doesn’t require any type formatter. We can also input spaces with </a:t>
            </a:r>
            <a:r>
              <a:rPr lang="en-US" i="1" dirty="0" err="1"/>
              <a:t>raw_input</a:t>
            </a:r>
            <a:r>
              <a:rPr lang="en-US" i="1" dirty="0" smtClean="0"/>
              <a:t>().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272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Input in Python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75232" y="2439224"/>
            <a:ext cx="6595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= </a:t>
            </a:r>
            <a:r>
              <a:rPr lang="en-US" sz="2800" dirty="0" err="1" smtClean="0"/>
              <a:t>int</a:t>
            </a:r>
            <a:r>
              <a:rPr lang="en-US" sz="2800" dirty="0" smtClean="0"/>
              <a:t>(</a:t>
            </a:r>
            <a:r>
              <a:rPr lang="en-US" sz="2800" dirty="0" err="1" smtClean="0"/>
              <a:t>raw_input</a:t>
            </a:r>
            <a:r>
              <a:rPr lang="en-US" sz="2800" dirty="0" smtClean="0"/>
              <a:t>())</a:t>
            </a:r>
          </a:p>
          <a:p>
            <a:r>
              <a:rPr lang="en-US" sz="2800" dirty="0" smtClean="0"/>
              <a:t>y= bool(</a:t>
            </a:r>
            <a:r>
              <a:rPr lang="en-US" sz="2800" dirty="0" err="1" smtClean="0"/>
              <a:t>raw_input</a:t>
            </a:r>
            <a:r>
              <a:rPr lang="en-US" sz="2800" dirty="0" smtClean="0"/>
              <a:t>(“Enter a number”))</a:t>
            </a:r>
          </a:p>
          <a:p>
            <a:r>
              <a:rPr lang="en-US" sz="2800" dirty="0" smtClean="0"/>
              <a:t>z= float(</a:t>
            </a:r>
            <a:r>
              <a:rPr lang="en-US" sz="2800" dirty="0" err="1" smtClean="0"/>
              <a:t>raw_input</a:t>
            </a:r>
            <a:r>
              <a:rPr lang="en-US" sz="2800" dirty="0" smtClean="0"/>
              <a:t>(“Enter an alphabet\n”))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4572755"/>
            <a:ext cx="7886700" cy="105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the time being, we will learn how to input one thing at a time only.</a:t>
            </a:r>
          </a:p>
        </p:txBody>
      </p:sp>
    </p:spTree>
    <p:extLst>
      <p:ext uri="{BB962C8B-B14F-4D97-AF65-F5344CB8AC3E}">
        <p14:creationId xmlns:p14="http://schemas.microsoft.com/office/powerpoint/2010/main" xmlns="" val="33489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functions are available for use in the Python environment.</a:t>
            </a:r>
          </a:p>
          <a:p>
            <a:r>
              <a:rPr lang="en-US" dirty="0" smtClean="0"/>
              <a:t>Similar to </a:t>
            </a:r>
            <a:r>
              <a:rPr lang="en-US" i="1" dirty="0" smtClean="0"/>
              <a:t>#include </a:t>
            </a:r>
            <a:r>
              <a:rPr lang="en-US" dirty="0" smtClean="0"/>
              <a:t>in C, Python uses </a:t>
            </a:r>
            <a:r>
              <a:rPr lang="en-US" i="1" dirty="0" smtClean="0"/>
              <a:t>import </a:t>
            </a:r>
            <a:r>
              <a:rPr lang="en-US" dirty="0" smtClean="0"/>
              <a:t>statements to import </a:t>
            </a:r>
            <a:r>
              <a:rPr lang="en-US" i="1" dirty="0" smtClean="0"/>
              <a:t>modules </a:t>
            </a:r>
            <a:r>
              <a:rPr lang="en-US" dirty="0" smtClean="0"/>
              <a:t>to the Python environment.</a:t>
            </a:r>
          </a:p>
          <a:p>
            <a:r>
              <a:rPr lang="en-US" b="1" i="1" dirty="0" smtClean="0"/>
              <a:t>Standard functions </a:t>
            </a:r>
            <a:r>
              <a:rPr lang="en-US" dirty="0" smtClean="0"/>
              <a:t>are those functions which are already present without any import.</a:t>
            </a:r>
          </a:p>
          <a:p>
            <a:r>
              <a:rPr lang="en-US" dirty="0" smtClean="0"/>
              <a:t>There are 75 standard functions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37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Functions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4850" y="4530788"/>
            <a:ext cx="7886700" cy="1478407"/>
          </a:xfrm>
        </p:spPr>
        <p:txBody>
          <a:bodyPr>
            <a:norm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ype()</a:t>
            </a:r>
          </a:p>
          <a:p>
            <a:pPr marL="0" indent="0">
              <a:buNone/>
            </a:pPr>
            <a:r>
              <a:rPr lang="en-US" dirty="0" smtClean="0"/>
              <a:t>Type detection function is standard.</a:t>
            </a:r>
            <a:endParaRPr lang="en-IN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254407"/>
            <a:ext cx="7886700" cy="147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r</a:t>
            </a:r>
            <a:r>
              <a:rPr lang="en-US" i="1" dirty="0" err="1" smtClean="0"/>
              <a:t>aw_input</a:t>
            </a:r>
            <a:r>
              <a:rPr lang="en-US" i="1" dirty="0" smtClean="0"/>
              <a:t>(), print()</a:t>
            </a:r>
          </a:p>
          <a:p>
            <a:pPr marL="0" indent="0">
              <a:buNone/>
            </a:pPr>
            <a:r>
              <a:rPr lang="en-US" dirty="0" smtClean="0"/>
              <a:t>The basic input and output functions are standard.</a:t>
            </a:r>
            <a:endParaRPr lang="en-IN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050" y="1978025"/>
            <a:ext cx="7886700" cy="147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/>
              <a:t>int(), float(), bool(), str(), long(), complex()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All the type casting functions are standard.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6780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Functions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8407"/>
          </a:xfrm>
        </p:spPr>
        <p:txBody>
          <a:bodyPr>
            <a:normAutofit/>
          </a:bodyPr>
          <a:lstStyle/>
          <a:p>
            <a:r>
              <a:rPr lang="en-US" i="1" dirty="0" err="1"/>
              <a:t>l</a:t>
            </a:r>
            <a:r>
              <a:rPr lang="en-US" i="1" dirty="0" err="1" smtClean="0"/>
              <a:t>en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Returns the length of the variable if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4172" y="2866944"/>
            <a:ext cx="2701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“NIT”</a:t>
            </a:r>
            <a:endParaRPr lang="en-IN" sz="2800" dirty="0"/>
          </a:p>
          <a:p>
            <a:r>
              <a:rPr lang="en-US" sz="2800" dirty="0" err="1" smtClean="0"/>
              <a:t>len</a:t>
            </a:r>
            <a:r>
              <a:rPr lang="en-US" sz="2800" dirty="0" smtClean="0"/>
              <a:t>(x)</a:t>
            </a:r>
          </a:p>
          <a:p>
            <a:r>
              <a:rPr lang="en-US" sz="2800" dirty="0" err="1"/>
              <a:t>l</a:t>
            </a:r>
            <a:r>
              <a:rPr lang="en-US" sz="2800" dirty="0" err="1" smtClean="0"/>
              <a:t>en</a:t>
            </a:r>
            <a:r>
              <a:rPr lang="en-US" sz="2800" dirty="0" smtClean="0"/>
              <a:t>(1)</a:t>
            </a:r>
          </a:p>
          <a:p>
            <a:endParaRPr lang="en-IN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303833"/>
            <a:ext cx="7886700" cy="107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m</a:t>
            </a:r>
            <a:r>
              <a:rPr lang="en-US" i="1" dirty="0" smtClean="0"/>
              <a:t>in(), max()</a:t>
            </a:r>
          </a:p>
          <a:p>
            <a:pPr marL="0" indent="0">
              <a:buNone/>
            </a:pPr>
            <a:r>
              <a:rPr lang="en-US" dirty="0" smtClean="0"/>
              <a:t>Return the min or max of the arguments passed.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9499" y="5376672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min(1, 2, 3)</a:t>
            </a:r>
          </a:p>
          <a:p>
            <a:pPr algn="ctr"/>
            <a:r>
              <a:rPr lang="en-US" sz="2800" dirty="0" smtClean="0"/>
              <a:t>max(1, 2, 3)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8252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Functions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8407"/>
          </a:xfrm>
        </p:spPr>
        <p:txBody>
          <a:bodyPr>
            <a:normAutofit/>
          </a:bodyPr>
          <a:lstStyle/>
          <a:p>
            <a:r>
              <a:rPr lang="en-US" i="1" dirty="0" smtClean="0"/>
              <a:t>abs()</a:t>
            </a:r>
          </a:p>
          <a:p>
            <a:pPr marL="0" indent="0">
              <a:buNone/>
            </a:pPr>
            <a:r>
              <a:rPr lang="en-US" dirty="0" smtClean="0"/>
              <a:t>Returns the absolute value of </a:t>
            </a:r>
            <a:r>
              <a:rPr lang="en-US" dirty="0" err="1" smtClean="0"/>
              <a:t>int</a:t>
            </a:r>
            <a:r>
              <a:rPr lang="en-US" dirty="0" smtClean="0"/>
              <a:t>, float or complex.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4172" y="2866944"/>
            <a:ext cx="270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abs(-1)</a:t>
            </a:r>
          </a:p>
          <a:p>
            <a:r>
              <a:rPr lang="en-US" sz="2800" dirty="0" smtClean="0"/>
              <a:t>abs(1j)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bs(‘1’)</a:t>
            </a:r>
            <a:endParaRPr lang="en-IN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303833"/>
            <a:ext cx="7886700" cy="107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</a:t>
            </a:r>
            <a:r>
              <a:rPr lang="en-US" i="1" dirty="0" smtClean="0"/>
              <a:t>ow()</a:t>
            </a:r>
          </a:p>
          <a:p>
            <a:pPr marL="0" indent="0">
              <a:buNone/>
            </a:pPr>
            <a:r>
              <a:rPr lang="en-US" dirty="0" smtClean="0"/>
              <a:t>Return the exponent similar to 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4171" y="5376672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ow(2, 4)</a:t>
            </a:r>
          </a:p>
          <a:p>
            <a:r>
              <a:rPr lang="en-US" sz="2800" dirty="0" smtClean="0"/>
              <a:t>pow(2.3, 3.2)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7480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Functions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8407"/>
          </a:xfrm>
        </p:spPr>
        <p:txBody>
          <a:bodyPr>
            <a:normAutofit/>
          </a:bodyPr>
          <a:lstStyle/>
          <a:p>
            <a:r>
              <a:rPr lang="en-US" i="1" dirty="0" err="1"/>
              <a:t>c</a:t>
            </a:r>
            <a:r>
              <a:rPr lang="en-US" i="1" dirty="0" err="1" smtClean="0"/>
              <a:t>hr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Returns the character string for given ASCII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4172" y="3049824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</a:t>
            </a:r>
            <a:r>
              <a:rPr lang="en-US" sz="2800" dirty="0" err="1" smtClean="0"/>
              <a:t>hr</a:t>
            </a:r>
            <a:r>
              <a:rPr lang="en-US" sz="2800" dirty="0" smtClean="0"/>
              <a:t>(65)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hr</a:t>
            </a:r>
            <a:r>
              <a:rPr lang="en-US" sz="2800" dirty="0" smtClean="0"/>
              <a:t>(1000)</a:t>
            </a:r>
            <a:endParaRPr lang="en-IN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303833"/>
            <a:ext cx="7886700" cy="107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o</a:t>
            </a:r>
            <a:r>
              <a:rPr lang="en-US" i="1" dirty="0" err="1" smtClean="0"/>
              <a:t>rd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dirty="0"/>
              <a:t>Returns the </a:t>
            </a:r>
            <a:r>
              <a:rPr lang="en-US" dirty="0" smtClean="0"/>
              <a:t>ASCII value for the character </a:t>
            </a:r>
            <a:r>
              <a:rPr lang="en-US" dirty="0"/>
              <a:t>string </a:t>
            </a:r>
            <a:r>
              <a:rPr lang="en-US" dirty="0" smtClean="0"/>
              <a:t>given.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04171" y="5376672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</a:t>
            </a:r>
            <a:r>
              <a:rPr lang="en-US" sz="2800" dirty="0" err="1" smtClean="0"/>
              <a:t>rd</a:t>
            </a:r>
            <a:r>
              <a:rPr lang="en-US" sz="2800" dirty="0" smtClean="0"/>
              <a:t>(‘a’)</a:t>
            </a:r>
          </a:p>
          <a:p>
            <a:r>
              <a:rPr lang="en-US" sz="2800" dirty="0" err="1" smtClean="0"/>
              <a:t>ord</a:t>
            </a:r>
            <a:r>
              <a:rPr lang="en-US" sz="2800" dirty="0" smtClean="0"/>
              <a:t>(‘ab’)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854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i="1" dirty="0" smtClean="0"/>
              <a:t>variable</a:t>
            </a:r>
            <a:r>
              <a:rPr lang="en-IN" dirty="0" smtClean="0"/>
              <a:t> is a container that stores certain data or information.</a:t>
            </a:r>
          </a:p>
          <a:p>
            <a:r>
              <a:rPr lang="en-IN" dirty="0" smtClean="0"/>
              <a:t>In C, all variables have a </a:t>
            </a:r>
            <a:r>
              <a:rPr lang="en-IN" b="1" i="1" dirty="0" smtClean="0"/>
              <a:t>data 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b="1" i="1" dirty="0" smtClean="0"/>
              <a:t>data type </a:t>
            </a:r>
            <a:r>
              <a:rPr lang="en-IN" dirty="0" smtClean="0"/>
              <a:t>is a set of rules that identify the properties and meaning of distinct information.</a:t>
            </a:r>
          </a:p>
          <a:p>
            <a:r>
              <a:rPr lang="en-IN" dirty="0" smtClean="0"/>
              <a:t>Python automatically infers the data type of the variable by the value it is initialized with.</a:t>
            </a:r>
          </a:p>
          <a:p>
            <a:r>
              <a:rPr lang="en-IN" dirty="0" smtClean="0"/>
              <a:t>A variable doesn’t have a permanent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38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whole programs in the Python environment.</a:t>
            </a:r>
          </a:p>
          <a:p>
            <a:r>
              <a:rPr lang="en-US" dirty="0" smtClean="0"/>
              <a:t>But it may become cumbersome to do so when program is large.</a:t>
            </a:r>
          </a:p>
          <a:p>
            <a:r>
              <a:rPr lang="en-US" dirty="0" smtClean="0"/>
              <a:t>Also, multi-line concepts such as loops are difficult to write.</a:t>
            </a:r>
          </a:p>
          <a:p>
            <a:r>
              <a:rPr lang="en-US" dirty="0" smtClean="0"/>
              <a:t>In these cases, we write Python programs in .</a:t>
            </a:r>
            <a:r>
              <a:rPr lang="en-US" dirty="0" err="1" smtClean="0"/>
              <a:t>py</a:t>
            </a:r>
            <a:r>
              <a:rPr lang="en-US" dirty="0" smtClean="0"/>
              <a:t> files as we write C programs in .c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28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2791"/>
          </a:xfrm>
        </p:spPr>
        <p:txBody>
          <a:bodyPr/>
          <a:lstStyle/>
          <a:p>
            <a:r>
              <a:rPr lang="en-US" dirty="0" smtClean="0"/>
              <a:t>In Python scripts, we write exactly the statements that we would have written in the interpreter.</a:t>
            </a:r>
          </a:p>
          <a:p>
            <a:r>
              <a:rPr lang="en-US" dirty="0" smtClean="0"/>
              <a:t>We write Python scripts using </a:t>
            </a:r>
            <a:r>
              <a:rPr lang="en-US" b="1" dirty="0" smtClean="0"/>
              <a:t>vi </a:t>
            </a:r>
            <a:r>
              <a:rPr lang="en-US" dirty="0" smtClean="0"/>
              <a:t>as before.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38412" y="3328416"/>
            <a:ext cx="270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i 	test.py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851636"/>
            <a:ext cx="7886700" cy="97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run a Python script using the following command in terminal: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21420" y="4831207"/>
            <a:ext cx="270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python  test.py</a:t>
            </a:r>
          </a:p>
        </p:txBody>
      </p:sp>
    </p:spTree>
    <p:extLst>
      <p:ext uri="{BB962C8B-B14F-4D97-AF65-F5344CB8AC3E}">
        <p14:creationId xmlns:p14="http://schemas.microsoft.com/office/powerpoint/2010/main" xmlns="" val="38322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learnt about the various simple data types offered by Python.</a:t>
            </a:r>
          </a:p>
          <a:p>
            <a:r>
              <a:rPr lang="en-IN" dirty="0" smtClean="0"/>
              <a:t>We saw how to use member functions of variables of different data types.</a:t>
            </a:r>
          </a:p>
          <a:p>
            <a:r>
              <a:rPr lang="en-IN" dirty="0" smtClean="0"/>
              <a:t>We saw how to format strings to suit our purposes.</a:t>
            </a:r>
          </a:p>
          <a:p>
            <a:r>
              <a:rPr lang="en-US" dirty="0" smtClean="0"/>
              <a:t>We saw how we can type cast variables.</a:t>
            </a:r>
            <a:endParaRPr lang="en-IN" dirty="0" smtClean="0"/>
          </a:p>
          <a:p>
            <a:r>
              <a:rPr lang="en-IN" dirty="0" smtClean="0"/>
              <a:t>We saw how to use </a:t>
            </a:r>
            <a:r>
              <a:rPr lang="en-IN" dirty="0" err="1" smtClean="0"/>
              <a:t>raw_input</a:t>
            </a:r>
            <a:r>
              <a:rPr lang="en-IN" dirty="0" smtClean="0"/>
              <a:t> and print functions for input and output in Python programs.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4311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saw how to use various standard functions in the Python environment.</a:t>
            </a:r>
          </a:p>
          <a:p>
            <a:r>
              <a:rPr lang="en-IN" dirty="0" smtClean="0"/>
              <a:t>We saw how to write, save and run Python scripts from Linux </a:t>
            </a:r>
            <a:r>
              <a:rPr lang="en-IN" dirty="0" err="1" smtClean="0"/>
              <a:t>commandline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2458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400"/>
            <a:ext cx="7886700" cy="4758055"/>
          </a:xfrm>
        </p:spPr>
        <p:txBody>
          <a:bodyPr/>
          <a:lstStyle/>
          <a:p>
            <a:r>
              <a:rPr lang="en-US" dirty="0" smtClean="0"/>
              <a:t>WAP to take an integer as input and print the character represented by it in ASCII.</a:t>
            </a:r>
          </a:p>
          <a:p>
            <a:r>
              <a:rPr lang="en-US" dirty="0" smtClean="0"/>
              <a:t>WAP to take 5 float values as input and print the min and max of them all.</a:t>
            </a:r>
          </a:p>
          <a:p>
            <a:r>
              <a:rPr lang="en-US" dirty="0" smtClean="0"/>
              <a:t>WAP to take 2 float values, add them and print the numerators and denominators of their fractional representation.</a:t>
            </a:r>
          </a:p>
          <a:p>
            <a:r>
              <a:rPr lang="en-US" dirty="0" smtClean="0"/>
              <a:t>WAP to print the following values:</a:t>
            </a:r>
          </a:p>
          <a:p>
            <a:pPr lvl="1"/>
            <a:r>
              <a:rPr lang="en-US" dirty="0" smtClean="0"/>
              <a:t>Boolean value of None</a:t>
            </a:r>
          </a:p>
          <a:p>
            <a:pPr lvl="1"/>
            <a:r>
              <a:rPr lang="en-US" dirty="0" smtClean="0"/>
              <a:t>Long value of False</a:t>
            </a:r>
          </a:p>
          <a:p>
            <a:pPr lvl="1"/>
            <a:r>
              <a:rPr lang="en-US" dirty="0" smtClean="0"/>
              <a:t>Float value of the string ‘3.4e0’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36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400"/>
            <a:ext cx="7886700" cy="4758055"/>
          </a:xfrm>
        </p:spPr>
        <p:txBody>
          <a:bodyPr>
            <a:normAutofit/>
          </a:bodyPr>
          <a:lstStyle/>
          <a:p>
            <a:r>
              <a:rPr lang="en-US" dirty="0" smtClean="0"/>
              <a:t>WAP to print your name in uppercase, lowercase and </a:t>
            </a:r>
            <a:r>
              <a:rPr lang="en-US" dirty="0" err="1" smtClean="0"/>
              <a:t>titlecase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WAP to take a string and print it’s length.</a:t>
            </a:r>
          </a:p>
          <a:p>
            <a:r>
              <a:rPr lang="en-US" dirty="0" smtClean="0"/>
              <a:t>WAP to input 2 complex numbers and find the amplitude of their sum.</a:t>
            </a:r>
          </a:p>
          <a:p>
            <a:r>
              <a:rPr lang="en-US" dirty="0" smtClean="0"/>
              <a:t>WAP to input a complex number x and print the value of </a:t>
            </a: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2x</a:t>
            </a:r>
            <a:r>
              <a:rPr lang="en-US" i="1" baseline="30000" dirty="0" smtClean="0"/>
              <a:t>2</a:t>
            </a:r>
            <a:r>
              <a:rPr lang="en-US" i="1" dirty="0" smtClean="0"/>
              <a:t> + 3x </a:t>
            </a:r>
            <a:r>
              <a:rPr lang="en-US" i="1" smtClean="0"/>
              <a:t>– j- x</a:t>
            </a:r>
            <a:r>
              <a:rPr lang="en-US" i="1" baseline="30000" smtClean="0"/>
              <a:t>-1.2 </a:t>
            </a:r>
            <a:endParaRPr lang="en-US" i="1" baseline="30000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85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patience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5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and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Python, a variable is an </a:t>
            </a:r>
            <a:r>
              <a:rPr lang="en-IN" b="1" i="1" dirty="0" smtClean="0"/>
              <a:t>object</a:t>
            </a:r>
            <a:r>
              <a:rPr lang="en-IN" dirty="0" smtClean="0"/>
              <a:t>. An object is a collection of similar data and relevant functions.</a:t>
            </a:r>
          </a:p>
          <a:p>
            <a:r>
              <a:rPr lang="en-US" dirty="0" smtClean="0"/>
              <a:t>Each variable has a set of functions depending on it’s data type.</a:t>
            </a:r>
          </a:p>
          <a:p>
            <a:r>
              <a:rPr lang="en-US" dirty="0" smtClean="0"/>
              <a:t>These functions are called </a:t>
            </a:r>
            <a:r>
              <a:rPr lang="en-US" b="1" i="1" dirty="0" smtClean="0"/>
              <a:t>member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Member functions can be accessed using the </a:t>
            </a:r>
            <a:r>
              <a:rPr lang="en-US" b="1" i="1" dirty="0" smtClean="0"/>
              <a:t>dot, ‘.’ </a:t>
            </a:r>
            <a:r>
              <a:rPr lang="en-US" dirty="0" smtClean="0"/>
              <a:t>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441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Basic Data Types?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basic data types in Python are similar to those of C.</a:t>
            </a:r>
          </a:p>
          <a:p>
            <a:r>
              <a:rPr lang="en-US" dirty="0" smtClean="0"/>
              <a:t>Today, we will learn about:</a:t>
            </a:r>
          </a:p>
          <a:p>
            <a:pPr lvl="1"/>
            <a:r>
              <a:rPr lang="en-US" b="1" i="1" dirty="0" err="1"/>
              <a:t>i</a:t>
            </a:r>
            <a:r>
              <a:rPr lang="en-US" b="1" i="1" dirty="0" err="1" smtClean="0"/>
              <a:t>nt</a:t>
            </a:r>
            <a:r>
              <a:rPr lang="en-US" dirty="0" smtClean="0"/>
              <a:t> – the integer data type in Python</a:t>
            </a:r>
          </a:p>
          <a:p>
            <a:pPr lvl="1"/>
            <a:r>
              <a:rPr lang="en-US" b="1" i="1" dirty="0"/>
              <a:t>f</a:t>
            </a:r>
            <a:r>
              <a:rPr lang="en-US" b="1" i="1" dirty="0" smtClean="0"/>
              <a:t>loat – </a:t>
            </a:r>
            <a:r>
              <a:rPr lang="en-US" dirty="0" smtClean="0"/>
              <a:t>the floating/ decimal/ real number data type</a:t>
            </a:r>
          </a:p>
          <a:p>
            <a:pPr lvl="1"/>
            <a:r>
              <a:rPr lang="en-US" b="1" i="1" dirty="0"/>
              <a:t>s</a:t>
            </a:r>
            <a:r>
              <a:rPr lang="en-US" b="1" i="1" dirty="0" smtClean="0"/>
              <a:t>tring – </a:t>
            </a:r>
            <a:r>
              <a:rPr lang="en-US" dirty="0" smtClean="0"/>
              <a:t>the character and it’s composite data type</a:t>
            </a:r>
          </a:p>
          <a:p>
            <a:pPr lvl="1"/>
            <a:r>
              <a:rPr lang="en-US" b="1" i="1" dirty="0" err="1" smtClean="0"/>
              <a:t>boolean</a:t>
            </a:r>
            <a:r>
              <a:rPr lang="en-US" b="1" i="1" dirty="0" smtClean="0"/>
              <a:t> </a:t>
            </a:r>
            <a:r>
              <a:rPr lang="en-US" dirty="0" smtClean="0"/>
              <a:t>– the truth value data type</a:t>
            </a:r>
          </a:p>
          <a:p>
            <a:pPr lvl="1"/>
            <a:r>
              <a:rPr lang="en-US" b="1" i="1" dirty="0" err="1" smtClean="0"/>
              <a:t>Nonetype</a:t>
            </a:r>
            <a:r>
              <a:rPr lang="en-US" b="1" i="1" dirty="0" smtClean="0"/>
              <a:t> </a:t>
            </a:r>
            <a:r>
              <a:rPr lang="en-US" dirty="0" smtClean="0"/>
              <a:t>– the void/ null data type</a:t>
            </a:r>
            <a:endParaRPr lang="en-IN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94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1319"/>
          </a:xfrm>
        </p:spPr>
        <p:txBody>
          <a:bodyPr>
            <a:normAutofit/>
          </a:bodyPr>
          <a:lstStyle/>
          <a:p>
            <a:r>
              <a:rPr lang="en-IN" dirty="0" smtClean="0"/>
              <a:t>Most commonly used and primitive data type. </a:t>
            </a:r>
          </a:p>
          <a:p>
            <a:r>
              <a:rPr lang="en-IN" dirty="0" smtClean="0"/>
              <a:t>Stores integral values.</a:t>
            </a:r>
          </a:p>
          <a:p>
            <a:r>
              <a:rPr lang="en-US" dirty="0" smtClean="0"/>
              <a:t>In C, </a:t>
            </a:r>
            <a:r>
              <a:rPr lang="en-US" dirty="0" err="1" smtClean="0"/>
              <a:t>int</a:t>
            </a:r>
            <a:r>
              <a:rPr lang="en-US" dirty="0" smtClean="0"/>
              <a:t> type is usually 2 bytes in size.</a:t>
            </a:r>
          </a:p>
          <a:p>
            <a:r>
              <a:rPr lang="en-US" dirty="0" smtClean="0"/>
              <a:t>In Python, it usually 4 to 8 bytes in size!</a:t>
            </a:r>
          </a:p>
          <a:p>
            <a:r>
              <a:rPr lang="en-US" dirty="0" smtClean="0"/>
              <a:t>You can know the type of a variable using the type() function.</a:t>
            </a:r>
            <a:endParaRPr lang="en-IN" b="1" dirty="0"/>
          </a:p>
          <a:p>
            <a:r>
              <a:rPr lang="en-US" i="1" dirty="0" smtClean="0"/>
              <a:t>Example:</a:t>
            </a:r>
            <a:endParaRPr lang="en-IN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23628" y="5266944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</a:t>
            </a:r>
            <a:r>
              <a:rPr lang="en-IN" sz="2800" dirty="0" smtClean="0"/>
              <a:t>= 30</a:t>
            </a:r>
            <a:endParaRPr lang="en-IN" sz="2800" dirty="0"/>
          </a:p>
          <a:p>
            <a:r>
              <a:rPr lang="en-US" sz="2800" dirty="0" smtClean="0"/>
              <a:t>type(x)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799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82951"/>
          </a:xfrm>
        </p:spPr>
        <p:txBody>
          <a:bodyPr>
            <a:normAutofit/>
          </a:bodyPr>
          <a:lstStyle/>
          <a:p>
            <a:r>
              <a:rPr lang="en-US" dirty="0" smtClean="0"/>
              <a:t>Numbers with higher ranges.</a:t>
            </a:r>
            <a:endParaRPr lang="en-IN" dirty="0" smtClean="0"/>
          </a:p>
          <a:p>
            <a:r>
              <a:rPr lang="en-IN" dirty="0" smtClean="0"/>
              <a:t>Typically, size is 28 bytes, 14 times the size of standard C integer.</a:t>
            </a:r>
          </a:p>
          <a:p>
            <a:r>
              <a:rPr lang="en-US" dirty="0" smtClean="0"/>
              <a:t>Identical properties as integers.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Example:</a:t>
            </a:r>
            <a:endParaRPr lang="en-IN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21420" y="4608576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x</a:t>
            </a:r>
            <a:r>
              <a:rPr lang="en-IN" sz="2800" dirty="0" smtClean="0"/>
              <a:t>= 30L</a:t>
            </a:r>
            <a:endParaRPr lang="en-IN" sz="2800" dirty="0"/>
          </a:p>
          <a:p>
            <a:pPr algn="ctr"/>
            <a:r>
              <a:rPr lang="en-US" sz="2800" dirty="0" smtClean="0"/>
              <a:t>type(x)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922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8407"/>
          </a:xfrm>
        </p:spPr>
        <p:txBody>
          <a:bodyPr>
            <a:normAutofit/>
          </a:bodyPr>
          <a:lstStyle/>
          <a:p>
            <a:r>
              <a:rPr lang="en-IN" dirty="0" smtClean="0"/>
              <a:t>Complex numbers are a basic data type in Python!</a:t>
            </a:r>
          </a:p>
          <a:p>
            <a:r>
              <a:rPr lang="en-US" dirty="0" smtClean="0"/>
              <a:t>Use the </a:t>
            </a:r>
            <a:r>
              <a:rPr lang="en-US" i="1" dirty="0" smtClean="0"/>
              <a:t>j </a:t>
            </a:r>
            <a:r>
              <a:rPr lang="en-US" dirty="0" smtClean="0"/>
              <a:t>notation to write complex numbers. </a:t>
            </a:r>
            <a:r>
              <a:rPr lang="en-US" i="1" dirty="0" smtClean="0"/>
              <a:t>Example</a:t>
            </a:r>
            <a:r>
              <a:rPr lang="en-US" dirty="0" smtClean="0"/>
              <a:t>: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38540" y="3304032"/>
            <a:ext cx="270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x</a:t>
            </a:r>
            <a:r>
              <a:rPr lang="en-IN" sz="2800" dirty="0" smtClean="0"/>
              <a:t>= 1j</a:t>
            </a:r>
            <a:endParaRPr lang="en-IN" sz="2800" dirty="0"/>
          </a:p>
          <a:p>
            <a:pPr algn="ctr"/>
            <a:r>
              <a:rPr lang="en-US" sz="2800" dirty="0" smtClean="0"/>
              <a:t>type(x)</a:t>
            </a:r>
            <a:endParaRPr lang="en-IN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599305"/>
            <a:ext cx="7886700" cy="147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even have floating parts.</a:t>
            </a:r>
            <a:endParaRPr lang="en-IN" dirty="0"/>
          </a:p>
          <a:p>
            <a:r>
              <a:rPr lang="en-US" dirty="0" smtClean="0"/>
              <a:t>Recall </a:t>
            </a:r>
            <a:r>
              <a:rPr lang="en-US" i="1" dirty="0" smtClean="0"/>
              <a:t>conjugate</a:t>
            </a:r>
            <a:r>
              <a:rPr lang="en-US" dirty="0" smtClean="0"/>
              <a:t>, </a:t>
            </a:r>
            <a:r>
              <a:rPr lang="en-US" i="1" dirty="0" smtClean="0"/>
              <a:t>real </a:t>
            </a:r>
            <a:r>
              <a:rPr lang="en-US" dirty="0" smtClean="0"/>
              <a:t>and </a:t>
            </a:r>
            <a:r>
              <a:rPr lang="en-US" i="1" dirty="0" smtClean="0"/>
              <a:t>imaginary parts</a:t>
            </a:r>
            <a:r>
              <a:rPr lang="en-US" dirty="0" smtClean="0"/>
              <a:t> of a complex number.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476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Numbers: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8407"/>
          </a:xfrm>
        </p:spPr>
        <p:txBody>
          <a:bodyPr>
            <a:normAutofit/>
          </a:bodyPr>
          <a:lstStyle/>
          <a:p>
            <a:r>
              <a:rPr lang="en-US" dirty="0" smtClean="0"/>
              <a:t>Complex numbers have only one member function: </a:t>
            </a:r>
            <a:r>
              <a:rPr lang="en-US" i="1" dirty="0" smtClean="0"/>
              <a:t>conjugate()</a:t>
            </a:r>
            <a:endParaRPr lang="en-US" dirty="0" smtClean="0"/>
          </a:p>
          <a:p>
            <a:r>
              <a:rPr lang="en-US" i="1" dirty="0" smtClean="0"/>
              <a:t>Example</a:t>
            </a:r>
            <a:r>
              <a:rPr lang="en-US" dirty="0" smtClean="0"/>
              <a:t>: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38540" y="3149443"/>
            <a:ext cx="270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x</a:t>
            </a:r>
            <a:r>
              <a:rPr lang="en-IN" sz="2800" dirty="0" smtClean="0"/>
              <a:t>= 1j</a:t>
            </a:r>
            <a:endParaRPr lang="en-IN" sz="2800" dirty="0"/>
          </a:p>
          <a:p>
            <a:pPr algn="ctr"/>
            <a:r>
              <a:rPr lang="en-US" sz="2800" dirty="0" smtClean="0"/>
              <a:t>x.conjugate()</a:t>
            </a:r>
          </a:p>
          <a:p>
            <a:pPr algn="ctr"/>
            <a:endParaRPr lang="en-IN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4245737"/>
            <a:ext cx="7886700" cy="57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also access the real and imaginary parts as: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8539" y="5065047"/>
            <a:ext cx="270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/>
              <a:t>x.real</a:t>
            </a:r>
            <a:endParaRPr lang="en-IN" sz="2800" dirty="0"/>
          </a:p>
          <a:p>
            <a:pPr algn="ctr"/>
            <a:r>
              <a:rPr lang="en-US" sz="2800" dirty="0" err="1" smtClean="0"/>
              <a:t>x.imag</a:t>
            </a:r>
            <a:endParaRPr lang="en-US" sz="2800" dirty="0" smtClean="0"/>
          </a:p>
          <a:p>
            <a:pPr algn="ctr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367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1614</Words>
  <Application>Microsoft Office PowerPoint</Application>
  <PresentationFormat>On-screen Show (4:3)</PresentationFormat>
  <Paragraphs>236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Basic Data Types</vt:lpstr>
      <vt:lpstr>Today’s Overview</vt:lpstr>
      <vt:lpstr>Variables and Data Types</vt:lpstr>
      <vt:lpstr>Variables and Member Functions</vt:lpstr>
      <vt:lpstr>A Few Basic Data Types?</vt:lpstr>
      <vt:lpstr>Integers</vt:lpstr>
      <vt:lpstr>Long Numbers</vt:lpstr>
      <vt:lpstr>Complex Numbers</vt:lpstr>
      <vt:lpstr>Complex Numbers: Member Functions</vt:lpstr>
      <vt:lpstr>Floating Point Numbers</vt:lpstr>
      <vt:lpstr>Float: Member Functions</vt:lpstr>
      <vt:lpstr>Boolean Numbers</vt:lpstr>
      <vt:lpstr>Nonetype</vt:lpstr>
      <vt:lpstr>Strings</vt:lpstr>
      <vt:lpstr>String: Member Functions</vt:lpstr>
      <vt:lpstr>String: Member Functions</vt:lpstr>
      <vt:lpstr>String: Member Functions</vt:lpstr>
      <vt:lpstr>String: Member Functions</vt:lpstr>
      <vt:lpstr>String Formatting</vt:lpstr>
      <vt:lpstr>Type Casting</vt:lpstr>
      <vt:lpstr>Basic Output in Python</vt:lpstr>
      <vt:lpstr>Basic Output in Python</vt:lpstr>
      <vt:lpstr>Basic Input in Python</vt:lpstr>
      <vt:lpstr>Basic Input in Python</vt:lpstr>
      <vt:lpstr>Standard Functions</vt:lpstr>
      <vt:lpstr>Standard Functions</vt:lpstr>
      <vt:lpstr>Standard Functions</vt:lpstr>
      <vt:lpstr>Standard Functions</vt:lpstr>
      <vt:lpstr>Standard Functions</vt:lpstr>
      <vt:lpstr>Python Scripting</vt:lpstr>
      <vt:lpstr>Python Scripting</vt:lpstr>
      <vt:lpstr>Summary</vt:lpstr>
      <vt:lpstr>Summary</vt:lpstr>
      <vt:lpstr>Assignments</vt:lpstr>
      <vt:lpstr>Assignments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</dc:creator>
  <cp:lastModifiedBy>santosh.bharti</cp:lastModifiedBy>
  <cp:revision>133</cp:revision>
  <dcterms:created xsi:type="dcterms:W3CDTF">2017-01-03T04:26:30Z</dcterms:created>
  <dcterms:modified xsi:type="dcterms:W3CDTF">2018-03-19T12:24:42Z</dcterms:modified>
</cp:coreProperties>
</file>