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8" r:id="rId3"/>
    <p:sldId id="259" r:id="rId4"/>
    <p:sldId id="273" r:id="rId5"/>
    <p:sldId id="303" r:id="rId6"/>
    <p:sldId id="261" r:id="rId7"/>
    <p:sldId id="304" r:id="rId8"/>
    <p:sldId id="305" r:id="rId9"/>
    <p:sldId id="306" r:id="rId10"/>
    <p:sldId id="307" r:id="rId11"/>
    <p:sldId id="322" r:id="rId12"/>
    <p:sldId id="309" r:id="rId13"/>
    <p:sldId id="308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21" r:id="rId23"/>
    <p:sldId id="318" r:id="rId24"/>
    <p:sldId id="320" r:id="rId25"/>
    <p:sldId id="319" r:id="rId26"/>
    <p:sldId id="323" r:id="rId27"/>
    <p:sldId id="262" r:id="rId28"/>
    <p:sldId id="324" r:id="rId29"/>
    <p:sldId id="325" r:id="rId30"/>
    <p:sldId id="326" r:id="rId31"/>
    <p:sldId id="327" r:id="rId32"/>
    <p:sldId id="328" r:id="rId33"/>
    <p:sldId id="274" r:id="rId34"/>
    <p:sldId id="301" r:id="rId35"/>
    <p:sldId id="302" r:id="rId36"/>
    <p:sldId id="275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738" autoAdjust="0"/>
    <p:restoredTop sz="94660"/>
  </p:normalViewPr>
  <p:slideViewPr>
    <p:cSldViewPr snapToGrid="0">
      <p:cViewPr varScale="1">
        <p:scale>
          <a:sx n="73" d="100"/>
          <a:sy n="73" d="100"/>
        </p:scale>
        <p:origin x="-136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32612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1098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87379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98750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01707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88159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2/12/2018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13634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2/12/2018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96240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2/12/2018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96828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31994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22275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pPr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2149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Operators</a:t>
            </a:r>
          </a:p>
        </p:txBody>
      </p:sp>
    </p:spTree>
    <p:extLst>
      <p:ext uri="{BB962C8B-B14F-4D97-AF65-F5344CB8AC3E}">
        <p14:creationId xmlns="" xmlns:p14="http://schemas.microsoft.com/office/powerpoint/2010/main" val="1659563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918472"/>
          </a:xfrm>
        </p:spPr>
        <p:txBody>
          <a:bodyPr>
            <a:normAutofit/>
          </a:bodyPr>
          <a:lstStyle/>
          <a:p>
            <a:r>
              <a:rPr lang="en-US" dirty="0"/>
              <a:t>Floor Operator</a:t>
            </a:r>
          </a:p>
          <a:p>
            <a:pPr lvl="1"/>
            <a:r>
              <a:rPr lang="en-US" dirty="0"/>
              <a:t>Binary operator</a:t>
            </a:r>
          </a:p>
          <a:p>
            <a:pPr lvl="1"/>
            <a:r>
              <a:rPr lang="en-US" dirty="0"/>
              <a:t>Returns value for integer division</a:t>
            </a:r>
          </a:p>
          <a:p>
            <a:pPr lvl="1"/>
            <a:r>
              <a:rPr lang="en-US" dirty="0"/>
              <a:t>NOTE: Not always accurate for floating point numbers!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995563" y="3475215"/>
            <a:ext cx="170090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x= 30</a:t>
            </a:r>
          </a:p>
          <a:p>
            <a:r>
              <a:rPr lang="en-US" sz="2800" dirty="0"/>
              <a:t>y= 4</a:t>
            </a:r>
          </a:p>
          <a:p>
            <a:r>
              <a:rPr lang="en-US" sz="2800" dirty="0"/>
              <a:t>x//y</a:t>
            </a:r>
          </a:p>
          <a:p>
            <a:r>
              <a:rPr lang="en-US" sz="2800" dirty="0"/>
              <a:t>3.5//0.1</a:t>
            </a:r>
          </a:p>
        </p:txBody>
      </p:sp>
    </p:spTree>
    <p:extLst>
      <p:ext uri="{BB962C8B-B14F-4D97-AF65-F5344CB8AC3E}">
        <p14:creationId xmlns="" xmlns:p14="http://schemas.microsoft.com/office/powerpoint/2010/main" val="4076824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918472"/>
          </a:xfrm>
        </p:spPr>
        <p:txBody>
          <a:bodyPr>
            <a:normAutofit/>
          </a:bodyPr>
          <a:lstStyle/>
          <a:p>
            <a:r>
              <a:rPr lang="en-US" dirty="0"/>
              <a:t>Modulo Operator</a:t>
            </a:r>
          </a:p>
          <a:p>
            <a:pPr lvl="1"/>
            <a:r>
              <a:rPr lang="en-US" dirty="0"/>
              <a:t>Binary operator</a:t>
            </a:r>
          </a:p>
          <a:p>
            <a:pPr lvl="1"/>
            <a:r>
              <a:rPr lang="en-US" dirty="0"/>
              <a:t>Returns remainder </a:t>
            </a:r>
            <a:r>
              <a:rPr lang="en-US"/>
              <a:t>for </a:t>
            </a:r>
            <a:r>
              <a:rPr lang="en-US" smtClean="0"/>
              <a:t>division</a:t>
            </a:r>
            <a:endParaRPr lang="en-US" dirty="0"/>
          </a:p>
          <a:p>
            <a:pPr lvl="1"/>
            <a:r>
              <a:rPr lang="en-US" dirty="0"/>
              <a:t>NOTE: Not always accurate for floating point numbers!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859639" y="3561711"/>
            <a:ext cx="170090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x= 30</a:t>
            </a:r>
          </a:p>
          <a:p>
            <a:r>
              <a:rPr lang="en-US" sz="2800" dirty="0"/>
              <a:t>y= 4</a:t>
            </a:r>
          </a:p>
          <a:p>
            <a:r>
              <a:rPr lang="en-US" sz="2800" dirty="0" err="1"/>
              <a:t>x%y</a:t>
            </a:r>
            <a:endParaRPr lang="en-US" sz="2800" dirty="0"/>
          </a:p>
          <a:p>
            <a:r>
              <a:rPr lang="en-US" sz="2800" dirty="0"/>
              <a:t>3.5%0.1</a:t>
            </a:r>
          </a:p>
        </p:txBody>
      </p:sp>
    </p:spTree>
    <p:extLst>
      <p:ext uri="{BB962C8B-B14F-4D97-AF65-F5344CB8AC3E}">
        <p14:creationId xmlns="" xmlns:p14="http://schemas.microsoft.com/office/powerpoint/2010/main" val="4198763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Relational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506662"/>
            <a:ext cx="7886700" cy="3721143"/>
          </a:xfrm>
        </p:spPr>
        <p:txBody>
          <a:bodyPr>
            <a:normAutofit/>
          </a:bodyPr>
          <a:lstStyle/>
          <a:p>
            <a:r>
              <a:rPr lang="en-US" dirty="0"/>
              <a:t>Operators defined over all numbers.</a:t>
            </a:r>
          </a:p>
          <a:p>
            <a:endParaRPr lang="en-US" dirty="0"/>
          </a:p>
          <a:p>
            <a:r>
              <a:rPr lang="en-US" dirty="0"/>
              <a:t>Indicate relative position of two numbers on the real number line.</a:t>
            </a:r>
          </a:p>
          <a:p>
            <a:endParaRPr lang="en-US" dirty="0"/>
          </a:p>
          <a:p>
            <a:r>
              <a:rPr lang="en-US" dirty="0"/>
              <a:t>Standard operators in all languages.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585411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Relational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918472"/>
          </a:xfrm>
        </p:spPr>
        <p:txBody>
          <a:bodyPr>
            <a:normAutofit/>
          </a:bodyPr>
          <a:lstStyle/>
          <a:p>
            <a:r>
              <a:rPr lang="en-US" dirty="0"/>
              <a:t>Equality Operators</a:t>
            </a:r>
          </a:p>
          <a:p>
            <a:pPr lvl="1"/>
            <a:r>
              <a:rPr lang="en-US" dirty="0"/>
              <a:t>Binary operators</a:t>
            </a:r>
          </a:p>
          <a:p>
            <a:pPr lvl="1"/>
            <a:r>
              <a:rPr lang="en-US" dirty="0"/>
              <a:t>Compare two values for equality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09066" y="3116868"/>
            <a:ext cx="170090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x= 30</a:t>
            </a:r>
          </a:p>
          <a:p>
            <a:r>
              <a:rPr lang="en-US" sz="2800" dirty="0"/>
              <a:t>y= 4</a:t>
            </a:r>
          </a:p>
          <a:p>
            <a:r>
              <a:rPr lang="en-US" sz="2800" dirty="0"/>
              <a:t>x == y</a:t>
            </a:r>
          </a:p>
          <a:p>
            <a:r>
              <a:rPr lang="en-US" sz="2800" dirty="0"/>
              <a:t>x!= y</a:t>
            </a:r>
          </a:p>
          <a:p>
            <a:r>
              <a:rPr lang="en-US" sz="2800" dirty="0"/>
              <a:t>x &lt;&gt; y</a:t>
            </a:r>
          </a:p>
        </p:txBody>
      </p:sp>
    </p:spTree>
    <p:extLst>
      <p:ext uri="{BB962C8B-B14F-4D97-AF65-F5344CB8AC3E}">
        <p14:creationId xmlns="" xmlns:p14="http://schemas.microsoft.com/office/powerpoint/2010/main" val="108716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Relational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918472"/>
          </a:xfrm>
        </p:spPr>
        <p:txBody>
          <a:bodyPr>
            <a:normAutofit/>
          </a:bodyPr>
          <a:lstStyle/>
          <a:p>
            <a:r>
              <a:rPr lang="en-US" dirty="0"/>
              <a:t>Strict Inequality Operators</a:t>
            </a:r>
          </a:p>
          <a:p>
            <a:pPr lvl="1"/>
            <a:r>
              <a:rPr lang="en-US" dirty="0"/>
              <a:t>Binary operators</a:t>
            </a:r>
          </a:p>
          <a:p>
            <a:pPr lvl="1"/>
            <a:r>
              <a:rPr lang="en-US" dirty="0"/>
              <a:t>Compare two values for inequality and relative position to the left or right on the number line.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96708" y="3388717"/>
            <a:ext cx="170090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x= 30</a:t>
            </a:r>
          </a:p>
          <a:p>
            <a:r>
              <a:rPr lang="en-US" sz="2800" dirty="0"/>
              <a:t>y= 4</a:t>
            </a:r>
          </a:p>
          <a:p>
            <a:r>
              <a:rPr lang="en-US" sz="2800" dirty="0"/>
              <a:t>x &lt; y</a:t>
            </a:r>
          </a:p>
          <a:p>
            <a:r>
              <a:rPr lang="en-US" sz="2800" dirty="0"/>
              <a:t>x &gt; y</a:t>
            </a:r>
          </a:p>
        </p:txBody>
      </p:sp>
    </p:spTree>
    <p:extLst>
      <p:ext uri="{BB962C8B-B14F-4D97-AF65-F5344CB8AC3E}">
        <p14:creationId xmlns="" xmlns:p14="http://schemas.microsoft.com/office/powerpoint/2010/main" val="1846908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Relational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918472"/>
          </a:xfrm>
        </p:spPr>
        <p:txBody>
          <a:bodyPr>
            <a:normAutofit/>
          </a:bodyPr>
          <a:lstStyle/>
          <a:p>
            <a:r>
              <a:rPr lang="en-US" dirty="0"/>
              <a:t>Inequality Operators</a:t>
            </a:r>
          </a:p>
          <a:p>
            <a:pPr lvl="1"/>
            <a:r>
              <a:rPr lang="en-US" dirty="0"/>
              <a:t>Binary operators</a:t>
            </a:r>
          </a:p>
          <a:p>
            <a:pPr lvl="1"/>
            <a:r>
              <a:rPr lang="en-US" dirty="0"/>
              <a:t>Compare two values for inequality/equality and relative position to the left or right on the number line.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70849" y="3388717"/>
            <a:ext cx="170090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x= 30</a:t>
            </a:r>
          </a:p>
          <a:p>
            <a:r>
              <a:rPr lang="en-US" sz="2800" dirty="0"/>
              <a:t>y= 4</a:t>
            </a:r>
          </a:p>
          <a:p>
            <a:r>
              <a:rPr lang="en-US" sz="2800" dirty="0"/>
              <a:t>x &lt;= y</a:t>
            </a:r>
          </a:p>
          <a:p>
            <a:r>
              <a:rPr lang="en-US" sz="2800" dirty="0"/>
              <a:t>x &gt;= y</a:t>
            </a:r>
          </a:p>
        </p:txBody>
      </p:sp>
    </p:spTree>
    <p:extLst>
      <p:ext uri="{BB962C8B-B14F-4D97-AF65-F5344CB8AC3E}">
        <p14:creationId xmlns="" xmlns:p14="http://schemas.microsoft.com/office/powerpoint/2010/main" val="2700484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Assignment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506662"/>
            <a:ext cx="7886700" cy="3721143"/>
          </a:xfrm>
        </p:spPr>
        <p:txBody>
          <a:bodyPr>
            <a:normAutofit/>
          </a:bodyPr>
          <a:lstStyle/>
          <a:p>
            <a:r>
              <a:rPr lang="en-US" dirty="0"/>
              <a:t>Operators defined over all objects.</a:t>
            </a:r>
          </a:p>
          <a:p>
            <a:endParaRPr lang="en-US" dirty="0"/>
          </a:p>
          <a:p>
            <a:r>
              <a:rPr lang="en-US" dirty="0"/>
              <a:t>Indicate the operation of assigning value to an object.</a:t>
            </a:r>
          </a:p>
          <a:p>
            <a:endParaRPr lang="en-US" dirty="0"/>
          </a:p>
          <a:p>
            <a:r>
              <a:rPr lang="en-US" dirty="0"/>
              <a:t>Python provides many </a:t>
            </a:r>
            <a:r>
              <a:rPr lang="en-US" dirty="0" err="1"/>
              <a:t>shorthands</a:t>
            </a:r>
            <a:r>
              <a:rPr lang="en-US" dirty="0"/>
              <a:t> like C.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857822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Assignment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918472"/>
          </a:xfrm>
        </p:spPr>
        <p:txBody>
          <a:bodyPr>
            <a:normAutofit/>
          </a:bodyPr>
          <a:lstStyle/>
          <a:p>
            <a:r>
              <a:rPr lang="en-US" dirty="0"/>
              <a:t>Assignment Operator</a:t>
            </a:r>
          </a:p>
          <a:p>
            <a:pPr lvl="1"/>
            <a:r>
              <a:rPr lang="en-US" dirty="0"/>
              <a:t>Binary operator</a:t>
            </a:r>
          </a:p>
          <a:p>
            <a:pPr lvl="1"/>
            <a:r>
              <a:rPr lang="en-US" dirty="0"/>
              <a:t>Assign the value on the right to the value on the left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33779" y="3267043"/>
            <a:ext cx="17009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x= 30</a:t>
            </a:r>
          </a:p>
          <a:p>
            <a:r>
              <a:rPr lang="en-US" sz="2800" dirty="0"/>
              <a:t>y= x</a:t>
            </a:r>
          </a:p>
        </p:txBody>
      </p:sp>
    </p:spTree>
    <p:extLst>
      <p:ext uri="{BB962C8B-B14F-4D97-AF65-F5344CB8AC3E}">
        <p14:creationId xmlns="" xmlns:p14="http://schemas.microsoft.com/office/powerpoint/2010/main" val="1318399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Assignment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918472"/>
          </a:xfrm>
        </p:spPr>
        <p:txBody>
          <a:bodyPr>
            <a:normAutofit/>
          </a:bodyPr>
          <a:lstStyle/>
          <a:p>
            <a:r>
              <a:rPr lang="en-US" dirty="0"/>
              <a:t>Assignment </a:t>
            </a:r>
            <a:r>
              <a:rPr lang="en-US" dirty="0" err="1"/>
              <a:t>Shorthands</a:t>
            </a:r>
            <a:endParaRPr lang="en-US" dirty="0"/>
          </a:p>
          <a:p>
            <a:pPr lvl="1"/>
            <a:r>
              <a:rPr lang="en-US" dirty="0"/>
              <a:t>Binary operators</a:t>
            </a:r>
          </a:p>
          <a:p>
            <a:pPr lvl="1"/>
            <a:r>
              <a:rPr lang="en-US" dirty="0"/>
              <a:t>Short for writing concise arithmetic expressions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59639" y="3039762"/>
            <a:ext cx="170090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x= 30</a:t>
            </a:r>
          </a:p>
          <a:p>
            <a:r>
              <a:rPr lang="en-US" sz="2800" dirty="0"/>
              <a:t>x+= 4</a:t>
            </a:r>
          </a:p>
          <a:p>
            <a:r>
              <a:rPr lang="en-US" sz="2800" dirty="0"/>
              <a:t>x-= 2</a:t>
            </a:r>
          </a:p>
          <a:p>
            <a:r>
              <a:rPr lang="en-US" sz="2800" dirty="0"/>
              <a:t>x*= 5</a:t>
            </a:r>
          </a:p>
          <a:p>
            <a:r>
              <a:rPr lang="en-US" sz="2800" dirty="0"/>
              <a:t>x/= 3</a:t>
            </a:r>
          </a:p>
          <a:p>
            <a:r>
              <a:rPr lang="en-US" sz="2800" dirty="0"/>
              <a:t>x**= 2</a:t>
            </a:r>
          </a:p>
          <a:p>
            <a:r>
              <a:rPr lang="en-US" sz="2800" dirty="0"/>
              <a:t>x//= 8</a:t>
            </a:r>
          </a:p>
          <a:p>
            <a:r>
              <a:rPr lang="en-US" sz="2800" dirty="0"/>
              <a:t>x%= 6</a:t>
            </a:r>
          </a:p>
        </p:txBody>
      </p:sp>
    </p:spTree>
    <p:extLst>
      <p:ext uri="{BB962C8B-B14F-4D97-AF65-F5344CB8AC3E}">
        <p14:creationId xmlns="" xmlns:p14="http://schemas.microsoft.com/office/powerpoint/2010/main" val="4028835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Bitwise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506662"/>
            <a:ext cx="7886700" cy="3721143"/>
          </a:xfrm>
        </p:spPr>
        <p:txBody>
          <a:bodyPr>
            <a:normAutofit/>
          </a:bodyPr>
          <a:lstStyle/>
          <a:p>
            <a:r>
              <a:rPr lang="en-US" dirty="0"/>
              <a:t>Operators defined over all numbers.</a:t>
            </a:r>
          </a:p>
          <a:p>
            <a:endParaRPr lang="en-US" dirty="0"/>
          </a:p>
          <a:p>
            <a:r>
              <a:rPr lang="en-US" dirty="0"/>
              <a:t>Indicate the operations on bits- 0s and 1s.</a:t>
            </a:r>
          </a:p>
          <a:p>
            <a:endParaRPr lang="en-US" dirty="0"/>
          </a:p>
          <a:p>
            <a:r>
              <a:rPr lang="en-US" dirty="0"/>
              <a:t>Used to manipulate numbers at low level.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906464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19915"/>
            <a:ext cx="7886700" cy="4232117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What are the operators available in Python?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 smtClean="0"/>
              <a:t>Different </a:t>
            </a:r>
            <a:r>
              <a:rPr lang="en-IN" dirty="0"/>
              <a:t>types of operators</a:t>
            </a:r>
          </a:p>
          <a:p>
            <a:endParaRPr lang="en-US" dirty="0"/>
          </a:p>
          <a:p>
            <a:r>
              <a:rPr lang="en-US" dirty="0"/>
              <a:t>How are they different from those in C?</a:t>
            </a:r>
            <a:endParaRPr lang="en-IN" dirty="0"/>
          </a:p>
          <a:p>
            <a:endParaRPr lang="en-IN" dirty="0"/>
          </a:p>
          <a:p>
            <a:r>
              <a:rPr lang="en-IN" dirty="0"/>
              <a:t>Operator Precedence in Python</a:t>
            </a:r>
          </a:p>
          <a:p>
            <a:endParaRPr lang="en-US" dirty="0"/>
          </a:p>
          <a:p>
            <a:r>
              <a:rPr lang="en-US" dirty="0" err="1"/>
              <a:t>sizeof</a:t>
            </a:r>
            <a:r>
              <a:rPr lang="en-US" dirty="0"/>
              <a:t>() in Python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Today’s Overview</a:t>
            </a:r>
          </a:p>
        </p:txBody>
      </p:sp>
    </p:spTree>
    <p:extLst>
      <p:ext uri="{BB962C8B-B14F-4D97-AF65-F5344CB8AC3E}">
        <p14:creationId xmlns="" xmlns:p14="http://schemas.microsoft.com/office/powerpoint/2010/main" val="35075309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Bitwise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918472"/>
          </a:xfrm>
        </p:spPr>
        <p:txBody>
          <a:bodyPr>
            <a:normAutofit/>
          </a:bodyPr>
          <a:lstStyle/>
          <a:p>
            <a:r>
              <a:rPr lang="en-US" dirty="0"/>
              <a:t>Bitwise AND </a:t>
            </a:r>
            <a:r>
              <a:rPr lang="en-US" dirty="0" err="1"/>
              <a:t>and</a:t>
            </a:r>
            <a:r>
              <a:rPr lang="en-US" dirty="0"/>
              <a:t> OR Operators</a:t>
            </a:r>
          </a:p>
          <a:p>
            <a:pPr lvl="1"/>
            <a:r>
              <a:rPr lang="en-US" dirty="0"/>
              <a:t>Binary operators</a:t>
            </a:r>
          </a:p>
          <a:p>
            <a:pPr lvl="1"/>
            <a:r>
              <a:rPr lang="en-US" dirty="0"/>
              <a:t>Perform Boolean operations on the bits of the numbers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83206" y="3166295"/>
            <a:ext cx="170090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x= 30</a:t>
            </a:r>
          </a:p>
          <a:p>
            <a:r>
              <a:rPr lang="en-US" sz="2800" dirty="0"/>
              <a:t>y= 7</a:t>
            </a:r>
          </a:p>
          <a:p>
            <a:r>
              <a:rPr lang="en-US" sz="2800" dirty="0" err="1"/>
              <a:t>x&amp;y</a:t>
            </a:r>
            <a:endParaRPr lang="en-US" sz="2800" dirty="0"/>
          </a:p>
          <a:p>
            <a:r>
              <a:rPr lang="en-US" sz="2800" dirty="0" err="1"/>
              <a:t>x|y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1431196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Bitwise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918472"/>
          </a:xfrm>
        </p:spPr>
        <p:txBody>
          <a:bodyPr>
            <a:normAutofit/>
          </a:bodyPr>
          <a:lstStyle/>
          <a:p>
            <a:r>
              <a:rPr lang="en-US" dirty="0"/>
              <a:t>Bitwise NOT Operator</a:t>
            </a:r>
          </a:p>
          <a:p>
            <a:pPr lvl="1"/>
            <a:r>
              <a:rPr lang="en-US" dirty="0"/>
              <a:t>Unary operator</a:t>
            </a:r>
          </a:p>
          <a:p>
            <a:pPr lvl="1"/>
            <a:r>
              <a:rPr lang="en-US" dirty="0"/>
              <a:t>Performs Boolean complement on the bits of the number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33779" y="3401979"/>
            <a:ext cx="17009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x= 30</a:t>
            </a:r>
          </a:p>
          <a:p>
            <a:r>
              <a:rPr lang="en-US" sz="2800" dirty="0"/>
              <a:t>~x</a:t>
            </a:r>
          </a:p>
        </p:txBody>
      </p:sp>
    </p:spTree>
    <p:extLst>
      <p:ext uri="{BB962C8B-B14F-4D97-AF65-F5344CB8AC3E}">
        <p14:creationId xmlns="" xmlns:p14="http://schemas.microsoft.com/office/powerpoint/2010/main" val="19303888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Bitwise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918472"/>
          </a:xfrm>
        </p:spPr>
        <p:txBody>
          <a:bodyPr>
            <a:normAutofit/>
          </a:bodyPr>
          <a:lstStyle/>
          <a:p>
            <a:r>
              <a:rPr lang="en-US" dirty="0"/>
              <a:t>Bitwise XOR Operator</a:t>
            </a:r>
          </a:p>
          <a:p>
            <a:pPr lvl="1"/>
            <a:r>
              <a:rPr lang="en-US" dirty="0"/>
              <a:t>Binary operator</a:t>
            </a:r>
          </a:p>
          <a:p>
            <a:pPr lvl="1"/>
            <a:r>
              <a:rPr lang="en-US" dirty="0"/>
              <a:t>Performs Boolean exclusive-or on the bits of the number</a:t>
            </a:r>
          </a:p>
          <a:p>
            <a:pPr lvl="1"/>
            <a:r>
              <a:rPr lang="en-US" dirty="0"/>
              <a:t>Same as (x&amp;~y)|(~</a:t>
            </a:r>
            <a:r>
              <a:rPr lang="en-US" dirty="0" err="1"/>
              <a:t>x&amp;y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1423" y="3574068"/>
            <a:ext cx="17009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x= 30</a:t>
            </a:r>
          </a:p>
          <a:p>
            <a:r>
              <a:rPr lang="en-US" sz="2800" dirty="0"/>
              <a:t>y= 4</a:t>
            </a:r>
          </a:p>
          <a:p>
            <a:r>
              <a:rPr lang="en-US" sz="2800" dirty="0" err="1"/>
              <a:t>x^y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10578151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506662"/>
            <a:ext cx="7886700" cy="3721143"/>
          </a:xfrm>
        </p:spPr>
        <p:txBody>
          <a:bodyPr>
            <a:normAutofit/>
          </a:bodyPr>
          <a:lstStyle/>
          <a:p>
            <a:r>
              <a:rPr lang="en-US" dirty="0"/>
              <a:t>Operators defined over Boolean numbers.</a:t>
            </a:r>
          </a:p>
          <a:p>
            <a:endParaRPr lang="en-US" dirty="0"/>
          </a:p>
          <a:p>
            <a:r>
              <a:rPr lang="en-US" dirty="0"/>
              <a:t>Indicate the logical outcome of Boolean operands.</a:t>
            </a:r>
          </a:p>
          <a:p>
            <a:endParaRPr lang="en-US" dirty="0"/>
          </a:p>
          <a:p>
            <a:r>
              <a:rPr lang="en-US" dirty="0"/>
              <a:t>In Python, separate types give separate outputs.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1273178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918472"/>
          </a:xfrm>
        </p:spPr>
        <p:txBody>
          <a:bodyPr>
            <a:normAutofit/>
          </a:bodyPr>
          <a:lstStyle/>
          <a:p>
            <a:r>
              <a:rPr lang="en-US" dirty="0"/>
              <a:t>Logical AND </a:t>
            </a:r>
            <a:r>
              <a:rPr lang="en-US" dirty="0" err="1"/>
              <a:t>and</a:t>
            </a:r>
            <a:r>
              <a:rPr lang="en-US" dirty="0"/>
              <a:t> OR Operators</a:t>
            </a:r>
          </a:p>
          <a:p>
            <a:pPr lvl="1"/>
            <a:r>
              <a:rPr lang="en-US" dirty="0"/>
              <a:t>Binary operators</a:t>
            </a:r>
          </a:p>
          <a:p>
            <a:pPr lvl="1"/>
            <a:r>
              <a:rPr lang="en-US" dirty="0"/>
              <a:t>Perform Boolean operations on the numbers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46135" y="3153939"/>
            <a:ext cx="170090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x= True</a:t>
            </a:r>
          </a:p>
          <a:p>
            <a:r>
              <a:rPr lang="en-US" sz="2800" dirty="0"/>
              <a:t>y= False</a:t>
            </a:r>
          </a:p>
          <a:p>
            <a:r>
              <a:rPr lang="en-US" sz="2800" dirty="0"/>
              <a:t>x and y</a:t>
            </a:r>
          </a:p>
          <a:p>
            <a:r>
              <a:rPr lang="en-US" sz="2800" dirty="0"/>
              <a:t>x or y</a:t>
            </a:r>
          </a:p>
        </p:txBody>
      </p:sp>
    </p:spTree>
    <p:extLst>
      <p:ext uri="{BB962C8B-B14F-4D97-AF65-F5344CB8AC3E}">
        <p14:creationId xmlns="" xmlns:p14="http://schemas.microsoft.com/office/powerpoint/2010/main" val="24712990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918472"/>
          </a:xfrm>
        </p:spPr>
        <p:txBody>
          <a:bodyPr>
            <a:normAutofit/>
          </a:bodyPr>
          <a:lstStyle/>
          <a:p>
            <a:r>
              <a:rPr lang="en-US" dirty="0"/>
              <a:t>Logical NOT Operator</a:t>
            </a:r>
          </a:p>
          <a:p>
            <a:pPr lvl="1"/>
            <a:r>
              <a:rPr lang="en-US" dirty="0"/>
              <a:t>Unary operator</a:t>
            </a:r>
          </a:p>
          <a:p>
            <a:pPr lvl="1"/>
            <a:r>
              <a:rPr lang="en-US" dirty="0"/>
              <a:t>Performs Boolean complement of the number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1422" y="3267043"/>
            <a:ext cx="17009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x= True</a:t>
            </a:r>
          </a:p>
          <a:p>
            <a:r>
              <a:rPr lang="en-US" sz="2800" dirty="0"/>
              <a:t>not x</a:t>
            </a:r>
          </a:p>
        </p:txBody>
      </p:sp>
    </p:spTree>
    <p:extLst>
      <p:ext uri="{BB962C8B-B14F-4D97-AF65-F5344CB8AC3E}">
        <p14:creationId xmlns="" xmlns:p14="http://schemas.microsoft.com/office/powerpoint/2010/main" val="33926239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Special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350061"/>
          </a:xfrm>
        </p:spPr>
        <p:txBody>
          <a:bodyPr>
            <a:normAutofit/>
          </a:bodyPr>
          <a:lstStyle/>
          <a:p>
            <a:r>
              <a:rPr lang="en-US" dirty="0"/>
              <a:t>Comma Operator</a:t>
            </a:r>
          </a:p>
          <a:p>
            <a:pPr lvl="1"/>
            <a:r>
              <a:rPr lang="en-US" dirty="0"/>
              <a:t>Binary Operator</a:t>
            </a:r>
          </a:p>
          <a:p>
            <a:pPr lvl="1"/>
            <a:r>
              <a:rPr lang="en-US" dirty="0"/>
              <a:t>Works as separator of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1422" y="3267043"/>
            <a:ext cx="1700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print(1, 2)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56336" y="3881620"/>
            <a:ext cx="7886700" cy="1350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Dot Operator</a:t>
            </a:r>
          </a:p>
          <a:p>
            <a:pPr lvl="1"/>
            <a:r>
              <a:rPr lang="en-US" dirty="0"/>
              <a:t>Binary Operator</a:t>
            </a:r>
          </a:p>
          <a:p>
            <a:pPr lvl="1"/>
            <a:r>
              <a:rPr lang="en-US" dirty="0"/>
              <a:t>Works as accessor of objects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37343" y="5323038"/>
            <a:ext cx="2669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“Hello”.</a:t>
            </a:r>
            <a:r>
              <a:rPr lang="en-US" sz="2800" dirty="0" err="1"/>
              <a:t>isupper</a:t>
            </a:r>
            <a:r>
              <a:rPr lang="en-US" sz="2800" dirty="0"/>
              <a:t>()</a:t>
            </a:r>
          </a:p>
        </p:txBody>
      </p:sp>
    </p:spTree>
    <p:extLst>
      <p:ext uri="{BB962C8B-B14F-4D97-AF65-F5344CB8AC3E}">
        <p14:creationId xmlns="" xmlns:p14="http://schemas.microsoft.com/office/powerpoint/2010/main" val="42775896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Difference From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7402"/>
          </a:xfrm>
        </p:spPr>
        <p:txBody>
          <a:bodyPr>
            <a:normAutofit/>
          </a:bodyPr>
          <a:lstStyle/>
          <a:p>
            <a:r>
              <a:rPr lang="en-IN" dirty="0"/>
              <a:t>Almost all operators are similar to those in C. </a:t>
            </a:r>
          </a:p>
          <a:p>
            <a:r>
              <a:rPr lang="en-US" dirty="0"/>
              <a:t>Floating precision is worse than C.</a:t>
            </a:r>
          </a:p>
          <a:p>
            <a:r>
              <a:rPr lang="en-US" dirty="0"/>
              <a:t>Distinct operators for Boolean and numbers in Python.</a:t>
            </a:r>
          </a:p>
          <a:p>
            <a:r>
              <a:rPr lang="en-US" dirty="0"/>
              <a:t>No pre- or post-increment or decrement operators in Python.</a:t>
            </a:r>
          </a:p>
        </p:txBody>
      </p:sp>
    </p:spTree>
    <p:extLst>
      <p:ext uri="{BB962C8B-B14F-4D97-AF65-F5344CB8AC3E}">
        <p14:creationId xmlns="" xmlns:p14="http://schemas.microsoft.com/office/powerpoint/2010/main" val="7992113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Difference From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7402"/>
          </a:xfrm>
        </p:spPr>
        <p:txBody>
          <a:bodyPr>
            <a:normAutofit/>
          </a:bodyPr>
          <a:lstStyle/>
          <a:p>
            <a:r>
              <a:rPr lang="en-US" dirty="0"/>
              <a:t>No ternary operator in Python.</a:t>
            </a:r>
          </a:p>
          <a:p>
            <a:r>
              <a:rPr lang="en-US" dirty="0"/>
              <a:t>No pointer operators in Python.</a:t>
            </a:r>
          </a:p>
          <a:p>
            <a:r>
              <a:rPr lang="en-US" dirty="0"/>
              <a:t>Python has exponentiation and flooring operators, also compatible with floats.</a:t>
            </a:r>
          </a:p>
          <a:p>
            <a:r>
              <a:rPr lang="en-US" dirty="0"/>
              <a:t>Python has no </a:t>
            </a:r>
            <a:r>
              <a:rPr lang="en-US" dirty="0" err="1"/>
              <a:t>sizeof</a:t>
            </a:r>
            <a:r>
              <a:rPr lang="en-US" dirty="0"/>
              <a:t>() operator.</a:t>
            </a:r>
            <a:endParaRPr lang="en-IN" i="1" dirty="0"/>
          </a:p>
        </p:txBody>
      </p:sp>
    </p:spTree>
    <p:extLst>
      <p:ext uri="{BB962C8B-B14F-4D97-AF65-F5344CB8AC3E}">
        <p14:creationId xmlns="" xmlns:p14="http://schemas.microsoft.com/office/powerpoint/2010/main" val="6410091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Precedence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752401662"/>
              </p:ext>
            </p:extLst>
          </p:nvPr>
        </p:nvGraphicFramePr>
        <p:xfrm>
          <a:off x="1524000" y="1397000"/>
          <a:ext cx="6096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="" xmlns:a16="http://schemas.microsoft.com/office/drawing/2014/main" val="236434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Higher the Position, the Higher the Precedence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73791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**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33408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 + (unary) – (unary)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5567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 / % //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94529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60655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&amp;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22855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^ |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67811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&lt;= &gt;= &lt; 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66831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Font typeface="Symbol" panose="05050102010706020507" pitchFamily="18" charset="2"/>
                        <a:buNone/>
                      </a:pPr>
                      <a:r>
                        <a:rPr lang="en-US" dirty="0"/>
                        <a:t> &lt;&gt; == !=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4924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 %= /= //= -= += *= **=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18143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and 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75661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876919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Operators?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An </a:t>
            </a:r>
            <a:r>
              <a:rPr lang="en-IN" b="1" i="1" dirty="0"/>
              <a:t>operator</a:t>
            </a:r>
            <a:r>
              <a:rPr lang="en-IN" dirty="0"/>
              <a:t> is an instruction in a program to perform some operations.</a:t>
            </a:r>
          </a:p>
          <a:p>
            <a:r>
              <a:rPr lang="en-IN" dirty="0"/>
              <a:t>Operators perform action on variables and constants.</a:t>
            </a:r>
          </a:p>
          <a:p>
            <a:r>
              <a:rPr lang="en-IN" dirty="0"/>
              <a:t>Operators are of many types.</a:t>
            </a:r>
          </a:p>
          <a:p>
            <a:r>
              <a:rPr lang="en-US" dirty="0"/>
              <a:t>T</a:t>
            </a:r>
            <a:r>
              <a:rPr lang="en-IN" dirty="0"/>
              <a:t>hey can be </a:t>
            </a:r>
            <a:r>
              <a:rPr lang="en-IN" b="1" i="1" dirty="0"/>
              <a:t>unary</a:t>
            </a:r>
            <a:r>
              <a:rPr lang="en-IN" dirty="0"/>
              <a:t>, </a:t>
            </a:r>
            <a:r>
              <a:rPr lang="en-IN" b="1" i="1" dirty="0"/>
              <a:t>binary </a:t>
            </a:r>
            <a:r>
              <a:rPr lang="en-IN" dirty="0"/>
              <a:t>or </a:t>
            </a:r>
            <a:r>
              <a:rPr lang="en-IN" b="1" i="1" dirty="0"/>
              <a:t>ternary</a:t>
            </a:r>
            <a:r>
              <a:rPr lang="en-IN" dirty="0"/>
              <a:t> in nature.</a:t>
            </a:r>
          </a:p>
          <a:p>
            <a:r>
              <a:rPr lang="en-IN" dirty="0"/>
              <a:t>They can be </a:t>
            </a:r>
            <a:r>
              <a:rPr lang="en-IN" b="1" i="1" dirty="0"/>
              <a:t>arithmetic</a:t>
            </a:r>
            <a:r>
              <a:rPr lang="en-IN" dirty="0"/>
              <a:t>, </a:t>
            </a:r>
            <a:r>
              <a:rPr lang="en-IN" b="1" i="1" dirty="0"/>
              <a:t>relational</a:t>
            </a:r>
            <a:r>
              <a:rPr lang="en-IN" dirty="0"/>
              <a:t>, </a:t>
            </a:r>
            <a:r>
              <a:rPr lang="en-IN" b="1" i="1" dirty="0"/>
              <a:t>logical</a:t>
            </a:r>
            <a:r>
              <a:rPr lang="en-IN" dirty="0"/>
              <a:t> or </a:t>
            </a:r>
            <a:r>
              <a:rPr lang="en-IN" b="1" i="1" dirty="0"/>
              <a:t>special</a:t>
            </a:r>
            <a:r>
              <a:rPr lang="en-IN" dirty="0"/>
              <a:t> by logical meaning too.</a:t>
            </a:r>
          </a:p>
        </p:txBody>
      </p:sp>
    </p:spTree>
    <p:extLst>
      <p:ext uri="{BB962C8B-B14F-4D97-AF65-F5344CB8AC3E}">
        <p14:creationId xmlns="" xmlns:p14="http://schemas.microsoft.com/office/powerpoint/2010/main" val="13938780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 of Objects In Python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Python, all variables are objects.</a:t>
            </a:r>
          </a:p>
          <a:p>
            <a:r>
              <a:rPr lang="en-US" dirty="0"/>
              <a:t>They store more things than just values. </a:t>
            </a:r>
            <a:r>
              <a:rPr lang="en-US" dirty="0" err="1"/>
              <a:t>Eg</a:t>
            </a:r>
            <a:r>
              <a:rPr lang="en-US" dirty="0"/>
              <a:t>. Member functions and data.</a:t>
            </a:r>
          </a:p>
          <a:p>
            <a:r>
              <a:rPr lang="en-US" dirty="0"/>
              <a:t>This is why, Python doesn’t have a </a:t>
            </a:r>
            <a:r>
              <a:rPr lang="en-US" b="1" i="1" dirty="0" err="1"/>
              <a:t>sizeof</a:t>
            </a:r>
            <a:r>
              <a:rPr lang="en-US" b="1" i="1" dirty="0"/>
              <a:t>()</a:t>
            </a:r>
            <a:r>
              <a:rPr lang="en-US" dirty="0"/>
              <a:t> operator as it is actually misleading.</a:t>
            </a:r>
          </a:p>
          <a:p>
            <a:r>
              <a:rPr lang="en-US" dirty="0"/>
              <a:t>But there exists a special </a:t>
            </a:r>
            <a:r>
              <a:rPr lang="en-US" i="1" dirty="0"/>
              <a:t>function </a:t>
            </a:r>
            <a:r>
              <a:rPr lang="en-US" dirty="0"/>
              <a:t>that does this job.</a:t>
            </a:r>
          </a:p>
        </p:txBody>
      </p:sp>
    </p:spTree>
    <p:extLst>
      <p:ext uri="{BB962C8B-B14F-4D97-AF65-F5344CB8AC3E}">
        <p14:creationId xmlns="" xmlns:p14="http://schemas.microsoft.com/office/powerpoint/2010/main" val="5572035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getsizeof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Belongs to the </a:t>
            </a:r>
            <a:r>
              <a:rPr lang="en-US" b="1" i="1" dirty="0"/>
              <a:t>sys </a:t>
            </a:r>
            <a:r>
              <a:rPr lang="en-US" dirty="0"/>
              <a:t>module.</a:t>
            </a:r>
          </a:p>
          <a:p>
            <a:r>
              <a:rPr lang="en-US" b="1" i="1" dirty="0"/>
              <a:t>Modules</a:t>
            </a:r>
            <a:r>
              <a:rPr lang="en-US" dirty="0"/>
              <a:t> in Python are similar to </a:t>
            </a:r>
            <a:r>
              <a:rPr lang="en-US" b="1" i="1" dirty="0"/>
              <a:t>libraries </a:t>
            </a:r>
            <a:r>
              <a:rPr lang="en-US" dirty="0"/>
              <a:t>or </a:t>
            </a:r>
            <a:r>
              <a:rPr lang="en-US" b="1" i="1" dirty="0"/>
              <a:t>header files </a:t>
            </a:r>
            <a:r>
              <a:rPr lang="en-US" dirty="0"/>
              <a:t>in C.</a:t>
            </a:r>
          </a:p>
          <a:p>
            <a:r>
              <a:rPr lang="en-US" dirty="0"/>
              <a:t>Modules are included in the program by using </a:t>
            </a:r>
            <a:r>
              <a:rPr lang="en-US" b="1" i="1" dirty="0"/>
              <a:t>import </a:t>
            </a:r>
            <a:r>
              <a:rPr lang="en-US" dirty="0"/>
              <a:t>command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0005440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getsizeof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006694" y="1690689"/>
            <a:ext cx="313061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import sys</a:t>
            </a:r>
          </a:p>
          <a:p>
            <a:r>
              <a:rPr lang="en-US" sz="2800" dirty="0"/>
              <a:t>x= 30</a:t>
            </a:r>
          </a:p>
          <a:p>
            <a:r>
              <a:rPr lang="en-US" sz="2800" dirty="0" err="1"/>
              <a:t>sys.getsizeof</a:t>
            </a:r>
            <a:r>
              <a:rPr lang="en-US" sz="2800" dirty="0"/>
              <a:t>(x)</a:t>
            </a:r>
          </a:p>
          <a:p>
            <a:r>
              <a:rPr lang="en-US" sz="2800" dirty="0"/>
              <a:t>X= None</a:t>
            </a:r>
          </a:p>
          <a:p>
            <a:r>
              <a:rPr lang="en-US" sz="2800" dirty="0" err="1"/>
              <a:t>sys.getsizeof</a:t>
            </a:r>
            <a:r>
              <a:rPr lang="en-US" sz="2800" dirty="0"/>
              <a:t>(x)</a:t>
            </a:r>
            <a:endParaRPr lang="en-IN" sz="28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325115" y="4222837"/>
            <a:ext cx="2040409" cy="5098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And so on…</a:t>
            </a:r>
            <a:endParaRPr lang="en-IN" i="1" dirty="0"/>
          </a:p>
        </p:txBody>
      </p:sp>
    </p:spTree>
    <p:extLst>
      <p:ext uri="{BB962C8B-B14F-4D97-AF65-F5344CB8AC3E}">
        <p14:creationId xmlns="" xmlns:p14="http://schemas.microsoft.com/office/powerpoint/2010/main" val="30255741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We learnt about the various types of operators in Python.</a:t>
            </a:r>
          </a:p>
          <a:p>
            <a:r>
              <a:rPr lang="en-IN" dirty="0"/>
              <a:t>We saw what the operators are in Python and how they are used.</a:t>
            </a:r>
          </a:p>
          <a:p>
            <a:r>
              <a:rPr lang="en-US" dirty="0"/>
              <a:t>We saw the precedence of these operators.</a:t>
            </a:r>
            <a:endParaRPr lang="en-IN" dirty="0"/>
          </a:p>
          <a:p>
            <a:r>
              <a:rPr lang="en-IN" dirty="0"/>
              <a:t>We saw how they are different from those in C.</a:t>
            </a:r>
          </a:p>
          <a:p>
            <a:r>
              <a:rPr lang="en-US" dirty="0"/>
              <a:t>W</a:t>
            </a:r>
            <a:r>
              <a:rPr lang="en-IN" dirty="0"/>
              <a:t>e saw a Python-</a:t>
            </a:r>
            <a:r>
              <a:rPr lang="en-IN" dirty="0" err="1"/>
              <a:t>analog</a:t>
            </a:r>
            <a:r>
              <a:rPr lang="en-IN" dirty="0"/>
              <a:t> of C’s </a:t>
            </a:r>
            <a:r>
              <a:rPr lang="en-IN" dirty="0" err="1"/>
              <a:t>sizeof</a:t>
            </a:r>
            <a:r>
              <a:rPr lang="en-IN" dirty="0"/>
              <a:t>() operator.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4311419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57400"/>
            <a:ext cx="7886700" cy="4758055"/>
          </a:xfrm>
        </p:spPr>
        <p:txBody>
          <a:bodyPr>
            <a:normAutofit/>
          </a:bodyPr>
          <a:lstStyle/>
          <a:p>
            <a:r>
              <a:rPr lang="en-US" dirty="0"/>
              <a:t>WAP to take two floats as input and print all the permutations of the applicable operators on them.</a:t>
            </a:r>
          </a:p>
          <a:p>
            <a:r>
              <a:rPr lang="en-US" dirty="0"/>
              <a:t>WAP to take 5 integer values as input and print the quotient and remainder when the maximum of them is divided by the minimum of them.</a:t>
            </a:r>
          </a:p>
          <a:p>
            <a:r>
              <a:rPr lang="en-US" dirty="0"/>
              <a:t>WAP to take 2 float values, print the results of the relational operators between them.</a:t>
            </a:r>
          </a:p>
        </p:txBody>
      </p:sp>
    </p:spTree>
    <p:extLst>
      <p:ext uri="{BB962C8B-B14F-4D97-AF65-F5344CB8AC3E}">
        <p14:creationId xmlns="" xmlns:p14="http://schemas.microsoft.com/office/powerpoint/2010/main" val="8636486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57400"/>
            <a:ext cx="7886700" cy="4758055"/>
          </a:xfrm>
        </p:spPr>
        <p:txBody>
          <a:bodyPr>
            <a:normAutofit/>
          </a:bodyPr>
          <a:lstStyle/>
          <a:p>
            <a:r>
              <a:rPr lang="en-US" dirty="0"/>
              <a:t>WAP to take a string and print if it’s length is less than 10.</a:t>
            </a:r>
          </a:p>
          <a:p>
            <a:r>
              <a:rPr lang="en-US" dirty="0"/>
              <a:t>WAP to input 2 complex numbers and find the amplitude of their sum and difference.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="" xmlns:p14="http://schemas.microsoft.com/office/powerpoint/2010/main" val="27185860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 you for your patience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245269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Operators we will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506662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en-IN" dirty="0" err="1"/>
              <a:t>rithmetic</a:t>
            </a:r>
            <a:r>
              <a:rPr lang="en-IN" dirty="0"/>
              <a:t> Operators</a:t>
            </a:r>
          </a:p>
          <a:p>
            <a:r>
              <a:rPr lang="en-US" dirty="0"/>
              <a:t>R</a:t>
            </a:r>
            <a:r>
              <a:rPr lang="en-IN" dirty="0" err="1"/>
              <a:t>elational</a:t>
            </a:r>
            <a:r>
              <a:rPr lang="en-IN" dirty="0"/>
              <a:t> Operators</a:t>
            </a:r>
          </a:p>
          <a:p>
            <a:r>
              <a:rPr lang="en-US" dirty="0"/>
              <a:t>A</a:t>
            </a:r>
            <a:r>
              <a:rPr lang="en-IN" dirty="0" err="1"/>
              <a:t>ssignment</a:t>
            </a:r>
            <a:r>
              <a:rPr lang="en-IN" dirty="0"/>
              <a:t> Operators</a:t>
            </a:r>
          </a:p>
          <a:p>
            <a:r>
              <a:rPr lang="en-US" dirty="0"/>
              <a:t>B</a:t>
            </a:r>
            <a:r>
              <a:rPr lang="en-IN" dirty="0" err="1"/>
              <a:t>itwise</a:t>
            </a:r>
            <a:r>
              <a:rPr lang="en-IN" dirty="0"/>
              <a:t> Operators</a:t>
            </a:r>
          </a:p>
          <a:p>
            <a:r>
              <a:rPr lang="en-US" dirty="0"/>
              <a:t>L</a:t>
            </a:r>
            <a:r>
              <a:rPr lang="en-IN" dirty="0" err="1"/>
              <a:t>ogical</a:t>
            </a:r>
            <a:r>
              <a:rPr lang="en-IN" dirty="0"/>
              <a:t> Operators</a:t>
            </a:r>
            <a:endParaRPr lang="en-US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444192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506662"/>
            <a:ext cx="7886700" cy="3721143"/>
          </a:xfrm>
        </p:spPr>
        <p:txBody>
          <a:bodyPr>
            <a:normAutofit/>
          </a:bodyPr>
          <a:lstStyle/>
          <a:p>
            <a:r>
              <a:rPr lang="en-US" dirty="0"/>
              <a:t>Operators defined over all numbers.</a:t>
            </a:r>
          </a:p>
          <a:p>
            <a:endParaRPr lang="en-US" dirty="0"/>
          </a:p>
          <a:p>
            <a:r>
              <a:rPr lang="en-US" dirty="0"/>
              <a:t>Algebraic in nature.</a:t>
            </a:r>
          </a:p>
          <a:p>
            <a:endParaRPr lang="en-US" dirty="0"/>
          </a:p>
          <a:p>
            <a:r>
              <a:rPr lang="en-US" dirty="0"/>
              <a:t>Basic operators in all languages (?)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529063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918472"/>
          </a:xfrm>
        </p:spPr>
        <p:txBody>
          <a:bodyPr>
            <a:normAutofit/>
          </a:bodyPr>
          <a:lstStyle/>
          <a:p>
            <a:r>
              <a:rPr lang="en-US" dirty="0"/>
              <a:t>Sign Operators</a:t>
            </a:r>
          </a:p>
          <a:p>
            <a:pPr lvl="1"/>
            <a:r>
              <a:rPr lang="en-US" dirty="0"/>
              <a:t>Unary operators</a:t>
            </a:r>
          </a:p>
          <a:p>
            <a:pPr lvl="1"/>
            <a:r>
              <a:rPr lang="en-US" dirty="0"/>
              <a:t>Give meaning to the size of 0 they lie in in the real number line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933780" y="3401979"/>
            <a:ext cx="12764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x= +30</a:t>
            </a:r>
          </a:p>
          <a:p>
            <a:r>
              <a:rPr lang="en-US" sz="2800" dirty="0"/>
              <a:t>y= -x</a:t>
            </a:r>
            <a:endParaRPr lang="en-IN" sz="2800" dirty="0"/>
          </a:p>
        </p:txBody>
      </p:sp>
    </p:spTree>
    <p:extLst>
      <p:ext uri="{BB962C8B-B14F-4D97-AF65-F5344CB8AC3E}">
        <p14:creationId xmlns="" xmlns:p14="http://schemas.microsoft.com/office/powerpoint/2010/main" val="189446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918472"/>
          </a:xfrm>
        </p:spPr>
        <p:txBody>
          <a:bodyPr>
            <a:normAutofit/>
          </a:bodyPr>
          <a:lstStyle/>
          <a:p>
            <a:r>
              <a:rPr lang="en-US" dirty="0"/>
              <a:t>Addition and Subtraction Operators</a:t>
            </a:r>
          </a:p>
          <a:p>
            <a:pPr lvl="1"/>
            <a:r>
              <a:rPr lang="en-US" dirty="0"/>
              <a:t>Binary operators</a:t>
            </a:r>
          </a:p>
          <a:p>
            <a:pPr lvl="1"/>
            <a:r>
              <a:rPr lang="en-US" dirty="0"/>
              <a:t>Signify combination of two numbers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933780" y="3186535"/>
            <a:ext cx="12764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x= 30</a:t>
            </a:r>
          </a:p>
          <a:p>
            <a:r>
              <a:rPr lang="en-US" sz="2800" dirty="0"/>
              <a:t>y= x+ 2</a:t>
            </a:r>
          </a:p>
          <a:p>
            <a:r>
              <a:rPr lang="en-US" sz="2800" dirty="0"/>
              <a:t>z= y- 3</a:t>
            </a:r>
            <a:endParaRPr lang="en-IN" sz="2800" dirty="0"/>
          </a:p>
        </p:txBody>
      </p:sp>
    </p:spTree>
    <p:extLst>
      <p:ext uri="{BB962C8B-B14F-4D97-AF65-F5344CB8AC3E}">
        <p14:creationId xmlns="" xmlns:p14="http://schemas.microsoft.com/office/powerpoint/2010/main" val="824191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918472"/>
          </a:xfrm>
        </p:spPr>
        <p:txBody>
          <a:bodyPr>
            <a:normAutofit/>
          </a:bodyPr>
          <a:lstStyle/>
          <a:p>
            <a:r>
              <a:rPr lang="en-US" dirty="0"/>
              <a:t>Multiplication and Division Operators</a:t>
            </a:r>
          </a:p>
          <a:p>
            <a:pPr lvl="1"/>
            <a:r>
              <a:rPr lang="en-US" dirty="0"/>
              <a:t>Binary operators</a:t>
            </a:r>
          </a:p>
          <a:p>
            <a:pPr lvl="1"/>
            <a:r>
              <a:rPr lang="en-US" dirty="0"/>
              <a:t>Division operator is conditional operator</a:t>
            </a:r>
          </a:p>
          <a:p>
            <a:pPr lvl="1"/>
            <a:r>
              <a:rPr lang="en-US" dirty="0"/>
              <a:t>Signify reiterative addition or subtraction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933780" y="3744097"/>
            <a:ext cx="12764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x= 30</a:t>
            </a:r>
          </a:p>
          <a:p>
            <a:r>
              <a:rPr lang="en-US" sz="2800" dirty="0"/>
              <a:t>y= x* 2</a:t>
            </a:r>
          </a:p>
          <a:p>
            <a:r>
              <a:rPr lang="en-US" sz="2800" dirty="0"/>
              <a:t>z= y/ 3</a:t>
            </a:r>
            <a:endParaRPr lang="en-IN" sz="2800" dirty="0"/>
          </a:p>
        </p:txBody>
      </p:sp>
    </p:spTree>
    <p:extLst>
      <p:ext uri="{BB962C8B-B14F-4D97-AF65-F5344CB8AC3E}">
        <p14:creationId xmlns="" xmlns:p14="http://schemas.microsoft.com/office/powerpoint/2010/main" val="2290192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918472"/>
          </a:xfrm>
        </p:spPr>
        <p:txBody>
          <a:bodyPr>
            <a:normAutofit/>
          </a:bodyPr>
          <a:lstStyle/>
          <a:p>
            <a:r>
              <a:rPr lang="en-US" dirty="0"/>
              <a:t>Exponentiation Operator</a:t>
            </a:r>
          </a:p>
          <a:p>
            <a:pPr lvl="1"/>
            <a:r>
              <a:rPr lang="en-US" dirty="0"/>
              <a:t>Binary operator</a:t>
            </a:r>
          </a:p>
          <a:p>
            <a:pPr lvl="1"/>
            <a:r>
              <a:rPr lang="en-US" dirty="0"/>
              <a:t>Signifies reiterative multiplication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933779" y="3186535"/>
            <a:ext cx="17009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x= 30</a:t>
            </a:r>
          </a:p>
          <a:p>
            <a:r>
              <a:rPr lang="en-US" sz="2800" dirty="0"/>
              <a:t>y= x** 2</a:t>
            </a:r>
          </a:p>
          <a:p>
            <a:r>
              <a:rPr lang="en-US" sz="2800" dirty="0"/>
              <a:t>z= y** 0.2</a:t>
            </a:r>
          </a:p>
        </p:txBody>
      </p:sp>
    </p:spTree>
    <p:extLst>
      <p:ext uri="{BB962C8B-B14F-4D97-AF65-F5344CB8AC3E}">
        <p14:creationId xmlns="" xmlns:p14="http://schemas.microsoft.com/office/powerpoint/2010/main" val="985035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2191</TotalTime>
  <Words>1094</Words>
  <Application>Microsoft Office PowerPoint</Application>
  <PresentationFormat>On-screen Show (4:3)</PresentationFormat>
  <Paragraphs>239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Operators</vt:lpstr>
      <vt:lpstr>Today’s Overview</vt:lpstr>
      <vt:lpstr>What are Operators?</vt:lpstr>
      <vt:lpstr>Types of Operators we will study</vt:lpstr>
      <vt:lpstr>Arithmetic Operators</vt:lpstr>
      <vt:lpstr>Arithmetic Operators</vt:lpstr>
      <vt:lpstr>Arithmetic Operators</vt:lpstr>
      <vt:lpstr>Arithmetic Operators</vt:lpstr>
      <vt:lpstr>Arithmetic Operators</vt:lpstr>
      <vt:lpstr>Arithmetic Operators</vt:lpstr>
      <vt:lpstr>Arithmetic Operators</vt:lpstr>
      <vt:lpstr>Relational Operators</vt:lpstr>
      <vt:lpstr>Relational Operators</vt:lpstr>
      <vt:lpstr>Relational Operators</vt:lpstr>
      <vt:lpstr>Relational Operators</vt:lpstr>
      <vt:lpstr>Assignment Operators</vt:lpstr>
      <vt:lpstr>Assignment Operators</vt:lpstr>
      <vt:lpstr>Assignment Operators</vt:lpstr>
      <vt:lpstr>Bitwise Operators</vt:lpstr>
      <vt:lpstr>Bitwise Operators</vt:lpstr>
      <vt:lpstr>Bitwise Operators</vt:lpstr>
      <vt:lpstr>Bitwise Operators</vt:lpstr>
      <vt:lpstr>Logical Operators</vt:lpstr>
      <vt:lpstr>Logical Operators</vt:lpstr>
      <vt:lpstr>Logical Operators</vt:lpstr>
      <vt:lpstr>Special Operators</vt:lpstr>
      <vt:lpstr>Difference From C</vt:lpstr>
      <vt:lpstr>Difference From C</vt:lpstr>
      <vt:lpstr>Operator Precedence</vt:lpstr>
      <vt:lpstr>Size of Objects In Python</vt:lpstr>
      <vt:lpstr>getsizeof()</vt:lpstr>
      <vt:lpstr>getsizeof()</vt:lpstr>
      <vt:lpstr>Summary</vt:lpstr>
      <vt:lpstr>Assignments</vt:lpstr>
      <vt:lpstr>Assignments</vt:lpstr>
      <vt:lpstr>Slide 36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Jitu</dc:creator>
  <cp:lastModifiedBy>santosh.bharti</cp:lastModifiedBy>
  <cp:revision>164</cp:revision>
  <dcterms:created xsi:type="dcterms:W3CDTF">2017-01-03T04:26:30Z</dcterms:created>
  <dcterms:modified xsi:type="dcterms:W3CDTF">2018-02-12T11:18:50Z</dcterms:modified>
</cp:coreProperties>
</file>