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sldIdLst>
    <p:sldId id="257" r:id="rId2"/>
    <p:sldId id="258" r:id="rId3"/>
    <p:sldId id="306" r:id="rId4"/>
    <p:sldId id="372" r:id="rId5"/>
    <p:sldId id="267" r:id="rId6"/>
    <p:sldId id="351" r:id="rId7"/>
    <p:sldId id="268" r:id="rId8"/>
    <p:sldId id="282" r:id="rId9"/>
    <p:sldId id="376" r:id="rId10"/>
    <p:sldId id="355" r:id="rId11"/>
    <p:sldId id="360" r:id="rId12"/>
    <p:sldId id="353" r:id="rId13"/>
    <p:sldId id="373" r:id="rId14"/>
    <p:sldId id="285" r:id="rId15"/>
    <p:sldId id="362" r:id="rId16"/>
    <p:sldId id="270" r:id="rId17"/>
    <p:sldId id="284" r:id="rId18"/>
    <p:sldId id="287" r:id="rId19"/>
    <p:sldId id="289" r:id="rId20"/>
    <p:sldId id="354" r:id="rId21"/>
    <p:sldId id="307" r:id="rId22"/>
    <p:sldId id="308" r:id="rId23"/>
    <p:sldId id="300" r:id="rId24"/>
    <p:sldId id="344" r:id="rId25"/>
    <p:sldId id="328" r:id="rId26"/>
    <p:sldId id="311" r:id="rId27"/>
    <p:sldId id="293" r:id="rId28"/>
    <p:sldId id="294" r:id="rId29"/>
    <p:sldId id="296" r:id="rId30"/>
    <p:sldId id="295" r:id="rId31"/>
    <p:sldId id="312" r:id="rId32"/>
    <p:sldId id="357" r:id="rId33"/>
    <p:sldId id="375"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6040" autoAdjust="0"/>
  </p:normalViewPr>
  <p:slideViewPr>
    <p:cSldViewPr snapToGrid="0">
      <p:cViewPr varScale="1">
        <p:scale>
          <a:sx n="71" d="100"/>
          <a:sy n="71" d="100"/>
        </p:scale>
        <p:origin x="207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40"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nuel Montrond" userId="3d746ec0db3500e1" providerId="LiveId" clId="{C685BB46-AD5A-4B42-B876-29836360F7BE}"/>
    <pc:docChg chg="custSel delSld modSld">
      <pc:chgData name="Manuel Montrond" userId="3d746ec0db3500e1" providerId="LiveId" clId="{C685BB46-AD5A-4B42-B876-29836360F7BE}" dt="2020-01-07T16:50:10.442" v="36" actId="47"/>
      <pc:docMkLst>
        <pc:docMk/>
      </pc:docMkLst>
      <pc:sldChg chg="modNotesTx">
        <pc:chgData name="Manuel Montrond" userId="3d746ec0db3500e1" providerId="LiveId" clId="{C685BB46-AD5A-4B42-B876-29836360F7BE}" dt="2020-01-07T16:46:11.822" v="0" actId="313"/>
        <pc:sldMkLst>
          <pc:docMk/>
          <pc:sldMk cId="0" sldId="258"/>
        </pc:sldMkLst>
      </pc:sldChg>
      <pc:sldChg chg="del">
        <pc:chgData name="Manuel Montrond" userId="3d746ec0db3500e1" providerId="LiveId" clId="{C685BB46-AD5A-4B42-B876-29836360F7BE}" dt="2020-01-07T16:50:04.368" v="27" actId="47"/>
        <pc:sldMkLst>
          <pc:docMk/>
          <pc:sldMk cId="0" sldId="262"/>
        </pc:sldMkLst>
      </pc:sldChg>
      <pc:sldChg chg="del">
        <pc:chgData name="Manuel Montrond" userId="3d746ec0db3500e1" providerId="LiveId" clId="{C685BB46-AD5A-4B42-B876-29836360F7BE}" dt="2020-01-07T16:49:43.514" v="9" actId="47"/>
        <pc:sldMkLst>
          <pc:docMk/>
          <pc:sldMk cId="0" sldId="276"/>
        </pc:sldMkLst>
      </pc:sldChg>
      <pc:sldChg chg="modNotesTx">
        <pc:chgData name="Manuel Montrond" userId="3d746ec0db3500e1" providerId="LiveId" clId="{C685BB46-AD5A-4B42-B876-29836360F7BE}" dt="2020-01-07T16:48:27.574" v="4" actId="20577"/>
        <pc:sldMkLst>
          <pc:docMk/>
          <pc:sldMk cId="0" sldId="294"/>
        </pc:sldMkLst>
      </pc:sldChg>
      <pc:sldChg chg="del">
        <pc:chgData name="Manuel Montrond" userId="3d746ec0db3500e1" providerId="LiveId" clId="{C685BB46-AD5A-4B42-B876-29836360F7BE}" dt="2020-01-07T16:50:08.343" v="33" actId="47"/>
        <pc:sldMkLst>
          <pc:docMk/>
          <pc:sldMk cId="0" sldId="298"/>
        </pc:sldMkLst>
      </pc:sldChg>
      <pc:sldChg chg="modNotesTx">
        <pc:chgData name="Manuel Montrond" userId="3d746ec0db3500e1" providerId="LiveId" clId="{C685BB46-AD5A-4B42-B876-29836360F7BE}" dt="2020-01-07T16:48:13.477" v="3" actId="20577"/>
        <pc:sldMkLst>
          <pc:docMk/>
          <pc:sldMk cId="0" sldId="300"/>
        </pc:sldMkLst>
      </pc:sldChg>
      <pc:sldChg chg="del">
        <pc:chgData name="Manuel Montrond" userId="3d746ec0db3500e1" providerId="LiveId" clId="{C685BB46-AD5A-4B42-B876-29836360F7BE}" dt="2020-01-07T16:49:41.220" v="7" actId="47"/>
        <pc:sldMkLst>
          <pc:docMk/>
          <pc:sldMk cId="0" sldId="315"/>
        </pc:sldMkLst>
      </pc:sldChg>
      <pc:sldChg chg="del">
        <pc:chgData name="Manuel Montrond" userId="3d746ec0db3500e1" providerId="LiveId" clId="{C685BB46-AD5A-4B42-B876-29836360F7BE}" dt="2020-01-07T16:49:41.915" v="8" actId="47"/>
        <pc:sldMkLst>
          <pc:docMk/>
          <pc:sldMk cId="0" sldId="317"/>
        </pc:sldMkLst>
      </pc:sldChg>
      <pc:sldChg chg="del">
        <pc:chgData name="Manuel Montrond" userId="3d746ec0db3500e1" providerId="LiveId" clId="{C685BB46-AD5A-4B42-B876-29836360F7BE}" dt="2020-01-07T16:49:53.353" v="14" actId="47"/>
        <pc:sldMkLst>
          <pc:docMk/>
          <pc:sldMk cId="0" sldId="330"/>
        </pc:sldMkLst>
      </pc:sldChg>
      <pc:sldChg chg="del">
        <pc:chgData name="Manuel Montrond" userId="3d746ec0db3500e1" providerId="LiveId" clId="{C685BB46-AD5A-4B42-B876-29836360F7BE}" dt="2020-01-07T16:49:53.745" v="15" actId="47"/>
        <pc:sldMkLst>
          <pc:docMk/>
          <pc:sldMk cId="0" sldId="331"/>
        </pc:sldMkLst>
      </pc:sldChg>
      <pc:sldChg chg="del">
        <pc:chgData name="Manuel Montrond" userId="3d746ec0db3500e1" providerId="LiveId" clId="{C685BB46-AD5A-4B42-B876-29836360F7BE}" dt="2020-01-07T16:49:54.048" v="16" actId="47"/>
        <pc:sldMkLst>
          <pc:docMk/>
          <pc:sldMk cId="0" sldId="332"/>
        </pc:sldMkLst>
      </pc:sldChg>
      <pc:sldChg chg="del">
        <pc:chgData name="Manuel Montrond" userId="3d746ec0db3500e1" providerId="LiveId" clId="{C685BB46-AD5A-4B42-B876-29836360F7BE}" dt="2020-01-07T16:49:54.421" v="17" actId="47"/>
        <pc:sldMkLst>
          <pc:docMk/>
          <pc:sldMk cId="0" sldId="333"/>
        </pc:sldMkLst>
      </pc:sldChg>
      <pc:sldChg chg="del">
        <pc:chgData name="Manuel Montrond" userId="3d746ec0db3500e1" providerId="LiveId" clId="{C685BB46-AD5A-4B42-B876-29836360F7BE}" dt="2020-01-07T16:49:56.213" v="18" actId="47"/>
        <pc:sldMkLst>
          <pc:docMk/>
          <pc:sldMk cId="0" sldId="334"/>
        </pc:sldMkLst>
      </pc:sldChg>
      <pc:sldChg chg="del">
        <pc:chgData name="Manuel Montrond" userId="3d746ec0db3500e1" providerId="LiveId" clId="{C685BB46-AD5A-4B42-B876-29836360F7BE}" dt="2020-01-07T16:49:56.581" v="19" actId="47"/>
        <pc:sldMkLst>
          <pc:docMk/>
          <pc:sldMk cId="0" sldId="335"/>
        </pc:sldMkLst>
      </pc:sldChg>
      <pc:sldChg chg="del">
        <pc:chgData name="Manuel Montrond" userId="3d746ec0db3500e1" providerId="LiveId" clId="{C685BB46-AD5A-4B42-B876-29836360F7BE}" dt="2020-01-07T16:49:56.984" v="20" actId="47"/>
        <pc:sldMkLst>
          <pc:docMk/>
          <pc:sldMk cId="0" sldId="336"/>
        </pc:sldMkLst>
      </pc:sldChg>
      <pc:sldChg chg="del">
        <pc:chgData name="Manuel Montrond" userId="3d746ec0db3500e1" providerId="LiveId" clId="{C685BB46-AD5A-4B42-B876-29836360F7BE}" dt="2020-01-07T16:49:51.890" v="13" actId="47"/>
        <pc:sldMkLst>
          <pc:docMk/>
          <pc:sldMk cId="0" sldId="338"/>
        </pc:sldMkLst>
      </pc:sldChg>
      <pc:sldChg chg="del">
        <pc:chgData name="Manuel Montrond" userId="3d746ec0db3500e1" providerId="LiveId" clId="{C685BB46-AD5A-4B42-B876-29836360F7BE}" dt="2020-01-07T16:49:59.606" v="21" actId="47"/>
        <pc:sldMkLst>
          <pc:docMk/>
          <pc:sldMk cId="0" sldId="339"/>
        </pc:sldMkLst>
      </pc:sldChg>
      <pc:sldChg chg="del">
        <pc:chgData name="Manuel Montrond" userId="3d746ec0db3500e1" providerId="LiveId" clId="{C685BB46-AD5A-4B42-B876-29836360F7BE}" dt="2020-01-07T16:50:00.387" v="23" actId="47"/>
        <pc:sldMkLst>
          <pc:docMk/>
          <pc:sldMk cId="0" sldId="340"/>
        </pc:sldMkLst>
      </pc:sldChg>
      <pc:sldChg chg="del">
        <pc:chgData name="Manuel Montrond" userId="3d746ec0db3500e1" providerId="LiveId" clId="{C685BB46-AD5A-4B42-B876-29836360F7BE}" dt="2020-01-07T16:50:00.959" v="24" actId="47"/>
        <pc:sldMkLst>
          <pc:docMk/>
          <pc:sldMk cId="0" sldId="341"/>
        </pc:sldMkLst>
      </pc:sldChg>
      <pc:sldChg chg="del">
        <pc:chgData name="Manuel Montrond" userId="3d746ec0db3500e1" providerId="LiveId" clId="{C685BB46-AD5A-4B42-B876-29836360F7BE}" dt="2020-01-07T16:50:01.453" v="25" actId="47"/>
        <pc:sldMkLst>
          <pc:docMk/>
          <pc:sldMk cId="0" sldId="342"/>
        </pc:sldMkLst>
      </pc:sldChg>
      <pc:sldChg chg="del">
        <pc:chgData name="Manuel Montrond" userId="3d746ec0db3500e1" providerId="LiveId" clId="{C685BB46-AD5A-4B42-B876-29836360F7BE}" dt="2020-01-07T16:50:00.004" v="22" actId="47"/>
        <pc:sldMkLst>
          <pc:docMk/>
          <pc:sldMk cId="0" sldId="343"/>
        </pc:sldMkLst>
      </pc:sldChg>
      <pc:sldChg chg="del">
        <pc:chgData name="Manuel Montrond" userId="3d746ec0db3500e1" providerId="LiveId" clId="{C685BB46-AD5A-4B42-B876-29836360F7BE}" dt="2020-01-07T16:50:05.109" v="28" actId="47"/>
        <pc:sldMkLst>
          <pc:docMk/>
          <pc:sldMk cId="0" sldId="345"/>
        </pc:sldMkLst>
      </pc:sldChg>
      <pc:sldChg chg="del">
        <pc:chgData name="Manuel Montrond" userId="3d746ec0db3500e1" providerId="LiveId" clId="{C685BB46-AD5A-4B42-B876-29836360F7BE}" dt="2020-01-07T16:50:05.640" v="29" actId="47"/>
        <pc:sldMkLst>
          <pc:docMk/>
          <pc:sldMk cId="0" sldId="346"/>
        </pc:sldMkLst>
      </pc:sldChg>
      <pc:sldChg chg="del">
        <pc:chgData name="Manuel Montrond" userId="3d746ec0db3500e1" providerId="LiveId" clId="{C685BB46-AD5A-4B42-B876-29836360F7BE}" dt="2020-01-07T16:50:06.078" v="30" actId="47"/>
        <pc:sldMkLst>
          <pc:docMk/>
          <pc:sldMk cId="0" sldId="348"/>
        </pc:sldMkLst>
      </pc:sldChg>
      <pc:sldChg chg="del">
        <pc:chgData name="Manuel Montrond" userId="3d746ec0db3500e1" providerId="LiveId" clId="{C685BB46-AD5A-4B42-B876-29836360F7BE}" dt="2020-01-07T16:50:06.943" v="31" actId="47"/>
        <pc:sldMkLst>
          <pc:docMk/>
          <pc:sldMk cId="0" sldId="349"/>
        </pc:sldMkLst>
      </pc:sldChg>
      <pc:sldChg chg="modNotesTx">
        <pc:chgData name="Manuel Montrond" userId="3d746ec0db3500e1" providerId="LiveId" clId="{C685BB46-AD5A-4B42-B876-29836360F7BE}" dt="2020-01-07T16:47:20.542" v="1" actId="20577"/>
        <pc:sldMkLst>
          <pc:docMk/>
          <pc:sldMk cId="0" sldId="353"/>
        </pc:sldMkLst>
      </pc:sldChg>
      <pc:sldChg chg="del">
        <pc:chgData name="Manuel Montrond" userId="3d746ec0db3500e1" providerId="LiveId" clId="{C685BB46-AD5A-4B42-B876-29836360F7BE}" dt="2020-01-07T16:50:09.525" v="35" actId="47"/>
        <pc:sldMkLst>
          <pc:docMk/>
          <pc:sldMk cId="0" sldId="359"/>
        </pc:sldMkLst>
      </pc:sldChg>
      <pc:sldChg chg="del">
        <pc:chgData name="Manuel Montrond" userId="3d746ec0db3500e1" providerId="LiveId" clId="{C685BB46-AD5A-4B42-B876-29836360F7BE}" dt="2020-01-07T16:50:10.442" v="36" actId="47"/>
        <pc:sldMkLst>
          <pc:docMk/>
          <pc:sldMk cId="0" sldId="361"/>
        </pc:sldMkLst>
      </pc:sldChg>
      <pc:sldChg chg="del">
        <pc:chgData name="Manuel Montrond" userId="3d746ec0db3500e1" providerId="LiveId" clId="{C685BB46-AD5A-4B42-B876-29836360F7BE}" dt="2020-01-07T16:49:36.894" v="5" actId="47"/>
        <pc:sldMkLst>
          <pc:docMk/>
          <pc:sldMk cId="4281078827" sldId="363"/>
        </pc:sldMkLst>
      </pc:sldChg>
      <pc:sldChg chg="del">
        <pc:chgData name="Manuel Montrond" userId="3d746ec0db3500e1" providerId="LiveId" clId="{C685BB46-AD5A-4B42-B876-29836360F7BE}" dt="2020-01-07T16:49:39.555" v="6" actId="47"/>
        <pc:sldMkLst>
          <pc:docMk/>
          <pc:sldMk cId="1298342797" sldId="364"/>
        </pc:sldMkLst>
      </pc:sldChg>
      <pc:sldChg chg="del">
        <pc:chgData name="Manuel Montrond" userId="3d746ec0db3500e1" providerId="LiveId" clId="{C685BB46-AD5A-4B42-B876-29836360F7BE}" dt="2020-01-07T16:50:03.627" v="26" actId="47"/>
        <pc:sldMkLst>
          <pc:docMk/>
          <pc:sldMk cId="2816291083" sldId="365"/>
        </pc:sldMkLst>
      </pc:sldChg>
      <pc:sldChg chg="del">
        <pc:chgData name="Manuel Montrond" userId="3d746ec0db3500e1" providerId="LiveId" clId="{C685BB46-AD5A-4B42-B876-29836360F7BE}" dt="2020-01-07T16:50:07.492" v="32" actId="47"/>
        <pc:sldMkLst>
          <pc:docMk/>
          <pc:sldMk cId="3656271508" sldId="366"/>
        </pc:sldMkLst>
      </pc:sldChg>
      <pc:sldChg chg="del">
        <pc:chgData name="Manuel Montrond" userId="3d746ec0db3500e1" providerId="LiveId" clId="{C685BB46-AD5A-4B42-B876-29836360F7BE}" dt="2020-01-07T16:49:46.411" v="11" actId="47"/>
        <pc:sldMkLst>
          <pc:docMk/>
          <pc:sldMk cId="2444235234" sldId="367"/>
        </pc:sldMkLst>
      </pc:sldChg>
      <pc:sldChg chg="del">
        <pc:chgData name="Manuel Montrond" userId="3d746ec0db3500e1" providerId="LiveId" clId="{C685BB46-AD5A-4B42-B876-29836360F7BE}" dt="2020-01-07T16:49:45.087" v="10" actId="47"/>
        <pc:sldMkLst>
          <pc:docMk/>
          <pc:sldMk cId="3945697593" sldId="371"/>
        </pc:sldMkLst>
      </pc:sldChg>
      <pc:sldChg chg="modNotesTx">
        <pc:chgData name="Manuel Montrond" userId="3d746ec0db3500e1" providerId="LiveId" clId="{C685BB46-AD5A-4B42-B876-29836360F7BE}" dt="2020-01-07T16:47:31.121" v="2" actId="20577"/>
        <pc:sldMkLst>
          <pc:docMk/>
          <pc:sldMk cId="0" sldId="373"/>
        </pc:sldMkLst>
      </pc:sldChg>
      <pc:sldChg chg="del">
        <pc:chgData name="Manuel Montrond" userId="3d746ec0db3500e1" providerId="LiveId" clId="{C685BB46-AD5A-4B42-B876-29836360F7BE}" dt="2020-01-07T16:49:50.642" v="12" actId="47"/>
        <pc:sldMkLst>
          <pc:docMk/>
          <pc:sldMk cId="1147752832" sldId="374"/>
        </pc:sldMkLst>
      </pc:sldChg>
      <pc:sldChg chg="del">
        <pc:chgData name="Manuel Montrond" userId="3d746ec0db3500e1" providerId="LiveId" clId="{C685BB46-AD5A-4B42-B876-29836360F7BE}" dt="2020-01-07T16:50:08.909" v="34" actId="47"/>
        <pc:sldMkLst>
          <pc:docMk/>
          <pc:sldMk cId="2450413549" sldId="377"/>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416F873-6EA7-44B5-B77A-854B568113D0}" type="datetimeFigureOut">
              <a:rPr lang="en-US" smtClean="0"/>
              <a:t>1/7/2020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313F91C-DD51-40C0-B2B5-C1A1E72FE5A1}" type="slidenum">
              <a:rPr lang="en-US" smtClean="0"/>
              <a:t>‹#›</a:t>
            </a:fld>
            <a:endParaRPr lang="en-US"/>
          </a:p>
        </p:txBody>
      </p:sp>
    </p:spTree>
    <p:extLst>
      <p:ext uri="{BB962C8B-B14F-4D97-AF65-F5344CB8AC3E}">
        <p14:creationId xmlns:p14="http://schemas.microsoft.com/office/powerpoint/2010/main" val="28978907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6420184D-B524-4EA0-BD50-FBF9DCC7FB25}"/>
              </a:ext>
            </a:extLst>
          </p:cNvPr>
          <p:cNvSpPr>
            <a:spLocks noGrp="1" noRot="1" noChangeAspect="1" noChangeArrowheads="1" noTextEdit="1"/>
          </p:cNvSpPr>
          <p:nvPr>
            <p:ph type="sldImg"/>
          </p:nvPr>
        </p:nvSpPr>
        <p:spPr>
          <a:xfrm>
            <a:off x="393700" y="692150"/>
            <a:ext cx="6070600" cy="3416300"/>
          </a:xfrm>
          <a:ln/>
        </p:spPr>
      </p:sp>
      <p:sp>
        <p:nvSpPr>
          <p:cNvPr id="5123" name="Rectangle 3">
            <a:extLst>
              <a:ext uri="{FF2B5EF4-FFF2-40B4-BE49-F238E27FC236}">
                <a16:creationId xmlns:a16="http://schemas.microsoft.com/office/drawing/2014/main" id="{FB9D86B8-0871-4442-92EF-DC27C5AAFAB5}"/>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cs typeface="Arial" panose="020B060402020202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a:extLst>
              <a:ext uri="{FF2B5EF4-FFF2-40B4-BE49-F238E27FC236}">
                <a16:creationId xmlns:a16="http://schemas.microsoft.com/office/drawing/2014/main" id="{57ECEF3E-F22E-41B6-AD72-39ABED4E1EEB}"/>
              </a:ext>
            </a:extLst>
          </p:cNvPr>
          <p:cNvSpPr>
            <a:spLocks noGrp="1" noRot="1" noChangeAspect="1" noChangeArrowheads="1" noTextEdit="1"/>
          </p:cNvSpPr>
          <p:nvPr>
            <p:ph type="sldImg"/>
          </p:nvPr>
        </p:nvSpPr>
        <p:spPr>
          <a:xfrm>
            <a:off x="393700" y="692150"/>
            <a:ext cx="6070600" cy="3416300"/>
          </a:xfrm>
          <a:ln/>
        </p:spPr>
      </p:sp>
      <p:sp>
        <p:nvSpPr>
          <p:cNvPr id="19459" name="Notes Placeholder 2">
            <a:extLst>
              <a:ext uri="{FF2B5EF4-FFF2-40B4-BE49-F238E27FC236}">
                <a16:creationId xmlns:a16="http://schemas.microsoft.com/office/drawing/2014/main" id="{9EC37A93-B873-4777-A5E2-0BF2B02CFA4B}"/>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en-US" altLang="en-US" dirty="0">
                <a:cs typeface="Arial" panose="020B0604020202020204" pitchFamily="34" charset="0"/>
              </a:rPr>
              <a:t>Checking and Savings account. </a:t>
            </a:r>
          </a:p>
          <a:p>
            <a:r>
              <a:rPr lang="en-US" altLang="en-US" dirty="0">
                <a:cs typeface="Arial" panose="020B0604020202020204" pitchFamily="34" charset="0"/>
              </a:rPr>
              <a:t>What type of data would you have stored. Transaction, money in and money out, customer info: name, address phone number</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a:extLst>
              <a:ext uri="{FF2B5EF4-FFF2-40B4-BE49-F238E27FC236}">
                <a16:creationId xmlns:a16="http://schemas.microsoft.com/office/drawing/2014/main" id="{772561CD-0EF1-4A98-8DD3-00E460C41DD9}"/>
              </a:ext>
            </a:extLst>
          </p:cNvPr>
          <p:cNvSpPr>
            <a:spLocks noGrp="1" noRot="1" noChangeAspect="1" noChangeArrowheads="1" noTextEdit="1"/>
          </p:cNvSpPr>
          <p:nvPr>
            <p:ph type="sldImg"/>
          </p:nvPr>
        </p:nvSpPr>
        <p:spPr>
          <a:xfrm>
            <a:off x="393700" y="692150"/>
            <a:ext cx="6070600" cy="3416300"/>
          </a:xfrm>
          <a:ln/>
        </p:spPr>
      </p:sp>
      <p:sp>
        <p:nvSpPr>
          <p:cNvPr id="21507" name="Notes Placeholder 2">
            <a:extLst>
              <a:ext uri="{FF2B5EF4-FFF2-40B4-BE49-F238E27FC236}">
                <a16:creationId xmlns:a16="http://schemas.microsoft.com/office/drawing/2014/main" id="{A9B7D49F-5EF9-497A-8838-860045F35736}"/>
              </a:ext>
            </a:extLst>
          </p:cNvPr>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cs typeface="Arial" panose="020B0604020202020204" pitchFamily="34" charset="0"/>
              </a:rPr>
              <a:t>The first applications to solve the problems you tried to solve with the bank is creating of software systems.</a:t>
            </a:r>
          </a:p>
          <a:p>
            <a:pPr eaLnBrk="1" hangingPunct="1"/>
            <a:r>
              <a:rPr lang="en-US" altLang="en-US">
                <a:cs typeface="Arial" panose="020B0604020202020204" pitchFamily="34" charset="0"/>
              </a:rPr>
              <a:t>Instead of storing the data on the paper </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a:extLst>
              <a:ext uri="{FF2B5EF4-FFF2-40B4-BE49-F238E27FC236}">
                <a16:creationId xmlns:a16="http://schemas.microsoft.com/office/drawing/2014/main" id="{09012A04-E68B-48F3-B380-BB00DB8AEC1D}"/>
              </a:ext>
            </a:extLst>
          </p:cNvPr>
          <p:cNvSpPr>
            <a:spLocks noGrp="1" noRot="1" noChangeAspect="1" noChangeArrowheads="1" noTextEdit="1"/>
          </p:cNvSpPr>
          <p:nvPr>
            <p:ph type="sldImg"/>
          </p:nvPr>
        </p:nvSpPr>
        <p:spPr>
          <a:xfrm>
            <a:off x="393700" y="692150"/>
            <a:ext cx="6070600" cy="3416300"/>
          </a:xfrm>
          <a:ln/>
        </p:spPr>
      </p:sp>
      <p:sp>
        <p:nvSpPr>
          <p:cNvPr id="23555" name="Notes Placeholder 2">
            <a:extLst>
              <a:ext uri="{FF2B5EF4-FFF2-40B4-BE49-F238E27FC236}">
                <a16:creationId xmlns:a16="http://schemas.microsoft.com/office/drawing/2014/main" id="{6A2247F5-566B-4E0D-A33F-310A7014FDC1}"/>
              </a:ext>
            </a:extLst>
          </p:cNvPr>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cs typeface="Arial" panose="020B0604020202020204"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a:extLst>
              <a:ext uri="{FF2B5EF4-FFF2-40B4-BE49-F238E27FC236}">
                <a16:creationId xmlns:a16="http://schemas.microsoft.com/office/drawing/2014/main" id="{3B3CDBF5-4036-44C4-949F-051C8C0823F7}"/>
              </a:ext>
            </a:extLst>
          </p:cNvPr>
          <p:cNvSpPr>
            <a:spLocks noGrp="1" noRot="1" noChangeAspect="1" noChangeArrowheads="1" noTextEdit="1"/>
          </p:cNvSpPr>
          <p:nvPr>
            <p:ph type="sldImg"/>
          </p:nvPr>
        </p:nvSpPr>
        <p:spPr>
          <a:xfrm>
            <a:off x="393700" y="692150"/>
            <a:ext cx="6070600" cy="3416300"/>
          </a:xfrm>
          <a:ln/>
        </p:spPr>
      </p:sp>
      <p:sp>
        <p:nvSpPr>
          <p:cNvPr id="25603" name="Notes Placeholder 2">
            <a:extLst>
              <a:ext uri="{FF2B5EF4-FFF2-40B4-BE49-F238E27FC236}">
                <a16:creationId xmlns:a16="http://schemas.microsoft.com/office/drawing/2014/main" id="{7216DF02-5A2D-4813-924F-6C1436D42BBF}"/>
              </a:ext>
            </a:extLst>
          </p:cNvPr>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cs typeface="Arial" panose="020B0604020202020204"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a:extLst>
              <a:ext uri="{FF2B5EF4-FFF2-40B4-BE49-F238E27FC236}">
                <a16:creationId xmlns:a16="http://schemas.microsoft.com/office/drawing/2014/main" id="{4953F331-FB9A-4F3F-B72F-A8038A7A240A}"/>
              </a:ext>
            </a:extLst>
          </p:cNvPr>
          <p:cNvSpPr>
            <a:spLocks noGrp="1" noRot="1" noChangeAspect="1" noChangeArrowheads="1" noTextEdit="1"/>
          </p:cNvSpPr>
          <p:nvPr>
            <p:ph type="sldImg"/>
          </p:nvPr>
        </p:nvSpPr>
        <p:spPr>
          <a:xfrm>
            <a:off x="393700" y="692150"/>
            <a:ext cx="6070600" cy="3416300"/>
          </a:xfrm>
          <a:ln/>
        </p:spPr>
      </p:sp>
      <p:sp>
        <p:nvSpPr>
          <p:cNvPr id="62467" name="Notes Placeholder 2">
            <a:extLst>
              <a:ext uri="{FF2B5EF4-FFF2-40B4-BE49-F238E27FC236}">
                <a16:creationId xmlns:a16="http://schemas.microsoft.com/office/drawing/2014/main" id="{630B1A29-9E55-433C-8DF3-F22B7A44CE62}"/>
              </a:ext>
            </a:extLst>
          </p:cNvPr>
          <p:cNvSpPr>
            <a:spLocks noGrp="1"/>
          </p:cNvSpPr>
          <p:nvPr>
            <p:ph type="body" idx="1"/>
          </p:nvPr>
        </p:nvSpPr>
        <p:spPr>
          <a:ln w="9525"/>
        </p:spPr>
        <p:txBody>
          <a:bodyPr/>
          <a:lstStyle/>
          <a:p>
            <a:pPr marL="533400" indent="-533400" eaLnBrk="1" hangingPunct="1">
              <a:lnSpc>
                <a:spcPct val="90000"/>
              </a:lnSpc>
              <a:defRPr/>
            </a:pPr>
            <a:r>
              <a:rPr lang="en-US" dirty="0">
                <a:solidFill>
                  <a:srgbClr val="000000"/>
                </a:solidFill>
                <a:effectLst>
                  <a:outerShdw blurRad="38100" dist="38100" dir="2700000" algn="tl">
                    <a:srgbClr val="FFFFFF"/>
                  </a:outerShdw>
                </a:effectLst>
              </a:rPr>
              <a:t>Each application programmer must maintain his/her own data – Accounts Payable, Ordering system, Customer management system</a:t>
            </a:r>
          </a:p>
          <a:p>
            <a:pPr marL="533400" indent="-533400" eaLnBrk="1" hangingPunct="1">
              <a:lnSpc>
                <a:spcPct val="90000"/>
              </a:lnSpc>
              <a:defRPr/>
            </a:pPr>
            <a:r>
              <a:rPr lang="en-US" dirty="0">
                <a:solidFill>
                  <a:srgbClr val="000000"/>
                </a:solidFill>
                <a:effectLst>
                  <a:outerShdw blurRad="38100" dist="38100" dir="2700000" algn="tl">
                    <a:srgbClr val="FFFFFF"/>
                  </a:outerShdw>
                </a:effectLst>
              </a:rPr>
              <a:t>Each application program needs to include code for the metadata of each file!  - a file with customer on the third column, your code needs to always took at that position</a:t>
            </a:r>
          </a:p>
          <a:p>
            <a:pPr marL="533400" indent="-533400" eaLnBrk="1" hangingPunct="1">
              <a:lnSpc>
                <a:spcPct val="90000"/>
              </a:lnSpc>
              <a:defRPr/>
            </a:pPr>
            <a:r>
              <a:rPr lang="en-US" dirty="0">
                <a:solidFill>
                  <a:srgbClr val="000000"/>
                </a:solidFill>
                <a:effectLst>
                  <a:outerShdw blurRad="38100" dist="38100" dir="2700000" algn="tl">
                    <a:srgbClr val="FFFFFF"/>
                  </a:outerShdw>
                </a:effectLst>
              </a:rPr>
              <a:t>Each application program must have its own processing routines for reading, inserting, updating, and deleting data – how to read data and update the data… may be different from app to app</a:t>
            </a:r>
          </a:p>
          <a:p>
            <a:pPr marL="533400" indent="-533400" eaLnBrk="1" hangingPunct="1">
              <a:lnSpc>
                <a:spcPct val="90000"/>
              </a:lnSpc>
              <a:defRPr/>
            </a:pPr>
            <a:r>
              <a:rPr lang="en-US" dirty="0">
                <a:solidFill>
                  <a:srgbClr val="000000"/>
                </a:solidFill>
                <a:effectLst>
                  <a:outerShdw blurRad="38100" dist="38100" dir="2700000" algn="tl">
                    <a:srgbClr val="FFFFFF"/>
                  </a:outerShdw>
                </a:effectLst>
              </a:rPr>
              <a:t>Lack of coordination and central control – completely separate</a:t>
            </a:r>
          </a:p>
          <a:p>
            <a:pPr marL="533400" indent="-533400" eaLnBrk="1" hangingPunct="1">
              <a:lnSpc>
                <a:spcPct val="90000"/>
              </a:lnSpc>
              <a:defRPr/>
            </a:pPr>
            <a:r>
              <a:rPr lang="en-US" dirty="0">
                <a:solidFill>
                  <a:srgbClr val="000000"/>
                </a:solidFill>
                <a:effectLst>
                  <a:outerShdw blurRad="38100" dist="38100" dir="2700000" algn="tl">
                    <a:srgbClr val="FFFFFF"/>
                  </a:outerShdw>
                </a:effectLst>
              </a:rPr>
              <a:t>Non-standard file formats – it could be tab delimited, comma delimited etc. </a:t>
            </a:r>
          </a:p>
          <a:p>
            <a:pPr eaLnBrk="1" hangingPunct="1">
              <a:defRPr/>
            </a:pPr>
            <a:endParaRPr lang="en-US" altLang="en-US" dirty="0">
              <a:cs typeface="Arial" panose="020B0604020202020204"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cap="none" baseline="0" dirty="0">
                <a:solidFill>
                  <a:schemeClr val="dk1"/>
                </a:solidFill>
                <a:latin typeface="Arial"/>
                <a:ea typeface="Arial"/>
                <a:cs typeface="Arial"/>
                <a:sym typeface="Arial"/>
              </a:rPr>
              <a:t>Program-data dependence: </a:t>
            </a:r>
            <a:r>
              <a:rPr lang="en-US" sz="1200" b="0" i="0" u="none" strike="noStrike" kern="1200" cap="none" baseline="0" dirty="0">
                <a:solidFill>
                  <a:schemeClr val="dk1"/>
                </a:solidFill>
                <a:latin typeface="Arial"/>
                <a:ea typeface="Arial"/>
                <a:cs typeface="Arial"/>
                <a:sym typeface="Arial"/>
              </a:rPr>
              <a:t>The Customer Master File is used in the Order Filling System and the Invoicing System. Suppose it is decided to change the customer address field length in the records in this file from 30 to 40 characters. The file descriptions in each program that are affected (up to five programs) would have to be modified. It is often difficult to even locate all programs affected by such changes.</a:t>
            </a:r>
            <a:endParaRPr lang="en-US" dirty="0"/>
          </a:p>
          <a:p>
            <a:endParaRPr lang="en-US" dirty="0"/>
          </a:p>
          <a:p>
            <a:r>
              <a:rPr lang="en-US" b="1" dirty="0"/>
              <a:t>Duplication of data:</a:t>
            </a:r>
            <a:r>
              <a:rPr lang="en-US" b="0" dirty="0"/>
              <a:t> Note two different files containing inventory data. One is used for order filling and the other for invoicing. </a:t>
            </a:r>
            <a:r>
              <a:rPr lang="en-US" sz="1200" b="0" i="0" u="none" strike="noStrike" kern="1200" cap="none" baseline="0" dirty="0">
                <a:solidFill>
                  <a:schemeClr val="dk1"/>
                </a:solidFill>
                <a:latin typeface="Arial"/>
                <a:ea typeface="Arial"/>
                <a:cs typeface="Arial"/>
                <a:sym typeface="Arial"/>
              </a:rPr>
              <a:t>This duplication is wasteful because it requires additional storage space and increased effort to keep all files up to date. Data formats may be inconsistent, data values may not agree, or both. Reliable metadata is very difficult to establish in file processing systems.</a:t>
            </a:r>
            <a:endParaRPr lang="en-US" baseline="0" dirty="0"/>
          </a:p>
          <a:p>
            <a:endParaRPr lang="en-US" baseline="0" dirty="0"/>
          </a:p>
          <a:p>
            <a:r>
              <a:rPr lang="en-US" baseline="0" dirty="0"/>
              <a:t>The Pine Valley Furniture (PVF) company will be an ongoing case in this textbook. You will become very familiar with PVF over time.</a:t>
            </a:r>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15</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10596883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a:extLst>
              <a:ext uri="{FF2B5EF4-FFF2-40B4-BE49-F238E27FC236}">
                <a16:creationId xmlns:a16="http://schemas.microsoft.com/office/drawing/2014/main" id="{0333650E-03F5-426A-B331-E0961638CCC6}"/>
              </a:ext>
            </a:extLst>
          </p:cNvPr>
          <p:cNvSpPr>
            <a:spLocks noGrp="1" noRot="1" noChangeAspect="1" noChangeArrowheads="1" noTextEdit="1"/>
          </p:cNvSpPr>
          <p:nvPr>
            <p:ph type="sldImg"/>
          </p:nvPr>
        </p:nvSpPr>
        <p:spPr>
          <a:xfrm>
            <a:off x="393700" y="692150"/>
            <a:ext cx="6070600" cy="3416300"/>
          </a:xfrm>
          <a:ln/>
        </p:spPr>
      </p:sp>
      <p:sp>
        <p:nvSpPr>
          <p:cNvPr id="29699" name="Notes Placeholder 2">
            <a:extLst>
              <a:ext uri="{FF2B5EF4-FFF2-40B4-BE49-F238E27FC236}">
                <a16:creationId xmlns:a16="http://schemas.microsoft.com/office/drawing/2014/main" id="{942C4B2A-C02D-46C7-A564-69A7D04D5851}"/>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en-US" altLang="en-US">
                <a:cs typeface="Arial" panose="020B0604020202020204" pitchFamily="34" charset="0"/>
              </a:rPr>
              <a:t>Data Duplication</a:t>
            </a:r>
          </a:p>
          <a:p>
            <a:endParaRPr lang="en-US" altLang="en-US">
              <a:cs typeface="Arial" panose="020B0604020202020204" pitchFamily="34" charset="0"/>
            </a:endParaRPr>
          </a:p>
          <a:p>
            <a:r>
              <a:rPr lang="en-US" altLang="en-US">
                <a:cs typeface="Arial" panose="020B0604020202020204" pitchFamily="34" charset="0"/>
              </a:rPr>
              <a:t>What is the issue with this picture?</a:t>
            </a:r>
          </a:p>
          <a:p>
            <a:endParaRPr lang="en-US" altLang="en-US">
              <a:cs typeface="Arial" panose="020B0604020202020204" pitchFamily="34" charset="0"/>
            </a:endParaRPr>
          </a:p>
          <a:p>
            <a:r>
              <a:rPr lang="en-US" altLang="en-US">
                <a:cs typeface="Arial" panose="020B0604020202020204" pitchFamily="34" charset="0"/>
              </a:rPr>
              <a:t>Order Dept needs 3 files: customer, inventory, and back order</a:t>
            </a:r>
          </a:p>
          <a:p>
            <a:endParaRPr lang="en-US" altLang="en-US">
              <a:cs typeface="Arial" panose="020B0604020202020204" pitchFamily="34" charset="0"/>
            </a:endParaRPr>
          </a:p>
          <a:p>
            <a:r>
              <a:rPr lang="en-US" altLang="en-US">
                <a:cs typeface="Arial" panose="020B0604020202020204" pitchFamily="34" charset="0"/>
              </a:rPr>
              <a:t>Acct dept needs inventory pricing and customer </a:t>
            </a:r>
          </a:p>
          <a:p>
            <a:endParaRPr lang="en-US" altLang="en-US">
              <a:cs typeface="Arial" panose="020B0604020202020204" pitchFamily="34" charset="0"/>
            </a:endParaRPr>
          </a:p>
          <a:p>
            <a:r>
              <a:rPr lang="en-US" altLang="en-US">
                <a:cs typeface="Arial" panose="020B0604020202020204" pitchFamily="34" charset="0"/>
              </a:rPr>
              <a:t>Payroll needs employee file</a:t>
            </a:r>
          </a:p>
          <a:p>
            <a:endParaRPr lang="en-US" altLang="en-US">
              <a:cs typeface="Arial" panose="020B0604020202020204" pitchFamily="34" charset="0"/>
            </a:endParaRPr>
          </a:p>
          <a:p>
            <a:r>
              <a:rPr lang="en-US" altLang="en-US">
                <a:cs typeface="Arial" panose="020B0604020202020204" pitchFamily="34" charset="0"/>
              </a:rPr>
              <a:t>What is the problem?</a:t>
            </a:r>
          </a:p>
          <a:p>
            <a:endParaRPr lang="en-US" altLang="en-US">
              <a:cs typeface="Arial" panose="020B0604020202020204" pitchFamily="34" charset="0"/>
            </a:endParaRPr>
          </a:p>
          <a:p>
            <a:endParaRPr lang="en-US" altLang="en-US">
              <a:cs typeface="Arial" panose="020B0604020202020204"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a:extLst>
              <a:ext uri="{FF2B5EF4-FFF2-40B4-BE49-F238E27FC236}">
                <a16:creationId xmlns:a16="http://schemas.microsoft.com/office/drawing/2014/main" id="{25E6EF50-3FE8-424B-B8BD-AAAEAE629D6C}"/>
              </a:ext>
            </a:extLst>
          </p:cNvPr>
          <p:cNvSpPr>
            <a:spLocks noGrp="1" noRot="1" noChangeAspect="1" noChangeArrowheads="1" noTextEdit="1"/>
          </p:cNvSpPr>
          <p:nvPr>
            <p:ph type="sldImg"/>
          </p:nvPr>
        </p:nvSpPr>
        <p:spPr>
          <a:xfrm>
            <a:off x="393700" y="692150"/>
            <a:ext cx="6070600" cy="3416300"/>
          </a:xfrm>
          <a:ln/>
        </p:spPr>
      </p:sp>
      <p:sp>
        <p:nvSpPr>
          <p:cNvPr id="31747" name="Notes Placeholder 2">
            <a:extLst>
              <a:ext uri="{FF2B5EF4-FFF2-40B4-BE49-F238E27FC236}">
                <a16:creationId xmlns:a16="http://schemas.microsoft.com/office/drawing/2014/main" id="{3037736A-7350-4174-BA20-6512BAE40586}"/>
              </a:ext>
            </a:extLst>
          </p:cNvPr>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cs typeface="Arial" panose="020B0604020202020204" pitchFamily="34" charset="0"/>
              </a:rPr>
              <a:t>How much space was in Apolo 11. 255k?</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a:extLst>
              <a:ext uri="{FF2B5EF4-FFF2-40B4-BE49-F238E27FC236}">
                <a16:creationId xmlns:a16="http://schemas.microsoft.com/office/drawing/2014/main" id="{10063D82-6A26-48E3-A4D2-BBB368EAB131}"/>
              </a:ext>
            </a:extLst>
          </p:cNvPr>
          <p:cNvSpPr>
            <a:spLocks noGrp="1" noRot="1" noChangeAspect="1" noChangeArrowheads="1" noTextEdit="1"/>
          </p:cNvSpPr>
          <p:nvPr>
            <p:ph type="sldImg"/>
          </p:nvPr>
        </p:nvSpPr>
        <p:spPr>
          <a:xfrm>
            <a:off x="393700" y="692150"/>
            <a:ext cx="6070600" cy="3416300"/>
          </a:xfrm>
          <a:ln/>
        </p:spPr>
      </p:sp>
      <p:sp>
        <p:nvSpPr>
          <p:cNvPr id="64515" name="Notes Placeholder 2">
            <a:extLst>
              <a:ext uri="{FF2B5EF4-FFF2-40B4-BE49-F238E27FC236}">
                <a16:creationId xmlns:a16="http://schemas.microsoft.com/office/drawing/2014/main" id="{783CA68D-75B1-49B3-998A-0BCD617ED448}"/>
              </a:ext>
            </a:extLst>
          </p:cNvPr>
          <p:cNvSpPr>
            <a:spLocks noGrp="1"/>
          </p:cNvSpPr>
          <p:nvPr>
            <p:ph type="body" idx="1"/>
          </p:nvPr>
        </p:nvSpPr>
        <p:spPr>
          <a:ln w="9525"/>
        </p:spPr>
        <p:txBody>
          <a:bodyPr/>
          <a:lstStyle/>
          <a:p>
            <a:pPr eaLnBrk="1" hangingPunct="1">
              <a:defRPr/>
            </a:pPr>
            <a:r>
              <a:rPr lang="en-US" altLang="en-US" dirty="0">
                <a:cs typeface="Arial" panose="020B0604020202020204" pitchFamily="34" charset="0"/>
              </a:rPr>
              <a:t>It solves most of the problems with file-based approach. </a:t>
            </a:r>
          </a:p>
          <a:p>
            <a:pPr eaLnBrk="1" hangingPunct="1">
              <a:defRPr/>
            </a:pPr>
            <a:endParaRPr lang="en-US" altLang="en-US" dirty="0">
              <a:cs typeface="Arial" panose="020B0604020202020204" pitchFamily="34" charset="0"/>
            </a:endParaRPr>
          </a:p>
          <a:p>
            <a:pPr eaLnBrk="1" hangingPunct="1">
              <a:defRPr/>
            </a:pPr>
            <a:r>
              <a:rPr lang="en-US" dirty="0">
                <a:solidFill>
                  <a:srgbClr val="000000"/>
                </a:solidFill>
                <a:effectLst>
                  <a:outerShdw blurRad="38100" dist="38100" dir="2700000" algn="tl">
                    <a:srgbClr val="FFFFFF"/>
                  </a:outerShdw>
                </a:effectLst>
              </a:rPr>
              <a:t>Central repository of shared data – many applications can connect to the same database</a:t>
            </a:r>
          </a:p>
          <a:p>
            <a:pPr eaLnBrk="1" hangingPunct="1">
              <a:defRPr/>
            </a:pPr>
            <a:r>
              <a:rPr lang="en-US" dirty="0">
                <a:solidFill>
                  <a:srgbClr val="000000"/>
                </a:solidFill>
                <a:effectLst>
                  <a:outerShdw blurRad="38100" dist="38100" dir="2700000" algn="tl">
                    <a:srgbClr val="FFFFFF"/>
                  </a:outerShdw>
                </a:effectLst>
              </a:rPr>
              <a:t>Data is managed by a controlling agent -&gt; database agent controls the properties of database</a:t>
            </a:r>
          </a:p>
          <a:p>
            <a:pPr eaLnBrk="1" hangingPunct="1">
              <a:defRPr/>
            </a:pPr>
            <a:r>
              <a:rPr lang="en-US" dirty="0">
                <a:solidFill>
                  <a:srgbClr val="000000"/>
                </a:solidFill>
                <a:effectLst>
                  <a:outerShdw blurRad="38100" dist="38100" dir="2700000" algn="tl">
                    <a:srgbClr val="FFFFFF"/>
                  </a:outerShdw>
                </a:effectLst>
              </a:rPr>
              <a:t>Stored in a standardized, convenient form – in the forms of tables and columns</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a:extLst>
              <a:ext uri="{FF2B5EF4-FFF2-40B4-BE49-F238E27FC236}">
                <a16:creationId xmlns:a16="http://schemas.microsoft.com/office/drawing/2014/main" id="{23E70ADF-0267-4798-A91D-E59F86FB24F8}"/>
              </a:ext>
            </a:extLst>
          </p:cNvPr>
          <p:cNvSpPr>
            <a:spLocks noGrp="1" noRot="1" noChangeAspect="1" noChangeArrowheads="1" noTextEdit="1"/>
          </p:cNvSpPr>
          <p:nvPr>
            <p:ph type="sldImg"/>
          </p:nvPr>
        </p:nvSpPr>
        <p:spPr>
          <a:xfrm>
            <a:off x="393700" y="692150"/>
            <a:ext cx="6070600" cy="3416300"/>
          </a:xfrm>
          <a:ln/>
        </p:spPr>
      </p:sp>
      <p:sp>
        <p:nvSpPr>
          <p:cNvPr id="35843" name="Notes Placeholder 2">
            <a:extLst>
              <a:ext uri="{FF2B5EF4-FFF2-40B4-BE49-F238E27FC236}">
                <a16:creationId xmlns:a16="http://schemas.microsoft.com/office/drawing/2014/main" id="{07CCD0A8-C17B-4BC6-99AF-12BE3EA15B8C}"/>
              </a:ext>
            </a:extLst>
          </p:cNvPr>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solidFill>
                  <a:srgbClr val="000000"/>
                </a:solidFill>
                <a:cs typeface="Arial" panose="020B0604020202020204" pitchFamily="34" charset="0"/>
              </a:rPr>
              <a:t>A software system that is used to create, maintain, and provide controlled access to user databases</a:t>
            </a:r>
          </a:p>
          <a:p>
            <a:pPr eaLnBrk="1" hangingPunct="1"/>
            <a:endParaRPr lang="en-US" altLang="en-US" dirty="0">
              <a:cs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Image Placeholder 1">
            <a:extLst>
              <a:ext uri="{FF2B5EF4-FFF2-40B4-BE49-F238E27FC236}">
                <a16:creationId xmlns:a16="http://schemas.microsoft.com/office/drawing/2014/main" id="{D38FFDE5-79C2-4EE5-881D-C3691C9682FF}"/>
              </a:ext>
            </a:extLst>
          </p:cNvPr>
          <p:cNvSpPr>
            <a:spLocks noGrp="1" noRot="1" noChangeAspect="1" noChangeArrowheads="1" noTextEdit="1"/>
          </p:cNvSpPr>
          <p:nvPr>
            <p:ph type="sldImg"/>
          </p:nvPr>
        </p:nvSpPr>
        <p:spPr>
          <a:xfrm>
            <a:off x="393700" y="692150"/>
            <a:ext cx="6070600" cy="3416300"/>
          </a:xfrm>
          <a:ln/>
        </p:spPr>
      </p:sp>
      <p:sp>
        <p:nvSpPr>
          <p:cNvPr id="7171" name="Notes Placeholder 2">
            <a:extLst>
              <a:ext uri="{FF2B5EF4-FFF2-40B4-BE49-F238E27FC236}">
                <a16:creationId xmlns:a16="http://schemas.microsoft.com/office/drawing/2014/main" id="{EAC60AA1-5C28-4D78-9D97-A0341A456A30}"/>
              </a:ext>
            </a:extLst>
          </p:cNvPr>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1450" indent="-171450" eaLnBrk="1" hangingPunct="1">
              <a:buFont typeface="Arial" panose="020B0604020202020204" pitchFamily="34" charset="0"/>
              <a:buChar char="•"/>
              <a:defRPr/>
            </a:pPr>
            <a:r>
              <a:rPr lang="en-US" sz="1200" dirty="0">
                <a:solidFill>
                  <a:srgbClr val="000000"/>
                </a:solidFill>
                <a:effectLst>
                  <a:outerShdw blurRad="38100" dist="38100" dir="2700000" algn="tl">
                    <a:srgbClr val="FFFFFF"/>
                  </a:outerShdw>
                </a:effectLst>
              </a:rPr>
              <a:t>Define terms  related to data and database</a:t>
            </a:r>
          </a:p>
          <a:p>
            <a:pPr marL="171450" indent="-171450" eaLnBrk="1" hangingPunct="1">
              <a:buFont typeface="Arial" panose="020B0604020202020204" pitchFamily="34" charset="0"/>
              <a:buChar char="•"/>
              <a:defRPr/>
            </a:pPr>
            <a:r>
              <a:rPr lang="en-US" sz="1200" dirty="0">
                <a:solidFill>
                  <a:srgbClr val="000000"/>
                </a:solidFill>
                <a:effectLst>
                  <a:outerShdw blurRad="38100" dist="38100" dir="2700000" algn="tl">
                    <a:srgbClr val="FFFFFF"/>
                  </a:outerShdw>
                </a:effectLst>
              </a:rPr>
              <a:t>Name limitations of conventional file processing- which were the first forms of databases </a:t>
            </a:r>
          </a:p>
          <a:p>
            <a:pPr marL="171450" indent="-171450" eaLnBrk="1" hangingPunct="1">
              <a:buFont typeface="Arial" panose="020B0604020202020204" pitchFamily="34" charset="0"/>
              <a:buChar char="•"/>
              <a:defRPr/>
            </a:pPr>
            <a:r>
              <a:rPr lang="en-US" sz="1200" dirty="0">
                <a:solidFill>
                  <a:srgbClr val="000000"/>
                </a:solidFill>
                <a:effectLst>
                  <a:outerShdw blurRad="38100" dist="38100" dir="2700000" algn="tl">
                    <a:srgbClr val="FFFFFF"/>
                  </a:outerShdw>
                </a:effectLst>
              </a:rPr>
              <a:t>Explain advantages of databases</a:t>
            </a:r>
          </a:p>
          <a:p>
            <a:pPr marL="171450" indent="-171450" eaLnBrk="1" hangingPunct="1">
              <a:buFont typeface="Arial" panose="020B0604020202020204" pitchFamily="34" charset="0"/>
              <a:buChar char="•"/>
              <a:defRPr/>
            </a:pPr>
            <a:r>
              <a:rPr lang="en-US" sz="1200" dirty="0">
                <a:solidFill>
                  <a:srgbClr val="000000"/>
                </a:solidFill>
                <a:effectLst>
                  <a:outerShdw blurRad="38100" dist="38100" dir="2700000" algn="tl">
                    <a:srgbClr val="FFFFFF"/>
                  </a:outerShdw>
                </a:effectLst>
              </a:rPr>
              <a:t>Identify costs and risks of databases</a:t>
            </a:r>
          </a:p>
          <a:p>
            <a:pPr marL="171450" indent="-171450" eaLnBrk="1" hangingPunct="1">
              <a:buFont typeface="Arial" panose="020B0604020202020204" pitchFamily="34" charset="0"/>
              <a:buChar char="•"/>
              <a:defRPr/>
            </a:pPr>
            <a:r>
              <a:rPr lang="en-US" sz="1200" dirty="0">
                <a:solidFill>
                  <a:srgbClr val="000000"/>
                </a:solidFill>
                <a:effectLst>
                  <a:outerShdw blurRad="38100" dist="38100" dir="2700000" algn="tl">
                    <a:srgbClr val="FFFFFF"/>
                  </a:outerShdw>
                </a:effectLst>
              </a:rPr>
              <a:t>List components of database environment</a:t>
            </a:r>
          </a:p>
          <a:p>
            <a:pPr marL="171450" indent="-171450" eaLnBrk="1" hangingPunct="1">
              <a:buFont typeface="Arial" panose="020B0604020202020204" pitchFamily="34" charset="0"/>
              <a:buChar char="•"/>
              <a:defRPr/>
            </a:pPr>
            <a:r>
              <a:rPr lang="en-US" sz="1200" dirty="0">
                <a:solidFill>
                  <a:srgbClr val="000000"/>
                </a:solidFill>
                <a:effectLst>
                  <a:outerShdw blurRad="38100" dist="38100" dir="2700000" algn="tl">
                    <a:srgbClr val="FFFFFF"/>
                  </a:outerShdw>
                </a:effectLst>
              </a:rPr>
              <a:t>Identify categories of database applications</a:t>
            </a:r>
          </a:p>
          <a:p>
            <a:pPr marL="171450" indent="-171450" eaLnBrk="1" hangingPunct="1">
              <a:buFont typeface="Arial" panose="020B0604020202020204" pitchFamily="34" charset="0"/>
              <a:buChar char="•"/>
              <a:defRPr/>
            </a:pPr>
            <a:r>
              <a:rPr lang="en-US" sz="1200" dirty="0">
                <a:solidFill>
                  <a:srgbClr val="000000"/>
                </a:solidFill>
                <a:effectLst>
                  <a:outerShdw blurRad="38100" dist="38100" dir="2700000" algn="tl">
                    <a:srgbClr val="FFFFFF"/>
                  </a:outerShdw>
                </a:effectLst>
              </a:rPr>
              <a:t>Describe database system development life cycle</a:t>
            </a:r>
          </a:p>
          <a:p>
            <a:pPr marL="171450" indent="-171450" eaLnBrk="1" hangingPunct="1">
              <a:buFont typeface="Arial" panose="020B0604020202020204" pitchFamily="34" charset="0"/>
              <a:buChar char="•"/>
              <a:defRPr/>
            </a:pPr>
            <a:r>
              <a:rPr lang="en-US" sz="1200" dirty="0">
                <a:solidFill>
                  <a:srgbClr val="000000"/>
                </a:solidFill>
                <a:effectLst>
                  <a:outerShdw blurRad="38100" dist="38100" dir="2700000" algn="tl">
                    <a:srgbClr val="FFFFFF"/>
                  </a:outerShdw>
                </a:effectLst>
              </a:rPr>
              <a:t>Explain roles of individuals</a:t>
            </a:r>
          </a:p>
          <a:p>
            <a:pPr marL="171450" indent="-171450" eaLnBrk="1" hangingPunct="1">
              <a:buFont typeface="Arial" panose="020B0604020202020204" pitchFamily="34" charset="0"/>
              <a:buChar char="•"/>
              <a:defRPr/>
            </a:pPr>
            <a:r>
              <a:rPr lang="en-US" sz="1200" dirty="0">
                <a:solidFill>
                  <a:srgbClr val="000000"/>
                </a:solidFill>
                <a:effectLst>
                  <a:outerShdw blurRad="38100" dist="38100" dir="2700000" algn="tl">
                    <a:srgbClr val="FFFFFF"/>
                  </a:outerShdw>
                </a:effectLst>
              </a:rPr>
              <a:t>Explain the three-schema architecture for databases</a:t>
            </a:r>
          </a:p>
          <a:p>
            <a:pPr eaLnBrk="1" hangingPunct="1"/>
            <a:endParaRPr lang="en-US" altLang="en-US" dirty="0">
              <a:cs typeface="Arial" panose="020B0604020202020204" pitchFamily="34"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a:extLst>
              <a:ext uri="{FF2B5EF4-FFF2-40B4-BE49-F238E27FC236}">
                <a16:creationId xmlns:a16="http://schemas.microsoft.com/office/drawing/2014/main" id="{F6DF104B-B2E2-4CD1-832E-62EDF95FEEC9}"/>
              </a:ext>
            </a:extLst>
          </p:cNvPr>
          <p:cNvSpPr>
            <a:spLocks noGrp="1" noRot="1" noChangeAspect="1" noChangeArrowheads="1" noTextEdit="1"/>
          </p:cNvSpPr>
          <p:nvPr>
            <p:ph type="sldImg"/>
          </p:nvPr>
        </p:nvSpPr>
        <p:spPr>
          <a:xfrm>
            <a:off x="393700" y="692150"/>
            <a:ext cx="6070600" cy="3416300"/>
          </a:xfrm>
          <a:ln/>
        </p:spPr>
      </p:sp>
      <p:sp>
        <p:nvSpPr>
          <p:cNvPr id="37891" name="Notes Placeholder 2">
            <a:extLst>
              <a:ext uri="{FF2B5EF4-FFF2-40B4-BE49-F238E27FC236}">
                <a16:creationId xmlns:a16="http://schemas.microsoft.com/office/drawing/2014/main" id="{69C96C83-BE45-4125-943B-A924B884FBDD}"/>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en-US" altLang="en-US" dirty="0">
                <a:cs typeface="Arial" panose="020B0604020202020204" pitchFamily="34" charset="0"/>
              </a:rPr>
              <a:t>Take a few minutes and write down 3 advantages of the database approach. </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a:extLst>
              <a:ext uri="{FF2B5EF4-FFF2-40B4-BE49-F238E27FC236}">
                <a16:creationId xmlns:a16="http://schemas.microsoft.com/office/drawing/2014/main" id="{7FF78CBE-A602-4104-8982-5F9E60D8E4E5}"/>
              </a:ext>
            </a:extLst>
          </p:cNvPr>
          <p:cNvSpPr>
            <a:spLocks noGrp="1" noRot="1" noChangeAspect="1" noChangeArrowheads="1" noTextEdit="1"/>
          </p:cNvSpPr>
          <p:nvPr>
            <p:ph type="sldImg"/>
          </p:nvPr>
        </p:nvSpPr>
        <p:spPr>
          <a:xfrm>
            <a:off x="393700" y="692150"/>
            <a:ext cx="6070600" cy="3416300"/>
          </a:xfrm>
          <a:ln/>
        </p:spPr>
      </p:sp>
      <p:sp>
        <p:nvSpPr>
          <p:cNvPr id="39939" name="Notes Placeholder 2">
            <a:extLst>
              <a:ext uri="{FF2B5EF4-FFF2-40B4-BE49-F238E27FC236}">
                <a16:creationId xmlns:a16="http://schemas.microsoft.com/office/drawing/2014/main" id="{3A103583-149E-478A-85DC-3FF68FBAA86B}"/>
              </a:ext>
            </a:extLst>
          </p:cNvPr>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cs typeface="Arial" panose="020B0604020202020204" pitchFamily="34"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a:extLst>
              <a:ext uri="{FF2B5EF4-FFF2-40B4-BE49-F238E27FC236}">
                <a16:creationId xmlns:a16="http://schemas.microsoft.com/office/drawing/2014/main" id="{0ED2605B-DE0B-450B-B87D-F3C06C352B58}"/>
              </a:ext>
            </a:extLst>
          </p:cNvPr>
          <p:cNvSpPr>
            <a:spLocks noGrp="1" noRot="1" noChangeAspect="1" noChangeArrowheads="1" noTextEdit="1"/>
          </p:cNvSpPr>
          <p:nvPr>
            <p:ph type="sldImg"/>
          </p:nvPr>
        </p:nvSpPr>
        <p:spPr>
          <a:xfrm>
            <a:off x="393700" y="692150"/>
            <a:ext cx="6070600" cy="3416300"/>
          </a:xfrm>
          <a:ln/>
        </p:spPr>
      </p:sp>
      <p:sp>
        <p:nvSpPr>
          <p:cNvPr id="67587" name="Notes Placeholder 2">
            <a:extLst>
              <a:ext uri="{FF2B5EF4-FFF2-40B4-BE49-F238E27FC236}">
                <a16:creationId xmlns:a16="http://schemas.microsoft.com/office/drawing/2014/main" id="{CABB852F-E97A-41C3-8486-678A8AB73427}"/>
              </a:ext>
            </a:extLst>
          </p:cNvPr>
          <p:cNvSpPr>
            <a:spLocks noGrp="1"/>
          </p:cNvSpPr>
          <p:nvPr>
            <p:ph type="body" idx="1"/>
          </p:nvPr>
        </p:nvSpPr>
        <p:spPr>
          <a:ln w="9525"/>
        </p:spPr>
        <p:txBody>
          <a:bodyPr/>
          <a:lstStyle/>
          <a:p>
            <a:pPr eaLnBrk="1" hangingPunct="1">
              <a:defRPr/>
            </a:pPr>
            <a:r>
              <a:rPr lang="en-US" dirty="0">
                <a:solidFill>
                  <a:srgbClr val="000000"/>
                </a:solidFill>
                <a:effectLst>
                  <a:outerShdw blurRad="38100" dist="38100" dir="2700000" algn="tl">
                    <a:srgbClr val="FFFFFF"/>
                  </a:outerShdw>
                </a:effectLst>
              </a:rPr>
              <a:t>New, specialized personnel – need a DBA to perform the tasks</a:t>
            </a:r>
          </a:p>
          <a:p>
            <a:pPr eaLnBrk="1" hangingPunct="1">
              <a:defRPr/>
            </a:pPr>
            <a:r>
              <a:rPr lang="en-US" dirty="0">
                <a:solidFill>
                  <a:srgbClr val="000000"/>
                </a:solidFill>
                <a:effectLst>
                  <a:outerShdw blurRad="38100" dist="38100" dir="2700000" algn="tl">
                    <a:srgbClr val="FFFFFF"/>
                  </a:outerShdw>
                </a:effectLst>
              </a:rPr>
              <a:t>Installation and management cost and complexity</a:t>
            </a:r>
          </a:p>
          <a:p>
            <a:pPr eaLnBrk="1" hangingPunct="1">
              <a:defRPr/>
            </a:pPr>
            <a:r>
              <a:rPr lang="en-US" dirty="0">
                <a:solidFill>
                  <a:srgbClr val="000000"/>
                </a:solidFill>
                <a:effectLst>
                  <a:outerShdw blurRad="38100" dist="38100" dir="2700000" algn="tl">
                    <a:srgbClr val="FFFFFF"/>
                  </a:outerShdw>
                </a:effectLst>
              </a:rPr>
              <a:t>Conversion costs – not free</a:t>
            </a:r>
          </a:p>
          <a:p>
            <a:pPr eaLnBrk="1" hangingPunct="1">
              <a:defRPr/>
            </a:pPr>
            <a:r>
              <a:rPr lang="en-US" dirty="0">
                <a:solidFill>
                  <a:srgbClr val="000000"/>
                </a:solidFill>
                <a:effectLst>
                  <a:outerShdw blurRad="38100" dist="38100" dir="2700000" algn="tl">
                    <a:srgbClr val="FFFFFF"/>
                  </a:outerShdw>
                </a:effectLst>
              </a:rPr>
              <a:t>Need for explicit backup and recovery</a:t>
            </a:r>
          </a:p>
          <a:p>
            <a:pPr eaLnBrk="1" hangingPunct="1">
              <a:defRPr/>
            </a:pPr>
            <a:r>
              <a:rPr lang="en-US" dirty="0">
                <a:solidFill>
                  <a:srgbClr val="000000"/>
                </a:solidFill>
                <a:effectLst>
                  <a:outerShdw blurRad="38100" dist="38100" dir="2700000" algn="tl">
                    <a:srgbClr val="FFFFFF"/>
                  </a:outerShdw>
                </a:effectLst>
              </a:rPr>
              <a:t>Organizational conflict</a:t>
            </a:r>
          </a:p>
          <a:p>
            <a:pPr eaLnBrk="1" hangingPunct="1">
              <a:defRPr/>
            </a:pPr>
            <a:endParaRPr lang="en-US" altLang="en-US" dirty="0">
              <a:cs typeface="Arial" panose="020B0604020202020204" pitchFamily="34"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a:extLst>
              <a:ext uri="{FF2B5EF4-FFF2-40B4-BE49-F238E27FC236}">
                <a16:creationId xmlns:a16="http://schemas.microsoft.com/office/drawing/2014/main" id="{3335B182-75F4-44C2-A8DB-4D842CC53AD7}"/>
              </a:ext>
            </a:extLst>
          </p:cNvPr>
          <p:cNvSpPr>
            <a:spLocks noGrp="1" noRot="1" noChangeAspect="1" noChangeArrowheads="1" noTextEdit="1"/>
          </p:cNvSpPr>
          <p:nvPr>
            <p:ph type="sldImg"/>
          </p:nvPr>
        </p:nvSpPr>
        <p:spPr>
          <a:xfrm>
            <a:off x="393700" y="692150"/>
            <a:ext cx="6070600" cy="3416300"/>
          </a:xfrm>
          <a:ln/>
        </p:spPr>
      </p:sp>
      <p:sp>
        <p:nvSpPr>
          <p:cNvPr id="44035" name="Notes Placeholder 2">
            <a:extLst>
              <a:ext uri="{FF2B5EF4-FFF2-40B4-BE49-F238E27FC236}">
                <a16:creationId xmlns:a16="http://schemas.microsoft.com/office/drawing/2014/main" id="{10F5BAFD-F106-4028-B720-CE8CA240ACF6}"/>
              </a:ext>
            </a:extLst>
          </p:cNvPr>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cs typeface="Arial" panose="020B0604020202020204" pitchFamily="34"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a:t>The database</a:t>
            </a:r>
            <a:r>
              <a:rPr lang="en-US" altLang="en-US" baseline="0" dirty="0"/>
              <a:t> management system (DBMS) is </a:t>
            </a:r>
            <a:r>
              <a:rPr lang="en-US" sz="1200" b="0" i="0" u="none" strike="noStrike" kern="1200" cap="none" baseline="0" dirty="0">
                <a:solidFill>
                  <a:schemeClr val="tx1"/>
                </a:solidFill>
                <a:latin typeface="Times New Roman" pitchFamily="18" charset="0"/>
                <a:ea typeface="Arial"/>
                <a:cs typeface="Arial" charset="0"/>
                <a:sym typeface="Arial"/>
              </a:rPr>
              <a:t>a software system that is used to create, maintain, and provide controlled access to user databases.</a:t>
            </a:r>
          </a:p>
          <a:p>
            <a:endParaRPr lang="en-US" altLang="en-US" sz="1200" b="0" i="0" u="none" strike="noStrike" kern="1200" cap="none" baseline="0" dirty="0">
              <a:solidFill>
                <a:schemeClr val="tx1"/>
              </a:solidFill>
              <a:latin typeface="Times New Roman" pitchFamily="18" charset="0"/>
              <a:ea typeface="Arial"/>
              <a:cs typeface="Arial" charset="0"/>
              <a:sym typeface="Arial"/>
            </a:endParaRPr>
          </a:p>
          <a:p>
            <a:r>
              <a:rPr lang="en-US" altLang="en-US" sz="1200" b="0" i="0" u="none" strike="noStrike" kern="1200" cap="none" baseline="0" dirty="0">
                <a:solidFill>
                  <a:schemeClr val="tx1"/>
                </a:solidFill>
                <a:latin typeface="Times New Roman" pitchFamily="18" charset="0"/>
                <a:ea typeface="Arial"/>
                <a:cs typeface="Arial" charset="0"/>
                <a:sym typeface="Arial"/>
              </a:rPr>
              <a:t>Most current DBMSs are in the form of </a:t>
            </a:r>
            <a:r>
              <a:rPr lang="en-US" altLang="en-US" sz="1200" b="1" i="0" u="none" strike="noStrike" kern="1200" cap="none" baseline="0" dirty="0">
                <a:solidFill>
                  <a:schemeClr val="tx1"/>
                </a:solidFill>
                <a:latin typeface="Times New Roman" pitchFamily="18" charset="0"/>
                <a:ea typeface="Arial"/>
                <a:cs typeface="Arial" charset="0"/>
                <a:sym typeface="Arial"/>
              </a:rPr>
              <a:t>relational databases</a:t>
            </a:r>
            <a:r>
              <a:rPr lang="en-US" altLang="en-US" sz="1200" b="0" i="0" u="none" strike="noStrike" kern="1200" cap="none" baseline="0" dirty="0">
                <a:solidFill>
                  <a:schemeClr val="tx1"/>
                </a:solidFill>
                <a:latin typeface="Times New Roman" pitchFamily="18" charset="0"/>
                <a:ea typeface="Arial"/>
                <a:cs typeface="Arial" charset="0"/>
                <a:sym typeface="Arial"/>
              </a:rPr>
              <a:t>, which </a:t>
            </a:r>
            <a:r>
              <a:rPr lang="en-US" sz="1200" b="0" i="0" u="none" strike="noStrike" kern="1200" cap="none" baseline="0" dirty="0">
                <a:solidFill>
                  <a:schemeClr val="tx1"/>
                </a:solidFill>
                <a:latin typeface="Times New Roman" pitchFamily="18" charset="0"/>
                <a:ea typeface="Arial"/>
                <a:cs typeface="Arial" charset="0"/>
                <a:sym typeface="Arial"/>
              </a:rPr>
              <a:t>represent data as a collection of tables in which all data relationships are represented by common values in related tables. We will explore relational databases in detail throughout this course.</a:t>
            </a:r>
          </a:p>
          <a:p>
            <a:endParaRPr lang="en-US" altLang="en-US" sz="1200" b="0" i="0" u="none" strike="noStrike" kern="1200" cap="none" baseline="0" dirty="0">
              <a:solidFill>
                <a:schemeClr val="tx1"/>
              </a:solidFill>
              <a:latin typeface="Times New Roman" pitchFamily="18" charset="0"/>
              <a:ea typeface="Arial"/>
              <a:cs typeface="Arial" charset="0"/>
              <a:sym typeface="Arial"/>
            </a:endParaRPr>
          </a:p>
          <a:p>
            <a:r>
              <a:rPr lang="en-US" altLang="en-US" sz="1200" b="0" i="0" u="none" strike="noStrike" kern="1200" cap="none" baseline="0" dirty="0">
                <a:solidFill>
                  <a:schemeClr val="tx1"/>
                </a:solidFill>
                <a:latin typeface="Times New Roman" pitchFamily="18" charset="0"/>
                <a:ea typeface="Arial"/>
                <a:cs typeface="Arial" charset="0"/>
                <a:sym typeface="Arial"/>
              </a:rPr>
              <a:t>Note that because all the data is shared in a central database, there is no longer the need for separate systems and programs to maintain their own copy of the data. This reduces duplication and increases integrity.</a:t>
            </a:r>
            <a:endParaRPr lang="en-US" alt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24</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419486412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a:extLst>
              <a:ext uri="{FF2B5EF4-FFF2-40B4-BE49-F238E27FC236}">
                <a16:creationId xmlns:a16="http://schemas.microsoft.com/office/drawing/2014/main" id="{7823EF2A-01ED-4DA5-955C-84FE24EE71FE}"/>
              </a:ext>
            </a:extLst>
          </p:cNvPr>
          <p:cNvSpPr>
            <a:spLocks noGrp="1" noRot="1" noChangeAspect="1" noChangeArrowheads="1" noTextEdit="1"/>
          </p:cNvSpPr>
          <p:nvPr>
            <p:ph type="sldImg"/>
          </p:nvPr>
        </p:nvSpPr>
        <p:spPr>
          <a:xfrm>
            <a:off x="393700" y="692150"/>
            <a:ext cx="6070600" cy="3416300"/>
          </a:xfrm>
          <a:ln/>
        </p:spPr>
      </p:sp>
      <p:sp>
        <p:nvSpPr>
          <p:cNvPr id="70659" name="Notes Placeholder 2">
            <a:extLst>
              <a:ext uri="{FF2B5EF4-FFF2-40B4-BE49-F238E27FC236}">
                <a16:creationId xmlns:a16="http://schemas.microsoft.com/office/drawing/2014/main" id="{1A530311-2AF9-4CDC-80F2-D0BB091C356F}"/>
              </a:ext>
            </a:extLst>
          </p:cNvPr>
          <p:cNvSpPr>
            <a:spLocks noGrp="1"/>
          </p:cNvSpPr>
          <p:nvPr>
            <p:ph type="body" idx="1"/>
          </p:nvPr>
        </p:nvSpPr>
        <p:spPr>
          <a:ln w="9525"/>
        </p:spPr>
        <p:txBody>
          <a:bodyPr/>
          <a:lstStyle/>
          <a:p>
            <a:pPr eaLnBrk="1" hangingPunct="1">
              <a:defRPr/>
            </a:pPr>
            <a:r>
              <a:rPr lang="en-US" altLang="en-US" dirty="0">
                <a:cs typeface="Arial" panose="020B0604020202020204" pitchFamily="34" charset="0"/>
              </a:rPr>
              <a:t>The very first step in the database project is to design an Enterprise data model.</a:t>
            </a:r>
          </a:p>
          <a:p>
            <a:pPr eaLnBrk="1" hangingPunct="1">
              <a:defRPr/>
            </a:pPr>
            <a:endParaRPr lang="en-US" altLang="en-US" dirty="0">
              <a:cs typeface="Arial" panose="020B0604020202020204" pitchFamily="34" charset="0"/>
            </a:endParaRPr>
          </a:p>
          <a:p>
            <a:pPr eaLnBrk="1" hangingPunct="1">
              <a:defRPr/>
            </a:pPr>
            <a:r>
              <a:rPr lang="en-US" dirty="0">
                <a:solidFill>
                  <a:srgbClr val="000000"/>
                </a:solidFill>
                <a:effectLst>
                  <a:outerShdw blurRad="38100" dist="38100" dir="2700000" algn="tl">
                    <a:srgbClr val="FFFFFF"/>
                  </a:outerShdw>
                </a:effectLst>
              </a:rPr>
              <a:t>First step in database development</a:t>
            </a:r>
          </a:p>
          <a:p>
            <a:pPr eaLnBrk="1" hangingPunct="1">
              <a:defRPr/>
            </a:pPr>
            <a:r>
              <a:rPr lang="en-US" dirty="0">
                <a:solidFill>
                  <a:srgbClr val="000000"/>
                </a:solidFill>
                <a:effectLst>
                  <a:outerShdw blurRad="38100" dist="38100" dir="2700000" algn="tl">
                    <a:srgbClr val="FFFFFF"/>
                  </a:outerShdw>
                </a:effectLst>
              </a:rPr>
              <a:t>Specifies scope and general content – are modeling a subsection of the business or the whole business. </a:t>
            </a:r>
            <a:r>
              <a:rPr lang="en-US" dirty="0" err="1">
                <a:solidFill>
                  <a:srgbClr val="000000"/>
                </a:solidFill>
                <a:effectLst>
                  <a:outerShdw blurRad="38100" dist="38100" dir="2700000" algn="tl">
                    <a:srgbClr val="FFFFFF"/>
                  </a:outerShdw>
                </a:effectLst>
              </a:rPr>
              <a:t>Whats’</a:t>
            </a:r>
            <a:r>
              <a:rPr lang="en-US" dirty="0">
                <a:solidFill>
                  <a:srgbClr val="000000"/>
                </a:solidFill>
                <a:effectLst>
                  <a:outerShdw blurRad="38100" dist="38100" dir="2700000" algn="tl">
                    <a:srgbClr val="FFFFFF"/>
                  </a:outerShdw>
                </a:effectLst>
              </a:rPr>
              <a:t> in scope </a:t>
            </a:r>
            <a:r>
              <a:rPr lang="en-US" dirty="0" err="1">
                <a:solidFill>
                  <a:srgbClr val="000000"/>
                </a:solidFill>
                <a:effectLst>
                  <a:outerShdw blurRad="38100" dist="38100" dir="2700000" algn="tl">
                    <a:srgbClr val="FFFFFF"/>
                  </a:outerShdw>
                </a:effectLst>
              </a:rPr>
              <a:t>whats’</a:t>
            </a:r>
            <a:r>
              <a:rPr lang="en-US" dirty="0">
                <a:solidFill>
                  <a:srgbClr val="000000"/>
                </a:solidFill>
                <a:effectLst>
                  <a:outerShdw blurRad="38100" dist="38100" dir="2700000" algn="tl">
                    <a:srgbClr val="FFFFFF"/>
                  </a:outerShdw>
                </a:effectLst>
              </a:rPr>
              <a:t> out of scope</a:t>
            </a:r>
          </a:p>
          <a:p>
            <a:pPr eaLnBrk="1" hangingPunct="1">
              <a:defRPr/>
            </a:pPr>
            <a:r>
              <a:rPr lang="en-US" dirty="0">
                <a:solidFill>
                  <a:srgbClr val="000000"/>
                </a:solidFill>
                <a:effectLst>
                  <a:outerShdw blurRad="38100" dist="38100" dir="2700000" algn="tl">
                    <a:srgbClr val="FFFFFF"/>
                  </a:outerShdw>
                </a:effectLst>
              </a:rPr>
              <a:t>Overall picture of organizational data at high level of abstraction – at this point no details are necessary, just high </a:t>
            </a:r>
            <a:r>
              <a:rPr lang="en-US" dirty="0" err="1">
                <a:solidFill>
                  <a:srgbClr val="000000"/>
                </a:solidFill>
                <a:effectLst>
                  <a:outerShdw blurRad="38100" dist="38100" dir="2700000" algn="tl">
                    <a:srgbClr val="FFFFFF"/>
                  </a:outerShdw>
                </a:effectLst>
              </a:rPr>
              <a:t>leverls</a:t>
            </a:r>
            <a:endParaRPr lang="en-US" dirty="0">
              <a:solidFill>
                <a:srgbClr val="000000"/>
              </a:solidFill>
              <a:effectLst>
                <a:outerShdw blurRad="38100" dist="38100" dir="2700000" algn="tl">
                  <a:srgbClr val="FFFFFF"/>
                </a:outerShdw>
              </a:effectLst>
            </a:endParaRPr>
          </a:p>
          <a:p>
            <a:pPr eaLnBrk="1" hangingPunct="1">
              <a:defRPr/>
            </a:pPr>
            <a:r>
              <a:rPr lang="en-US" dirty="0">
                <a:solidFill>
                  <a:srgbClr val="000000"/>
                </a:solidFill>
                <a:effectLst>
                  <a:outerShdw blurRad="38100" dist="38100" dir="2700000" algn="tl">
                    <a:srgbClr val="FFFFFF"/>
                  </a:outerShdw>
                </a:effectLst>
              </a:rPr>
              <a:t>Entity-relationship diagram – how the entities related to one another</a:t>
            </a:r>
          </a:p>
          <a:p>
            <a:pPr eaLnBrk="1" hangingPunct="1">
              <a:defRPr/>
            </a:pPr>
            <a:r>
              <a:rPr lang="en-US" dirty="0">
                <a:solidFill>
                  <a:srgbClr val="000000"/>
                </a:solidFill>
                <a:effectLst>
                  <a:outerShdw blurRad="38100" dist="38100" dir="2700000" algn="tl">
                    <a:srgbClr val="FFFFFF"/>
                  </a:outerShdw>
                </a:effectLst>
              </a:rPr>
              <a:t>Descriptions of entity types – the description and high level business rules</a:t>
            </a:r>
          </a:p>
          <a:p>
            <a:pPr eaLnBrk="1" hangingPunct="1">
              <a:defRPr/>
            </a:pPr>
            <a:r>
              <a:rPr lang="en-US" dirty="0">
                <a:solidFill>
                  <a:srgbClr val="000000"/>
                </a:solidFill>
                <a:effectLst>
                  <a:outerShdw blurRad="38100" dist="38100" dir="2700000" algn="tl">
                    <a:srgbClr val="FFFFFF"/>
                  </a:outerShdw>
                </a:effectLst>
              </a:rPr>
              <a:t>Relationships between entities</a:t>
            </a:r>
          </a:p>
          <a:p>
            <a:pPr eaLnBrk="1" hangingPunct="1">
              <a:defRPr/>
            </a:pPr>
            <a:r>
              <a:rPr lang="en-US" dirty="0">
                <a:solidFill>
                  <a:srgbClr val="000000"/>
                </a:solidFill>
                <a:effectLst>
                  <a:outerShdw blurRad="38100" dist="38100" dir="2700000" algn="tl">
                    <a:srgbClr val="FFFFFF"/>
                  </a:outerShdw>
                </a:effectLst>
              </a:rPr>
              <a:t>Business rules</a:t>
            </a:r>
          </a:p>
          <a:p>
            <a:pPr eaLnBrk="1" hangingPunct="1">
              <a:defRPr/>
            </a:pPr>
            <a:endParaRPr lang="en-US" altLang="en-US" dirty="0">
              <a:cs typeface="Arial" panose="020B0604020202020204" pitchFamily="34" charset="0"/>
            </a:endParaRPr>
          </a:p>
          <a:p>
            <a:pPr eaLnBrk="1" hangingPunct="1">
              <a:defRPr/>
            </a:pPr>
            <a:endParaRPr lang="en-US" altLang="en-US" dirty="0">
              <a:cs typeface="Arial" panose="020B0604020202020204" pitchFamily="34" charset="0"/>
            </a:endParaRPr>
          </a:p>
        </p:txBody>
      </p:sp>
      <p:sp>
        <p:nvSpPr>
          <p:cNvPr id="73732" name="Slide Number Placeholder 3">
            <a:extLst>
              <a:ext uri="{FF2B5EF4-FFF2-40B4-BE49-F238E27FC236}">
                <a16:creationId xmlns:a16="http://schemas.microsoft.com/office/drawing/2014/main" id="{C66F3E10-29EE-49D7-AF93-7C259ADEF5F8}"/>
              </a:ext>
            </a:extLst>
          </p:cNvPr>
          <p:cNvSpPr>
            <a:spLocks noGrp="1"/>
          </p:cNvSpPr>
          <p:nvPr>
            <p:ph type="sldNum" sz="quarter" idx="429496729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algn="r" eaLnBrk="1" hangingPunct="1">
              <a:spcBef>
                <a:spcPct val="0"/>
              </a:spcBef>
            </a:pPr>
            <a:fld id="{2A0F97B0-1209-430B-BF7D-2F41D42AB763}" type="slidenum">
              <a:rPr lang="en-US" altLang="en-US" sz="1800">
                <a:latin typeface="Tahoma" panose="020B0604030504040204" pitchFamily="34" charset="0"/>
              </a:rPr>
              <a:pPr algn="r" eaLnBrk="1" hangingPunct="1">
                <a:spcBef>
                  <a:spcPct val="0"/>
                </a:spcBef>
              </a:pPr>
              <a:t>25</a:t>
            </a:fld>
            <a:endParaRPr lang="en-US" altLang="en-US" sz="1800">
              <a:latin typeface="Tahoma" panose="020B0604030504040204" pitchFamily="34"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a:extLst>
              <a:ext uri="{FF2B5EF4-FFF2-40B4-BE49-F238E27FC236}">
                <a16:creationId xmlns:a16="http://schemas.microsoft.com/office/drawing/2014/main" id="{7544779E-6901-47D0-ACD2-4327123061DB}"/>
              </a:ext>
            </a:extLst>
          </p:cNvPr>
          <p:cNvSpPr>
            <a:spLocks noGrp="1" noRot="1" noChangeAspect="1" noChangeArrowheads="1" noTextEdit="1"/>
          </p:cNvSpPr>
          <p:nvPr>
            <p:ph type="sldImg"/>
          </p:nvPr>
        </p:nvSpPr>
        <p:spPr>
          <a:xfrm>
            <a:off x="393700" y="692150"/>
            <a:ext cx="6070600" cy="3416300"/>
          </a:xfrm>
          <a:ln/>
        </p:spPr>
      </p:sp>
      <p:sp>
        <p:nvSpPr>
          <p:cNvPr id="46083" name="Notes Placeholder 2">
            <a:extLst>
              <a:ext uri="{FF2B5EF4-FFF2-40B4-BE49-F238E27FC236}">
                <a16:creationId xmlns:a16="http://schemas.microsoft.com/office/drawing/2014/main" id="{A10EC5B5-E4C5-49F3-BF54-3270915BB29E}"/>
              </a:ext>
            </a:extLst>
          </p:cNvPr>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solidFill>
                  <a:srgbClr val="000000"/>
                </a:solidFill>
                <a:cs typeface="Arial" panose="020B0604020202020204" pitchFamily="34" charset="0"/>
              </a:rPr>
              <a:t>Rectangular shape – entities</a:t>
            </a:r>
          </a:p>
          <a:p>
            <a:pPr eaLnBrk="1" hangingPunct="1"/>
            <a:r>
              <a:rPr lang="en-US" altLang="en-US" dirty="0">
                <a:solidFill>
                  <a:srgbClr val="000000"/>
                </a:solidFill>
                <a:cs typeface="Arial" panose="020B0604020202020204" pitchFamily="34" charset="0"/>
              </a:rPr>
              <a:t>Lines ( in blue) – relationships</a:t>
            </a:r>
          </a:p>
          <a:p>
            <a:pPr eaLnBrk="1" hangingPunct="1"/>
            <a:endParaRPr lang="en-US" altLang="en-US" dirty="0">
              <a:solidFill>
                <a:srgbClr val="000000"/>
              </a:solidFill>
              <a:cs typeface="Arial" panose="020B0604020202020204" pitchFamily="34" charset="0"/>
            </a:endParaRPr>
          </a:p>
          <a:p>
            <a:pPr eaLnBrk="1" hangingPunct="1"/>
            <a:r>
              <a:rPr lang="en-US" altLang="en-US" dirty="0">
                <a:solidFill>
                  <a:srgbClr val="000000"/>
                </a:solidFill>
                <a:cs typeface="Arial" panose="020B0604020202020204" pitchFamily="34" charset="0"/>
              </a:rPr>
              <a:t>Verbs indicating the relationships. Notation</a:t>
            </a:r>
          </a:p>
          <a:p>
            <a:pPr eaLnBrk="1" hangingPunct="1"/>
            <a:endParaRPr lang="en-US" altLang="en-US" dirty="0">
              <a:solidFill>
                <a:srgbClr val="000000"/>
              </a:solidFill>
              <a:cs typeface="Arial" panose="020B0604020202020204" pitchFamily="34" charset="0"/>
            </a:endParaRPr>
          </a:p>
          <a:p>
            <a:pPr eaLnBrk="1" hangingPunct="1"/>
            <a:r>
              <a:rPr lang="en-US" altLang="en-US" dirty="0">
                <a:solidFill>
                  <a:srgbClr val="000000"/>
                </a:solidFill>
                <a:cs typeface="Arial" panose="020B0604020202020204" pitchFamily="34" charset="0"/>
              </a:rPr>
              <a:t>What is the difference between these two data models,  the enterprise vs project level?</a:t>
            </a:r>
          </a:p>
          <a:p>
            <a:pPr eaLnBrk="1" hangingPunct="1"/>
            <a:endParaRPr lang="en-US" altLang="en-US" dirty="0">
              <a:solidFill>
                <a:srgbClr val="000000"/>
              </a:solidFill>
              <a:cs typeface="Arial" panose="020B0604020202020204" pitchFamily="34" charset="0"/>
            </a:endParaRPr>
          </a:p>
          <a:p>
            <a:pPr eaLnBrk="1" hangingPunct="1"/>
            <a:r>
              <a:rPr lang="en-US" altLang="en-US" dirty="0">
                <a:solidFill>
                  <a:srgbClr val="000000"/>
                </a:solidFill>
                <a:cs typeface="Arial" panose="020B0604020202020204" pitchFamily="34" charset="0"/>
              </a:rPr>
              <a:t>Comparison of enterprise and project level data models</a:t>
            </a:r>
            <a:endParaRPr lang="en-US" altLang="en-US" dirty="0">
              <a:cs typeface="Arial" panose="020B0604020202020204" pitchFamily="34"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a:extLst>
              <a:ext uri="{FF2B5EF4-FFF2-40B4-BE49-F238E27FC236}">
                <a16:creationId xmlns:a16="http://schemas.microsoft.com/office/drawing/2014/main" id="{7299566C-613B-4ED7-BA10-463D4532BD8C}"/>
              </a:ext>
            </a:extLst>
          </p:cNvPr>
          <p:cNvSpPr>
            <a:spLocks noGrp="1" noRot="1" noChangeAspect="1" noChangeArrowheads="1" noTextEdit="1"/>
          </p:cNvSpPr>
          <p:nvPr>
            <p:ph type="sldImg"/>
          </p:nvPr>
        </p:nvSpPr>
        <p:spPr>
          <a:xfrm>
            <a:off x="393700" y="692150"/>
            <a:ext cx="6070600" cy="3416300"/>
          </a:xfrm>
          <a:ln/>
        </p:spPr>
      </p:sp>
      <p:sp>
        <p:nvSpPr>
          <p:cNvPr id="48131" name="Notes Placeholder 2">
            <a:extLst>
              <a:ext uri="{FF2B5EF4-FFF2-40B4-BE49-F238E27FC236}">
                <a16:creationId xmlns:a16="http://schemas.microsoft.com/office/drawing/2014/main" id="{72E7901E-B291-4B46-A2F8-D4A77847BDA3}"/>
              </a:ext>
            </a:extLst>
          </p:cNvPr>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cs typeface="Arial" panose="020B0604020202020204" pitchFamily="34" charset="0"/>
              </a:rPr>
              <a:t>One to many relationship circled between customer and order</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a:extLst>
              <a:ext uri="{FF2B5EF4-FFF2-40B4-BE49-F238E27FC236}">
                <a16:creationId xmlns:a16="http://schemas.microsoft.com/office/drawing/2014/main" id="{1F0E2F00-AF65-49D1-BF74-56762C4D702B}"/>
              </a:ext>
            </a:extLst>
          </p:cNvPr>
          <p:cNvSpPr>
            <a:spLocks noGrp="1" noRot="1" noChangeAspect="1" noChangeArrowheads="1" noTextEdit="1"/>
          </p:cNvSpPr>
          <p:nvPr>
            <p:ph type="sldImg"/>
          </p:nvPr>
        </p:nvSpPr>
        <p:spPr>
          <a:xfrm>
            <a:off x="393700" y="692150"/>
            <a:ext cx="6070600" cy="3416300"/>
          </a:xfrm>
          <a:ln/>
        </p:spPr>
      </p:sp>
      <p:sp>
        <p:nvSpPr>
          <p:cNvPr id="50179" name="Notes Placeholder 2">
            <a:extLst>
              <a:ext uri="{FF2B5EF4-FFF2-40B4-BE49-F238E27FC236}">
                <a16:creationId xmlns:a16="http://schemas.microsoft.com/office/drawing/2014/main" id="{1045A279-01AC-451B-BD3F-1860EA61DB20}"/>
              </a:ext>
            </a:extLst>
          </p:cNvPr>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cs typeface="Arial" panose="020B0604020202020204" pitchFamily="34"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a:extLst>
              <a:ext uri="{FF2B5EF4-FFF2-40B4-BE49-F238E27FC236}">
                <a16:creationId xmlns:a16="http://schemas.microsoft.com/office/drawing/2014/main" id="{F756D7F5-4465-4F3C-B817-7C4DFFB0F02F}"/>
              </a:ext>
            </a:extLst>
          </p:cNvPr>
          <p:cNvSpPr>
            <a:spLocks noGrp="1" noRot="1" noChangeAspect="1" noChangeArrowheads="1" noTextEdit="1"/>
          </p:cNvSpPr>
          <p:nvPr>
            <p:ph type="sldImg"/>
          </p:nvPr>
        </p:nvSpPr>
        <p:spPr>
          <a:xfrm>
            <a:off x="393700" y="692150"/>
            <a:ext cx="6070600" cy="3416300"/>
          </a:xfrm>
          <a:ln/>
        </p:spPr>
      </p:sp>
      <p:sp>
        <p:nvSpPr>
          <p:cNvPr id="52227" name="Notes Placeholder 2">
            <a:extLst>
              <a:ext uri="{FF2B5EF4-FFF2-40B4-BE49-F238E27FC236}">
                <a16:creationId xmlns:a16="http://schemas.microsoft.com/office/drawing/2014/main" id="{11C44624-7742-428C-9957-664690785573}"/>
              </a:ext>
            </a:extLst>
          </p:cNvPr>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cs typeface="Arial" panose="020B0604020202020204" pitchFamily="34" charset="0"/>
              </a:rPr>
              <a:t>One to many between order line and product</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Image Placeholder 1">
            <a:extLst>
              <a:ext uri="{FF2B5EF4-FFF2-40B4-BE49-F238E27FC236}">
                <a16:creationId xmlns:a16="http://schemas.microsoft.com/office/drawing/2014/main" id="{CDE6C0DB-F0E3-42A3-9B5D-64F502B494E7}"/>
              </a:ext>
            </a:extLst>
          </p:cNvPr>
          <p:cNvSpPr>
            <a:spLocks noGrp="1" noRot="1" noChangeAspect="1" noChangeArrowheads="1" noTextEdit="1"/>
          </p:cNvSpPr>
          <p:nvPr>
            <p:ph type="sldImg"/>
          </p:nvPr>
        </p:nvSpPr>
        <p:spPr>
          <a:xfrm>
            <a:off x="393700" y="692150"/>
            <a:ext cx="6070600" cy="3416300"/>
          </a:xfrm>
          <a:ln/>
        </p:spPr>
      </p:sp>
      <p:sp>
        <p:nvSpPr>
          <p:cNvPr id="57347" name="Notes Placeholder 2">
            <a:extLst>
              <a:ext uri="{FF2B5EF4-FFF2-40B4-BE49-F238E27FC236}">
                <a16:creationId xmlns:a16="http://schemas.microsoft.com/office/drawing/2014/main" id="{053CF789-7E4D-4C87-83E7-C279BD5FB036}"/>
              </a:ext>
            </a:extLst>
          </p:cNvPr>
          <p:cNvSpPr>
            <a:spLocks noGrp="1"/>
          </p:cNvSpPr>
          <p:nvPr>
            <p:ph type="body" idx="1"/>
          </p:nvPr>
        </p:nvSpPr>
        <p:spPr>
          <a:ln w="9525"/>
        </p:spPr>
        <p:txBody>
          <a:bodyPr/>
          <a:lstStyle/>
          <a:p>
            <a:pPr eaLnBrk="1" hangingPunct="1">
              <a:defRPr/>
            </a:pPr>
            <a:r>
              <a:rPr lang="en-US" sz="2800" dirty="0">
                <a:solidFill>
                  <a:srgbClr val="000000"/>
                </a:solidFill>
                <a:effectLst>
                  <a:outerShdw blurRad="38100" dist="38100" dir="2700000" algn="tl">
                    <a:srgbClr val="FFFFFF"/>
                  </a:outerShdw>
                </a:effectLst>
              </a:rPr>
              <a:t>Database: organized collection of logically related data – key word is related data which implies it is a database.  Why Logical, not physical: doesn’t it have to be in the same data center?</a:t>
            </a:r>
          </a:p>
          <a:p>
            <a:pPr eaLnBrk="1" hangingPunct="1">
              <a:defRPr/>
            </a:pPr>
            <a:r>
              <a:rPr lang="en-US" sz="2800" dirty="0">
                <a:solidFill>
                  <a:srgbClr val="000000"/>
                </a:solidFill>
                <a:effectLst>
                  <a:outerShdw blurRad="38100" dist="38100" dir="2700000" algn="tl">
                    <a:srgbClr val="FFFFFF"/>
                  </a:outerShdw>
                </a:effectLst>
              </a:rPr>
              <a:t>Data: stored representations of meaningful objects and events -  e.g. social media store posts, pictures etc. </a:t>
            </a:r>
          </a:p>
          <a:p>
            <a:pPr lvl="1" eaLnBrk="1" hangingPunct="1">
              <a:defRPr/>
            </a:pPr>
            <a:r>
              <a:rPr lang="en-US" sz="2400" dirty="0">
                <a:solidFill>
                  <a:srgbClr val="000000"/>
                </a:solidFill>
                <a:effectLst>
                  <a:outerShdw blurRad="38100" dist="38100" dir="2700000" algn="tl">
                    <a:srgbClr val="FFFFFF"/>
                  </a:outerShdw>
                </a:effectLst>
              </a:rPr>
              <a:t>Structured: numbers, text, dates</a:t>
            </a:r>
          </a:p>
          <a:p>
            <a:pPr lvl="1" eaLnBrk="1" hangingPunct="1">
              <a:defRPr/>
            </a:pPr>
            <a:r>
              <a:rPr lang="en-US" sz="2400" dirty="0">
                <a:solidFill>
                  <a:srgbClr val="000000"/>
                </a:solidFill>
                <a:effectLst>
                  <a:outerShdw blurRad="38100" dist="38100" dir="2700000" algn="tl">
                    <a:srgbClr val="FFFFFF"/>
                  </a:outerShdw>
                </a:effectLst>
              </a:rPr>
              <a:t>Unstructured: images, video, documents</a:t>
            </a:r>
          </a:p>
          <a:p>
            <a:pPr eaLnBrk="1" hangingPunct="1">
              <a:defRPr/>
            </a:pPr>
            <a:r>
              <a:rPr lang="en-US" sz="2800" dirty="0">
                <a:solidFill>
                  <a:srgbClr val="000000"/>
                </a:solidFill>
                <a:effectLst>
                  <a:outerShdw blurRad="38100" dist="38100" dir="2700000" algn="tl">
                    <a:srgbClr val="FFFFFF"/>
                  </a:outerShdw>
                </a:effectLst>
              </a:rPr>
              <a:t>Information: data processed to increase knowledge in the person using the data. The difference between data and information is that information increases knowledge. </a:t>
            </a:r>
          </a:p>
          <a:p>
            <a:pPr eaLnBrk="1" hangingPunct="1">
              <a:defRPr/>
            </a:pPr>
            <a:r>
              <a:rPr lang="en-US" sz="2800" dirty="0">
                <a:solidFill>
                  <a:srgbClr val="000000"/>
                </a:solidFill>
                <a:effectLst>
                  <a:outerShdw blurRad="38100" dist="38100" dir="2700000" algn="tl">
                    <a:srgbClr val="FFFFFF"/>
                  </a:outerShdw>
                </a:effectLst>
              </a:rPr>
              <a:t>Metadata: data that describes the properties and context of user data – or simply data about the data. </a:t>
            </a:r>
          </a:p>
          <a:p>
            <a:pPr eaLnBrk="1" hangingPunct="1">
              <a:defRPr/>
            </a:pPr>
            <a:endParaRPr lang="en-US" altLang="en-US" dirty="0">
              <a:cs typeface="Arial" panose="020B0604020202020204" pitchFamily="34"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a:extLst>
              <a:ext uri="{FF2B5EF4-FFF2-40B4-BE49-F238E27FC236}">
                <a16:creationId xmlns:a16="http://schemas.microsoft.com/office/drawing/2014/main" id="{2DE7A38D-EB8F-4520-88DB-3347DE4489E5}"/>
              </a:ext>
            </a:extLst>
          </p:cNvPr>
          <p:cNvSpPr>
            <a:spLocks noGrp="1" noRot="1" noChangeAspect="1" noChangeArrowheads="1" noTextEdit="1"/>
          </p:cNvSpPr>
          <p:nvPr>
            <p:ph type="sldImg"/>
          </p:nvPr>
        </p:nvSpPr>
        <p:spPr>
          <a:xfrm>
            <a:off x="393700" y="692150"/>
            <a:ext cx="6070600" cy="3416300"/>
          </a:xfrm>
          <a:ln/>
        </p:spPr>
      </p:sp>
      <p:sp>
        <p:nvSpPr>
          <p:cNvPr id="54275" name="Notes Placeholder 2">
            <a:extLst>
              <a:ext uri="{FF2B5EF4-FFF2-40B4-BE49-F238E27FC236}">
                <a16:creationId xmlns:a16="http://schemas.microsoft.com/office/drawing/2014/main" id="{351414AF-7186-4759-9DCD-49CC77BA3098}"/>
              </a:ext>
            </a:extLst>
          </p:cNvPr>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cs typeface="Arial" panose="020B0604020202020204" pitchFamily="34" charset="0"/>
              </a:rPr>
              <a:t>Many to many relationship </a:t>
            </a:r>
          </a:p>
          <a:p>
            <a:pPr eaLnBrk="1" hangingPunct="1"/>
            <a:endParaRPr lang="en-US" altLang="en-US" dirty="0">
              <a:cs typeface="Arial" panose="020B0604020202020204" pitchFamily="34" charset="0"/>
            </a:endParaRPr>
          </a:p>
          <a:p>
            <a:pPr eaLnBrk="1" hangingPunct="1"/>
            <a:r>
              <a:rPr lang="en-US" altLang="en-US" dirty="0">
                <a:cs typeface="Arial" panose="020B0604020202020204" pitchFamily="34" charset="0"/>
              </a:rPr>
              <a:t>Curly square here means it is an associative entity. We will cover different types of entities later. </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a:extLst>
              <a:ext uri="{FF2B5EF4-FFF2-40B4-BE49-F238E27FC236}">
                <a16:creationId xmlns:a16="http://schemas.microsoft.com/office/drawing/2014/main" id="{A94BD22B-3CD0-4F81-A796-6DC1C2C5CF45}"/>
              </a:ext>
            </a:extLst>
          </p:cNvPr>
          <p:cNvSpPr>
            <a:spLocks noGrp="1" noRot="1" noChangeAspect="1" noChangeArrowheads="1" noTextEdit="1"/>
          </p:cNvSpPr>
          <p:nvPr>
            <p:ph type="sldImg"/>
          </p:nvPr>
        </p:nvSpPr>
        <p:spPr>
          <a:xfrm>
            <a:off x="393700" y="692150"/>
            <a:ext cx="6070600" cy="3416300"/>
          </a:xfrm>
          <a:ln/>
        </p:spPr>
      </p:sp>
      <p:sp>
        <p:nvSpPr>
          <p:cNvPr id="56323" name="Notes Placeholder 2">
            <a:extLst>
              <a:ext uri="{FF2B5EF4-FFF2-40B4-BE49-F238E27FC236}">
                <a16:creationId xmlns:a16="http://schemas.microsoft.com/office/drawing/2014/main" id="{1E729ECF-40AB-4F2B-8CE3-DDEF257320B4}"/>
              </a:ext>
            </a:extLst>
          </p:cNvPr>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cs typeface="Arial" panose="020B0604020202020204" pitchFamily="34" charset="0"/>
              </a:rPr>
              <a:t>Example of an enterprise model !!!!</a:t>
            </a:r>
          </a:p>
          <a:p>
            <a:pPr eaLnBrk="1" hangingPunct="1"/>
            <a:endParaRPr lang="en-US" altLang="en-US" dirty="0">
              <a:cs typeface="Arial" panose="020B0604020202020204" pitchFamily="34" charset="0"/>
            </a:endParaRPr>
          </a:p>
          <a:p>
            <a:pPr eaLnBrk="1" hangingPunct="1"/>
            <a:r>
              <a:rPr lang="en-US" altLang="en-US" dirty="0">
                <a:cs typeface="Arial" panose="020B0604020202020204" pitchFamily="34" charset="0"/>
              </a:rPr>
              <a:t>Image this is an online retailer that sells books. </a:t>
            </a:r>
          </a:p>
          <a:p>
            <a:pPr eaLnBrk="1" hangingPunct="1"/>
            <a:endParaRPr lang="en-US" altLang="en-US" dirty="0">
              <a:cs typeface="Arial" panose="020B0604020202020204" pitchFamily="34"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x-none" sz="1200" kern="1200" dirty="0">
                <a:solidFill>
                  <a:schemeClr val="tx1"/>
                </a:solidFill>
                <a:effectLst/>
                <a:latin typeface="+mn-lt"/>
                <a:ea typeface="+mn-ea"/>
                <a:cs typeface="+mn-cs"/>
              </a:rPr>
              <a:t>one-to-many</a:t>
            </a:r>
            <a:endParaRPr lang="en-US" sz="1200" kern="1200" dirty="0">
              <a:solidFill>
                <a:schemeClr val="tx1"/>
              </a:solidFill>
              <a:effectLst/>
              <a:latin typeface="+mn-lt"/>
              <a:ea typeface="+mn-ea"/>
              <a:cs typeface="+mn-cs"/>
            </a:endParaRPr>
          </a:p>
          <a:p>
            <a:pPr lvl="0"/>
            <a:r>
              <a:rPr lang="x-none" sz="1200" kern="1200" dirty="0">
                <a:solidFill>
                  <a:schemeClr val="tx1"/>
                </a:solidFill>
                <a:effectLst/>
                <a:latin typeface="+mn-lt"/>
                <a:ea typeface="+mn-ea"/>
                <a:cs typeface="+mn-cs"/>
              </a:rPr>
              <a:t>one-to-many</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If one is added, it is essential that the designer carefully define what the meaning of the new relationship is. It could, for example, mean that the store intends to carry all albums by a specific artist</a:t>
            </a:r>
            <a:endParaRPr lang="en-US" dirty="0"/>
          </a:p>
        </p:txBody>
      </p:sp>
      <p:sp>
        <p:nvSpPr>
          <p:cNvPr id="4" name="Slide Number Placeholder 3"/>
          <p:cNvSpPr>
            <a:spLocks noGrp="1"/>
          </p:cNvSpPr>
          <p:nvPr>
            <p:ph type="sldNum" sz="quarter" idx="5"/>
          </p:nvPr>
        </p:nvSpPr>
        <p:spPr/>
        <p:txBody>
          <a:bodyPr/>
          <a:lstStyle/>
          <a:p>
            <a:fld id="{0313F91C-DD51-40C0-B2B5-C1A1E72FE5A1}" type="slidenum">
              <a:rPr lang="en-US" smtClean="0"/>
              <a:t>33</a:t>
            </a:fld>
            <a:endParaRPr lang="en-US"/>
          </a:p>
        </p:txBody>
      </p:sp>
    </p:spTree>
    <p:extLst>
      <p:ext uri="{BB962C8B-B14F-4D97-AF65-F5344CB8AC3E}">
        <p14:creationId xmlns:p14="http://schemas.microsoft.com/office/powerpoint/2010/main" val="12535368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Peoples name, Savings account number</a:t>
            </a:r>
          </a:p>
          <a:p>
            <a:r>
              <a:rPr lang="en-US" dirty="0"/>
              <a:t>Peoples name, Social security number!</a:t>
            </a:r>
          </a:p>
          <a:p>
            <a:endParaRPr lang="en-US" dirty="0"/>
          </a:p>
          <a:p>
            <a:r>
              <a:rPr lang="en-US" dirty="0"/>
              <a:t>Is this a record from department of revenue collection taxes, peoples name with SS#</a:t>
            </a:r>
          </a:p>
          <a:p>
            <a:r>
              <a:rPr lang="en-US" dirty="0"/>
              <a:t>Student names with ss#</a:t>
            </a:r>
          </a:p>
        </p:txBody>
      </p:sp>
    </p:spTree>
    <p:extLst>
      <p:ext uri="{BB962C8B-B14F-4D97-AF65-F5344CB8AC3E}">
        <p14:creationId xmlns:p14="http://schemas.microsoft.com/office/powerpoint/2010/main" val="1349713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Image Placeholder 1">
            <a:extLst>
              <a:ext uri="{FF2B5EF4-FFF2-40B4-BE49-F238E27FC236}">
                <a16:creationId xmlns:a16="http://schemas.microsoft.com/office/drawing/2014/main" id="{467670FE-30CD-4F45-9987-4D6C5CBF16BE}"/>
              </a:ext>
            </a:extLst>
          </p:cNvPr>
          <p:cNvSpPr>
            <a:spLocks noGrp="1" noRot="1" noChangeAspect="1" noChangeArrowheads="1" noTextEdit="1"/>
          </p:cNvSpPr>
          <p:nvPr>
            <p:ph type="sldImg"/>
          </p:nvPr>
        </p:nvSpPr>
        <p:spPr>
          <a:xfrm>
            <a:off x="393700" y="692150"/>
            <a:ext cx="6070600" cy="3416300"/>
          </a:xfrm>
          <a:ln/>
        </p:spPr>
      </p:sp>
      <p:sp>
        <p:nvSpPr>
          <p:cNvPr id="11267" name="Notes Placeholder 2">
            <a:extLst>
              <a:ext uri="{FF2B5EF4-FFF2-40B4-BE49-F238E27FC236}">
                <a16:creationId xmlns:a16="http://schemas.microsoft.com/office/drawing/2014/main" id="{962EB8B1-DEE0-419E-AD52-B5100907BDC9}"/>
              </a:ext>
            </a:extLst>
          </p:cNvPr>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cs typeface="Arial" panose="020B0604020202020204" pitchFamily="34" charset="0"/>
              </a:rPr>
              <a:t>Some numbers, and a number with decimal point</a:t>
            </a:r>
          </a:p>
          <a:p>
            <a:pPr eaLnBrk="1" hangingPunct="1"/>
            <a:endParaRPr lang="en-US" altLang="en-US" dirty="0">
              <a:cs typeface="Arial" panose="020B0604020202020204" pitchFamily="34" charset="0"/>
            </a:endParaRPr>
          </a:p>
          <a:p>
            <a:pPr eaLnBrk="1" hangingPunct="1"/>
            <a:r>
              <a:rPr lang="en-US" altLang="en-US" dirty="0">
                <a:cs typeface="Arial" panose="020B0604020202020204" pitchFamily="34" charset="0"/>
              </a:rPr>
              <a:t>Could that be social security number and some sort of ranking</a:t>
            </a:r>
          </a:p>
          <a:p>
            <a:pPr eaLnBrk="1" hangingPunct="1"/>
            <a:r>
              <a:rPr lang="en-US" altLang="en-US" dirty="0">
                <a:cs typeface="Arial" panose="020B0604020202020204" pitchFamily="34" charset="0"/>
              </a:rPr>
              <a:t>Could be account number and the amount</a:t>
            </a:r>
          </a:p>
          <a:p>
            <a:pPr eaLnBrk="1" hangingPunct="1"/>
            <a:endParaRPr lang="en-US" altLang="en-US" dirty="0">
              <a:cs typeface="Arial" panose="020B0604020202020204" pitchFamily="34" charset="0"/>
            </a:endParaRPr>
          </a:p>
          <a:p>
            <a:pPr eaLnBrk="1" hangingPunct="1"/>
            <a:r>
              <a:rPr lang="en-US" altLang="en-US" dirty="0">
                <a:cs typeface="Arial" panose="020B0604020202020204" pitchFamily="34" charset="0"/>
              </a:rPr>
              <a:t>What is missing about the data to make it meaningful?</a:t>
            </a:r>
          </a:p>
          <a:p>
            <a:pPr eaLnBrk="1" hangingPunct="1"/>
            <a:endParaRPr lang="en-US" altLang="en-US" dirty="0">
              <a:cs typeface="Arial" panose="020B060402020202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Image Placeholder 1">
            <a:extLst>
              <a:ext uri="{FF2B5EF4-FFF2-40B4-BE49-F238E27FC236}">
                <a16:creationId xmlns:a16="http://schemas.microsoft.com/office/drawing/2014/main" id="{85364C6E-2231-4D9C-986E-A61C9F8C57A5}"/>
              </a:ext>
            </a:extLst>
          </p:cNvPr>
          <p:cNvSpPr>
            <a:spLocks noGrp="1" noRot="1" noChangeAspect="1" noChangeArrowheads="1" noTextEdit="1"/>
          </p:cNvSpPr>
          <p:nvPr>
            <p:ph type="sldImg"/>
          </p:nvPr>
        </p:nvSpPr>
        <p:spPr>
          <a:xfrm>
            <a:off x="393700" y="692150"/>
            <a:ext cx="6070600" cy="3416300"/>
          </a:xfrm>
          <a:ln/>
        </p:spPr>
      </p:sp>
      <p:sp>
        <p:nvSpPr>
          <p:cNvPr id="13315" name="Notes Placeholder 2">
            <a:extLst>
              <a:ext uri="{FF2B5EF4-FFF2-40B4-BE49-F238E27FC236}">
                <a16:creationId xmlns:a16="http://schemas.microsoft.com/office/drawing/2014/main" id="{D4D46292-89F7-4086-9279-BF10E5EBAE40}"/>
              </a:ext>
            </a:extLst>
          </p:cNvPr>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cs typeface="Arial" panose="020B0604020202020204" pitchFamily="34" charset="0"/>
              </a:rPr>
              <a:t>Data without context means nothing!</a:t>
            </a:r>
          </a:p>
          <a:p>
            <a:pPr eaLnBrk="1" hangingPunct="1"/>
            <a:endParaRPr lang="en-US" altLang="en-US" dirty="0">
              <a:cs typeface="Arial" panose="020B0604020202020204" pitchFamily="34" charset="0"/>
            </a:endParaRPr>
          </a:p>
          <a:p>
            <a:pPr eaLnBrk="1" hangingPunct="1"/>
            <a:r>
              <a:rPr lang="en-US" altLang="en-US" dirty="0">
                <a:cs typeface="Arial" panose="020B0604020202020204" pitchFamily="34" charset="0"/>
              </a:rPr>
              <a:t>Only through context, one can understand the data.!</a:t>
            </a:r>
          </a:p>
          <a:p>
            <a:pPr eaLnBrk="1" hangingPunct="1"/>
            <a:endParaRPr lang="en-US" altLang="en-US" dirty="0">
              <a:cs typeface="Arial" panose="020B0604020202020204" pitchFamily="34" charset="0"/>
            </a:endParaRPr>
          </a:p>
          <a:p>
            <a:pPr eaLnBrk="1" hangingPunct="1"/>
            <a:r>
              <a:rPr lang="en-US" altLang="en-US" dirty="0">
                <a:cs typeface="Arial" panose="020B0604020202020204" pitchFamily="34" charset="0"/>
              </a:rPr>
              <a:t>What metadata can you derive from this image?</a:t>
            </a:r>
          </a:p>
          <a:p>
            <a:pPr eaLnBrk="1" hangingPunct="1"/>
            <a:r>
              <a:rPr lang="en-US" altLang="en-US" dirty="0">
                <a:cs typeface="Arial" panose="020B0604020202020204" pitchFamily="34" charset="0"/>
              </a:rPr>
              <a:t>Course: alpha numeric</a:t>
            </a:r>
          </a:p>
          <a:p>
            <a:pPr eaLnBrk="1" hangingPunct="1"/>
            <a:r>
              <a:rPr lang="en-US" altLang="en-US" dirty="0">
                <a:cs typeface="Arial" panose="020B0604020202020204" pitchFamily="34" charset="0"/>
              </a:rPr>
              <a:t>Semester: alphanumeric</a:t>
            </a:r>
          </a:p>
          <a:p>
            <a:pPr eaLnBrk="1" hangingPunct="1"/>
            <a:r>
              <a:rPr lang="en-US" altLang="en-US" dirty="0">
                <a:cs typeface="Arial" panose="020B0604020202020204" pitchFamily="34" charset="0"/>
              </a:rPr>
              <a:t>Section: numeric</a:t>
            </a:r>
          </a:p>
          <a:p>
            <a:pPr eaLnBrk="1" hangingPunct="1"/>
            <a:r>
              <a:rPr lang="en-US" altLang="en-US" dirty="0">
                <a:cs typeface="Arial" panose="020B0604020202020204" pitchFamily="34" charset="0"/>
              </a:rPr>
              <a:t>Name: alphanumeric</a:t>
            </a:r>
          </a:p>
          <a:p>
            <a:pPr eaLnBrk="1" hangingPunct="1"/>
            <a:r>
              <a:rPr lang="en-US" altLang="en-US" dirty="0">
                <a:cs typeface="Arial" panose="020B0604020202020204" pitchFamily="34" charset="0"/>
              </a:rPr>
              <a:t>GPA: decimal</a:t>
            </a:r>
          </a:p>
          <a:p>
            <a:pPr eaLnBrk="1" hangingPunct="1"/>
            <a:endParaRPr lang="en-US" altLang="en-US" dirty="0">
              <a:cs typeface="Arial" panose="020B060402020202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a:extLst>
              <a:ext uri="{FF2B5EF4-FFF2-40B4-BE49-F238E27FC236}">
                <a16:creationId xmlns:a16="http://schemas.microsoft.com/office/drawing/2014/main" id="{58416263-CEFD-44FB-ADBB-E8A8FEB2DC54}"/>
              </a:ext>
            </a:extLst>
          </p:cNvPr>
          <p:cNvSpPr>
            <a:spLocks noGrp="1" noRot="1" noChangeAspect="1" noChangeArrowheads="1" noTextEdit="1"/>
          </p:cNvSpPr>
          <p:nvPr>
            <p:ph type="sldImg"/>
          </p:nvPr>
        </p:nvSpPr>
        <p:spPr>
          <a:xfrm>
            <a:off x="393700" y="692150"/>
            <a:ext cx="6070600" cy="3416300"/>
          </a:xfrm>
          <a:ln/>
        </p:spPr>
      </p:sp>
      <p:sp>
        <p:nvSpPr>
          <p:cNvPr id="15363" name="Notes Placeholder 2">
            <a:extLst>
              <a:ext uri="{FF2B5EF4-FFF2-40B4-BE49-F238E27FC236}">
                <a16:creationId xmlns:a16="http://schemas.microsoft.com/office/drawing/2014/main" id="{0AFA2B28-3DD8-47CE-B24F-BF54BCBF5959}"/>
              </a:ext>
            </a:extLst>
          </p:cNvPr>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cs typeface="Arial" panose="020B060402020202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a:extLst>
              <a:ext uri="{FF2B5EF4-FFF2-40B4-BE49-F238E27FC236}">
                <a16:creationId xmlns:a16="http://schemas.microsoft.com/office/drawing/2014/main" id="{E2C67A21-B467-4159-9F83-866217B9FAEF}"/>
              </a:ext>
            </a:extLst>
          </p:cNvPr>
          <p:cNvSpPr>
            <a:spLocks noGrp="1" noRot="1" noChangeAspect="1" noChangeArrowheads="1" noTextEdit="1"/>
          </p:cNvSpPr>
          <p:nvPr>
            <p:ph type="sldImg"/>
          </p:nvPr>
        </p:nvSpPr>
        <p:spPr>
          <a:xfrm>
            <a:off x="393700" y="692150"/>
            <a:ext cx="6070600" cy="3416300"/>
          </a:xfrm>
          <a:ln/>
        </p:spPr>
      </p:sp>
      <p:sp>
        <p:nvSpPr>
          <p:cNvPr id="17411" name="Notes Placeholder 2">
            <a:extLst>
              <a:ext uri="{FF2B5EF4-FFF2-40B4-BE49-F238E27FC236}">
                <a16:creationId xmlns:a16="http://schemas.microsoft.com/office/drawing/2014/main" id="{0BC939D5-6F3A-40C9-8682-B4D15C4549D2}"/>
              </a:ext>
            </a:extLst>
          </p:cNvPr>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cs typeface="Arial" panose="020B0604020202020204" pitchFamily="34" charset="0"/>
              </a:rPr>
              <a:t>Example of meta data – data about the data. </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x-none" sz="1200" kern="1200" dirty="0">
                <a:solidFill>
                  <a:schemeClr val="tx1"/>
                </a:solidFill>
                <a:effectLst/>
                <a:latin typeface="+mn-lt"/>
                <a:ea typeface="+mn-ea"/>
                <a:cs typeface="+mn-cs"/>
              </a:rPr>
              <a:t>Driver’s name, address, and birthdate: structured data</a:t>
            </a:r>
            <a:endParaRPr lang="en-US" sz="1200" kern="1200" dirty="0">
              <a:solidFill>
                <a:schemeClr val="tx1"/>
              </a:solidFill>
              <a:effectLst/>
              <a:latin typeface="+mn-lt"/>
              <a:ea typeface="+mn-ea"/>
              <a:cs typeface="+mn-cs"/>
            </a:endParaRPr>
          </a:p>
          <a:p>
            <a:pPr lvl="0"/>
            <a:r>
              <a:rPr lang="x-none" sz="1200" kern="1200" dirty="0">
                <a:solidFill>
                  <a:schemeClr val="tx1"/>
                </a:solidFill>
                <a:effectLst/>
                <a:latin typeface="+mn-lt"/>
                <a:ea typeface="+mn-ea"/>
                <a:cs typeface="+mn-cs"/>
              </a:rPr>
              <a:t>The fact that the driver’s name is a 30-character field: metadata; fact describing property</a:t>
            </a:r>
            <a:endParaRPr lang="en-US" sz="1200" kern="1200" dirty="0">
              <a:solidFill>
                <a:schemeClr val="tx1"/>
              </a:solidFill>
              <a:effectLst/>
              <a:latin typeface="+mn-lt"/>
              <a:ea typeface="+mn-ea"/>
              <a:cs typeface="+mn-cs"/>
            </a:endParaRPr>
          </a:p>
          <a:p>
            <a:pPr lvl="0"/>
            <a:r>
              <a:rPr lang="x-none" sz="1200" kern="1200" dirty="0">
                <a:solidFill>
                  <a:schemeClr val="tx1"/>
                </a:solidFill>
                <a:effectLst/>
                <a:latin typeface="+mn-lt"/>
                <a:ea typeface="+mn-ea"/>
                <a:cs typeface="+mn-cs"/>
              </a:rPr>
              <a:t>A photo image of the driver: unstructured data</a:t>
            </a:r>
            <a:endParaRPr lang="en-US" sz="1200" kern="1200" dirty="0">
              <a:solidFill>
                <a:schemeClr val="tx1"/>
              </a:solidFill>
              <a:effectLst/>
              <a:latin typeface="+mn-lt"/>
              <a:ea typeface="+mn-ea"/>
              <a:cs typeface="+mn-cs"/>
            </a:endParaRPr>
          </a:p>
          <a:p>
            <a:pPr lvl="0"/>
            <a:r>
              <a:rPr lang="x-none" sz="1200" kern="1200" dirty="0">
                <a:solidFill>
                  <a:schemeClr val="tx1"/>
                </a:solidFill>
                <a:effectLst/>
                <a:latin typeface="+mn-lt"/>
                <a:ea typeface="+mn-ea"/>
                <a:cs typeface="+mn-cs"/>
              </a:rPr>
              <a:t>The fact that birth data is stored in BirthDate: metadata</a:t>
            </a:r>
            <a:endParaRPr lang="en-US" sz="1200" kern="1200" dirty="0">
              <a:solidFill>
                <a:schemeClr val="tx1"/>
              </a:solidFill>
              <a:effectLst/>
              <a:latin typeface="+mn-lt"/>
              <a:ea typeface="+mn-ea"/>
              <a:cs typeface="+mn-cs"/>
            </a:endParaRPr>
          </a:p>
          <a:p>
            <a:pPr lvl="0"/>
            <a:r>
              <a:rPr lang="x-none" sz="1200" kern="1200" dirty="0">
                <a:solidFill>
                  <a:schemeClr val="tx1"/>
                </a:solidFill>
                <a:effectLst/>
                <a:latin typeface="+mn-lt"/>
                <a:ea typeface="+mn-ea"/>
                <a:cs typeface="+mn-cs"/>
              </a:rPr>
              <a:t>An image of the driver’s fingerprint: unstructured data</a:t>
            </a:r>
            <a:endParaRPr lang="en-US" sz="1200" kern="1200" dirty="0">
              <a:solidFill>
                <a:schemeClr val="tx1"/>
              </a:solidFill>
              <a:effectLst/>
              <a:latin typeface="+mn-lt"/>
              <a:ea typeface="+mn-ea"/>
              <a:cs typeface="+mn-cs"/>
            </a:endParaRPr>
          </a:p>
          <a:p>
            <a:pPr lvl="0"/>
            <a:r>
              <a:rPr lang="x-none" sz="1200" kern="1200" dirty="0">
                <a:solidFill>
                  <a:schemeClr val="tx1"/>
                </a:solidFill>
                <a:effectLst/>
                <a:latin typeface="+mn-lt"/>
                <a:ea typeface="+mn-ea"/>
                <a:cs typeface="+mn-cs"/>
              </a:rPr>
              <a:t>The make and serial number of the scanning device that was used to scan the fingerprint: structured data</a:t>
            </a:r>
            <a:endParaRPr lang="en-US" sz="1200" kern="1200" dirty="0">
              <a:solidFill>
                <a:schemeClr val="tx1"/>
              </a:solidFill>
              <a:effectLst/>
              <a:latin typeface="+mn-lt"/>
              <a:ea typeface="+mn-ea"/>
              <a:cs typeface="+mn-cs"/>
            </a:endParaRPr>
          </a:p>
          <a:p>
            <a:pPr lvl="0"/>
            <a:r>
              <a:rPr lang="x-none" sz="1200" kern="1200" dirty="0">
                <a:solidFill>
                  <a:schemeClr val="tx1"/>
                </a:solidFill>
                <a:effectLst/>
                <a:latin typeface="+mn-lt"/>
                <a:ea typeface="+mn-ea"/>
                <a:cs typeface="+mn-cs"/>
              </a:rPr>
              <a:t>The resolution (in megapixels) of the camera that was used to photograph the driver: metadata; fact describing context</a:t>
            </a:r>
            <a:endParaRPr lang="en-US" sz="1200" kern="1200" dirty="0">
              <a:solidFill>
                <a:schemeClr val="tx1"/>
              </a:solidFill>
              <a:effectLst/>
              <a:latin typeface="+mn-lt"/>
              <a:ea typeface="+mn-ea"/>
              <a:cs typeface="+mn-cs"/>
            </a:endParaRPr>
          </a:p>
          <a:p>
            <a:pPr lvl="0"/>
            <a:r>
              <a:rPr lang="x-none" sz="1200" kern="1200" dirty="0">
                <a:solidFill>
                  <a:schemeClr val="tx1"/>
                </a:solidFill>
                <a:effectLst/>
                <a:latin typeface="+mn-lt"/>
                <a:ea typeface="+mn-ea"/>
                <a:cs typeface="+mn-cs"/>
              </a:rPr>
              <a:t>The fact that the driver’s birth date must precede today’s date by at least 16 years: metadata; fact describing context</a:t>
            </a:r>
            <a:endParaRPr lang="en-US" sz="1200" kern="1200" dirty="0">
              <a:solidFill>
                <a:schemeClr val="tx1"/>
              </a:solidFill>
              <a:effectLst/>
              <a:latin typeface="+mn-lt"/>
              <a:ea typeface="+mn-ea"/>
              <a:cs typeface="+mn-cs"/>
            </a:endParaRPr>
          </a:p>
          <a:p>
            <a:pPr lvl="0"/>
            <a:r>
              <a:rPr lang="x-none" sz="1200" kern="1200" dirty="0">
                <a:solidFill>
                  <a:schemeClr val="tx1"/>
                </a:solidFill>
                <a:effectLst/>
                <a:latin typeface="+mn-lt"/>
                <a:ea typeface="+mn-ea"/>
                <a:cs typeface="+mn-cs"/>
              </a:rPr>
              <a:t>A 10-second video clip in which the driver states his or her name: unstructured data</a:t>
            </a:r>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0313F91C-DD51-40C0-B2B5-C1A1E72FE5A1}" type="slidenum">
              <a:rPr lang="en-US" smtClean="0"/>
              <a:t>9</a:t>
            </a:fld>
            <a:endParaRPr lang="en-US"/>
          </a:p>
        </p:txBody>
      </p:sp>
    </p:spTree>
    <p:extLst>
      <p:ext uri="{BB962C8B-B14F-4D97-AF65-F5344CB8AC3E}">
        <p14:creationId xmlns:p14="http://schemas.microsoft.com/office/powerpoint/2010/main" val="35761278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6CB28D-8340-421F-8CC8-3C59FAE1DC2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7867810-13BC-4776-99B2-8FF50E0B4D5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61A45C5-9509-4F48-B671-F2772DD62813}"/>
              </a:ext>
            </a:extLst>
          </p:cNvPr>
          <p:cNvSpPr>
            <a:spLocks noGrp="1"/>
          </p:cNvSpPr>
          <p:nvPr>
            <p:ph type="dt" sz="half" idx="10"/>
          </p:nvPr>
        </p:nvSpPr>
        <p:spPr/>
        <p:txBody>
          <a:bodyPr/>
          <a:lstStyle/>
          <a:p>
            <a:fld id="{9734D234-DBD7-4D89-A58E-E23475409327}" type="datetimeFigureOut">
              <a:rPr lang="en-US" smtClean="0"/>
              <a:t>1/7/2020</a:t>
            </a:fld>
            <a:endParaRPr lang="en-US"/>
          </a:p>
        </p:txBody>
      </p:sp>
      <p:sp>
        <p:nvSpPr>
          <p:cNvPr id="5" name="Footer Placeholder 4">
            <a:extLst>
              <a:ext uri="{FF2B5EF4-FFF2-40B4-BE49-F238E27FC236}">
                <a16:creationId xmlns:a16="http://schemas.microsoft.com/office/drawing/2014/main" id="{FCAD8246-0010-4F81-A3B0-9606F6C5C3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5ABFC3-A3D4-46B5-A0BB-5CC27D3A3250}"/>
              </a:ext>
            </a:extLst>
          </p:cNvPr>
          <p:cNvSpPr>
            <a:spLocks noGrp="1"/>
          </p:cNvSpPr>
          <p:nvPr>
            <p:ph type="sldNum" sz="quarter" idx="12"/>
          </p:nvPr>
        </p:nvSpPr>
        <p:spPr/>
        <p:txBody>
          <a:bodyPr/>
          <a:lstStyle/>
          <a:p>
            <a:fld id="{A201A046-C967-4E63-BDF9-55BF1E35A8D7}" type="slidenum">
              <a:rPr lang="en-US" smtClean="0"/>
              <a:t>‹#›</a:t>
            </a:fld>
            <a:endParaRPr lang="en-US"/>
          </a:p>
        </p:txBody>
      </p:sp>
    </p:spTree>
    <p:extLst>
      <p:ext uri="{BB962C8B-B14F-4D97-AF65-F5344CB8AC3E}">
        <p14:creationId xmlns:p14="http://schemas.microsoft.com/office/powerpoint/2010/main" val="16992390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E6255D-9ED4-44A3-A835-E4C4CAAAE31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8A2E858-4E87-4D21-B846-4A1B5066D8E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F2E86F9-5668-4E68-AEF3-113D60C16703}"/>
              </a:ext>
            </a:extLst>
          </p:cNvPr>
          <p:cNvSpPr>
            <a:spLocks noGrp="1"/>
          </p:cNvSpPr>
          <p:nvPr>
            <p:ph type="dt" sz="half" idx="10"/>
          </p:nvPr>
        </p:nvSpPr>
        <p:spPr/>
        <p:txBody>
          <a:bodyPr/>
          <a:lstStyle/>
          <a:p>
            <a:fld id="{9734D234-DBD7-4D89-A58E-E23475409327}" type="datetimeFigureOut">
              <a:rPr lang="en-US" smtClean="0"/>
              <a:t>1/7/2020</a:t>
            </a:fld>
            <a:endParaRPr lang="en-US"/>
          </a:p>
        </p:txBody>
      </p:sp>
      <p:sp>
        <p:nvSpPr>
          <p:cNvPr id="5" name="Footer Placeholder 4">
            <a:extLst>
              <a:ext uri="{FF2B5EF4-FFF2-40B4-BE49-F238E27FC236}">
                <a16:creationId xmlns:a16="http://schemas.microsoft.com/office/drawing/2014/main" id="{5A349239-7959-49F1-8FA3-B075C92A4F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40010C7-A10D-4470-B72B-A8ED847345A1}"/>
              </a:ext>
            </a:extLst>
          </p:cNvPr>
          <p:cNvSpPr>
            <a:spLocks noGrp="1"/>
          </p:cNvSpPr>
          <p:nvPr>
            <p:ph type="sldNum" sz="quarter" idx="12"/>
          </p:nvPr>
        </p:nvSpPr>
        <p:spPr/>
        <p:txBody>
          <a:bodyPr/>
          <a:lstStyle/>
          <a:p>
            <a:fld id="{A201A046-C967-4E63-BDF9-55BF1E35A8D7}" type="slidenum">
              <a:rPr lang="en-US" smtClean="0"/>
              <a:t>‹#›</a:t>
            </a:fld>
            <a:endParaRPr lang="en-US"/>
          </a:p>
        </p:txBody>
      </p:sp>
    </p:spTree>
    <p:extLst>
      <p:ext uri="{BB962C8B-B14F-4D97-AF65-F5344CB8AC3E}">
        <p14:creationId xmlns:p14="http://schemas.microsoft.com/office/powerpoint/2010/main" val="18444738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0740E8F-913B-463D-BEEE-4A202E99FC5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7819133-ED1F-46A2-8F95-FA6A91BCFE1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34FDD4-5A5F-477F-95C3-2F5713D8479E}"/>
              </a:ext>
            </a:extLst>
          </p:cNvPr>
          <p:cNvSpPr>
            <a:spLocks noGrp="1"/>
          </p:cNvSpPr>
          <p:nvPr>
            <p:ph type="dt" sz="half" idx="10"/>
          </p:nvPr>
        </p:nvSpPr>
        <p:spPr/>
        <p:txBody>
          <a:bodyPr/>
          <a:lstStyle/>
          <a:p>
            <a:fld id="{9734D234-DBD7-4D89-A58E-E23475409327}" type="datetimeFigureOut">
              <a:rPr lang="en-US" smtClean="0"/>
              <a:t>1/7/2020</a:t>
            </a:fld>
            <a:endParaRPr lang="en-US"/>
          </a:p>
        </p:txBody>
      </p:sp>
      <p:sp>
        <p:nvSpPr>
          <p:cNvPr id="5" name="Footer Placeholder 4">
            <a:extLst>
              <a:ext uri="{FF2B5EF4-FFF2-40B4-BE49-F238E27FC236}">
                <a16:creationId xmlns:a16="http://schemas.microsoft.com/office/drawing/2014/main" id="{B8EBE26E-5568-4742-8C9D-A327A0819E3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C1D473-48F1-4030-AF82-863ABD909887}"/>
              </a:ext>
            </a:extLst>
          </p:cNvPr>
          <p:cNvSpPr>
            <a:spLocks noGrp="1"/>
          </p:cNvSpPr>
          <p:nvPr>
            <p:ph type="sldNum" sz="quarter" idx="12"/>
          </p:nvPr>
        </p:nvSpPr>
        <p:spPr/>
        <p:txBody>
          <a:bodyPr/>
          <a:lstStyle/>
          <a:p>
            <a:fld id="{A201A046-C967-4E63-BDF9-55BF1E35A8D7}" type="slidenum">
              <a:rPr lang="en-US" smtClean="0"/>
              <a:t>‹#›</a:t>
            </a:fld>
            <a:endParaRPr lang="en-US"/>
          </a:p>
        </p:txBody>
      </p:sp>
    </p:spTree>
    <p:extLst>
      <p:ext uri="{BB962C8B-B14F-4D97-AF65-F5344CB8AC3E}">
        <p14:creationId xmlns:p14="http://schemas.microsoft.com/office/powerpoint/2010/main" val="38238652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Figure + Caption">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609600" y="228601"/>
            <a:ext cx="10972800" cy="1066799"/>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55" name="Shape 55"/>
          <p:cNvSpPr txBox="1">
            <a:spLocks noGrp="1"/>
          </p:cNvSpPr>
          <p:nvPr>
            <p:ph type="body" idx="1"/>
          </p:nvPr>
        </p:nvSpPr>
        <p:spPr>
          <a:xfrm>
            <a:off x="609600" y="5368160"/>
            <a:ext cx="10972800" cy="916856"/>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800" b="0" i="0" u="none" strike="noStrike" cap="none">
                <a:solidFill>
                  <a:schemeClr val="dk1"/>
                </a:solidFill>
                <a:latin typeface="+mn-lt"/>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dirty="0"/>
          </a:p>
        </p:txBody>
      </p:sp>
      <p:sp>
        <p:nvSpPr>
          <p:cNvPr id="56" name="Shape 56"/>
          <p:cNvSpPr txBox="1">
            <a:spLocks noGrp="1"/>
          </p:cNvSpPr>
          <p:nvPr>
            <p:ph type="ftr" idx="11"/>
          </p:nvPr>
        </p:nvSpPr>
        <p:spPr>
          <a:xfrm>
            <a:off x="125293" y="6172200"/>
            <a:ext cx="1146047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7" name="Shape 57"/>
          <p:cNvSpPr txBox="1">
            <a:spLocks noGrp="1"/>
          </p:cNvSpPr>
          <p:nvPr>
            <p:ph type="dt" idx="10"/>
          </p:nvPr>
        </p:nvSpPr>
        <p:spPr>
          <a:xfrm>
            <a:off x="8447617" y="113072"/>
            <a:ext cx="28447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8" name="Shape 58"/>
          <p:cNvSpPr txBox="1">
            <a:spLocks noGrp="1"/>
          </p:cNvSpPr>
          <p:nvPr>
            <p:ph type="sldNum" idx="12"/>
          </p:nvPr>
        </p:nvSpPr>
        <p:spPr>
          <a:xfrm>
            <a:off x="11292415" y="113072"/>
            <a:ext cx="735711" cy="182879"/>
          </a:xfrm>
          <a:prstGeom prst="rect">
            <a:avLst/>
          </a:prstGeom>
          <a:noFill/>
          <a:ln>
            <a:noFill/>
          </a:ln>
        </p:spPr>
        <p:txBody>
          <a:bodyPr lIns="91425" tIns="45700" rIns="91425" bIns="45700" anchor="ctr" anchorCtr="0">
            <a:noAutofit/>
          </a:bodyPr>
          <a:lstStyle/>
          <a:p>
            <a:pPr>
              <a:spcBef>
                <a:spcPts val="0"/>
              </a:spcBef>
              <a:buSzPct val="25000"/>
            </a:pPr>
            <a:fld id="{00000000-1234-1234-1234-123412341234}" type="slidenum">
              <a:rPr lang="en-US" sz="900" smtClean="0">
                <a:solidFill>
                  <a:schemeClr val="dk1"/>
                </a:solidFill>
                <a:latin typeface="Arial"/>
                <a:ea typeface="Arial"/>
                <a:cs typeface="Arial"/>
                <a:sym typeface="Arial"/>
              </a:rPr>
              <a:pPr>
                <a:spcBef>
                  <a:spcPts val="0"/>
                </a:spcBef>
                <a:buSzPct val="25000"/>
              </a:pPr>
              <a:t>‹#›</a:t>
            </a:fld>
            <a:endParaRPr lang="en-US" sz="900">
              <a:solidFill>
                <a:schemeClr val="dk1"/>
              </a:solidFill>
              <a:latin typeface="Arial"/>
              <a:ea typeface="Arial"/>
              <a:cs typeface="Arial"/>
              <a:sym typeface="Arial"/>
            </a:endParaRPr>
          </a:p>
        </p:txBody>
      </p:sp>
    </p:spTree>
    <p:extLst>
      <p:ext uri="{BB962C8B-B14F-4D97-AF65-F5344CB8AC3E}">
        <p14:creationId xmlns:p14="http://schemas.microsoft.com/office/powerpoint/2010/main" val="3782246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831572-6819-4412-BEBC-459BEE7EC39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3495AED-9B31-4EDE-9812-33664328846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079B3A7-F87D-4B2E-A3D3-1FDC80CF5066}"/>
              </a:ext>
            </a:extLst>
          </p:cNvPr>
          <p:cNvSpPr>
            <a:spLocks noGrp="1"/>
          </p:cNvSpPr>
          <p:nvPr>
            <p:ph type="dt" sz="half" idx="10"/>
          </p:nvPr>
        </p:nvSpPr>
        <p:spPr/>
        <p:txBody>
          <a:bodyPr/>
          <a:lstStyle/>
          <a:p>
            <a:fld id="{9734D234-DBD7-4D89-A58E-E23475409327}" type="datetimeFigureOut">
              <a:rPr lang="en-US" smtClean="0"/>
              <a:t>1/7/2020</a:t>
            </a:fld>
            <a:endParaRPr lang="en-US"/>
          </a:p>
        </p:txBody>
      </p:sp>
      <p:sp>
        <p:nvSpPr>
          <p:cNvPr id="5" name="Footer Placeholder 4">
            <a:extLst>
              <a:ext uri="{FF2B5EF4-FFF2-40B4-BE49-F238E27FC236}">
                <a16:creationId xmlns:a16="http://schemas.microsoft.com/office/drawing/2014/main" id="{0C50FF30-53FB-4B1B-B0EB-8A722B4E7F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D02889-F930-4749-8D70-CA1781B5821E}"/>
              </a:ext>
            </a:extLst>
          </p:cNvPr>
          <p:cNvSpPr>
            <a:spLocks noGrp="1"/>
          </p:cNvSpPr>
          <p:nvPr>
            <p:ph type="sldNum" sz="quarter" idx="12"/>
          </p:nvPr>
        </p:nvSpPr>
        <p:spPr/>
        <p:txBody>
          <a:bodyPr/>
          <a:lstStyle/>
          <a:p>
            <a:fld id="{A201A046-C967-4E63-BDF9-55BF1E35A8D7}" type="slidenum">
              <a:rPr lang="en-US" smtClean="0"/>
              <a:t>‹#›</a:t>
            </a:fld>
            <a:endParaRPr lang="en-US"/>
          </a:p>
        </p:txBody>
      </p:sp>
    </p:spTree>
    <p:extLst>
      <p:ext uri="{BB962C8B-B14F-4D97-AF65-F5344CB8AC3E}">
        <p14:creationId xmlns:p14="http://schemas.microsoft.com/office/powerpoint/2010/main" val="22074961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90CFD-32B4-4B33-936E-69403054101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B0ECC1F-AB68-41C0-96DB-19310042E74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69B03D6-848C-4B07-AA09-8B10FA586D73}"/>
              </a:ext>
            </a:extLst>
          </p:cNvPr>
          <p:cNvSpPr>
            <a:spLocks noGrp="1"/>
          </p:cNvSpPr>
          <p:nvPr>
            <p:ph type="dt" sz="half" idx="10"/>
          </p:nvPr>
        </p:nvSpPr>
        <p:spPr/>
        <p:txBody>
          <a:bodyPr/>
          <a:lstStyle/>
          <a:p>
            <a:fld id="{9734D234-DBD7-4D89-A58E-E23475409327}" type="datetimeFigureOut">
              <a:rPr lang="en-US" smtClean="0"/>
              <a:t>1/7/2020</a:t>
            </a:fld>
            <a:endParaRPr lang="en-US"/>
          </a:p>
        </p:txBody>
      </p:sp>
      <p:sp>
        <p:nvSpPr>
          <p:cNvPr id="5" name="Footer Placeholder 4">
            <a:extLst>
              <a:ext uri="{FF2B5EF4-FFF2-40B4-BE49-F238E27FC236}">
                <a16:creationId xmlns:a16="http://schemas.microsoft.com/office/drawing/2014/main" id="{52E53103-5908-41FF-AA34-D2447CCC3A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57DD86-9283-4398-9FA6-FF84B9D020A7}"/>
              </a:ext>
            </a:extLst>
          </p:cNvPr>
          <p:cNvSpPr>
            <a:spLocks noGrp="1"/>
          </p:cNvSpPr>
          <p:nvPr>
            <p:ph type="sldNum" sz="quarter" idx="12"/>
          </p:nvPr>
        </p:nvSpPr>
        <p:spPr/>
        <p:txBody>
          <a:bodyPr/>
          <a:lstStyle/>
          <a:p>
            <a:fld id="{A201A046-C967-4E63-BDF9-55BF1E35A8D7}" type="slidenum">
              <a:rPr lang="en-US" smtClean="0"/>
              <a:t>‹#›</a:t>
            </a:fld>
            <a:endParaRPr lang="en-US"/>
          </a:p>
        </p:txBody>
      </p:sp>
    </p:spTree>
    <p:extLst>
      <p:ext uri="{BB962C8B-B14F-4D97-AF65-F5344CB8AC3E}">
        <p14:creationId xmlns:p14="http://schemas.microsoft.com/office/powerpoint/2010/main" val="2856359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AA83DC-1271-4FD6-9EB0-F1898AFB660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6462403-6684-4FB9-99E3-E298881AE6F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F51F668-FD02-41FA-B7CD-C7DF3809F6E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2A95830-825F-4D0E-9269-1FA543F372A7}"/>
              </a:ext>
            </a:extLst>
          </p:cNvPr>
          <p:cNvSpPr>
            <a:spLocks noGrp="1"/>
          </p:cNvSpPr>
          <p:nvPr>
            <p:ph type="dt" sz="half" idx="10"/>
          </p:nvPr>
        </p:nvSpPr>
        <p:spPr/>
        <p:txBody>
          <a:bodyPr/>
          <a:lstStyle/>
          <a:p>
            <a:fld id="{9734D234-DBD7-4D89-A58E-E23475409327}" type="datetimeFigureOut">
              <a:rPr lang="en-US" smtClean="0"/>
              <a:t>1/7/2020</a:t>
            </a:fld>
            <a:endParaRPr lang="en-US"/>
          </a:p>
        </p:txBody>
      </p:sp>
      <p:sp>
        <p:nvSpPr>
          <p:cNvPr id="6" name="Footer Placeholder 5">
            <a:extLst>
              <a:ext uri="{FF2B5EF4-FFF2-40B4-BE49-F238E27FC236}">
                <a16:creationId xmlns:a16="http://schemas.microsoft.com/office/drawing/2014/main" id="{A78073CC-FC01-470D-9BD1-466B91057E6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349F458-7F16-49CD-903B-D7075666DF9E}"/>
              </a:ext>
            </a:extLst>
          </p:cNvPr>
          <p:cNvSpPr>
            <a:spLocks noGrp="1"/>
          </p:cNvSpPr>
          <p:nvPr>
            <p:ph type="sldNum" sz="quarter" idx="12"/>
          </p:nvPr>
        </p:nvSpPr>
        <p:spPr/>
        <p:txBody>
          <a:bodyPr/>
          <a:lstStyle/>
          <a:p>
            <a:fld id="{A201A046-C967-4E63-BDF9-55BF1E35A8D7}" type="slidenum">
              <a:rPr lang="en-US" smtClean="0"/>
              <a:t>‹#›</a:t>
            </a:fld>
            <a:endParaRPr lang="en-US"/>
          </a:p>
        </p:txBody>
      </p:sp>
    </p:spTree>
    <p:extLst>
      <p:ext uri="{BB962C8B-B14F-4D97-AF65-F5344CB8AC3E}">
        <p14:creationId xmlns:p14="http://schemas.microsoft.com/office/powerpoint/2010/main" val="9362430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B957A7-CD4D-405E-8DC4-A64CA146DFF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15FE424-33DD-4245-AD40-53870B81BE4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8789DFF-D4F5-408F-8A95-B76F998344F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61C8D1A-A49C-441F-9BF3-AC7F068FB7E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8CA886F-C8BE-4958-903A-3606196A4B3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F3E6EC5-D6EB-4C6A-8ED7-ABFA21494A2E}"/>
              </a:ext>
            </a:extLst>
          </p:cNvPr>
          <p:cNvSpPr>
            <a:spLocks noGrp="1"/>
          </p:cNvSpPr>
          <p:nvPr>
            <p:ph type="dt" sz="half" idx="10"/>
          </p:nvPr>
        </p:nvSpPr>
        <p:spPr/>
        <p:txBody>
          <a:bodyPr/>
          <a:lstStyle/>
          <a:p>
            <a:fld id="{9734D234-DBD7-4D89-A58E-E23475409327}" type="datetimeFigureOut">
              <a:rPr lang="en-US" smtClean="0"/>
              <a:t>1/7/2020</a:t>
            </a:fld>
            <a:endParaRPr lang="en-US"/>
          </a:p>
        </p:txBody>
      </p:sp>
      <p:sp>
        <p:nvSpPr>
          <p:cNvPr id="8" name="Footer Placeholder 7">
            <a:extLst>
              <a:ext uri="{FF2B5EF4-FFF2-40B4-BE49-F238E27FC236}">
                <a16:creationId xmlns:a16="http://schemas.microsoft.com/office/drawing/2014/main" id="{26FB784E-CA0B-43CE-8F25-DCCE8C07FB0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0F5591C-67E7-41E6-8C1B-1DE01FEC9D67}"/>
              </a:ext>
            </a:extLst>
          </p:cNvPr>
          <p:cNvSpPr>
            <a:spLocks noGrp="1"/>
          </p:cNvSpPr>
          <p:nvPr>
            <p:ph type="sldNum" sz="quarter" idx="12"/>
          </p:nvPr>
        </p:nvSpPr>
        <p:spPr/>
        <p:txBody>
          <a:bodyPr/>
          <a:lstStyle/>
          <a:p>
            <a:fld id="{A201A046-C967-4E63-BDF9-55BF1E35A8D7}" type="slidenum">
              <a:rPr lang="en-US" smtClean="0"/>
              <a:t>‹#›</a:t>
            </a:fld>
            <a:endParaRPr lang="en-US"/>
          </a:p>
        </p:txBody>
      </p:sp>
    </p:spTree>
    <p:extLst>
      <p:ext uri="{BB962C8B-B14F-4D97-AF65-F5344CB8AC3E}">
        <p14:creationId xmlns:p14="http://schemas.microsoft.com/office/powerpoint/2010/main" val="19463379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E0B655-F9EF-43F1-8354-4EAB4B135C1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9D3FAE5-F624-41E0-B769-E5B146057354}"/>
              </a:ext>
            </a:extLst>
          </p:cNvPr>
          <p:cNvSpPr>
            <a:spLocks noGrp="1"/>
          </p:cNvSpPr>
          <p:nvPr>
            <p:ph type="dt" sz="half" idx="10"/>
          </p:nvPr>
        </p:nvSpPr>
        <p:spPr/>
        <p:txBody>
          <a:bodyPr/>
          <a:lstStyle/>
          <a:p>
            <a:fld id="{9734D234-DBD7-4D89-A58E-E23475409327}" type="datetimeFigureOut">
              <a:rPr lang="en-US" smtClean="0"/>
              <a:t>1/7/2020</a:t>
            </a:fld>
            <a:endParaRPr lang="en-US"/>
          </a:p>
        </p:txBody>
      </p:sp>
      <p:sp>
        <p:nvSpPr>
          <p:cNvPr id="4" name="Footer Placeholder 3">
            <a:extLst>
              <a:ext uri="{FF2B5EF4-FFF2-40B4-BE49-F238E27FC236}">
                <a16:creationId xmlns:a16="http://schemas.microsoft.com/office/drawing/2014/main" id="{68D30295-A3B1-4C4C-8F82-10B81916318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BBF31A0-9192-4F93-A6B8-0886F006FD76}"/>
              </a:ext>
            </a:extLst>
          </p:cNvPr>
          <p:cNvSpPr>
            <a:spLocks noGrp="1"/>
          </p:cNvSpPr>
          <p:nvPr>
            <p:ph type="sldNum" sz="quarter" idx="12"/>
          </p:nvPr>
        </p:nvSpPr>
        <p:spPr/>
        <p:txBody>
          <a:bodyPr/>
          <a:lstStyle/>
          <a:p>
            <a:fld id="{A201A046-C967-4E63-BDF9-55BF1E35A8D7}" type="slidenum">
              <a:rPr lang="en-US" smtClean="0"/>
              <a:t>‹#›</a:t>
            </a:fld>
            <a:endParaRPr lang="en-US"/>
          </a:p>
        </p:txBody>
      </p:sp>
    </p:spTree>
    <p:extLst>
      <p:ext uri="{BB962C8B-B14F-4D97-AF65-F5344CB8AC3E}">
        <p14:creationId xmlns:p14="http://schemas.microsoft.com/office/powerpoint/2010/main" val="159486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0D87BC1-5328-4630-BC5C-B326BC4BD998}"/>
              </a:ext>
            </a:extLst>
          </p:cNvPr>
          <p:cNvSpPr>
            <a:spLocks noGrp="1"/>
          </p:cNvSpPr>
          <p:nvPr>
            <p:ph type="dt" sz="half" idx="10"/>
          </p:nvPr>
        </p:nvSpPr>
        <p:spPr/>
        <p:txBody>
          <a:bodyPr/>
          <a:lstStyle/>
          <a:p>
            <a:fld id="{9734D234-DBD7-4D89-A58E-E23475409327}" type="datetimeFigureOut">
              <a:rPr lang="en-US" smtClean="0"/>
              <a:t>1/7/2020</a:t>
            </a:fld>
            <a:endParaRPr lang="en-US"/>
          </a:p>
        </p:txBody>
      </p:sp>
      <p:sp>
        <p:nvSpPr>
          <p:cNvPr id="3" name="Footer Placeholder 2">
            <a:extLst>
              <a:ext uri="{FF2B5EF4-FFF2-40B4-BE49-F238E27FC236}">
                <a16:creationId xmlns:a16="http://schemas.microsoft.com/office/drawing/2014/main" id="{2DD2255E-59F3-4390-B30E-00E2E760386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3655DFA-34A9-48F0-8006-F2D1E4C30305}"/>
              </a:ext>
            </a:extLst>
          </p:cNvPr>
          <p:cNvSpPr>
            <a:spLocks noGrp="1"/>
          </p:cNvSpPr>
          <p:nvPr>
            <p:ph type="sldNum" sz="quarter" idx="12"/>
          </p:nvPr>
        </p:nvSpPr>
        <p:spPr/>
        <p:txBody>
          <a:bodyPr/>
          <a:lstStyle/>
          <a:p>
            <a:fld id="{A201A046-C967-4E63-BDF9-55BF1E35A8D7}" type="slidenum">
              <a:rPr lang="en-US" smtClean="0"/>
              <a:t>‹#›</a:t>
            </a:fld>
            <a:endParaRPr lang="en-US"/>
          </a:p>
        </p:txBody>
      </p:sp>
    </p:spTree>
    <p:extLst>
      <p:ext uri="{BB962C8B-B14F-4D97-AF65-F5344CB8AC3E}">
        <p14:creationId xmlns:p14="http://schemas.microsoft.com/office/powerpoint/2010/main" val="21706800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C78066-765A-4436-B3C8-D4EE57A91C4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DBDD51C-1D2F-4A7E-840C-E116F7C6F80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875739D-6C7A-4A14-80EF-7F4F37C9C6E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92E4F54-EF52-4972-9724-537F42DC45E2}"/>
              </a:ext>
            </a:extLst>
          </p:cNvPr>
          <p:cNvSpPr>
            <a:spLocks noGrp="1"/>
          </p:cNvSpPr>
          <p:nvPr>
            <p:ph type="dt" sz="half" idx="10"/>
          </p:nvPr>
        </p:nvSpPr>
        <p:spPr/>
        <p:txBody>
          <a:bodyPr/>
          <a:lstStyle/>
          <a:p>
            <a:fld id="{9734D234-DBD7-4D89-A58E-E23475409327}" type="datetimeFigureOut">
              <a:rPr lang="en-US" smtClean="0"/>
              <a:t>1/7/2020</a:t>
            </a:fld>
            <a:endParaRPr lang="en-US"/>
          </a:p>
        </p:txBody>
      </p:sp>
      <p:sp>
        <p:nvSpPr>
          <p:cNvPr id="6" name="Footer Placeholder 5">
            <a:extLst>
              <a:ext uri="{FF2B5EF4-FFF2-40B4-BE49-F238E27FC236}">
                <a16:creationId xmlns:a16="http://schemas.microsoft.com/office/drawing/2014/main" id="{955DB627-81EE-41A1-9A2C-4776D7E25E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B6CD0D7-1ED4-4F6D-80E3-27479C50D808}"/>
              </a:ext>
            </a:extLst>
          </p:cNvPr>
          <p:cNvSpPr>
            <a:spLocks noGrp="1"/>
          </p:cNvSpPr>
          <p:nvPr>
            <p:ph type="sldNum" sz="quarter" idx="12"/>
          </p:nvPr>
        </p:nvSpPr>
        <p:spPr/>
        <p:txBody>
          <a:bodyPr/>
          <a:lstStyle/>
          <a:p>
            <a:fld id="{A201A046-C967-4E63-BDF9-55BF1E35A8D7}" type="slidenum">
              <a:rPr lang="en-US" smtClean="0"/>
              <a:t>‹#›</a:t>
            </a:fld>
            <a:endParaRPr lang="en-US"/>
          </a:p>
        </p:txBody>
      </p:sp>
    </p:spTree>
    <p:extLst>
      <p:ext uri="{BB962C8B-B14F-4D97-AF65-F5344CB8AC3E}">
        <p14:creationId xmlns:p14="http://schemas.microsoft.com/office/powerpoint/2010/main" val="22955096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81591D-9912-49BF-8DEF-D9AB0E6CFB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38CA860-D6A5-497D-AB80-A41D15F1582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3E64C96-0C57-4FF8-8712-B9D1C8DA2BC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81C8F77-E250-47D6-9987-A3A7437336BD}"/>
              </a:ext>
            </a:extLst>
          </p:cNvPr>
          <p:cNvSpPr>
            <a:spLocks noGrp="1"/>
          </p:cNvSpPr>
          <p:nvPr>
            <p:ph type="dt" sz="half" idx="10"/>
          </p:nvPr>
        </p:nvSpPr>
        <p:spPr/>
        <p:txBody>
          <a:bodyPr/>
          <a:lstStyle/>
          <a:p>
            <a:fld id="{9734D234-DBD7-4D89-A58E-E23475409327}" type="datetimeFigureOut">
              <a:rPr lang="en-US" smtClean="0"/>
              <a:t>1/7/2020</a:t>
            </a:fld>
            <a:endParaRPr lang="en-US"/>
          </a:p>
        </p:txBody>
      </p:sp>
      <p:sp>
        <p:nvSpPr>
          <p:cNvPr id="6" name="Footer Placeholder 5">
            <a:extLst>
              <a:ext uri="{FF2B5EF4-FFF2-40B4-BE49-F238E27FC236}">
                <a16:creationId xmlns:a16="http://schemas.microsoft.com/office/drawing/2014/main" id="{4DDCA426-079E-45F5-8455-AD146922018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C8C1584-E207-4404-AE48-08720AA2454D}"/>
              </a:ext>
            </a:extLst>
          </p:cNvPr>
          <p:cNvSpPr>
            <a:spLocks noGrp="1"/>
          </p:cNvSpPr>
          <p:nvPr>
            <p:ph type="sldNum" sz="quarter" idx="12"/>
          </p:nvPr>
        </p:nvSpPr>
        <p:spPr/>
        <p:txBody>
          <a:bodyPr/>
          <a:lstStyle/>
          <a:p>
            <a:fld id="{A201A046-C967-4E63-BDF9-55BF1E35A8D7}" type="slidenum">
              <a:rPr lang="en-US" smtClean="0"/>
              <a:t>‹#›</a:t>
            </a:fld>
            <a:endParaRPr lang="en-US"/>
          </a:p>
        </p:txBody>
      </p:sp>
    </p:spTree>
    <p:extLst>
      <p:ext uri="{BB962C8B-B14F-4D97-AF65-F5344CB8AC3E}">
        <p14:creationId xmlns:p14="http://schemas.microsoft.com/office/powerpoint/2010/main" val="4339305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19AA4F6-E9CD-43A8-B30D-5FC581FE6EC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1D669FF-0AF1-4F9A-A647-D94541FBE12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2F1265C-AC14-46DF-AF69-149FC3FA58E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734D234-DBD7-4D89-A58E-E23475409327}" type="datetimeFigureOut">
              <a:rPr lang="en-US" smtClean="0"/>
              <a:t>1/7/2020</a:t>
            </a:fld>
            <a:endParaRPr lang="en-US"/>
          </a:p>
        </p:txBody>
      </p:sp>
      <p:sp>
        <p:nvSpPr>
          <p:cNvPr id="5" name="Footer Placeholder 4">
            <a:extLst>
              <a:ext uri="{FF2B5EF4-FFF2-40B4-BE49-F238E27FC236}">
                <a16:creationId xmlns:a16="http://schemas.microsoft.com/office/drawing/2014/main" id="{31DF13F4-4709-46AB-A0E9-5FCA60E7B01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3271022-61A2-425D-B2EC-2A6E41437B5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201A046-C967-4E63-BDF9-55BF1E35A8D7}" type="slidenum">
              <a:rPr lang="en-US" smtClean="0"/>
              <a:t>‹#›</a:t>
            </a:fld>
            <a:endParaRPr lang="en-US"/>
          </a:p>
        </p:txBody>
      </p:sp>
    </p:spTree>
    <p:extLst>
      <p:ext uri="{BB962C8B-B14F-4D97-AF65-F5344CB8AC3E}">
        <p14:creationId xmlns:p14="http://schemas.microsoft.com/office/powerpoint/2010/main" val="15954110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6.xml"/><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2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1.xml"/><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9" name="Rectangle 3">
            <a:extLst>
              <a:ext uri="{FF2B5EF4-FFF2-40B4-BE49-F238E27FC236}">
                <a16:creationId xmlns:a16="http://schemas.microsoft.com/office/drawing/2014/main" id="{65C99585-0B74-45C0-BA49-6AF94E47808A}"/>
              </a:ext>
            </a:extLst>
          </p:cNvPr>
          <p:cNvSpPr>
            <a:spLocks noGrp="1" noChangeArrowheads="1"/>
          </p:cNvSpPr>
          <p:nvPr>
            <p:ph sz="half" idx="1"/>
          </p:nvPr>
        </p:nvSpPr>
        <p:spPr bwMode="auto">
          <a:xfrm>
            <a:off x="609600" y="1981200"/>
            <a:ext cx="5384800" cy="3910314"/>
          </a:xfrm>
          <a:prstGeom prst="rect">
            <a:avLst/>
          </a:prstGeom>
          <a:noFill/>
          <a:ln w="9525">
            <a:noFill/>
            <a:miter lim="800000"/>
            <a:headEnd/>
            <a:tailEnd/>
          </a:ln>
          <a:effectLst/>
        </p:spPr>
        <p:txBody>
          <a:bodyPr vert="horz" wrap="square" lIns="90488" tIns="44450" rIns="90488" bIns="44450" numCol="1" anchor="t" anchorCtr="0" compatLnSpc="1">
            <a:prstTxWarp prst="textNoShape">
              <a:avLst/>
            </a:prstTxWarp>
            <a:normAutofit/>
          </a:bodyPr>
          <a:lstStyle/>
          <a:p>
            <a:pPr marL="0" indent="0" algn="ctr" eaLnBrk="1" hangingPunct="1">
              <a:buNone/>
              <a:defRPr/>
            </a:pPr>
            <a:endParaRPr lang="en-US" dirty="0">
              <a:effectLst>
                <a:outerShdw blurRad="38100" dist="38100" dir="2700000" algn="tl">
                  <a:srgbClr val="FFFFFF"/>
                </a:outerShdw>
              </a:effectLst>
            </a:endParaRPr>
          </a:p>
          <a:p>
            <a:pPr marL="0" indent="0" algn="ctr" eaLnBrk="1" hangingPunct="1">
              <a:buNone/>
              <a:defRPr/>
            </a:pPr>
            <a:endParaRPr lang="en-US" dirty="0">
              <a:effectLst>
                <a:outerShdw blurRad="38100" dist="38100" dir="2700000" algn="tl">
                  <a:srgbClr val="FFFFFF"/>
                </a:outerShdw>
              </a:effectLst>
            </a:endParaRPr>
          </a:p>
          <a:p>
            <a:pPr marL="0" indent="0" algn="ctr" eaLnBrk="1" hangingPunct="1">
              <a:buNone/>
              <a:defRPr/>
            </a:pPr>
            <a:r>
              <a:rPr lang="en-US" dirty="0">
                <a:effectLst>
                  <a:outerShdw blurRad="38100" dist="38100" dir="2700000" algn="tl">
                    <a:srgbClr val="FFFFFF"/>
                  </a:outerShdw>
                </a:effectLst>
              </a:rPr>
              <a:t>Chapter 1:</a:t>
            </a:r>
            <a:br>
              <a:rPr lang="en-US" dirty="0">
                <a:effectLst>
                  <a:outerShdw blurRad="38100" dist="38100" dir="2700000" algn="tl">
                    <a:srgbClr val="FFFFFF"/>
                  </a:outerShdw>
                </a:effectLst>
              </a:rPr>
            </a:br>
            <a:r>
              <a:rPr lang="en-US" dirty="0">
                <a:effectLst>
                  <a:outerShdw blurRad="38100" dist="38100" dir="2700000" algn="tl">
                    <a:srgbClr val="FFFFFF"/>
                  </a:outerShdw>
                </a:effectLst>
              </a:rPr>
              <a:t>The Database Environment and Development Process</a:t>
            </a:r>
            <a:endParaRPr lang="en-US" dirty="0">
              <a:effectLst/>
            </a:endParaRPr>
          </a:p>
        </p:txBody>
      </p:sp>
      <p:pic>
        <p:nvPicPr>
          <p:cNvPr id="7" name="Picture 6">
            <a:extLst>
              <a:ext uri="{FF2B5EF4-FFF2-40B4-BE49-F238E27FC236}">
                <a16:creationId xmlns:a16="http://schemas.microsoft.com/office/drawing/2014/main" id="{39BBF66E-39A4-453B-BBFC-6EE5D724B2C7}"/>
              </a:ext>
            </a:extLst>
          </p:cNvPr>
          <p:cNvPicPr>
            <a:picLocks noChangeAspect="1"/>
          </p:cNvPicPr>
          <p:nvPr/>
        </p:nvPicPr>
        <p:blipFill>
          <a:blip r:embed="rId3"/>
          <a:stretch>
            <a:fillRect/>
          </a:stretch>
        </p:blipFill>
        <p:spPr>
          <a:xfrm>
            <a:off x="6262235" y="1776714"/>
            <a:ext cx="3455530" cy="4114800"/>
          </a:xfrm>
          <a:prstGeom prst="rect">
            <a:avLst/>
          </a:prstGeom>
          <a:noFill/>
        </p:spPr>
      </p:pic>
      <p:sp>
        <p:nvSpPr>
          <p:cNvPr id="6" name="Rectangle 6">
            <a:extLst>
              <a:ext uri="{FF2B5EF4-FFF2-40B4-BE49-F238E27FC236}">
                <a16:creationId xmlns:a16="http://schemas.microsoft.com/office/drawing/2014/main" id="{7E9470F8-37DD-43AE-A7B1-B21A67897BB5}"/>
              </a:ext>
            </a:extLst>
          </p:cNvPr>
          <p:cNvSpPr>
            <a:spLocks noGrp="1" noChangeArrowheads="1"/>
          </p:cNvSpPr>
          <p:nvPr>
            <p:ph type="sldNum" sz="quarter" idx="10"/>
          </p:nvPr>
        </p:nvSpPr>
        <p:spPr bwMode="auto">
          <a:xfrm>
            <a:off x="8737600" y="6245225"/>
            <a:ext cx="2844800" cy="476250"/>
          </a:xfrm>
          <a:prstGeom prst="rect">
            <a:avLst/>
          </a:prstGeom>
          <a:noFill/>
          <a:ln w="9525">
            <a:noFill/>
            <a:miter lim="800000"/>
            <a:headEnd/>
            <a:tailEnd/>
          </a:ln>
          <a:effectLst/>
        </p:spPr>
        <p:txBody>
          <a:bodyPr wrap="square" anchor="b">
            <a:norm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algn="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algn="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algn="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algn="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spcAft>
                <a:spcPts val="600"/>
              </a:spcAft>
              <a:defRPr/>
            </a:pPr>
            <a:fld id="{266FD798-9C09-4A98-9F42-1E096653A419}" type="slidenum">
              <a:rPr lang="en-US" altLang="en-US" smtClean="0">
                <a:solidFill>
                  <a:srgbClr val="000000"/>
                </a:solidFill>
              </a:rPr>
              <a:pPr eaLnBrk="1" hangingPunct="1">
                <a:spcAft>
                  <a:spcPts val="600"/>
                </a:spcAft>
                <a:defRPr/>
              </a:pPr>
              <a:t>1</a:t>
            </a:fld>
            <a:endParaRPr lang="en-US" altLang="en-US">
              <a:solidFill>
                <a:srgbClr val="000000"/>
              </a:solidFill>
            </a:endParaRPr>
          </a:p>
        </p:txBody>
      </p:sp>
      <p:sp>
        <p:nvSpPr>
          <p:cNvPr id="5" name="Rectangle 5">
            <a:extLst>
              <a:ext uri="{FF2B5EF4-FFF2-40B4-BE49-F238E27FC236}">
                <a16:creationId xmlns:a16="http://schemas.microsoft.com/office/drawing/2014/main" id="{246E446F-C381-47A9-A188-64CAE3605F44}"/>
              </a:ext>
            </a:extLst>
          </p:cNvPr>
          <p:cNvSpPr>
            <a:spLocks noGrp="1" noChangeArrowheads="1"/>
          </p:cNvSpPr>
          <p:nvPr>
            <p:ph type="ftr" sz="quarter" idx="11"/>
          </p:nvPr>
        </p:nvSpPr>
        <p:spPr>
          <a:xfrm>
            <a:off x="2736851" y="6203950"/>
            <a:ext cx="6386513" cy="476250"/>
          </a:xfrm>
        </p:spPr>
        <p:txBody>
          <a:bodyPr/>
          <a:lstStyle/>
          <a:p>
            <a:pPr>
              <a:spcAft>
                <a:spcPts val="600"/>
              </a:spcAft>
              <a:defRPr/>
            </a:pPr>
            <a:r>
              <a:rPr lang="en-US" sz="1800" dirty="0">
                <a:latin typeface="Tahoma" pitchFamily="34" charset="0"/>
              </a:rPr>
              <a:t>© 2011 Pearson Education, Inc.  Publishing as Prentice Hall</a:t>
            </a:r>
            <a:endParaRPr lang="en-US" sz="1800">
              <a:latin typeface="Tahoma" pitchFamily="34" charset="0"/>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a:extLst>
              <a:ext uri="{FF2B5EF4-FFF2-40B4-BE49-F238E27FC236}">
                <a16:creationId xmlns:a16="http://schemas.microsoft.com/office/drawing/2014/main" id="{117C239F-8106-44EF-AB53-A3564F30C7EE}"/>
              </a:ext>
            </a:extLst>
          </p:cNvPr>
          <p:cNvSpPr>
            <a:spLocks noGrp="1" noChangeArrowheads="1"/>
          </p:cNvSpPr>
          <p:nvPr>
            <p:ph type="title"/>
          </p:nvPr>
        </p:nvSpPr>
        <p:spPr/>
        <p:txBody>
          <a:bodyPr/>
          <a:lstStyle/>
          <a:p>
            <a:r>
              <a:rPr lang="en-US" altLang="en-US">
                <a:solidFill>
                  <a:srgbClr val="002060"/>
                </a:solidFill>
                <a:effectLst/>
              </a:rPr>
              <a:t>Team Exercise </a:t>
            </a:r>
          </a:p>
        </p:txBody>
      </p:sp>
      <p:sp>
        <p:nvSpPr>
          <p:cNvPr id="18435" name="Content Placeholder 2">
            <a:extLst>
              <a:ext uri="{FF2B5EF4-FFF2-40B4-BE49-F238E27FC236}">
                <a16:creationId xmlns:a16="http://schemas.microsoft.com/office/drawing/2014/main" id="{EE03A1F4-3A42-4E88-9BA0-FB0B5CD9A234}"/>
              </a:ext>
            </a:extLst>
          </p:cNvPr>
          <p:cNvSpPr>
            <a:spLocks noGrp="1" noChangeArrowheads="1"/>
          </p:cNvSpPr>
          <p:nvPr>
            <p:ph idx="1"/>
          </p:nvPr>
        </p:nvSpPr>
        <p:spPr>
          <a:xfrm>
            <a:off x="609600" y="1450848"/>
            <a:ext cx="10972800" cy="4645152"/>
          </a:xfrm>
        </p:spPr>
        <p:txBody>
          <a:bodyPr/>
          <a:lstStyle/>
          <a:p>
            <a:pPr marL="0" indent="0">
              <a:buNone/>
            </a:pPr>
            <a:r>
              <a:rPr lang="en-US" altLang="en-US" sz="2800" dirty="0">
                <a:solidFill>
                  <a:srgbClr val="002060"/>
                </a:solidFill>
                <a:effectLst/>
                <a:latin typeface="Times New Roman" panose="02020603050405020304" pitchFamily="18" charset="0"/>
                <a:cs typeface="Times New Roman" panose="02020603050405020304" pitchFamily="18" charset="0"/>
              </a:rPr>
              <a:t>It is the year 1950. You are a COO of a national bank ( for savings and checking accounts) which operates across the country ( U.S) in all 50 states. Customers main complaint is the </a:t>
            </a:r>
            <a:r>
              <a:rPr lang="en-US" altLang="en-US" sz="2800" u="sng" dirty="0">
                <a:solidFill>
                  <a:srgbClr val="002060"/>
                </a:solidFill>
                <a:effectLst/>
                <a:latin typeface="Times New Roman" panose="02020603050405020304" pitchFamily="18" charset="0"/>
                <a:cs typeface="Times New Roman" panose="02020603050405020304" pitchFamily="18" charset="0"/>
              </a:rPr>
              <a:t>waiting time it takes for their records to be found after presenting their identification(account number, name, picture ID etc.)</a:t>
            </a:r>
            <a:r>
              <a:rPr lang="en-US" altLang="en-US" sz="2800" dirty="0">
                <a:solidFill>
                  <a:srgbClr val="002060"/>
                </a:solidFill>
                <a:effectLst/>
                <a:latin typeface="Times New Roman" panose="02020603050405020304" pitchFamily="18" charset="0"/>
                <a:cs typeface="Times New Roman" panose="02020603050405020304" pitchFamily="18" charset="0"/>
              </a:rPr>
              <a:t>.  You are tasked to improve the process of storing and retrieving customer records. All records are stored on </a:t>
            </a:r>
            <a:r>
              <a:rPr lang="en-US" altLang="en-US" sz="2800" b="1" dirty="0">
                <a:solidFill>
                  <a:srgbClr val="002060"/>
                </a:solidFill>
                <a:effectLst/>
                <a:latin typeface="Times New Roman" panose="02020603050405020304" pitchFamily="18" charset="0"/>
                <a:cs typeface="Times New Roman" panose="02020603050405020304" pitchFamily="18" charset="0"/>
              </a:rPr>
              <a:t>paper</a:t>
            </a:r>
            <a:r>
              <a:rPr lang="en-US" altLang="en-US" sz="2800" dirty="0">
                <a:solidFill>
                  <a:srgbClr val="002060"/>
                </a:solidFill>
                <a:effectLst/>
                <a:latin typeface="Times New Roman" panose="02020603050405020304" pitchFamily="18" charset="0"/>
                <a:cs typeface="Times New Roman" panose="02020603050405020304" pitchFamily="18" charset="0"/>
              </a:rPr>
              <a:t>.  </a:t>
            </a:r>
          </a:p>
          <a:p>
            <a:pPr marL="0" indent="0">
              <a:buNone/>
            </a:pPr>
            <a:endParaRPr lang="en-US" altLang="en-US" sz="2800" dirty="0">
              <a:solidFill>
                <a:srgbClr val="002060"/>
              </a:solidFill>
              <a:effectLst/>
              <a:latin typeface="Times New Roman" panose="02020603050405020304" pitchFamily="18" charset="0"/>
              <a:cs typeface="Times New Roman" panose="02020603050405020304" pitchFamily="18" charset="0"/>
            </a:endParaRPr>
          </a:p>
          <a:p>
            <a:pPr marL="0" indent="0">
              <a:buNone/>
            </a:pPr>
            <a:r>
              <a:rPr lang="en-US" altLang="en-US" sz="2800" dirty="0">
                <a:solidFill>
                  <a:srgbClr val="002060"/>
                </a:solidFill>
                <a:effectLst/>
                <a:latin typeface="Times New Roman" panose="02020603050405020304" pitchFamily="18" charset="0"/>
                <a:cs typeface="Times New Roman" panose="02020603050405020304" pitchFamily="18" charset="0"/>
              </a:rPr>
              <a:t>Describe how would you optimize customer records in a way that is most efficient for storage and retrieval?</a:t>
            </a:r>
          </a:p>
          <a:p>
            <a:pPr marL="0" indent="0">
              <a:buNone/>
            </a:pPr>
            <a:endParaRPr lang="en-US" altLang="en-US" sz="2400" dirty="0">
              <a:solidFill>
                <a:srgbClr val="002060"/>
              </a:solidFill>
              <a:effectLst/>
            </a:endParaRPr>
          </a:p>
        </p:txBody>
      </p:sp>
      <p:sp>
        <p:nvSpPr>
          <p:cNvPr id="4" name="Slide Number Placeholder 3">
            <a:extLst>
              <a:ext uri="{FF2B5EF4-FFF2-40B4-BE49-F238E27FC236}">
                <a16:creationId xmlns:a16="http://schemas.microsoft.com/office/drawing/2014/main" id="{B405D89D-3630-4CA5-9350-AD88DD7CFA37}"/>
              </a:ext>
            </a:extLst>
          </p:cNvPr>
          <p:cNvSpPr>
            <a:spLocks noGrp="1"/>
          </p:cNvSpPr>
          <p:nvPr>
            <p:ph type="sldNum" sz="quarter" idx="10"/>
          </p:nvPr>
        </p:nvSpPr>
        <p:spPr/>
        <p:txBody>
          <a:bodyPr/>
          <a:lstStyle/>
          <a:p>
            <a:pPr>
              <a:defRPr/>
            </a:pPr>
            <a:fld id="{93663635-41D3-44E5-8705-8929F7B5840A}" type="slidenum">
              <a:rPr lang="en-US" altLang="en-US" smtClean="0"/>
              <a:pPr>
                <a:defRPr/>
              </a:pPr>
              <a:t>10</a:t>
            </a:fld>
            <a:endParaRPr lang="en-US"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D0875C7-C3C2-4AD9-A0D4-C34509457DA2}"/>
              </a:ext>
            </a:extLst>
          </p:cNvPr>
          <p:cNvSpPr>
            <a:spLocks noGrp="1"/>
          </p:cNvSpPr>
          <p:nvPr>
            <p:ph type="sldNum" sz="quarter" idx="10"/>
          </p:nvPr>
        </p:nvSpPr>
        <p:spPr/>
        <p:txBody>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algn="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algn="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algn="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algn="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defRPr/>
            </a:pPr>
            <a:fld id="{25EE9182-8764-4C6D-872C-4C5967E89E20}" type="slidenum">
              <a:rPr lang="en-US" altLang="en-US" smtClean="0">
                <a:solidFill>
                  <a:srgbClr val="000000"/>
                </a:solidFill>
                <a:latin typeface="Arial" panose="020B0604020202020204" pitchFamily="34" charset="0"/>
              </a:rPr>
              <a:pPr eaLnBrk="1" hangingPunct="1">
                <a:defRPr/>
              </a:pPr>
              <a:t>11</a:t>
            </a:fld>
            <a:endParaRPr lang="en-US" altLang="en-US">
              <a:solidFill>
                <a:srgbClr val="000000"/>
              </a:solidFill>
              <a:latin typeface="Arial" panose="020B0604020202020204" pitchFamily="34" charset="0"/>
            </a:endParaRPr>
          </a:p>
        </p:txBody>
      </p:sp>
      <p:sp>
        <p:nvSpPr>
          <p:cNvPr id="6146" name="Rectangle 2">
            <a:extLst>
              <a:ext uri="{FF2B5EF4-FFF2-40B4-BE49-F238E27FC236}">
                <a16:creationId xmlns:a16="http://schemas.microsoft.com/office/drawing/2014/main" id="{78CBA6D7-1F48-40C2-854C-0CAC3A8A92FA}"/>
              </a:ext>
            </a:extLst>
          </p:cNvPr>
          <p:cNvSpPr>
            <a:spLocks noGrp="1" noChangeArrowheads="1"/>
          </p:cNvSpPr>
          <p:nvPr>
            <p:ph type="title"/>
          </p:nvPr>
        </p:nvSpPr>
        <p:spPr>
          <a:xfrm>
            <a:off x="1752600" y="0"/>
            <a:ext cx="8915400" cy="1143000"/>
          </a:xfrm>
        </p:spPr>
        <p:txBody>
          <a:bodyPr vert="horz" wrap="square" lIns="90488" tIns="44450" rIns="90488" bIns="44450" numCol="1" anchor="ctr" anchorCtr="0" compatLnSpc="1">
            <a:prstTxWarp prst="textNoShape">
              <a:avLst/>
            </a:prstTxWarp>
          </a:bodyPr>
          <a:lstStyle/>
          <a:p>
            <a:pPr eaLnBrk="1" hangingPunct="1">
              <a:defRPr/>
            </a:pPr>
            <a:r>
              <a:rPr lang="en-US" dirty="0">
                <a:solidFill>
                  <a:srgbClr val="000000"/>
                </a:solidFill>
                <a:effectLst>
                  <a:outerShdw blurRad="38100" dist="38100" dir="2700000" algn="tl">
                    <a:srgbClr val="FFFFFF"/>
                  </a:outerShdw>
                </a:effectLst>
              </a:rPr>
              <a:t>File Processing</a:t>
            </a:r>
          </a:p>
        </p:txBody>
      </p:sp>
      <p:pic>
        <p:nvPicPr>
          <p:cNvPr id="20485" name="Picture 2" descr="A screenshot of a cell phone&#10;&#10;Description automatically generated">
            <a:extLst>
              <a:ext uri="{FF2B5EF4-FFF2-40B4-BE49-F238E27FC236}">
                <a16:creationId xmlns:a16="http://schemas.microsoft.com/office/drawing/2014/main" id="{98C7CADC-D964-45A0-8319-1672AA2B95C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05014" y="966789"/>
            <a:ext cx="8181975" cy="4924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6" name="TextBox 4">
            <a:extLst>
              <a:ext uri="{FF2B5EF4-FFF2-40B4-BE49-F238E27FC236}">
                <a16:creationId xmlns:a16="http://schemas.microsoft.com/office/drawing/2014/main" id="{83D9AA20-A671-4864-A443-5DEA56290C1F}"/>
              </a:ext>
            </a:extLst>
          </p:cNvPr>
          <p:cNvSpPr txBox="1">
            <a:spLocks noChangeArrowheads="1"/>
          </p:cNvSpPr>
          <p:nvPr/>
        </p:nvSpPr>
        <p:spPr bwMode="auto">
          <a:xfrm>
            <a:off x="8799514" y="6245225"/>
            <a:ext cx="1716087"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spcBef>
                <a:spcPct val="0"/>
              </a:spcBef>
              <a:buClrTx/>
              <a:buSzTx/>
              <a:buFontTx/>
              <a:buNone/>
            </a:pPr>
            <a:r>
              <a:rPr lang="en-US" altLang="en-US" sz="1100">
                <a:solidFill>
                  <a:schemeClr val="bg1"/>
                </a:solidFill>
              </a:rPr>
              <a:t>source: google images</a:t>
            </a: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5EDF4EC-8609-4657-A14E-598793A6E41A}"/>
              </a:ext>
            </a:extLst>
          </p:cNvPr>
          <p:cNvSpPr>
            <a:spLocks noGrp="1"/>
          </p:cNvSpPr>
          <p:nvPr>
            <p:ph type="sldNum" sz="quarter" idx="10"/>
          </p:nvPr>
        </p:nvSpPr>
        <p:spPr/>
        <p:txBody>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algn="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algn="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algn="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algn="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defRPr/>
            </a:pPr>
            <a:fld id="{7C0884BE-0A8B-4A86-B653-634150C67BA5}" type="slidenum">
              <a:rPr lang="en-US" altLang="en-US" smtClean="0">
                <a:solidFill>
                  <a:srgbClr val="000000"/>
                </a:solidFill>
                <a:latin typeface="Arial" panose="020B0604020202020204" pitchFamily="34" charset="0"/>
              </a:rPr>
              <a:pPr eaLnBrk="1" hangingPunct="1">
                <a:defRPr/>
              </a:pPr>
              <a:t>12</a:t>
            </a:fld>
            <a:endParaRPr lang="en-US" altLang="en-US">
              <a:solidFill>
                <a:srgbClr val="000000"/>
              </a:solidFill>
              <a:latin typeface="Arial" panose="020B0604020202020204" pitchFamily="34" charset="0"/>
            </a:endParaRPr>
          </a:p>
        </p:txBody>
      </p:sp>
      <p:sp>
        <p:nvSpPr>
          <p:cNvPr id="6146" name="Rectangle 2">
            <a:extLst>
              <a:ext uri="{FF2B5EF4-FFF2-40B4-BE49-F238E27FC236}">
                <a16:creationId xmlns:a16="http://schemas.microsoft.com/office/drawing/2014/main" id="{AD5ECEC4-F8E0-40AA-8FE2-8A851CBD5A12}"/>
              </a:ext>
            </a:extLst>
          </p:cNvPr>
          <p:cNvSpPr>
            <a:spLocks noGrp="1" noChangeArrowheads="1"/>
          </p:cNvSpPr>
          <p:nvPr>
            <p:ph type="title"/>
          </p:nvPr>
        </p:nvSpPr>
        <p:spPr>
          <a:xfrm>
            <a:off x="1752600" y="0"/>
            <a:ext cx="8915400" cy="1143000"/>
          </a:xfrm>
        </p:spPr>
        <p:txBody>
          <a:bodyPr vert="horz" wrap="square" lIns="90488" tIns="44450" rIns="90488" bIns="44450" numCol="1" anchor="ctr" anchorCtr="0" compatLnSpc="1">
            <a:prstTxWarp prst="textNoShape">
              <a:avLst/>
            </a:prstTxWarp>
          </a:bodyPr>
          <a:lstStyle/>
          <a:p>
            <a:pPr eaLnBrk="1" hangingPunct="1">
              <a:defRPr/>
            </a:pPr>
            <a:r>
              <a:rPr lang="en-US" dirty="0">
                <a:solidFill>
                  <a:srgbClr val="000000"/>
                </a:solidFill>
                <a:effectLst>
                  <a:outerShdw blurRad="38100" dist="38100" dir="2700000" algn="tl">
                    <a:srgbClr val="FFFFFF"/>
                  </a:outerShdw>
                </a:effectLst>
              </a:rPr>
              <a:t>File Processing</a:t>
            </a:r>
          </a:p>
        </p:txBody>
      </p:sp>
      <p:sp>
        <p:nvSpPr>
          <p:cNvPr id="6147" name="Rectangle 3">
            <a:extLst>
              <a:ext uri="{FF2B5EF4-FFF2-40B4-BE49-F238E27FC236}">
                <a16:creationId xmlns:a16="http://schemas.microsoft.com/office/drawing/2014/main" id="{4E8AFC8A-DBDC-4040-8646-03EF4127EAA7}"/>
              </a:ext>
            </a:extLst>
          </p:cNvPr>
          <p:cNvSpPr>
            <a:spLocks noGrp="1" noChangeArrowheads="1"/>
          </p:cNvSpPr>
          <p:nvPr>
            <p:ph type="body" idx="1"/>
          </p:nvPr>
        </p:nvSpPr>
        <p:spPr>
          <a:xfrm>
            <a:off x="1752600" y="1371600"/>
            <a:ext cx="8763000" cy="4648200"/>
          </a:xfrm>
        </p:spPr>
        <p:txBody>
          <a:bodyPr vert="horz" wrap="square" lIns="90488" tIns="44450" rIns="90488" bIns="44450" numCol="1" anchor="t" anchorCtr="0" compatLnSpc="1">
            <a:prstTxWarp prst="textNoShape">
              <a:avLst/>
            </a:prstTxWarp>
          </a:bodyPr>
          <a:lstStyle/>
          <a:p>
            <a:pPr eaLnBrk="1" hangingPunct="1">
              <a:defRPr/>
            </a:pPr>
            <a:r>
              <a:rPr lang="en-US" sz="2800" b="1" dirty="0">
                <a:solidFill>
                  <a:srgbClr val="000000"/>
                </a:solidFill>
                <a:effectLst>
                  <a:outerShdw blurRad="38100" dist="38100" dir="2700000" algn="tl">
                    <a:srgbClr val="FFFFFF"/>
                  </a:outerShdw>
                </a:effectLst>
              </a:rPr>
              <a:t>Earlier systems ( prior to late 80s ) used files to store data.</a:t>
            </a:r>
          </a:p>
          <a:p>
            <a:pPr marL="0" indent="0" eaLnBrk="1" hangingPunct="1">
              <a:buNone/>
              <a:defRPr/>
            </a:pPr>
            <a:endParaRPr lang="en-US" sz="2800" b="1" dirty="0">
              <a:solidFill>
                <a:srgbClr val="000000"/>
              </a:solidFill>
              <a:effectLst>
                <a:outerShdw blurRad="38100" dist="38100" dir="2700000" algn="tl">
                  <a:srgbClr val="FFFFFF"/>
                </a:outerShdw>
              </a:effectLst>
            </a:endParaRPr>
          </a:p>
          <a:p>
            <a:pPr marL="0" indent="0" eaLnBrk="1" hangingPunct="1">
              <a:buNone/>
              <a:defRPr/>
            </a:pPr>
            <a:endParaRPr lang="en-US" sz="2800" b="1" dirty="0">
              <a:solidFill>
                <a:srgbClr val="000000"/>
              </a:solidFill>
              <a:effectLst>
                <a:outerShdw blurRad="38100" dist="38100" dir="2700000" algn="tl">
                  <a:srgbClr val="FFFFFF"/>
                </a:outerShdw>
              </a:effectLst>
            </a:endParaRPr>
          </a:p>
          <a:p>
            <a:pPr eaLnBrk="1" hangingPunct="1">
              <a:defRPr/>
            </a:pPr>
            <a:r>
              <a:rPr lang="en-US" sz="2800" b="1" dirty="0">
                <a:solidFill>
                  <a:srgbClr val="000000"/>
                </a:solidFill>
                <a:effectLst>
                  <a:outerShdw blurRad="38100" dist="38100" dir="2700000" algn="tl">
                    <a:srgbClr val="FFFFFF"/>
                  </a:outerShdw>
                </a:effectLst>
              </a:rPr>
              <a:t>What are the disadvantages of file processing?</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147">
                                            <p:txEl>
                                              <p:pRg st="0" end="0"/>
                                            </p:txEl>
                                          </p:spTgt>
                                        </p:tgtEl>
                                        <p:attrNameLst>
                                          <p:attrName>style.visibility</p:attrName>
                                        </p:attrNameLst>
                                      </p:cBhvr>
                                      <p:to>
                                        <p:strVal val="visible"/>
                                      </p:to>
                                    </p:set>
                                    <p:anim calcmode="lin" valueType="num">
                                      <p:cBhvr additive="base">
                                        <p:cTn id="7" dur="500" fill="hold"/>
                                        <p:tgtEl>
                                          <p:spTgt spid="614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14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147">
                                            <p:txEl>
                                              <p:pRg st="3" end="3"/>
                                            </p:txEl>
                                          </p:spTgt>
                                        </p:tgtEl>
                                        <p:attrNameLst>
                                          <p:attrName>style.visibility</p:attrName>
                                        </p:attrNameLst>
                                      </p:cBhvr>
                                      <p:to>
                                        <p:strVal val="visible"/>
                                      </p:to>
                                    </p:set>
                                    <p:anim calcmode="lin" valueType="num">
                                      <p:cBhvr additive="base">
                                        <p:cTn id="13" dur="500" fill="hold"/>
                                        <p:tgtEl>
                                          <p:spTgt spid="6147">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147">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7" grpId="0" build="p"/>
    </p:bld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5BB5C46-A33B-47BA-BA40-B169DBE5F122}"/>
              </a:ext>
            </a:extLst>
          </p:cNvPr>
          <p:cNvSpPr>
            <a:spLocks noGrp="1"/>
          </p:cNvSpPr>
          <p:nvPr>
            <p:ph type="sldNum" sz="quarter" idx="10"/>
          </p:nvPr>
        </p:nvSpPr>
        <p:spPr/>
        <p:txBody>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algn="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algn="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algn="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algn="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defRPr/>
            </a:pPr>
            <a:fld id="{84C97C40-32F7-4A38-BD67-0ED9E1197297}" type="slidenum">
              <a:rPr lang="en-US" altLang="en-US" smtClean="0">
                <a:solidFill>
                  <a:srgbClr val="000000"/>
                </a:solidFill>
                <a:latin typeface="Arial" panose="020B0604020202020204" pitchFamily="34" charset="0"/>
              </a:rPr>
              <a:pPr eaLnBrk="1" hangingPunct="1">
                <a:defRPr/>
              </a:pPr>
              <a:t>13</a:t>
            </a:fld>
            <a:endParaRPr lang="en-US" altLang="en-US">
              <a:solidFill>
                <a:srgbClr val="000000"/>
              </a:solidFill>
              <a:latin typeface="Arial" panose="020B0604020202020204" pitchFamily="34" charset="0"/>
            </a:endParaRPr>
          </a:p>
        </p:txBody>
      </p:sp>
      <p:sp>
        <p:nvSpPr>
          <p:cNvPr id="6146" name="Rectangle 2">
            <a:extLst>
              <a:ext uri="{FF2B5EF4-FFF2-40B4-BE49-F238E27FC236}">
                <a16:creationId xmlns:a16="http://schemas.microsoft.com/office/drawing/2014/main" id="{09AABF88-4D6B-46FE-B454-5C1425609085}"/>
              </a:ext>
            </a:extLst>
          </p:cNvPr>
          <p:cNvSpPr>
            <a:spLocks noGrp="1" noChangeArrowheads="1"/>
          </p:cNvSpPr>
          <p:nvPr>
            <p:ph type="title"/>
          </p:nvPr>
        </p:nvSpPr>
        <p:spPr>
          <a:xfrm>
            <a:off x="1752600" y="0"/>
            <a:ext cx="8915400" cy="1143000"/>
          </a:xfrm>
        </p:spPr>
        <p:txBody>
          <a:bodyPr vert="horz" wrap="square" lIns="90488" tIns="44450" rIns="90488" bIns="44450" numCol="1" anchor="ctr" anchorCtr="0" compatLnSpc="1">
            <a:prstTxWarp prst="textNoShape">
              <a:avLst/>
            </a:prstTxWarp>
          </a:bodyPr>
          <a:lstStyle/>
          <a:p>
            <a:pPr eaLnBrk="1" hangingPunct="1">
              <a:defRPr/>
            </a:pPr>
            <a:r>
              <a:rPr lang="en-US">
                <a:solidFill>
                  <a:srgbClr val="000000"/>
                </a:solidFill>
                <a:effectLst>
                  <a:outerShdw blurRad="38100" dist="38100" dir="2700000" algn="tl">
                    <a:srgbClr val="FFFFFF"/>
                  </a:outerShdw>
                </a:effectLst>
              </a:rPr>
              <a:t>Disadvantages of File Processing</a:t>
            </a:r>
          </a:p>
        </p:txBody>
      </p:sp>
      <p:sp>
        <p:nvSpPr>
          <p:cNvPr id="6147" name="Rectangle 3">
            <a:extLst>
              <a:ext uri="{FF2B5EF4-FFF2-40B4-BE49-F238E27FC236}">
                <a16:creationId xmlns:a16="http://schemas.microsoft.com/office/drawing/2014/main" id="{9CABD470-08EB-4329-AD64-33BBE87B6D51}"/>
              </a:ext>
            </a:extLst>
          </p:cNvPr>
          <p:cNvSpPr>
            <a:spLocks noGrp="1" noChangeArrowheads="1"/>
          </p:cNvSpPr>
          <p:nvPr>
            <p:ph type="body" idx="1"/>
          </p:nvPr>
        </p:nvSpPr>
        <p:spPr>
          <a:xfrm>
            <a:off x="1752600" y="1371600"/>
            <a:ext cx="8763000" cy="4648200"/>
          </a:xfrm>
        </p:spPr>
        <p:txBody>
          <a:bodyPr vert="horz" wrap="square" lIns="90488" tIns="44450" rIns="90488" bIns="44450" numCol="1" anchor="t" anchorCtr="0" compatLnSpc="1">
            <a:prstTxWarp prst="textNoShape">
              <a:avLst/>
            </a:prstTxWarp>
          </a:bodyPr>
          <a:lstStyle/>
          <a:p>
            <a:pPr eaLnBrk="1" hangingPunct="1">
              <a:defRPr/>
            </a:pPr>
            <a:r>
              <a:rPr lang="en-US" sz="2800" b="1" dirty="0">
                <a:solidFill>
                  <a:srgbClr val="000000"/>
                </a:solidFill>
                <a:effectLst>
                  <a:outerShdw blurRad="38100" dist="38100" dir="2700000" algn="tl">
                    <a:srgbClr val="FFFFFF"/>
                  </a:outerShdw>
                </a:effectLst>
              </a:rPr>
              <a:t>Program-Data Dependence</a:t>
            </a:r>
          </a:p>
          <a:p>
            <a:pPr lvl="1" eaLnBrk="1" hangingPunct="1">
              <a:defRPr/>
            </a:pPr>
            <a:r>
              <a:rPr lang="en-US" sz="2000" dirty="0">
                <a:solidFill>
                  <a:srgbClr val="000000"/>
                </a:solidFill>
                <a:effectLst>
                  <a:outerShdw blurRad="38100" dist="38100" dir="2700000" algn="tl">
                    <a:srgbClr val="FFFFFF"/>
                  </a:outerShdw>
                </a:effectLst>
              </a:rPr>
              <a:t>All programs maintain metadata for each file they use</a:t>
            </a:r>
          </a:p>
          <a:p>
            <a:pPr eaLnBrk="1" hangingPunct="1">
              <a:defRPr/>
            </a:pPr>
            <a:r>
              <a:rPr lang="en-US" sz="2800" b="1" dirty="0">
                <a:solidFill>
                  <a:srgbClr val="000000"/>
                </a:solidFill>
                <a:effectLst>
                  <a:outerShdw blurRad="38100" dist="38100" dir="2700000" algn="tl">
                    <a:srgbClr val="FFFFFF"/>
                  </a:outerShdw>
                </a:effectLst>
              </a:rPr>
              <a:t>Duplication of Data</a:t>
            </a:r>
          </a:p>
          <a:p>
            <a:pPr lvl="1" eaLnBrk="1" hangingPunct="1">
              <a:defRPr/>
            </a:pPr>
            <a:r>
              <a:rPr lang="en-US" sz="2000" dirty="0">
                <a:solidFill>
                  <a:srgbClr val="000000"/>
                </a:solidFill>
                <a:effectLst>
                  <a:outerShdw blurRad="38100" dist="38100" dir="2700000" algn="tl">
                    <a:srgbClr val="FFFFFF"/>
                  </a:outerShdw>
                </a:effectLst>
              </a:rPr>
              <a:t>Different systems/programs have separate copies of the same data</a:t>
            </a:r>
          </a:p>
          <a:p>
            <a:pPr eaLnBrk="1" hangingPunct="1">
              <a:defRPr/>
            </a:pPr>
            <a:r>
              <a:rPr lang="en-US" sz="2800" b="1" dirty="0">
                <a:solidFill>
                  <a:srgbClr val="000000"/>
                </a:solidFill>
                <a:effectLst>
                  <a:outerShdw blurRad="38100" dist="38100" dir="2700000" algn="tl">
                    <a:srgbClr val="FFFFFF"/>
                  </a:outerShdw>
                </a:effectLst>
              </a:rPr>
              <a:t>Limited Data Sharing</a:t>
            </a:r>
          </a:p>
          <a:p>
            <a:pPr lvl="1" eaLnBrk="1" hangingPunct="1">
              <a:defRPr/>
            </a:pPr>
            <a:r>
              <a:rPr lang="en-US" sz="2000" dirty="0">
                <a:solidFill>
                  <a:srgbClr val="000000"/>
                </a:solidFill>
                <a:effectLst>
                  <a:outerShdw blurRad="38100" dist="38100" dir="2700000" algn="tl">
                    <a:srgbClr val="FFFFFF"/>
                  </a:outerShdw>
                </a:effectLst>
              </a:rPr>
              <a:t>No centralized control of data</a:t>
            </a:r>
          </a:p>
          <a:p>
            <a:pPr eaLnBrk="1" hangingPunct="1">
              <a:defRPr/>
            </a:pPr>
            <a:r>
              <a:rPr lang="en-US" sz="2800" b="1" dirty="0">
                <a:solidFill>
                  <a:srgbClr val="000000"/>
                </a:solidFill>
                <a:effectLst>
                  <a:outerShdw blurRad="38100" dist="38100" dir="2700000" algn="tl">
                    <a:srgbClr val="FFFFFF"/>
                  </a:outerShdw>
                </a:effectLst>
              </a:rPr>
              <a:t>Lengthy Development Times</a:t>
            </a:r>
          </a:p>
          <a:p>
            <a:pPr lvl="1" eaLnBrk="1" hangingPunct="1">
              <a:defRPr/>
            </a:pPr>
            <a:r>
              <a:rPr lang="en-US" sz="2000" dirty="0">
                <a:solidFill>
                  <a:srgbClr val="000000"/>
                </a:solidFill>
                <a:effectLst>
                  <a:outerShdw blurRad="38100" dist="38100" dir="2700000" algn="tl">
                    <a:srgbClr val="FFFFFF"/>
                  </a:outerShdw>
                </a:effectLst>
              </a:rPr>
              <a:t>Programmers must design their own file formats</a:t>
            </a:r>
          </a:p>
          <a:p>
            <a:pPr eaLnBrk="1" hangingPunct="1">
              <a:defRPr/>
            </a:pPr>
            <a:r>
              <a:rPr lang="en-US" sz="2800" b="1" dirty="0">
                <a:solidFill>
                  <a:srgbClr val="000000"/>
                </a:solidFill>
                <a:effectLst>
                  <a:outerShdw blurRad="38100" dist="38100" dir="2700000" algn="tl">
                    <a:srgbClr val="FFFFFF"/>
                  </a:outerShdw>
                </a:effectLst>
              </a:rPr>
              <a:t>Excessive Program Maintenance</a:t>
            </a:r>
          </a:p>
          <a:p>
            <a:pPr lvl="1" eaLnBrk="1" hangingPunct="1">
              <a:defRPr/>
            </a:pPr>
            <a:r>
              <a:rPr lang="en-US" sz="2000" dirty="0">
                <a:solidFill>
                  <a:srgbClr val="000000"/>
                </a:solidFill>
                <a:effectLst>
                  <a:outerShdw blurRad="38100" dist="38100" dir="2700000" algn="tl">
                    <a:srgbClr val="FFFFFF"/>
                  </a:outerShdw>
                </a:effectLst>
              </a:rPr>
              <a:t>80% of information systems budget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147">
                                            <p:txEl>
                                              <p:pRg st="0" end="0"/>
                                            </p:txEl>
                                          </p:spTgt>
                                        </p:tgtEl>
                                        <p:attrNameLst>
                                          <p:attrName>style.visibility</p:attrName>
                                        </p:attrNameLst>
                                      </p:cBhvr>
                                      <p:to>
                                        <p:strVal val="visible"/>
                                      </p:to>
                                    </p:set>
                                    <p:animEffect transition="in" filter="fade">
                                      <p:cBhvr>
                                        <p:cTn id="7" dur="1000"/>
                                        <p:tgtEl>
                                          <p:spTgt spid="6147">
                                            <p:txEl>
                                              <p:pRg st="0" end="0"/>
                                            </p:txEl>
                                          </p:spTgt>
                                        </p:tgtEl>
                                      </p:cBhvr>
                                    </p:animEffect>
                                    <p:anim calcmode="lin" valueType="num">
                                      <p:cBhvr>
                                        <p:cTn id="8" dur="1000" fill="hold"/>
                                        <p:tgtEl>
                                          <p:spTgt spid="614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147">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6147">
                                            <p:txEl>
                                              <p:pRg st="1" end="1"/>
                                            </p:txEl>
                                          </p:spTgt>
                                        </p:tgtEl>
                                        <p:attrNameLst>
                                          <p:attrName>style.visibility</p:attrName>
                                        </p:attrNameLst>
                                      </p:cBhvr>
                                      <p:to>
                                        <p:strVal val="visible"/>
                                      </p:to>
                                    </p:set>
                                    <p:animEffect transition="in" filter="fade">
                                      <p:cBhvr>
                                        <p:cTn id="12" dur="1000"/>
                                        <p:tgtEl>
                                          <p:spTgt spid="6147">
                                            <p:txEl>
                                              <p:pRg st="1" end="1"/>
                                            </p:txEl>
                                          </p:spTgt>
                                        </p:tgtEl>
                                      </p:cBhvr>
                                    </p:animEffect>
                                    <p:anim calcmode="lin" valueType="num">
                                      <p:cBhvr>
                                        <p:cTn id="13" dur="1000" fill="hold"/>
                                        <p:tgtEl>
                                          <p:spTgt spid="6147">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614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6147">
                                            <p:txEl>
                                              <p:pRg st="2" end="2"/>
                                            </p:txEl>
                                          </p:spTgt>
                                        </p:tgtEl>
                                        <p:attrNameLst>
                                          <p:attrName>style.visibility</p:attrName>
                                        </p:attrNameLst>
                                      </p:cBhvr>
                                      <p:to>
                                        <p:strVal val="visible"/>
                                      </p:to>
                                    </p:set>
                                    <p:animEffect transition="in" filter="fade">
                                      <p:cBhvr>
                                        <p:cTn id="19" dur="1000"/>
                                        <p:tgtEl>
                                          <p:spTgt spid="6147">
                                            <p:txEl>
                                              <p:pRg st="2" end="2"/>
                                            </p:txEl>
                                          </p:spTgt>
                                        </p:tgtEl>
                                      </p:cBhvr>
                                    </p:animEffect>
                                    <p:anim calcmode="lin" valueType="num">
                                      <p:cBhvr>
                                        <p:cTn id="20" dur="1000" fill="hold"/>
                                        <p:tgtEl>
                                          <p:spTgt spid="6147">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6147">
                                            <p:txEl>
                                              <p:pRg st="2" end="2"/>
                                            </p:txEl>
                                          </p:spTgt>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6147">
                                            <p:txEl>
                                              <p:pRg st="3" end="3"/>
                                            </p:txEl>
                                          </p:spTgt>
                                        </p:tgtEl>
                                        <p:attrNameLst>
                                          <p:attrName>style.visibility</p:attrName>
                                        </p:attrNameLst>
                                      </p:cBhvr>
                                      <p:to>
                                        <p:strVal val="visible"/>
                                      </p:to>
                                    </p:set>
                                    <p:animEffect transition="in" filter="fade">
                                      <p:cBhvr>
                                        <p:cTn id="24" dur="1000"/>
                                        <p:tgtEl>
                                          <p:spTgt spid="6147">
                                            <p:txEl>
                                              <p:pRg st="3" end="3"/>
                                            </p:txEl>
                                          </p:spTgt>
                                        </p:tgtEl>
                                      </p:cBhvr>
                                    </p:animEffect>
                                    <p:anim calcmode="lin" valueType="num">
                                      <p:cBhvr>
                                        <p:cTn id="25" dur="1000" fill="hold"/>
                                        <p:tgtEl>
                                          <p:spTgt spid="6147">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6147">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6147">
                                            <p:txEl>
                                              <p:pRg st="4" end="4"/>
                                            </p:txEl>
                                          </p:spTgt>
                                        </p:tgtEl>
                                        <p:attrNameLst>
                                          <p:attrName>style.visibility</p:attrName>
                                        </p:attrNameLst>
                                      </p:cBhvr>
                                      <p:to>
                                        <p:strVal val="visible"/>
                                      </p:to>
                                    </p:set>
                                    <p:animEffect transition="in" filter="fade">
                                      <p:cBhvr>
                                        <p:cTn id="31" dur="1000"/>
                                        <p:tgtEl>
                                          <p:spTgt spid="6147">
                                            <p:txEl>
                                              <p:pRg st="4" end="4"/>
                                            </p:txEl>
                                          </p:spTgt>
                                        </p:tgtEl>
                                      </p:cBhvr>
                                    </p:animEffect>
                                    <p:anim calcmode="lin" valueType="num">
                                      <p:cBhvr>
                                        <p:cTn id="32" dur="1000" fill="hold"/>
                                        <p:tgtEl>
                                          <p:spTgt spid="6147">
                                            <p:txEl>
                                              <p:pRg st="4" end="4"/>
                                            </p:txEl>
                                          </p:spTgt>
                                        </p:tgtEl>
                                        <p:attrNameLst>
                                          <p:attrName>ppt_x</p:attrName>
                                        </p:attrNameLst>
                                      </p:cBhvr>
                                      <p:tavLst>
                                        <p:tav tm="0">
                                          <p:val>
                                            <p:strVal val="#ppt_x"/>
                                          </p:val>
                                        </p:tav>
                                        <p:tav tm="100000">
                                          <p:val>
                                            <p:strVal val="#ppt_x"/>
                                          </p:val>
                                        </p:tav>
                                      </p:tavLst>
                                    </p:anim>
                                    <p:anim calcmode="lin" valueType="num">
                                      <p:cBhvr>
                                        <p:cTn id="33" dur="1000" fill="hold"/>
                                        <p:tgtEl>
                                          <p:spTgt spid="6147">
                                            <p:txEl>
                                              <p:pRg st="4" end="4"/>
                                            </p:txEl>
                                          </p:spTgt>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6147">
                                            <p:txEl>
                                              <p:pRg st="5" end="5"/>
                                            </p:txEl>
                                          </p:spTgt>
                                        </p:tgtEl>
                                        <p:attrNameLst>
                                          <p:attrName>style.visibility</p:attrName>
                                        </p:attrNameLst>
                                      </p:cBhvr>
                                      <p:to>
                                        <p:strVal val="visible"/>
                                      </p:to>
                                    </p:set>
                                    <p:animEffect transition="in" filter="fade">
                                      <p:cBhvr>
                                        <p:cTn id="36" dur="1000"/>
                                        <p:tgtEl>
                                          <p:spTgt spid="6147">
                                            <p:txEl>
                                              <p:pRg st="5" end="5"/>
                                            </p:txEl>
                                          </p:spTgt>
                                        </p:tgtEl>
                                      </p:cBhvr>
                                    </p:animEffect>
                                    <p:anim calcmode="lin" valueType="num">
                                      <p:cBhvr>
                                        <p:cTn id="37" dur="1000" fill="hold"/>
                                        <p:tgtEl>
                                          <p:spTgt spid="6147">
                                            <p:txEl>
                                              <p:pRg st="5" end="5"/>
                                            </p:txEl>
                                          </p:spTgt>
                                        </p:tgtEl>
                                        <p:attrNameLst>
                                          <p:attrName>ppt_x</p:attrName>
                                        </p:attrNameLst>
                                      </p:cBhvr>
                                      <p:tavLst>
                                        <p:tav tm="0">
                                          <p:val>
                                            <p:strVal val="#ppt_x"/>
                                          </p:val>
                                        </p:tav>
                                        <p:tav tm="100000">
                                          <p:val>
                                            <p:strVal val="#ppt_x"/>
                                          </p:val>
                                        </p:tav>
                                      </p:tavLst>
                                    </p:anim>
                                    <p:anim calcmode="lin" valueType="num">
                                      <p:cBhvr>
                                        <p:cTn id="38" dur="1000" fill="hold"/>
                                        <p:tgtEl>
                                          <p:spTgt spid="6147">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grpId="0" nodeType="clickEffect">
                                  <p:stCondLst>
                                    <p:cond delay="0"/>
                                  </p:stCondLst>
                                  <p:childTnLst>
                                    <p:set>
                                      <p:cBhvr>
                                        <p:cTn id="42" dur="1" fill="hold">
                                          <p:stCondLst>
                                            <p:cond delay="0"/>
                                          </p:stCondLst>
                                        </p:cTn>
                                        <p:tgtEl>
                                          <p:spTgt spid="6147">
                                            <p:txEl>
                                              <p:pRg st="6" end="6"/>
                                            </p:txEl>
                                          </p:spTgt>
                                        </p:tgtEl>
                                        <p:attrNameLst>
                                          <p:attrName>style.visibility</p:attrName>
                                        </p:attrNameLst>
                                      </p:cBhvr>
                                      <p:to>
                                        <p:strVal val="visible"/>
                                      </p:to>
                                    </p:set>
                                    <p:animEffect transition="in" filter="fade">
                                      <p:cBhvr>
                                        <p:cTn id="43" dur="1000"/>
                                        <p:tgtEl>
                                          <p:spTgt spid="6147">
                                            <p:txEl>
                                              <p:pRg st="6" end="6"/>
                                            </p:txEl>
                                          </p:spTgt>
                                        </p:tgtEl>
                                      </p:cBhvr>
                                    </p:animEffect>
                                    <p:anim calcmode="lin" valueType="num">
                                      <p:cBhvr>
                                        <p:cTn id="44" dur="1000" fill="hold"/>
                                        <p:tgtEl>
                                          <p:spTgt spid="6147">
                                            <p:txEl>
                                              <p:pRg st="6" end="6"/>
                                            </p:txEl>
                                          </p:spTgt>
                                        </p:tgtEl>
                                        <p:attrNameLst>
                                          <p:attrName>ppt_x</p:attrName>
                                        </p:attrNameLst>
                                      </p:cBhvr>
                                      <p:tavLst>
                                        <p:tav tm="0">
                                          <p:val>
                                            <p:strVal val="#ppt_x"/>
                                          </p:val>
                                        </p:tav>
                                        <p:tav tm="100000">
                                          <p:val>
                                            <p:strVal val="#ppt_x"/>
                                          </p:val>
                                        </p:tav>
                                      </p:tavLst>
                                    </p:anim>
                                    <p:anim calcmode="lin" valueType="num">
                                      <p:cBhvr>
                                        <p:cTn id="45" dur="1000" fill="hold"/>
                                        <p:tgtEl>
                                          <p:spTgt spid="6147">
                                            <p:txEl>
                                              <p:pRg st="6" end="6"/>
                                            </p:txEl>
                                          </p:spTgt>
                                        </p:tgtEl>
                                        <p:attrNameLst>
                                          <p:attrName>ppt_y</p:attrName>
                                        </p:attrNameLst>
                                      </p:cBhvr>
                                      <p:tavLst>
                                        <p:tav tm="0">
                                          <p:val>
                                            <p:strVal val="#ppt_y+.1"/>
                                          </p:val>
                                        </p:tav>
                                        <p:tav tm="100000">
                                          <p:val>
                                            <p:strVal val="#ppt_y"/>
                                          </p:val>
                                        </p:tav>
                                      </p:tavLst>
                                    </p:anim>
                                  </p:childTnLst>
                                </p:cTn>
                              </p:par>
                              <p:par>
                                <p:cTn id="46" presetID="42" presetClass="entr" presetSubtype="0" fill="hold" grpId="0" nodeType="withEffect">
                                  <p:stCondLst>
                                    <p:cond delay="0"/>
                                  </p:stCondLst>
                                  <p:childTnLst>
                                    <p:set>
                                      <p:cBhvr>
                                        <p:cTn id="47" dur="1" fill="hold">
                                          <p:stCondLst>
                                            <p:cond delay="0"/>
                                          </p:stCondLst>
                                        </p:cTn>
                                        <p:tgtEl>
                                          <p:spTgt spid="6147">
                                            <p:txEl>
                                              <p:pRg st="7" end="7"/>
                                            </p:txEl>
                                          </p:spTgt>
                                        </p:tgtEl>
                                        <p:attrNameLst>
                                          <p:attrName>style.visibility</p:attrName>
                                        </p:attrNameLst>
                                      </p:cBhvr>
                                      <p:to>
                                        <p:strVal val="visible"/>
                                      </p:to>
                                    </p:set>
                                    <p:animEffect transition="in" filter="fade">
                                      <p:cBhvr>
                                        <p:cTn id="48" dur="1000"/>
                                        <p:tgtEl>
                                          <p:spTgt spid="6147">
                                            <p:txEl>
                                              <p:pRg st="7" end="7"/>
                                            </p:txEl>
                                          </p:spTgt>
                                        </p:tgtEl>
                                      </p:cBhvr>
                                    </p:animEffect>
                                    <p:anim calcmode="lin" valueType="num">
                                      <p:cBhvr>
                                        <p:cTn id="49" dur="1000" fill="hold"/>
                                        <p:tgtEl>
                                          <p:spTgt spid="6147">
                                            <p:txEl>
                                              <p:pRg st="7" end="7"/>
                                            </p:txEl>
                                          </p:spTgt>
                                        </p:tgtEl>
                                        <p:attrNameLst>
                                          <p:attrName>ppt_x</p:attrName>
                                        </p:attrNameLst>
                                      </p:cBhvr>
                                      <p:tavLst>
                                        <p:tav tm="0">
                                          <p:val>
                                            <p:strVal val="#ppt_x"/>
                                          </p:val>
                                        </p:tav>
                                        <p:tav tm="100000">
                                          <p:val>
                                            <p:strVal val="#ppt_x"/>
                                          </p:val>
                                        </p:tav>
                                      </p:tavLst>
                                    </p:anim>
                                    <p:anim calcmode="lin" valueType="num">
                                      <p:cBhvr>
                                        <p:cTn id="50" dur="1000" fill="hold"/>
                                        <p:tgtEl>
                                          <p:spTgt spid="6147">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42" presetClass="entr" presetSubtype="0" fill="hold" grpId="0" nodeType="clickEffect">
                                  <p:stCondLst>
                                    <p:cond delay="0"/>
                                  </p:stCondLst>
                                  <p:childTnLst>
                                    <p:set>
                                      <p:cBhvr>
                                        <p:cTn id="54" dur="1" fill="hold">
                                          <p:stCondLst>
                                            <p:cond delay="0"/>
                                          </p:stCondLst>
                                        </p:cTn>
                                        <p:tgtEl>
                                          <p:spTgt spid="6147">
                                            <p:txEl>
                                              <p:pRg st="8" end="8"/>
                                            </p:txEl>
                                          </p:spTgt>
                                        </p:tgtEl>
                                        <p:attrNameLst>
                                          <p:attrName>style.visibility</p:attrName>
                                        </p:attrNameLst>
                                      </p:cBhvr>
                                      <p:to>
                                        <p:strVal val="visible"/>
                                      </p:to>
                                    </p:set>
                                    <p:animEffect transition="in" filter="fade">
                                      <p:cBhvr>
                                        <p:cTn id="55" dur="1000"/>
                                        <p:tgtEl>
                                          <p:spTgt spid="6147">
                                            <p:txEl>
                                              <p:pRg st="8" end="8"/>
                                            </p:txEl>
                                          </p:spTgt>
                                        </p:tgtEl>
                                      </p:cBhvr>
                                    </p:animEffect>
                                    <p:anim calcmode="lin" valueType="num">
                                      <p:cBhvr>
                                        <p:cTn id="56" dur="1000" fill="hold"/>
                                        <p:tgtEl>
                                          <p:spTgt spid="6147">
                                            <p:txEl>
                                              <p:pRg st="8" end="8"/>
                                            </p:txEl>
                                          </p:spTgt>
                                        </p:tgtEl>
                                        <p:attrNameLst>
                                          <p:attrName>ppt_x</p:attrName>
                                        </p:attrNameLst>
                                      </p:cBhvr>
                                      <p:tavLst>
                                        <p:tav tm="0">
                                          <p:val>
                                            <p:strVal val="#ppt_x"/>
                                          </p:val>
                                        </p:tav>
                                        <p:tav tm="100000">
                                          <p:val>
                                            <p:strVal val="#ppt_x"/>
                                          </p:val>
                                        </p:tav>
                                      </p:tavLst>
                                    </p:anim>
                                    <p:anim calcmode="lin" valueType="num">
                                      <p:cBhvr>
                                        <p:cTn id="57" dur="1000" fill="hold"/>
                                        <p:tgtEl>
                                          <p:spTgt spid="6147">
                                            <p:txEl>
                                              <p:pRg st="8" end="8"/>
                                            </p:txEl>
                                          </p:spTgt>
                                        </p:tgtEl>
                                        <p:attrNameLst>
                                          <p:attrName>ppt_y</p:attrName>
                                        </p:attrNameLst>
                                      </p:cBhvr>
                                      <p:tavLst>
                                        <p:tav tm="0">
                                          <p:val>
                                            <p:strVal val="#ppt_y+.1"/>
                                          </p:val>
                                        </p:tav>
                                        <p:tav tm="100000">
                                          <p:val>
                                            <p:strVal val="#ppt_y"/>
                                          </p:val>
                                        </p:tav>
                                      </p:tavLst>
                                    </p:anim>
                                  </p:childTnLst>
                                </p:cTn>
                              </p:par>
                              <p:par>
                                <p:cTn id="58" presetID="42" presetClass="entr" presetSubtype="0" fill="hold" grpId="0" nodeType="withEffect">
                                  <p:stCondLst>
                                    <p:cond delay="0"/>
                                  </p:stCondLst>
                                  <p:childTnLst>
                                    <p:set>
                                      <p:cBhvr>
                                        <p:cTn id="59" dur="1" fill="hold">
                                          <p:stCondLst>
                                            <p:cond delay="0"/>
                                          </p:stCondLst>
                                        </p:cTn>
                                        <p:tgtEl>
                                          <p:spTgt spid="6147">
                                            <p:txEl>
                                              <p:pRg st="9" end="9"/>
                                            </p:txEl>
                                          </p:spTgt>
                                        </p:tgtEl>
                                        <p:attrNameLst>
                                          <p:attrName>style.visibility</p:attrName>
                                        </p:attrNameLst>
                                      </p:cBhvr>
                                      <p:to>
                                        <p:strVal val="visible"/>
                                      </p:to>
                                    </p:set>
                                    <p:animEffect transition="in" filter="fade">
                                      <p:cBhvr>
                                        <p:cTn id="60" dur="1000"/>
                                        <p:tgtEl>
                                          <p:spTgt spid="6147">
                                            <p:txEl>
                                              <p:pRg st="9" end="9"/>
                                            </p:txEl>
                                          </p:spTgt>
                                        </p:tgtEl>
                                      </p:cBhvr>
                                    </p:animEffect>
                                    <p:anim calcmode="lin" valueType="num">
                                      <p:cBhvr>
                                        <p:cTn id="61" dur="1000" fill="hold"/>
                                        <p:tgtEl>
                                          <p:spTgt spid="6147">
                                            <p:txEl>
                                              <p:pRg st="9" end="9"/>
                                            </p:txEl>
                                          </p:spTgt>
                                        </p:tgtEl>
                                        <p:attrNameLst>
                                          <p:attrName>ppt_x</p:attrName>
                                        </p:attrNameLst>
                                      </p:cBhvr>
                                      <p:tavLst>
                                        <p:tav tm="0">
                                          <p:val>
                                            <p:strVal val="#ppt_x"/>
                                          </p:val>
                                        </p:tav>
                                        <p:tav tm="100000">
                                          <p:val>
                                            <p:strVal val="#ppt_x"/>
                                          </p:val>
                                        </p:tav>
                                      </p:tavLst>
                                    </p:anim>
                                    <p:anim calcmode="lin" valueType="num">
                                      <p:cBhvr>
                                        <p:cTn id="62" dur="1000" fill="hold"/>
                                        <p:tgtEl>
                                          <p:spTgt spid="6147">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7" grpId="0" build="p"/>
    </p:bld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544C173-055F-4A2E-BE01-137CA1CB73E1}"/>
              </a:ext>
            </a:extLst>
          </p:cNvPr>
          <p:cNvSpPr>
            <a:spLocks noGrp="1"/>
          </p:cNvSpPr>
          <p:nvPr>
            <p:ph type="sldNum" sz="quarter" idx="10"/>
          </p:nvPr>
        </p:nvSpPr>
        <p:spPr/>
        <p:txBody>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algn="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algn="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algn="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algn="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defRPr/>
            </a:pPr>
            <a:fld id="{DC477EAE-690D-4591-BAA0-64905DF39503}" type="slidenum">
              <a:rPr lang="en-US" altLang="en-US" smtClean="0">
                <a:solidFill>
                  <a:srgbClr val="000000"/>
                </a:solidFill>
                <a:latin typeface="Arial" panose="020B0604020202020204" pitchFamily="34" charset="0"/>
              </a:rPr>
              <a:pPr eaLnBrk="1" hangingPunct="1">
                <a:defRPr/>
              </a:pPr>
              <a:t>14</a:t>
            </a:fld>
            <a:endParaRPr lang="en-US" altLang="en-US">
              <a:solidFill>
                <a:srgbClr val="000000"/>
              </a:solidFill>
              <a:latin typeface="Arial" panose="020B0604020202020204" pitchFamily="34" charset="0"/>
            </a:endParaRPr>
          </a:p>
        </p:txBody>
      </p:sp>
      <p:sp>
        <p:nvSpPr>
          <p:cNvPr id="41986" name="Rectangle 2">
            <a:extLst>
              <a:ext uri="{FF2B5EF4-FFF2-40B4-BE49-F238E27FC236}">
                <a16:creationId xmlns:a16="http://schemas.microsoft.com/office/drawing/2014/main" id="{55166794-572C-422B-9506-06575A0705D5}"/>
              </a:ext>
            </a:extLst>
          </p:cNvPr>
          <p:cNvSpPr>
            <a:spLocks noGrp="1" noChangeArrowheads="1"/>
          </p:cNvSpPr>
          <p:nvPr>
            <p:ph type="title"/>
          </p:nvPr>
        </p:nvSpPr>
        <p:spPr>
          <a:xfrm>
            <a:off x="2133600" y="304800"/>
            <a:ext cx="8534400" cy="1143000"/>
          </a:xfrm>
        </p:spPr>
        <p:txBody>
          <a:bodyPr/>
          <a:lstStyle/>
          <a:p>
            <a:pPr eaLnBrk="1" hangingPunct="1">
              <a:defRPr/>
            </a:pPr>
            <a:r>
              <a:rPr lang="en-US">
                <a:solidFill>
                  <a:srgbClr val="000000"/>
                </a:solidFill>
                <a:effectLst>
                  <a:outerShdw blurRad="38100" dist="38100" dir="2700000" algn="tl">
                    <a:srgbClr val="FFFFFF"/>
                  </a:outerShdw>
                </a:effectLst>
              </a:rPr>
              <a:t>Problems with Data Dependency</a:t>
            </a:r>
          </a:p>
        </p:txBody>
      </p:sp>
      <p:sp>
        <p:nvSpPr>
          <p:cNvPr id="41987" name="Rectangle 3">
            <a:extLst>
              <a:ext uri="{FF2B5EF4-FFF2-40B4-BE49-F238E27FC236}">
                <a16:creationId xmlns:a16="http://schemas.microsoft.com/office/drawing/2014/main" id="{8B940750-961A-4750-9013-B404889F750B}"/>
              </a:ext>
            </a:extLst>
          </p:cNvPr>
          <p:cNvSpPr>
            <a:spLocks noGrp="1" noChangeArrowheads="1"/>
          </p:cNvSpPr>
          <p:nvPr>
            <p:ph type="body" idx="1"/>
          </p:nvPr>
        </p:nvSpPr>
        <p:spPr>
          <a:xfrm>
            <a:off x="1447800" y="1524000"/>
            <a:ext cx="8534400" cy="4305300"/>
          </a:xfrm>
        </p:spPr>
        <p:txBody>
          <a:bodyPr/>
          <a:lstStyle/>
          <a:p>
            <a:pPr marL="533400" indent="-533400" eaLnBrk="1" hangingPunct="1">
              <a:lnSpc>
                <a:spcPct val="90000"/>
              </a:lnSpc>
              <a:defRPr/>
            </a:pPr>
            <a:r>
              <a:rPr lang="en-US" sz="2800" dirty="0">
                <a:solidFill>
                  <a:srgbClr val="000000"/>
                </a:solidFill>
                <a:effectLst>
                  <a:outerShdw blurRad="38100" dist="38100" dir="2700000" algn="tl">
                    <a:srgbClr val="FFFFFF"/>
                  </a:outerShdw>
                </a:effectLst>
              </a:rPr>
              <a:t>Each application programmer must maintain his/her own data</a:t>
            </a:r>
          </a:p>
          <a:p>
            <a:pPr marL="533400" indent="-533400" eaLnBrk="1" hangingPunct="1">
              <a:lnSpc>
                <a:spcPct val="90000"/>
              </a:lnSpc>
              <a:defRPr/>
            </a:pPr>
            <a:r>
              <a:rPr lang="en-US" sz="2800" dirty="0">
                <a:solidFill>
                  <a:srgbClr val="000000"/>
                </a:solidFill>
                <a:effectLst>
                  <a:outerShdw blurRad="38100" dist="38100" dir="2700000" algn="tl">
                    <a:srgbClr val="FFFFFF"/>
                  </a:outerShdw>
                </a:effectLst>
              </a:rPr>
              <a:t>Each application program needs to include code for the metadata of each file</a:t>
            </a:r>
          </a:p>
          <a:p>
            <a:pPr marL="533400" indent="-533400" eaLnBrk="1" hangingPunct="1">
              <a:lnSpc>
                <a:spcPct val="90000"/>
              </a:lnSpc>
              <a:defRPr/>
            </a:pPr>
            <a:r>
              <a:rPr lang="en-US" sz="2800" dirty="0">
                <a:solidFill>
                  <a:srgbClr val="000000"/>
                </a:solidFill>
                <a:effectLst>
                  <a:outerShdw blurRad="38100" dist="38100" dir="2700000" algn="tl">
                    <a:srgbClr val="FFFFFF"/>
                  </a:outerShdw>
                </a:effectLst>
              </a:rPr>
              <a:t>Each application program must have its own processing routines for reading, inserting, updating, and deleting data</a:t>
            </a:r>
          </a:p>
          <a:p>
            <a:pPr marL="533400" indent="-533400" eaLnBrk="1" hangingPunct="1">
              <a:lnSpc>
                <a:spcPct val="90000"/>
              </a:lnSpc>
              <a:defRPr/>
            </a:pPr>
            <a:r>
              <a:rPr lang="en-US" sz="2800" dirty="0">
                <a:solidFill>
                  <a:srgbClr val="000000"/>
                </a:solidFill>
                <a:effectLst>
                  <a:outerShdw blurRad="38100" dist="38100" dir="2700000" algn="tl">
                    <a:srgbClr val="FFFFFF"/>
                  </a:outerShdw>
                </a:effectLst>
              </a:rPr>
              <a:t>Lack of coordination and central control</a:t>
            </a:r>
          </a:p>
          <a:p>
            <a:pPr marL="533400" indent="-533400" eaLnBrk="1" hangingPunct="1">
              <a:lnSpc>
                <a:spcPct val="90000"/>
              </a:lnSpc>
              <a:defRPr/>
            </a:pPr>
            <a:r>
              <a:rPr lang="en-US" sz="2800" dirty="0">
                <a:solidFill>
                  <a:srgbClr val="000000"/>
                </a:solidFill>
                <a:effectLst>
                  <a:outerShdw blurRad="38100" dist="38100" dir="2700000" algn="tl">
                    <a:srgbClr val="FFFFFF"/>
                  </a:outerShdw>
                </a:effectLst>
              </a:rPr>
              <a:t>Non-standard file formats</a:t>
            </a:r>
          </a:p>
          <a:p>
            <a:pPr marL="533400" indent="-533400" eaLnBrk="1" hangingPunct="1">
              <a:lnSpc>
                <a:spcPct val="90000"/>
              </a:lnSpc>
              <a:buNone/>
              <a:defRPr/>
            </a:pPr>
            <a:endParaRPr lang="en-US" sz="2800" dirty="0">
              <a:solidFill>
                <a:srgbClr val="000000"/>
              </a:solidFill>
              <a:effectLst>
                <a:outerShdw blurRad="38100" dist="38100" dir="2700000" algn="tl">
                  <a:srgbClr val="FFFFFF"/>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1987">
                                            <p:txEl>
                                              <p:pRg st="0" end="0"/>
                                            </p:txEl>
                                          </p:spTgt>
                                        </p:tgtEl>
                                        <p:attrNameLst>
                                          <p:attrName>style.visibility</p:attrName>
                                        </p:attrNameLst>
                                      </p:cBhvr>
                                      <p:to>
                                        <p:strVal val="visible"/>
                                      </p:to>
                                    </p:set>
                                    <p:anim calcmode="lin" valueType="num">
                                      <p:cBhvr additive="base">
                                        <p:cTn id="7" dur="500" fill="hold"/>
                                        <p:tgtEl>
                                          <p:spTgt spid="4198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198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1987">
                                            <p:txEl>
                                              <p:pRg st="1" end="1"/>
                                            </p:txEl>
                                          </p:spTgt>
                                        </p:tgtEl>
                                        <p:attrNameLst>
                                          <p:attrName>style.visibility</p:attrName>
                                        </p:attrNameLst>
                                      </p:cBhvr>
                                      <p:to>
                                        <p:strVal val="visible"/>
                                      </p:to>
                                    </p:set>
                                    <p:anim calcmode="lin" valueType="num">
                                      <p:cBhvr additive="base">
                                        <p:cTn id="13" dur="500" fill="hold"/>
                                        <p:tgtEl>
                                          <p:spTgt spid="4198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198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1987">
                                            <p:txEl>
                                              <p:pRg st="2" end="2"/>
                                            </p:txEl>
                                          </p:spTgt>
                                        </p:tgtEl>
                                        <p:attrNameLst>
                                          <p:attrName>style.visibility</p:attrName>
                                        </p:attrNameLst>
                                      </p:cBhvr>
                                      <p:to>
                                        <p:strVal val="visible"/>
                                      </p:to>
                                    </p:set>
                                    <p:anim calcmode="lin" valueType="num">
                                      <p:cBhvr additive="base">
                                        <p:cTn id="19" dur="500" fill="hold"/>
                                        <p:tgtEl>
                                          <p:spTgt spid="4198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198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1987">
                                            <p:txEl>
                                              <p:pRg st="3" end="3"/>
                                            </p:txEl>
                                          </p:spTgt>
                                        </p:tgtEl>
                                        <p:attrNameLst>
                                          <p:attrName>style.visibility</p:attrName>
                                        </p:attrNameLst>
                                      </p:cBhvr>
                                      <p:to>
                                        <p:strVal val="visible"/>
                                      </p:to>
                                    </p:set>
                                    <p:anim calcmode="lin" valueType="num">
                                      <p:cBhvr additive="base">
                                        <p:cTn id="25" dur="500" fill="hold"/>
                                        <p:tgtEl>
                                          <p:spTgt spid="41987">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198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1987">
                                            <p:txEl>
                                              <p:pRg st="4" end="4"/>
                                            </p:txEl>
                                          </p:spTgt>
                                        </p:tgtEl>
                                        <p:attrNameLst>
                                          <p:attrName>style.visibility</p:attrName>
                                        </p:attrNameLst>
                                      </p:cBhvr>
                                      <p:to>
                                        <p:strVal val="visible"/>
                                      </p:to>
                                    </p:set>
                                    <p:anim calcmode="lin" valueType="num">
                                      <p:cBhvr additive="base">
                                        <p:cTn id="31" dur="500" fill="hold"/>
                                        <p:tgtEl>
                                          <p:spTgt spid="41987">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1987">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7"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200" dirty="0">
                <a:effectLst/>
              </a:rPr>
              <a:t>Figure 1-2 Old File Processing Systems at Pine Valley Furniture Company</a:t>
            </a:r>
          </a:p>
        </p:txBody>
      </p:sp>
      <p:pic>
        <p:nvPicPr>
          <p:cNvPr id="6" name="Picture 5" descr="A diagram illustrates the file processing approach based on computer programs used in three different departments of an organization. Each department is represented by circles representing the programs, below the circles is a rectangle representing the system, and below the rectangles are cylinders representing the files. Two way arrows connect the programs and files to the system. The Orders Department illustration, shows Program A, Program B, and Program C connected to the Order Filing system, which in turn is connected to Customer Master File, Inventory Master File, and Back Order File. The Accounting Department illustration, shows Program A and Program B, connected to the Invoicing system, which in turn is connected to Inventory Master File and Customer Master File. The Payroll Department illustration, shows Program A and Program B connected to the Payroll system, which is in turn connected to Employee Master File.">
            <a:extLst>
              <a:ext uri="{FF2B5EF4-FFF2-40B4-BE49-F238E27FC236}">
                <a16:creationId xmlns:a16="http://schemas.microsoft.com/office/drawing/2014/main" id="{8389D645-B765-4505-810D-DBCE93AFF40F}"/>
              </a:ext>
            </a:extLst>
          </p:cNvPr>
          <p:cNvPicPr>
            <a:picLocks noChangeAspect="1"/>
          </p:cNvPicPr>
          <p:nvPr/>
        </p:nvPicPr>
        <p:blipFill rotWithShape="1">
          <a:blip r:embed="rId3"/>
          <a:srcRect l="2835" t="5415" r="2238" b="9269"/>
          <a:stretch/>
        </p:blipFill>
        <p:spPr>
          <a:xfrm>
            <a:off x="1649691" y="1582075"/>
            <a:ext cx="8372795" cy="4430056"/>
          </a:xfrm>
          <a:prstGeom prst="rect">
            <a:avLst/>
          </a:prstGeom>
        </p:spPr>
      </p:pic>
    </p:spTree>
    <p:extLst>
      <p:ext uri="{BB962C8B-B14F-4D97-AF65-F5344CB8AC3E}">
        <p14:creationId xmlns:p14="http://schemas.microsoft.com/office/powerpoint/2010/main" val="4288240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28674" name="Picture 9">
            <a:extLst>
              <a:ext uri="{FF2B5EF4-FFF2-40B4-BE49-F238E27FC236}">
                <a16:creationId xmlns:a16="http://schemas.microsoft.com/office/drawing/2014/main" id="{1C516E9B-CDBC-43CF-9D74-01AB91432D49}"/>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800101"/>
            <a:ext cx="9144000" cy="5076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Slide Number Placeholder 1">
            <a:extLst>
              <a:ext uri="{FF2B5EF4-FFF2-40B4-BE49-F238E27FC236}">
                <a16:creationId xmlns:a16="http://schemas.microsoft.com/office/drawing/2014/main" id="{87E4FDFD-437F-495D-92CA-081AFA79D5E2}"/>
              </a:ext>
            </a:extLst>
          </p:cNvPr>
          <p:cNvSpPr>
            <a:spLocks noGrp="1"/>
          </p:cNvSpPr>
          <p:nvPr>
            <p:ph type="sldNum" sz="quarter" idx="10"/>
          </p:nvPr>
        </p:nvSpPr>
        <p:spPr>
          <a:xfrm>
            <a:off x="8248650" y="5478463"/>
            <a:ext cx="2133600" cy="476250"/>
          </a:xfrm>
        </p:spPr>
        <p:txBody>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algn="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algn="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algn="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algn="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defRPr/>
            </a:pPr>
            <a:fld id="{40F652EB-752C-40F6-9BBC-275B7DC7B262}" type="slidenum">
              <a:rPr lang="en-US" altLang="en-US" smtClean="0">
                <a:solidFill>
                  <a:srgbClr val="000000"/>
                </a:solidFill>
                <a:latin typeface="Arial" panose="020B0604020202020204" pitchFamily="34" charset="0"/>
              </a:rPr>
              <a:pPr eaLnBrk="1" hangingPunct="1">
                <a:defRPr/>
              </a:pPr>
              <a:t>16</a:t>
            </a:fld>
            <a:endParaRPr lang="en-US" altLang="en-US">
              <a:solidFill>
                <a:srgbClr val="000000"/>
              </a:solidFill>
              <a:latin typeface="Arial" panose="020B0604020202020204" pitchFamily="34" charset="0"/>
            </a:endParaRPr>
          </a:p>
        </p:txBody>
      </p:sp>
      <p:grpSp>
        <p:nvGrpSpPr>
          <p:cNvPr id="28676" name="Group 5">
            <a:extLst>
              <a:ext uri="{FF2B5EF4-FFF2-40B4-BE49-F238E27FC236}">
                <a16:creationId xmlns:a16="http://schemas.microsoft.com/office/drawing/2014/main" id="{C6527451-B04B-4138-96D9-06B369BB7024}"/>
              </a:ext>
            </a:extLst>
          </p:cNvPr>
          <p:cNvGrpSpPr>
            <a:grpSpLocks/>
          </p:cNvGrpSpPr>
          <p:nvPr/>
        </p:nvGrpSpPr>
        <p:grpSpPr bwMode="auto">
          <a:xfrm>
            <a:off x="1954214" y="193676"/>
            <a:ext cx="5799137" cy="5046663"/>
            <a:chOff x="163" y="548"/>
            <a:chExt cx="3814" cy="3236"/>
          </a:xfrm>
        </p:grpSpPr>
        <p:sp>
          <p:nvSpPr>
            <p:cNvPr id="28677" name="Oval 1029">
              <a:extLst>
                <a:ext uri="{FF2B5EF4-FFF2-40B4-BE49-F238E27FC236}">
                  <a16:creationId xmlns:a16="http://schemas.microsoft.com/office/drawing/2014/main" id="{2BECE6BF-DDEC-43FA-BE72-2CEF9A2EAD30}"/>
                </a:ext>
              </a:extLst>
            </p:cNvPr>
            <p:cNvSpPr>
              <a:spLocks noChangeArrowheads="1"/>
            </p:cNvSpPr>
            <p:nvPr/>
          </p:nvSpPr>
          <p:spPr bwMode="auto">
            <a:xfrm>
              <a:off x="181" y="2787"/>
              <a:ext cx="738" cy="996"/>
            </a:xfrm>
            <a:prstGeom prst="ellipse">
              <a:avLst/>
            </a:prstGeom>
            <a:noFill/>
            <a:ln w="25400">
              <a:solidFill>
                <a:srgbClr val="8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lgn="r" eaLnBrk="1" hangingPunct="1">
                <a:spcBef>
                  <a:spcPct val="0"/>
                </a:spcBef>
                <a:buClrTx/>
                <a:buSzTx/>
                <a:buFontTx/>
                <a:buNone/>
              </a:pPr>
              <a:endParaRPr lang="en-US" altLang="en-US" sz="1800"/>
            </a:p>
          </p:txBody>
        </p:sp>
        <p:sp>
          <p:nvSpPr>
            <p:cNvPr id="28678" name="Oval 1030">
              <a:extLst>
                <a:ext uri="{FF2B5EF4-FFF2-40B4-BE49-F238E27FC236}">
                  <a16:creationId xmlns:a16="http://schemas.microsoft.com/office/drawing/2014/main" id="{17B8E3B2-6E2D-4C4A-A186-90ADB432E6ED}"/>
                </a:ext>
              </a:extLst>
            </p:cNvPr>
            <p:cNvSpPr>
              <a:spLocks noChangeArrowheads="1"/>
            </p:cNvSpPr>
            <p:nvPr/>
          </p:nvSpPr>
          <p:spPr bwMode="auto">
            <a:xfrm>
              <a:off x="3248" y="2838"/>
              <a:ext cx="729" cy="946"/>
            </a:xfrm>
            <a:prstGeom prst="ellipse">
              <a:avLst/>
            </a:prstGeom>
            <a:noFill/>
            <a:ln w="25400">
              <a:solidFill>
                <a:srgbClr val="8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lgn="r" eaLnBrk="1" hangingPunct="1">
                <a:spcBef>
                  <a:spcPct val="0"/>
                </a:spcBef>
                <a:buClrTx/>
                <a:buSzTx/>
                <a:buFontTx/>
                <a:buNone/>
              </a:pPr>
              <a:endParaRPr lang="en-US" altLang="en-US" sz="1800"/>
            </a:p>
          </p:txBody>
        </p:sp>
        <p:cxnSp>
          <p:nvCxnSpPr>
            <p:cNvPr id="28679" name="AutoShape 1031">
              <a:extLst>
                <a:ext uri="{FF2B5EF4-FFF2-40B4-BE49-F238E27FC236}">
                  <a16:creationId xmlns:a16="http://schemas.microsoft.com/office/drawing/2014/main" id="{77FB14E2-3C71-4CAC-A10F-21D7D85A450F}"/>
                </a:ext>
              </a:extLst>
            </p:cNvPr>
            <p:cNvCxnSpPr>
              <a:cxnSpLocks noChangeShapeType="1"/>
            </p:cNvCxnSpPr>
            <p:nvPr/>
          </p:nvCxnSpPr>
          <p:spPr bwMode="auto">
            <a:xfrm rot="10800000" flipH="1" flipV="1">
              <a:off x="163" y="3275"/>
              <a:ext cx="3812" cy="82"/>
            </a:xfrm>
            <a:prstGeom prst="bentConnector5">
              <a:avLst>
                <a:gd name="adj1" fmla="val -2889"/>
                <a:gd name="adj2" fmla="val -3004880"/>
                <a:gd name="adj3" fmla="val 103542"/>
              </a:avLst>
            </a:prstGeom>
            <a:noFill/>
            <a:ln w="25400">
              <a:solidFill>
                <a:srgbClr val="800000"/>
              </a:solidFill>
              <a:miter lim="800000"/>
              <a:headEnd/>
              <a:tailEnd/>
            </a:ln>
            <a:extLst>
              <a:ext uri="{909E8E84-426E-40DD-AFC4-6F175D3DCCD1}">
                <a14:hiddenFill xmlns:a14="http://schemas.microsoft.com/office/drawing/2010/main">
                  <a:noFill/>
                </a14:hiddenFill>
              </a:ext>
            </a:extLst>
          </p:spPr>
        </p:cxnSp>
        <p:sp>
          <p:nvSpPr>
            <p:cNvPr id="28680" name="Text Box 1032">
              <a:extLst>
                <a:ext uri="{FF2B5EF4-FFF2-40B4-BE49-F238E27FC236}">
                  <a16:creationId xmlns:a16="http://schemas.microsoft.com/office/drawing/2014/main" id="{F8AF485B-D925-427F-AB51-A6CDE7A80F65}"/>
                </a:ext>
              </a:extLst>
            </p:cNvPr>
            <p:cNvSpPr txBox="1">
              <a:spLocks noChangeArrowheads="1"/>
            </p:cNvSpPr>
            <p:nvPr/>
          </p:nvSpPr>
          <p:spPr bwMode="auto">
            <a:xfrm>
              <a:off x="1296" y="548"/>
              <a:ext cx="1968" cy="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lgn="ctr" eaLnBrk="1" hangingPunct="1">
                <a:spcBef>
                  <a:spcPct val="50000"/>
                </a:spcBef>
                <a:buClrTx/>
                <a:buSzTx/>
                <a:buFontTx/>
                <a:buNone/>
              </a:pPr>
              <a:r>
                <a:rPr lang="en-US" altLang="en-US" sz="2400">
                  <a:solidFill>
                    <a:srgbClr val="990000"/>
                  </a:solidFill>
                  <a:latin typeface="Times New Roman" panose="02020603050405020304" pitchFamily="18" charset="0"/>
                </a:rPr>
                <a:t>Duplicate Data</a:t>
              </a:r>
            </a:p>
          </p:txBody>
        </p:sp>
      </p:gr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FD2FD37-6AA9-4696-8B48-1595EE00090E}"/>
              </a:ext>
            </a:extLst>
          </p:cNvPr>
          <p:cNvSpPr>
            <a:spLocks noGrp="1"/>
          </p:cNvSpPr>
          <p:nvPr>
            <p:ph type="sldNum" sz="quarter" idx="10"/>
          </p:nvPr>
        </p:nvSpPr>
        <p:spPr/>
        <p:txBody>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algn="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algn="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algn="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algn="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defRPr/>
            </a:pPr>
            <a:fld id="{B963E826-AAD6-4263-9D34-C2022260E504}" type="slidenum">
              <a:rPr lang="en-US" altLang="en-US" smtClean="0">
                <a:solidFill>
                  <a:srgbClr val="000000"/>
                </a:solidFill>
                <a:latin typeface="Arial" panose="020B0604020202020204" pitchFamily="34" charset="0"/>
              </a:rPr>
              <a:pPr eaLnBrk="1" hangingPunct="1">
                <a:defRPr/>
              </a:pPr>
              <a:t>17</a:t>
            </a:fld>
            <a:endParaRPr lang="en-US" altLang="en-US">
              <a:solidFill>
                <a:srgbClr val="000000"/>
              </a:solidFill>
              <a:latin typeface="Arial" panose="020B0604020202020204" pitchFamily="34" charset="0"/>
            </a:endParaRPr>
          </a:p>
        </p:txBody>
      </p:sp>
      <p:sp>
        <p:nvSpPr>
          <p:cNvPr id="40962" name="Rectangle 2">
            <a:extLst>
              <a:ext uri="{FF2B5EF4-FFF2-40B4-BE49-F238E27FC236}">
                <a16:creationId xmlns:a16="http://schemas.microsoft.com/office/drawing/2014/main" id="{87463EC7-6FEF-4129-B73C-D17190A921C0}"/>
              </a:ext>
            </a:extLst>
          </p:cNvPr>
          <p:cNvSpPr>
            <a:spLocks noGrp="1" noChangeArrowheads="1"/>
          </p:cNvSpPr>
          <p:nvPr>
            <p:ph type="title"/>
          </p:nvPr>
        </p:nvSpPr>
        <p:spPr/>
        <p:txBody>
          <a:bodyPr/>
          <a:lstStyle/>
          <a:p>
            <a:pPr eaLnBrk="1" hangingPunct="1">
              <a:defRPr/>
            </a:pPr>
            <a:r>
              <a:rPr lang="en-US">
                <a:solidFill>
                  <a:srgbClr val="000000"/>
                </a:solidFill>
                <a:effectLst>
                  <a:outerShdw blurRad="38100" dist="38100" dir="2700000" algn="tl">
                    <a:srgbClr val="FFFFFF"/>
                  </a:outerShdw>
                </a:effectLst>
              </a:rPr>
              <a:t>Problems with Data Redundancy</a:t>
            </a:r>
          </a:p>
        </p:txBody>
      </p:sp>
      <p:sp>
        <p:nvSpPr>
          <p:cNvPr id="40963" name="Rectangle 3">
            <a:extLst>
              <a:ext uri="{FF2B5EF4-FFF2-40B4-BE49-F238E27FC236}">
                <a16:creationId xmlns:a16="http://schemas.microsoft.com/office/drawing/2014/main" id="{3E8108FE-6723-4EB3-89AE-91B1006235C8}"/>
              </a:ext>
            </a:extLst>
          </p:cNvPr>
          <p:cNvSpPr>
            <a:spLocks noGrp="1" noChangeArrowheads="1"/>
          </p:cNvSpPr>
          <p:nvPr>
            <p:ph type="body" idx="1"/>
          </p:nvPr>
        </p:nvSpPr>
        <p:spPr>
          <a:xfrm>
            <a:off x="914400" y="1864312"/>
            <a:ext cx="9525000" cy="4190260"/>
          </a:xfrm>
        </p:spPr>
        <p:txBody>
          <a:bodyPr/>
          <a:lstStyle/>
          <a:p>
            <a:pPr eaLnBrk="1" hangingPunct="1">
              <a:defRPr/>
            </a:pPr>
            <a:r>
              <a:rPr lang="en-US" sz="3600" dirty="0">
                <a:solidFill>
                  <a:srgbClr val="000000"/>
                </a:solidFill>
                <a:effectLst>
                  <a:outerShdw blurRad="38100" dist="38100" dir="2700000" algn="tl">
                    <a:srgbClr val="FFFFFF"/>
                  </a:outerShdw>
                </a:effectLst>
              </a:rPr>
              <a:t>Waste of space to have duplicate data</a:t>
            </a:r>
          </a:p>
          <a:p>
            <a:pPr eaLnBrk="1" hangingPunct="1">
              <a:defRPr/>
            </a:pPr>
            <a:r>
              <a:rPr lang="en-US" sz="3600" dirty="0">
                <a:solidFill>
                  <a:srgbClr val="000000"/>
                </a:solidFill>
                <a:effectLst>
                  <a:outerShdw blurRad="38100" dist="38100" dir="2700000" algn="tl">
                    <a:srgbClr val="FFFFFF"/>
                  </a:outerShdw>
                </a:effectLst>
              </a:rPr>
              <a:t>Causes more maintenance headaches</a:t>
            </a:r>
          </a:p>
          <a:p>
            <a:pPr eaLnBrk="1" hangingPunct="1">
              <a:defRPr/>
            </a:pPr>
            <a:r>
              <a:rPr lang="en-US" sz="3600" dirty="0">
                <a:solidFill>
                  <a:srgbClr val="000000"/>
                </a:solidFill>
                <a:effectLst>
                  <a:outerShdw blurRad="38100" dist="38100" dir="2700000" algn="tl">
                    <a:srgbClr val="FFFFFF"/>
                  </a:outerShdw>
                </a:effectLst>
              </a:rPr>
              <a:t>The biggest problem: </a:t>
            </a:r>
          </a:p>
          <a:p>
            <a:pPr lvl="1" eaLnBrk="1" hangingPunct="1">
              <a:defRPr/>
            </a:pPr>
            <a:r>
              <a:rPr lang="en-US" sz="3200" b="1" dirty="0">
                <a:solidFill>
                  <a:srgbClr val="000000"/>
                </a:solidFill>
                <a:effectLst>
                  <a:outerShdw blurRad="38100" dist="38100" dir="2700000" algn="tl">
                    <a:srgbClr val="FFFFFF"/>
                  </a:outerShdw>
                </a:effectLst>
              </a:rPr>
              <a:t>Data changes in one file could cause inconsistencies</a:t>
            </a:r>
          </a:p>
          <a:p>
            <a:pPr lvl="1" eaLnBrk="1" hangingPunct="1">
              <a:defRPr/>
            </a:pPr>
            <a:r>
              <a:rPr lang="en-US" sz="3200" dirty="0">
                <a:solidFill>
                  <a:srgbClr val="000000"/>
                </a:solidFill>
                <a:effectLst>
                  <a:outerShdw blurRad="38100" dist="38100" dir="2700000" algn="tl">
                    <a:srgbClr val="FFFFFF"/>
                  </a:outerShdw>
                </a:effectLst>
              </a:rPr>
              <a:t>Compromises in </a:t>
            </a:r>
            <a:r>
              <a:rPr lang="en-US" sz="3200" b="1" i="1" dirty="0">
                <a:solidFill>
                  <a:srgbClr val="000000"/>
                </a:solidFill>
                <a:effectLst>
                  <a:outerShdw blurRad="38100" dist="38100" dir="2700000" algn="tl">
                    <a:srgbClr val="FFFFFF"/>
                  </a:outerShdw>
                </a:effectLst>
              </a:rPr>
              <a:t>data integrity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0963">
                                            <p:txEl>
                                              <p:pRg st="0" end="0"/>
                                            </p:txEl>
                                          </p:spTgt>
                                        </p:tgtEl>
                                        <p:attrNameLst>
                                          <p:attrName>style.visibility</p:attrName>
                                        </p:attrNameLst>
                                      </p:cBhvr>
                                      <p:to>
                                        <p:strVal val="visible"/>
                                      </p:to>
                                    </p:set>
                                    <p:animEffect transition="in" filter="fade">
                                      <p:cBhvr>
                                        <p:cTn id="7" dur="1000"/>
                                        <p:tgtEl>
                                          <p:spTgt spid="40963">
                                            <p:txEl>
                                              <p:pRg st="0" end="0"/>
                                            </p:txEl>
                                          </p:spTgt>
                                        </p:tgtEl>
                                      </p:cBhvr>
                                    </p:animEffect>
                                    <p:anim calcmode="lin" valueType="num">
                                      <p:cBhvr>
                                        <p:cTn id="8" dur="1000" fill="hold"/>
                                        <p:tgtEl>
                                          <p:spTgt spid="4096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096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0963">
                                            <p:txEl>
                                              <p:pRg st="1" end="1"/>
                                            </p:txEl>
                                          </p:spTgt>
                                        </p:tgtEl>
                                        <p:attrNameLst>
                                          <p:attrName>style.visibility</p:attrName>
                                        </p:attrNameLst>
                                      </p:cBhvr>
                                      <p:to>
                                        <p:strVal val="visible"/>
                                      </p:to>
                                    </p:set>
                                    <p:animEffect transition="in" filter="fade">
                                      <p:cBhvr>
                                        <p:cTn id="14" dur="1000"/>
                                        <p:tgtEl>
                                          <p:spTgt spid="40963">
                                            <p:txEl>
                                              <p:pRg st="1" end="1"/>
                                            </p:txEl>
                                          </p:spTgt>
                                        </p:tgtEl>
                                      </p:cBhvr>
                                    </p:animEffect>
                                    <p:anim calcmode="lin" valueType="num">
                                      <p:cBhvr>
                                        <p:cTn id="15" dur="1000" fill="hold"/>
                                        <p:tgtEl>
                                          <p:spTgt spid="4096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4096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40963">
                                            <p:txEl>
                                              <p:pRg st="2" end="2"/>
                                            </p:txEl>
                                          </p:spTgt>
                                        </p:tgtEl>
                                        <p:attrNameLst>
                                          <p:attrName>style.visibility</p:attrName>
                                        </p:attrNameLst>
                                      </p:cBhvr>
                                      <p:to>
                                        <p:strVal val="visible"/>
                                      </p:to>
                                    </p:set>
                                    <p:animEffect transition="in" filter="fade">
                                      <p:cBhvr>
                                        <p:cTn id="21" dur="1000"/>
                                        <p:tgtEl>
                                          <p:spTgt spid="40963">
                                            <p:txEl>
                                              <p:pRg st="2" end="2"/>
                                            </p:txEl>
                                          </p:spTgt>
                                        </p:tgtEl>
                                      </p:cBhvr>
                                    </p:animEffect>
                                    <p:anim calcmode="lin" valueType="num">
                                      <p:cBhvr>
                                        <p:cTn id="22" dur="1000" fill="hold"/>
                                        <p:tgtEl>
                                          <p:spTgt spid="4096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40963">
                                            <p:txEl>
                                              <p:pRg st="2" end="2"/>
                                            </p:txEl>
                                          </p:spTgt>
                                        </p:tgtEl>
                                        <p:attrNameLst>
                                          <p:attrName>ppt_y</p:attrName>
                                        </p:attrNameLst>
                                      </p:cBhvr>
                                      <p:tavLst>
                                        <p:tav tm="0">
                                          <p:val>
                                            <p:strVal val="#ppt_y+.1"/>
                                          </p:val>
                                        </p:tav>
                                        <p:tav tm="100000">
                                          <p:val>
                                            <p:strVal val="#ppt_y"/>
                                          </p:val>
                                        </p:tav>
                                      </p:tavLst>
                                    </p:anim>
                                  </p:childTnLst>
                                </p:cTn>
                              </p:par>
                              <p:par>
                                <p:cTn id="24" presetID="42" presetClass="entr" presetSubtype="0" fill="hold" grpId="0" nodeType="withEffect">
                                  <p:stCondLst>
                                    <p:cond delay="0"/>
                                  </p:stCondLst>
                                  <p:childTnLst>
                                    <p:set>
                                      <p:cBhvr>
                                        <p:cTn id="25" dur="1" fill="hold">
                                          <p:stCondLst>
                                            <p:cond delay="0"/>
                                          </p:stCondLst>
                                        </p:cTn>
                                        <p:tgtEl>
                                          <p:spTgt spid="40963">
                                            <p:txEl>
                                              <p:pRg st="3" end="3"/>
                                            </p:txEl>
                                          </p:spTgt>
                                        </p:tgtEl>
                                        <p:attrNameLst>
                                          <p:attrName>style.visibility</p:attrName>
                                        </p:attrNameLst>
                                      </p:cBhvr>
                                      <p:to>
                                        <p:strVal val="visible"/>
                                      </p:to>
                                    </p:set>
                                    <p:animEffect transition="in" filter="fade">
                                      <p:cBhvr>
                                        <p:cTn id="26" dur="1000"/>
                                        <p:tgtEl>
                                          <p:spTgt spid="40963">
                                            <p:txEl>
                                              <p:pRg st="3" end="3"/>
                                            </p:txEl>
                                          </p:spTgt>
                                        </p:tgtEl>
                                      </p:cBhvr>
                                    </p:animEffect>
                                    <p:anim calcmode="lin" valueType="num">
                                      <p:cBhvr>
                                        <p:cTn id="27" dur="1000" fill="hold"/>
                                        <p:tgtEl>
                                          <p:spTgt spid="40963">
                                            <p:txEl>
                                              <p:pRg st="3" end="3"/>
                                            </p:txEl>
                                          </p:spTgt>
                                        </p:tgtEl>
                                        <p:attrNameLst>
                                          <p:attrName>ppt_x</p:attrName>
                                        </p:attrNameLst>
                                      </p:cBhvr>
                                      <p:tavLst>
                                        <p:tav tm="0">
                                          <p:val>
                                            <p:strVal val="#ppt_x"/>
                                          </p:val>
                                        </p:tav>
                                        <p:tav tm="100000">
                                          <p:val>
                                            <p:strVal val="#ppt_x"/>
                                          </p:val>
                                        </p:tav>
                                      </p:tavLst>
                                    </p:anim>
                                    <p:anim calcmode="lin" valueType="num">
                                      <p:cBhvr>
                                        <p:cTn id="28" dur="1000" fill="hold"/>
                                        <p:tgtEl>
                                          <p:spTgt spid="40963">
                                            <p:txEl>
                                              <p:pRg st="3" end="3"/>
                                            </p:txEl>
                                          </p:spTgt>
                                        </p:tgtEl>
                                        <p:attrNameLst>
                                          <p:attrName>ppt_y</p:attrName>
                                        </p:attrNameLst>
                                      </p:cBhvr>
                                      <p:tavLst>
                                        <p:tav tm="0">
                                          <p:val>
                                            <p:strVal val="#ppt_y+.1"/>
                                          </p:val>
                                        </p:tav>
                                        <p:tav tm="100000">
                                          <p:val>
                                            <p:strVal val="#ppt_y"/>
                                          </p:val>
                                        </p:tav>
                                      </p:tavLst>
                                    </p:anim>
                                  </p:childTnLst>
                                </p:cTn>
                              </p:par>
                              <p:par>
                                <p:cTn id="29" presetID="42" presetClass="entr" presetSubtype="0" fill="hold" grpId="0" nodeType="withEffect">
                                  <p:stCondLst>
                                    <p:cond delay="0"/>
                                  </p:stCondLst>
                                  <p:childTnLst>
                                    <p:set>
                                      <p:cBhvr>
                                        <p:cTn id="30" dur="1" fill="hold">
                                          <p:stCondLst>
                                            <p:cond delay="0"/>
                                          </p:stCondLst>
                                        </p:cTn>
                                        <p:tgtEl>
                                          <p:spTgt spid="40963">
                                            <p:txEl>
                                              <p:pRg st="4" end="4"/>
                                            </p:txEl>
                                          </p:spTgt>
                                        </p:tgtEl>
                                        <p:attrNameLst>
                                          <p:attrName>style.visibility</p:attrName>
                                        </p:attrNameLst>
                                      </p:cBhvr>
                                      <p:to>
                                        <p:strVal val="visible"/>
                                      </p:to>
                                    </p:set>
                                    <p:animEffect transition="in" filter="fade">
                                      <p:cBhvr>
                                        <p:cTn id="31" dur="1000"/>
                                        <p:tgtEl>
                                          <p:spTgt spid="40963">
                                            <p:txEl>
                                              <p:pRg st="4" end="4"/>
                                            </p:txEl>
                                          </p:spTgt>
                                        </p:tgtEl>
                                      </p:cBhvr>
                                    </p:animEffect>
                                    <p:anim calcmode="lin" valueType="num">
                                      <p:cBhvr>
                                        <p:cTn id="32" dur="1000" fill="hold"/>
                                        <p:tgtEl>
                                          <p:spTgt spid="40963">
                                            <p:txEl>
                                              <p:pRg st="4" end="4"/>
                                            </p:txEl>
                                          </p:spTgt>
                                        </p:tgtEl>
                                        <p:attrNameLst>
                                          <p:attrName>ppt_x</p:attrName>
                                        </p:attrNameLst>
                                      </p:cBhvr>
                                      <p:tavLst>
                                        <p:tav tm="0">
                                          <p:val>
                                            <p:strVal val="#ppt_x"/>
                                          </p:val>
                                        </p:tav>
                                        <p:tav tm="100000">
                                          <p:val>
                                            <p:strVal val="#ppt_x"/>
                                          </p:val>
                                        </p:tav>
                                      </p:tavLst>
                                    </p:anim>
                                    <p:anim calcmode="lin" valueType="num">
                                      <p:cBhvr>
                                        <p:cTn id="33" dur="1000" fill="hold"/>
                                        <p:tgtEl>
                                          <p:spTgt spid="4096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3" grpId="0" build="p"/>
    </p:bld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Slide Number Placeholder 3">
            <a:extLst>
              <a:ext uri="{FF2B5EF4-FFF2-40B4-BE49-F238E27FC236}">
                <a16:creationId xmlns:a16="http://schemas.microsoft.com/office/drawing/2014/main" id="{8C31B8FD-79BC-4DF3-AC0C-B5FB31E1F9C5}"/>
              </a:ext>
            </a:extLst>
          </p:cNvPr>
          <p:cNvSpPr>
            <a:spLocks noGrp="1"/>
          </p:cNvSpPr>
          <p:nvPr>
            <p:ph type="sldNum" sz="quarter" idx="10"/>
          </p:nvPr>
        </p:nvSpPr>
        <p:spPr/>
        <p:txBody>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algn="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algn="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algn="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algn="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defRPr/>
            </a:pPr>
            <a:fld id="{584E04C9-AB00-4FB8-BFDF-80592887733B}" type="slidenum">
              <a:rPr lang="en-US" altLang="en-US" smtClean="0">
                <a:solidFill>
                  <a:srgbClr val="000000"/>
                </a:solidFill>
                <a:latin typeface="Arial" panose="020B0604020202020204" pitchFamily="34" charset="0"/>
              </a:rPr>
              <a:pPr eaLnBrk="1" hangingPunct="1">
                <a:defRPr/>
              </a:pPr>
              <a:t>18</a:t>
            </a:fld>
            <a:endParaRPr lang="en-US" altLang="en-US">
              <a:solidFill>
                <a:srgbClr val="000000"/>
              </a:solidFill>
              <a:latin typeface="Arial" panose="020B0604020202020204" pitchFamily="34" charset="0"/>
            </a:endParaRPr>
          </a:p>
        </p:txBody>
      </p:sp>
      <p:sp>
        <p:nvSpPr>
          <p:cNvPr id="44034" name="Rectangle 1026">
            <a:extLst>
              <a:ext uri="{FF2B5EF4-FFF2-40B4-BE49-F238E27FC236}">
                <a16:creationId xmlns:a16="http://schemas.microsoft.com/office/drawing/2014/main" id="{A4400041-1AA3-4DF3-9104-E99EA97E0F86}"/>
              </a:ext>
            </a:extLst>
          </p:cNvPr>
          <p:cNvSpPr>
            <a:spLocks noGrp="1" noChangeArrowheads="1"/>
          </p:cNvSpPr>
          <p:nvPr>
            <p:ph type="title"/>
          </p:nvPr>
        </p:nvSpPr>
        <p:spPr/>
        <p:txBody>
          <a:bodyPr vert="horz" wrap="square" lIns="90488" tIns="44450" rIns="90488" bIns="44450" numCol="1" anchor="ctr" anchorCtr="0" compatLnSpc="1">
            <a:prstTxWarp prst="textNoShape">
              <a:avLst/>
            </a:prstTxWarp>
          </a:bodyPr>
          <a:lstStyle/>
          <a:p>
            <a:pPr eaLnBrk="1" hangingPunct="1">
              <a:defRPr/>
            </a:pPr>
            <a:r>
              <a:rPr lang="en-US" dirty="0">
                <a:solidFill>
                  <a:srgbClr val="000000"/>
                </a:solidFill>
                <a:effectLst>
                  <a:outerShdw blurRad="38100" dist="38100" dir="2700000" algn="tl">
                    <a:srgbClr val="FFFFFF"/>
                  </a:outerShdw>
                </a:effectLst>
              </a:rPr>
              <a:t>SOLUTION: </a:t>
            </a:r>
            <a:br>
              <a:rPr lang="en-US" dirty="0">
                <a:solidFill>
                  <a:srgbClr val="000000"/>
                </a:solidFill>
                <a:effectLst>
                  <a:outerShdw blurRad="38100" dist="38100" dir="2700000" algn="tl">
                    <a:srgbClr val="FFFFFF"/>
                  </a:outerShdw>
                </a:effectLst>
              </a:rPr>
            </a:br>
            <a:r>
              <a:rPr lang="en-US" dirty="0">
                <a:solidFill>
                  <a:srgbClr val="000000"/>
                </a:solidFill>
                <a:effectLst>
                  <a:outerShdw blurRad="38100" dist="38100" dir="2700000" algn="tl">
                    <a:srgbClr val="FFFFFF"/>
                  </a:outerShdw>
                </a:effectLst>
              </a:rPr>
              <a:t>The DATABASE Approach</a:t>
            </a:r>
          </a:p>
        </p:txBody>
      </p:sp>
      <p:sp>
        <p:nvSpPr>
          <p:cNvPr id="44035" name="Rectangle 1027">
            <a:extLst>
              <a:ext uri="{FF2B5EF4-FFF2-40B4-BE49-F238E27FC236}">
                <a16:creationId xmlns:a16="http://schemas.microsoft.com/office/drawing/2014/main" id="{BB50786E-C72C-48EB-998B-D413C2901C74}"/>
              </a:ext>
            </a:extLst>
          </p:cNvPr>
          <p:cNvSpPr>
            <a:spLocks noGrp="1" noChangeArrowheads="1"/>
          </p:cNvSpPr>
          <p:nvPr>
            <p:ph type="body" idx="1"/>
          </p:nvPr>
        </p:nvSpPr>
        <p:spPr>
          <a:xfrm>
            <a:off x="1981200" y="1981201"/>
            <a:ext cx="8229600" cy="2900363"/>
          </a:xfrm>
        </p:spPr>
        <p:txBody>
          <a:bodyPr vert="horz" wrap="square" lIns="90488" tIns="44450" rIns="90488" bIns="44450" numCol="1" anchor="t" anchorCtr="0" compatLnSpc="1">
            <a:prstTxWarp prst="textNoShape">
              <a:avLst/>
            </a:prstTxWarp>
          </a:bodyPr>
          <a:lstStyle/>
          <a:p>
            <a:pPr eaLnBrk="1" hangingPunct="1">
              <a:defRPr/>
            </a:pPr>
            <a:r>
              <a:rPr lang="en-US" sz="3600" dirty="0">
                <a:solidFill>
                  <a:srgbClr val="000000"/>
                </a:solidFill>
                <a:effectLst>
                  <a:outerShdw blurRad="38100" dist="38100" dir="2700000" algn="tl">
                    <a:srgbClr val="FFFFFF"/>
                  </a:outerShdw>
                </a:effectLst>
              </a:rPr>
              <a:t>Central repository of shared data</a:t>
            </a:r>
          </a:p>
          <a:p>
            <a:pPr eaLnBrk="1" hangingPunct="1">
              <a:defRPr/>
            </a:pPr>
            <a:r>
              <a:rPr lang="en-US" sz="3600" dirty="0">
                <a:solidFill>
                  <a:srgbClr val="000000"/>
                </a:solidFill>
                <a:effectLst>
                  <a:outerShdw blurRad="38100" dist="38100" dir="2700000" algn="tl">
                    <a:srgbClr val="FFFFFF"/>
                  </a:outerShdw>
                </a:effectLst>
              </a:rPr>
              <a:t>Data is managed by a controlling agent</a:t>
            </a:r>
          </a:p>
          <a:p>
            <a:pPr eaLnBrk="1" hangingPunct="1">
              <a:defRPr/>
            </a:pPr>
            <a:r>
              <a:rPr lang="en-US" sz="3600" dirty="0">
                <a:solidFill>
                  <a:srgbClr val="000000"/>
                </a:solidFill>
                <a:effectLst>
                  <a:outerShdw blurRad="38100" dist="38100" dir="2700000" algn="tl">
                    <a:srgbClr val="FFFFFF"/>
                  </a:outerShdw>
                </a:effectLst>
              </a:rPr>
              <a:t>Stored in a standardized, convenient form</a:t>
            </a:r>
          </a:p>
          <a:p>
            <a:pPr eaLnBrk="1" hangingPunct="1">
              <a:buFont typeface="Wingdings" panose="05000000000000000000" pitchFamily="2" charset="2"/>
              <a:buNone/>
              <a:defRPr/>
            </a:pPr>
            <a:endParaRPr lang="en-US" sz="3600" dirty="0">
              <a:solidFill>
                <a:srgbClr val="000000"/>
              </a:solidFill>
              <a:effectLst>
                <a:outerShdw blurRad="38100" dist="38100" dir="2700000" algn="tl">
                  <a:srgbClr val="FFFFFF"/>
                </a:outerShdw>
              </a:effectLst>
            </a:endParaRPr>
          </a:p>
        </p:txBody>
      </p:sp>
      <p:sp>
        <p:nvSpPr>
          <p:cNvPr id="32773" name="Text Box 1028">
            <a:extLst>
              <a:ext uri="{FF2B5EF4-FFF2-40B4-BE49-F238E27FC236}">
                <a16:creationId xmlns:a16="http://schemas.microsoft.com/office/drawing/2014/main" id="{E08A4AC2-BBE5-49C1-A19A-51FE0012547C}"/>
              </a:ext>
            </a:extLst>
          </p:cNvPr>
          <p:cNvSpPr txBox="1">
            <a:spLocks noChangeArrowheads="1"/>
          </p:cNvSpPr>
          <p:nvPr/>
        </p:nvSpPr>
        <p:spPr bwMode="auto">
          <a:xfrm>
            <a:off x="2362200" y="5414963"/>
            <a:ext cx="812323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spcBef>
                <a:spcPct val="0"/>
              </a:spcBef>
              <a:buClrTx/>
              <a:buSzTx/>
              <a:buFontTx/>
              <a:buNone/>
            </a:pPr>
            <a:r>
              <a:rPr lang="en-US" altLang="en-US" sz="2800" dirty="0">
                <a:solidFill>
                  <a:srgbClr val="990000"/>
                </a:solidFill>
                <a:cs typeface="Tahoma" panose="020B0604030504040204" pitchFamily="34" charset="0"/>
              </a:rPr>
              <a:t>Requires a Database Management System (DBMS)</a:t>
            </a:r>
            <a:endParaRPr lang="en-US" altLang="en-US" sz="2400" dirty="0">
              <a:solidFill>
                <a:srgbClr val="990000"/>
              </a:solidFill>
              <a:cs typeface="Tahoma" panose="020B0604030504040204"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4035">
                                            <p:txEl>
                                              <p:pRg st="0" end="0"/>
                                            </p:txEl>
                                          </p:spTgt>
                                        </p:tgtEl>
                                        <p:attrNameLst>
                                          <p:attrName>style.visibility</p:attrName>
                                        </p:attrNameLst>
                                      </p:cBhvr>
                                      <p:to>
                                        <p:strVal val="visible"/>
                                      </p:to>
                                    </p:set>
                                    <p:anim calcmode="lin" valueType="num">
                                      <p:cBhvr additive="base">
                                        <p:cTn id="7" dur="500" fill="hold"/>
                                        <p:tgtEl>
                                          <p:spTgt spid="4403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403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4035">
                                            <p:txEl>
                                              <p:pRg st="1" end="1"/>
                                            </p:txEl>
                                          </p:spTgt>
                                        </p:tgtEl>
                                        <p:attrNameLst>
                                          <p:attrName>style.visibility</p:attrName>
                                        </p:attrNameLst>
                                      </p:cBhvr>
                                      <p:to>
                                        <p:strVal val="visible"/>
                                      </p:to>
                                    </p:set>
                                    <p:anim calcmode="lin" valueType="num">
                                      <p:cBhvr additive="base">
                                        <p:cTn id="13" dur="500" fill="hold"/>
                                        <p:tgtEl>
                                          <p:spTgt spid="4403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403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4035">
                                            <p:txEl>
                                              <p:pRg st="2" end="2"/>
                                            </p:txEl>
                                          </p:spTgt>
                                        </p:tgtEl>
                                        <p:attrNameLst>
                                          <p:attrName>style.visibility</p:attrName>
                                        </p:attrNameLst>
                                      </p:cBhvr>
                                      <p:to>
                                        <p:strVal val="visible"/>
                                      </p:to>
                                    </p:set>
                                    <p:anim calcmode="lin" valueType="num">
                                      <p:cBhvr additive="base">
                                        <p:cTn id="19" dur="500" fill="hold"/>
                                        <p:tgtEl>
                                          <p:spTgt spid="4403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403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6" presetClass="entr" presetSubtype="21" fill="hold" grpId="0" nodeType="clickEffect">
                                  <p:stCondLst>
                                    <p:cond delay="0"/>
                                  </p:stCondLst>
                                  <p:childTnLst>
                                    <p:set>
                                      <p:cBhvr>
                                        <p:cTn id="24" dur="1" fill="hold">
                                          <p:stCondLst>
                                            <p:cond delay="0"/>
                                          </p:stCondLst>
                                        </p:cTn>
                                        <p:tgtEl>
                                          <p:spTgt spid="32773"/>
                                        </p:tgtEl>
                                        <p:attrNameLst>
                                          <p:attrName>style.visibility</p:attrName>
                                        </p:attrNameLst>
                                      </p:cBhvr>
                                      <p:to>
                                        <p:strVal val="visible"/>
                                      </p:to>
                                    </p:set>
                                    <p:animEffect transition="in" filter="barn(inVertical)">
                                      <p:cBhvr>
                                        <p:cTn id="25" dur="500"/>
                                        <p:tgtEl>
                                          <p:spTgt spid="327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5" grpId="0" build="p"/>
      <p:bldP spid="32773" grpId="0"/>
    </p:bld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 name="Slide Number Placeholder 3">
            <a:extLst>
              <a:ext uri="{FF2B5EF4-FFF2-40B4-BE49-F238E27FC236}">
                <a16:creationId xmlns:a16="http://schemas.microsoft.com/office/drawing/2014/main" id="{4AF99BCA-8F65-4C14-B059-2D2C9C88B3AE}"/>
              </a:ext>
            </a:extLst>
          </p:cNvPr>
          <p:cNvSpPr>
            <a:spLocks noGrp="1"/>
          </p:cNvSpPr>
          <p:nvPr>
            <p:ph type="sldNum" sz="quarter" idx="10"/>
          </p:nvPr>
        </p:nvSpPr>
        <p:spPr/>
        <p:txBody>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algn="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algn="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algn="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algn="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defRPr/>
            </a:pPr>
            <a:fld id="{2A58AAD3-CF58-4051-998F-9139FA8086C3}" type="slidenum">
              <a:rPr lang="en-US" altLang="en-US" smtClean="0">
                <a:solidFill>
                  <a:srgbClr val="000000"/>
                </a:solidFill>
                <a:latin typeface="Arial" panose="020B0604020202020204" pitchFamily="34" charset="0"/>
              </a:rPr>
              <a:pPr eaLnBrk="1" hangingPunct="1">
                <a:defRPr/>
              </a:pPr>
              <a:t>19</a:t>
            </a:fld>
            <a:endParaRPr lang="en-US" altLang="en-US">
              <a:solidFill>
                <a:srgbClr val="000000"/>
              </a:solidFill>
              <a:latin typeface="Arial" panose="020B0604020202020204" pitchFamily="34" charset="0"/>
            </a:endParaRPr>
          </a:p>
        </p:txBody>
      </p:sp>
      <p:sp>
        <p:nvSpPr>
          <p:cNvPr id="46082" name="Rectangle 2">
            <a:extLst>
              <a:ext uri="{FF2B5EF4-FFF2-40B4-BE49-F238E27FC236}">
                <a16:creationId xmlns:a16="http://schemas.microsoft.com/office/drawing/2014/main" id="{A7D2F406-FD31-489E-9507-4D28251BB67F}"/>
              </a:ext>
            </a:extLst>
          </p:cNvPr>
          <p:cNvSpPr>
            <a:spLocks noGrp="1" noChangeArrowheads="1"/>
          </p:cNvSpPr>
          <p:nvPr>
            <p:ph type="title"/>
          </p:nvPr>
        </p:nvSpPr>
        <p:spPr>
          <a:xfrm>
            <a:off x="2200703" y="152401"/>
            <a:ext cx="7790594" cy="712373"/>
          </a:xfrm>
        </p:spPr>
        <p:txBody>
          <a:bodyPr vert="horz" wrap="none" lIns="41275" tIns="17462" rIns="41275" bIns="17462" numCol="1" anchor="t" anchorCtr="0" compatLnSpc="1">
            <a:prstTxWarp prst="textNoShape">
              <a:avLst/>
            </a:prstTxWarp>
            <a:spAutoFit/>
          </a:bodyPr>
          <a:lstStyle/>
          <a:p>
            <a:pPr defTabSz="804863" eaLnBrk="1" hangingPunct="1">
              <a:defRPr/>
            </a:pPr>
            <a:r>
              <a:rPr lang="en-US" dirty="0">
                <a:solidFill>
                  <a:srgbClr val="000000"/>
                </a:solidFill>
                <a:effectLst>
                  <a:outerShdw blurRad="38100" dist="38100" dir="2700000" algn="tl">
                    <a:srgbClr val="FFFFFF"/>
                  </a:outerShdw>
                </a:effectLst>
              </a:rPr>
              <a:t>Database Management System</a:t>
            </a:r>
          </a:p>
        </p:txBody>
      </p:sp>
      <p:sp>
        <p:nvSpPr>
          <p:cNvPr id="34820" name="Text Box 81">
            <a:extLst>
              <a:ext uri="{FF2B5EF4-FFF2-40B4-BE49-F238E27FC236}">
                <a16:creationId xmlns:a16="http://schemas.microsoft.com/office/drawing/2014/main" id="{FC44D76B-A065-49C3-83FC-501675043692}"/>
              </a:ext>
            </a:extLst>
          </p:cNvPr>
          <p:cNvSpPr txBox="1">
            <a:spLocks noChangeArrowheads="1"/>
          </p:cNvSpPr>
          <p:nvPr/>
        </p:nvSpPr>
        <p:spPr bwMode="auto">
          <a:xfrm>
            <a:off x="1677988" y="5753101"/>
            <a:ext cx="893286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spcBef>
                <a:spcPct val="50000"/>
              </a:spcBef>
              <a:buClrTx/>
              <a:buSzTx/>
              <a:buFontTx/>
              <a:buNone/>
            </a:pPr>
            <a:r>
              <a:rPr lang="en-US" altLang="en-US" sz="1800" i="1">
                <a:solidFill>
                  <a:srgbClr val="000000"/>
                </a:solidFill>
                <a:cs typeface="Tahoma" panose="020B0604030504040204" pitchFamily="34" charset="0"/>
              </a:rPr>
              <a:t>DBMS manages data resources like an operating system manages hardware resources</a:t>
            </a:r>
            <a:endParaRPr lang="en-US" altLang="en-US" sz="1800">
              <a:solidFill>
                <a:srgbClr val="000000"/>
              </a:solidFill>
              <a:cs typeface="Tahoma" panose="020B0604030504040204" pitchFamily="34" charset="0"/>
            </a:endParaRPr>
          </a:p>
        </p:txBody>
      </p:sp>
      <p:sp>
        <p:nvSpPr>
          <p:cNvPr id="34821" name="Rectangle 126">
            <a:extLst>
              <a:ext uri="{FF2B5EF4-FFF2-40B4-BE49-F238E27FC236}">
                <a16:creationId xmlns:a16="http://schemas.microsoft.com/office/drawing/2014/main" id="{58554FB1-1C80-4B64-BF05-728330830681}"/>
              </a:ext>
            </a:extLst>
          </p:cNvPr>
          <p:cNvSpPr>
            <a:spLocks noChangeArrowheads="1"/>
          </p:cNvSpPr>
          <p:nvPr/>
        </p:nvSpPr>
        <p:spPr bwMode="auto">
          <a:xfrm>
            <a:off x="2286000" y="914400"/>
            <a:ext cx="77724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eaLnBrk="1" hangingPunct="1"/>
            <a:r>
              <a:rPr lang="en-US" altLang="en-US" sz="2000">
                <a:solidFill>
                  <a:srgbClr val="000000"/>
                </a:solidFill>
              </a:rPr>
              <a:t>A software system that is used to create, maintain, and provide controlled access to user databases</a:t>
            </a:r>
          </a:p>
        </p:txBody>
      </p:sp>
      <p:sp>
        <p:nvSpPr>
          <p:cNvPr id="34822" name="Rectangle 131">
            <a:extLst>
              <a:ext uri="{FF2B5EF4-FFF2-40B4-BE49-F238E27FC236}">
                <a16:creationId xmlns:a16="http://schemas.microsoft.com/office/drawing/2014/main" id="{C5F7AE8F-190A-4DA9-B239-3A14BAD0BE2B}"/>
              </a:ext>
            </a:extLst>
          </p:cNvPr>
          <p:cNvSpPr>
            <a:spLocks noChangeArrowheads="1"/>
          </p:cNvSpPr>
          <p:nvPr/>
        </p:nvSpPr>
        <p:spPr bwMode="auto">
          <a:xfrm>
            <a:off x="2514600" y="1981200"/>
            <a:ext cx="1676400" cy="914400"/>
          </a:xfrm>
          <a:prstGeom prst="rect">
            <a:avLst/>
          </a:prstGeom>
          <a:solidFill>
            <a:srgbClr val="969696"/>
          </a:solidFill>
          <a:ln w="25400">
            <a:solidFill>
              <a:schemeClr val="accent1"/>
            </a:solidFill>
            <a:miter lim="800000"/>
            <a:headEnd/>
            <a:tailEnd/>
          </a:ln>
        </p:spPr>
        <p:txBody>
          <a:bodyPr wrap="none" anchor="ct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lgn="ctr" eaLnBrk="1" hangingPunct="1">
              <a:spcBef>
                <a:spcPct val="0"/>
              </a:spcBef>
              <a:buClrTx/>
              <a:buSzTx/>
              <a:buFontTx/>
              <a:buNone/>
            </a:pPr>
            <a:r>
              <a:rPr lang="en-US" altLang="en-US" sz="1800" dirty="0"/>
              <a:t>Order Filing</a:t>
            </a:r>
          </a:p>
          <a:p>
            <a:pPr algn="ctr" eaLnBrk="1" hangingPunct="1">
              <a:spcBef>
                <a:spcPct val="0"/>
              </a:spcBef>
              <a:buClrTx/>
              <a:buSzTx/>
              <a:buFontTx/>
              <a:buNone/>
            </a:pPr>
            <a:r>
              <a:rPr lang="en-US" altLang="en-US" sz="1800" dirty="0"/>
              <a:t> System</a:t>
            </a:r>
          </a:p>
        </p:txBody>
      </p:sp>
      <p:sp>
        <p:nvSpPr>
          <p:cNvPr id="34823" name="Rectangle 133">
            <a:extLst>
              <a:ext uri="{FF2B5EF4-FFF2-40B4-BE49-F238E27FC236}">
                <a16:creationId xmlns:a16="http://schemas.microsoft.com/office/drawing/2014/main" id="{857B2943-AE22-4053-9FEA-BDD5CA0ABA82}"/>
              </a:ext>
            </a:extLst>
          </p:cNvPr>
          <p:cNvSpPr>
            <a:spLocks noChangeArrowheads="1"/>
          </p:cNvSpPr>
          <p:nvPr/>
        </p:nvSpPr>
        <p:spPr bwMode="auto">
          <a:xfrm>
            <a:off x="2514600" y="3124200"/>
            <a:ext cx="1676400" cy="914400"/>
          </a:xfrm>
          <a:prstGeom prst="rect">
            <a:avLst/>
          </a:prstGeom>
          <a:solidFill>
            <a:srgbClr val="969696"/>
          </a:solidFill>
          <a:ln w="25400">
            <a:solidFill>
              <a:schemeClr val="accent1"/>
            </a:solidFill>
            <a:miter lim="800000"/>
            <a:headEnd/>
            <a:tailEnd/>
          </a:ln>
        </p:spPr>
        <p:txBody>
          <a:bodyPr wrap="none" anchor="ct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lgn="ctr" eaLnBrk="1" hangingPunct="1">
              <a:spcBef>
                <a:spcPct val="0"/>
              </a:spcBef>
              <a:buClrTx/>
              <a:buSzTx/>
              <a:buFontTx/>
              <a:buNone/>
            </a:pPr>
            <a:r>
              <a:rPr lang="en-US" altLang="en-US" sz="1800" dirty="0"/>
              <a:t>Invoicing</a:t>
            </a:r>
          </a:p>
          <a:p>
            <a:pPr algn="ctr" eaLnBrk="1" hangingPunct="1">
              <a:spcBef>
                <a:spcPct val="0"/>
              </a:spcBef>
              <a:buClrTx/>
              <a:buSzTx/>
              <a:buFontTx/>
              <a:buNone/>
            </a:pPr>
            <a:r>
              <a:rPr lang="en-US" altLang="en-US" sz="1800" dirty="0"/>
              <a:t> System</a:t>
            </a:r>
          </a:p>
        </p:txBody>
      </p:sp>
      <p:sp>
        <p:nvSpPr>
          <p:cNvPr id="34824" name="Rectangle 134">
            <a:extLst>
              <a:ext uri="{FF2B5EF4-FFF2-40B4-BE49-F238E27FC236}">
                <a16:creationId xmlns:a16="http://schemas.microsoft.com/office/drawing/2014/main" id="{52ADED50-1AFC-4D1E-AF0A-ED72303661E6}"/>
              </a:ext>
            </a:extLst>
          </p:cNvPr>
          <p:cNvSpPr>
            <a:spLocks noChangeArrowheads="1"/>
          </p:cNvSpPr>
          <p:nvPr/>
        </p:nvSpPr>
        <p:spPr bwMode="auto">
          <a:xfrm>
            <a:off x="2514600" y="4267200"/>
            <a:ext cx="1676400" cy="914400"/>
          </a:xfrm>
          <a:prstGeom prst="rect">
            <a:avLst/>
          </a:prstGeom>
          <a:solidFill>
            <a:srgbClr val="969696"/>
          </a:solidFill>
          <a:ln w="25400">
            <a:solidFill>
              <a:schemeClr val="accent1"/>
            </a:solidFill>
            <a:miter lim="800000"/>
            <a:headEnd/>
            <a:tailEnd/>
          </a:ln>
        </p:spPr>
        <p:txBody>
          <a:bodyPr wrap="none" anchor="ct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lgn="ctr" eaLnBrk="1" hangingPunct="1">
              <a:spcBef>
                <a:spcPct val="0"/>
              </a:spcBef>
              <a:buClrTx/>
              <a:buSzTx/>
              <a:buFontTx/>
              <a:buNone/>
            </a:pPr>
            <a:r>
              <a:rPr lang="en-US" altLang="en-US" sz="1800" dirty="0"/>
              <a:t>Payroll</a:t>
            </a:r>
          </a:p>
          <a:p>
            <a:pPr algn="ctr" eaLnBrk="1" hangingPunct="1">
              <a:spcBef>
                <a:spcPct val="0"/>
              </a:spcBef>
              <a:buClrTx/>
              <a:buSzTx/>
              <a:buFontTx/>
              <a:buNone/>
            </a:pPr>
            <a:r>
              <a:rPr lang="en-US" altLang="en-US" sz="1800" dirty="0"/>
              <a:t> System</a:t>
            </a:r>
          </a:p>
        </p:txBody>
      </p:sp>
      <p:sp>
        <p:nvSpPr>
          <p:cNvPr id="34825" name="Rectangle 135">
            <a:extLst>
              <a:ext uri="{FF2B5EF4-FFF2-40B4-BE49-F238E27FC236}">
                <a16:creationId xmlns:a16="http://schemas.microsoft.com/office/drawing/2014/main" id="{1745C307-79FD-4B26-8F9E-AB9E4C38C99F}"/>
              </a:ext>
            </a:extLst>
          </p:cNvPr>
          <p:cNvSpPr>
            <a:spLocks noChangeArrowheads="1"/>
          </p:cNvSpPr>
          <p:nvPr/>
        </p:nvSpPr>
        <p:spPr bwMode="auto">
          <a:xfrm>
            <a:off x="5562600" y="3124200"/>
            <a:ext cx="1676400" cy="914400"/>
          </a:xfrm>
          <a:prstGeom prst="rect">
            <a:avLst/>
          </a:prstGeom>
          <a:solidFill>
            <a:schemeClr val="accent6">
              <a:lumMod val="60000"/>
              <a:lumOff val="40000"/>
            </a:schemeClr>
          </a:solidFill>
          <a:ln w="25400">
            <a:solidFill>
              <a:schemeClr val="accent1"/>
            </a:solidFill>
            <a:miter lim="800000"/>
            <a:headEnd/>
            <a:tailEnd/>
          </a:ln>
        </p:spPr>
        <p:txBody>
          <a:bodyPr wrap="none" anchor="ct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lgn="ctr" eaLnBrk="1" hangingPunct="1">
              <a:spcBef>
                <a:spcPct val="0"/>
              </a:spcBef>
              <a:buClrTx/>
              <a:buSzTx/>
              <a:buFontTx/>
              <a:buNone/>
            </a:pPr>
            <a:r>
              <a:rPr lang="en-US" altLang="en-US" sz="1800" dirty="0"/>
              <a:t>DBMS</a:t>
            </a:r>
          </a:p>
        </p:txBody>
      </p:sp>
      <p:sp>
        <p:nvSpPr>
          <p:cNvPr id="34826" name="Line 136">
            <a:extLst>
              <a:ext uri="{FF2B5EF4-FFF2-40B4-BE49-F238E27FC236}">
                <a16:creationId xmlns:a16="http://schemas.microsoft.com/office/drawing/2014/main" id="{A30ED256-F646-4C8E-AF03-68196048DB25}"/>
              </a:ext>
            </a:extLst>
          </p:cNvPr>
          <p:cNvSpPr>
            <a:spLocks noChangeShapeType="1"/>
          </p:cNvSpPr>
          <p:nvPr/>
        </p:nvSpPr>
        <p:spPr bwMode="auto">
          <a:xfrm>
            <a:off x="4191000" y="2362200"/>
            <a:ext cx="1371600" cy="838200"/>
          </a:xfrm>
          <a:prstGeom prst="line">
            <a:avLst/>
          </a:prstGeom>
          <a:noFill/>
          <a:ln w="25400">
            <a:solidFill>
              <a:srgbClr val="990000"/>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34827" name="Line 137">
            <a:extLst>
              <a:ext uri="{FF2B5EF4-FFF2-40B4-BE49-F238E27FC236}">
                <a16:creationId xmlns:a16="http://schemas.microsoft.com/office/drawing/2014/main" id="{19327BA5-4777-4B36-9245-B632B93E8081}"/>
              </a:ext>
            </a:extLst>
          </p:cNvPr>
          <p:cNvSpPr>
            <a:spLocks noChangeShapeType="1"/>
          </p:cNvSpPr>
          <p:nvPr/>
        </p:nvSpPr>
        <p:spPr bwMode="auto">
          <a:xfrm>
            <a:off x="4191000" y="3581400"/>
            <a:ext cx="1371600" cy="0"/>
          </a:xfrm>
          <a:prstGeom prst="line">
            <a:avLst/>
          </a:prstGeom>
          <a:noFill/>
          <a:ln w="25400">
            <a:solidFill>
              <a:srgbClr val="990000"/>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34828" name="Line 138">
            <a:extLst>
              <a:ext uri="{FF2B5EF4-FFF2-40B4-BE49-F238E27FC236}">
                <a16:creationId xmlns:a16="http://schemas.microsoft.com/office/drawing/2014/main" id="{E4BA3C62-7A83-44B3-A82B-DBC09C1656A6}"/>
              </a:ext>
            </a:extLst>
          </p:cNvPr>
          <p:cNvSpPr>
            <a:spLocks noChangeShapeType="1"/>
          </p:cNvSpPr>
          <p:nvPr/>
        </p:nvSpPr>
        <p:spPr bwMode="auto">
          <a:xfrm flipV="1">
            <a:off x="4191000" y="3886200"/>
            <a:ext cx="1371600" cy="838200"/>
          </a:xfrm>
          <a:prstGeom prst="line">
            <a:avLst/>
          </a:prstGeom>
          <a:noFill/>
          <a:ln w="25400">
            <a:solidFill>
              <a:srgbClr val="990000"/>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34829" name="AutoShape 139">
            <a:extLst>
              <a:ext uri="{FF2B5EF4-FFF2-40B4-BE49-F238E27FC236}">
                <a16:creationId xmlns:a16="http://schemas.microsoft.com/office/drawing/2014/main" id="{37D62B1A-E108-47C9-84CC-3986A6120C4B}"/>
              </a:ext>
            </a:extLst>
          </p:cNvPr>
          <p:cNvSpPr>
            <a:spLocks noChangeArrowheads="1"/>
          </p:cNvSpPr>
          <p:nvPr/>
        </p:nvSpPr>
        <p:spPr bwMode="auto">
          <a:xfrm>
            <a:off x="8077200" y="2057400"/>
            <a:ext cx="2209800" cy="3200400"/>
          </a:xfrm>
          <a:prstGeom prst="flowChartMagneticDisk">
            <a:avLst/>
          </a:prstGeom>
          <a:solidFill>
            <a:schemeClr val="accent1">
              <a:lumMod val="40000"/>
              <a:lumOff val="60000"/>
            </a:schemeClr>
          </a:solidFill>
          <a:ln w="25400">
            <a:solidFill>
              <a:schemeClr val="accent1"/>
            </a:solidFill>
            <a:round/>
            <a:headEnd/>
            <a:tailEnd/>
          </a:ln>
        </p:spPr>
        <p:txBody>
          <a:bodyPr wrap="none" anchor="ct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lgn="ctr" eaLnBrk="1" hangingPunct="1">
              <a:spcBef>
                <a:spcPct val="0"/>
              </a:spcBef>
              <a:buClrTx/>
              <a:buSzTx/>
              <a:buFontTx/>
              <a:buNone/>
            </a:pPr>
            <a:endParaRPr lang="en-US" altLang="en-US" sz="1800" dirty="0"/>
          </a:p>
          <a:p>
            <a:pPr algn="ctr" eaLnBrk="1" hangingPunct="1">
              <a:spcBef>
                <a:spcPct val="0"/>
              </a:spcBef>
              <a:buClrTx/>
              <a:buSzTx/>
              <a:buFontTx/>
              <a:buNone/>
            </a:pPr>
            <a:r>
              <a:rPr lang="en-US" altLang="en-US" sz="1800" dirty="0"/>
              <a:t>Central database</a:t>
            </a:r>
          </a:p>
          <a:p>
            <a:pPr algn="ctr" eaLnBrk="1" hangingPunct="1">
              <a:spcBef>
                <a:spcPct val="0"/>
              </a:spcBef>
              <a:buClrTx/>
              <a:buSzTx/>
              <a:buFontTx/>
              <a:buNone/>
            </a:pPr>
            <a:endParaRPr lang="en-US" altLang="en-US" sz="1800" dirty="0"/>
          </a:p>
          <a:p>
            <a:pPr algn="ctr" eaLnBrk="1" hangingPunct="1">
              <a:spcBef>
                <a:spcPct val="0"/>
              </a:spcBef>
              <a:buClrTx/>
              <a:buSzTx/>
              <a:buFontTx/>
              <a:buNone/>
            </a:pPr>
            <a:r>
              <a:rPr lang="en-US" altLang="en-US" sz="1800" dirty="0"/>
              <a:t>Contains employee,</a:t>
            </a:r>
          </a:p>
          <a:p>
            <a:pPr algn="ctr" eaLnBrk="1" hangingPunct="1">
              <a:spcBef>
                <a:spcPct val="0"/>
              </a:spcBef>
              <a:buClrTx/>
              <a:buSzTx/>
              <a:buFontTx/>
              <a:buNone/>
            </a:pPr>
            <a:r>
              <a:rPr lang="en-US" altLang="en-US" sz="1800" dirty="0"/>
              <a:t>order, inventory, </a:t>
            </a:r>
          </a:p>
          <a:p>
            <a:pPr algn="ctr" eaLnBrk="1" hangingPunct="1">
              <a:spcBef>
                <a:spcPct val="0"/>
              </a:spcBef>
              <a:buClrTx/>
              <a:buSzTx/>
              <a:buFontTx/>
              <a:buNone/>
            </a:pPr>
            <a:r>
              <a:rPr lang="en-US" altLang="en-US" sz="1800" dirty="0"/>
              <a:t>pricing, and </a:t>
            </a:r>
          </a:p>
          <a:p>
            <a:pPr algn="ctr" eaLnBrk="1" hangingPunct="1">
              <a:spcBef>
                <a:spcPct val="0"/>
              </a:spcBef>
              <a:buClrTx/>
              <a:buSzTx/>
              <a:buFontTx/>
              <a:buNone/>
            </a:pPr>
            <a:r>
              <a:rPr lang="en-US" altLang="en-US" sz="1800" dirty="0"/>
              <a:t>customer data</a:t>
            </a:r>
          </a:p>
        </p:txBody>
      </p:sp>
      <p:sp>
        <p:nvSpPr>
          <p:cNvPr id="34830" name="Line 140">
            <a:extLst>
              <a:ext uri="{FF2B5EF4-FFF2-40B4-BE49-F238E27FC236}">
                <a16:creationId xmlns:a16="http://schemas.microsoft.com/office/drawing/2014/main" id="{CCD28F10-263B-40E6-97F8-A1FA9E153BD7}"/>
              </a:ext>
            </a:extLst>
          </p:cNvPr>
          <p:cNvSpPr>
            <a:spLocks noChangeShapeType="1"/>
          </p:cNvSpPr>
          <p:nvPr/>
        </p:nvSpPr>
        <p:spPr bwMode="auto">
          <a:xfrm>
            <a:off x="7239000" y="3581400"/>
            <a:ext cx="838200" cy="0"/>
          </a:xfrm>
          <a:prstGeom prst="line">
            <a:avLst/>
          </a:prstGeom>
          <a:noFill/>
          <a:ln w="25400">
            <a:solidFill>
              <a:srgbClr val="990000"/>
            </a:solidFill>
            <a:round/>
            <a:headEnd/>
            <a:tailEnd/>
          </a:ln>
          <a:extLst>
            <a:ext uri="{909E8E84-426E-40DD-AFC4-6F175D3DCCD1}">
              <a14:hiddenFill xmlns:a14="http://schemas.microsoft.com/office/drawing/2010/main">
                <a:noFill/>
              </a14:hiddenFill>
            </a:ext>
          </a:extLst>
        </p:spPr>
        <p:txBody>
          <a:bodyPr wrap="none"/>
          <a:lstStyle/>
          <a:p>
            <a:endParaRPr lang="en-US"/>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2BE27E1-67A9-4688-BF23-D802F934D7C0}"/>
              </a:ext>
            </a:extLst>
          </p:cNvPr>
          <p:cNvSpPr>
            <a:spLocks noGrp="1"/>
          </p:cNvSpPr>
          <p:nvPr>
            <p:ph type="sldNum" sz="quarter" idx="10"/>
          </p:nvPr>
        </p:nvSpPr>
        <p:spPr/>
        <p:txBody>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algn="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algn="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algn="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algn="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defRPr/>
            </a:pPr>
            <a:fld id="{B97539EA-6657-4F58-B750-B2AF12695F13}" type="slidenum">
              <a:rPr lang="en-US" altLang="en-US" smtClean="0">
                <a:solidFill>
                  <a:srgbClr val="000000"/>
                </a:solidFill>
                <a:latin typeface="Arial" panose="020B0604020202020204" pitchFamily="34" charset="0"/>
              </a:rPr>
              <a:pPr eaLnBrk="1" hangingPunct="1">
                <a:defRPr/>
              </a:pPr>
              <a:t>2</a:t>
            </a:fld>
            <a:endParaRPr lang="en-US" altLang="en-US">
              <a:solidFill>
                <a:srgbClr val="000000"/>
              </a:solidFill>
              <a:latin typeface="Arial" panose="020B0604020202020204" pitchFamily="34" charset="0"/>
            </a:endParaRPr>
          </a:p>
        </p:txBody>
      </p:sp>
      <p:sp>
        <p:nvSpPr>
          <p:cNvPr id="5122" name="Rectangle 1026">
            <a:extLst>
              <a:ext uri="{FF2B5EF4-FFF2-40B4-BE49-F238E27FC236}">
                <a16:creationId xmlns:a16="http://schemas.microsoft.com/office/drawing/2014/main" id="{57E3637F-6648-4D9D-9D47-78A002DCA786}"/>
              </a:ext>
            </a:extLst>
          </p:cNvPr>
          <p:cNvSpPr>
            <a:spLocks noGrp="1" noChangeArrowheads="1"/>
          </p:cNvSpPr>
          <p:nvPr>
            <p:ph type="title"/>
          </p:nvPr>
        </p:nvSpPr>
        <p:spPr/>
        <p:txBody>
          <a:bodyPr vert="horz" wrap="square" lIns="90488" tIns="44450" rIns="90488" bIns="44450" numCol="1" anchor="ctr" anchorCtr="0" compatLnSpc="1">
            <a:prstTxWarp prst="textNoShape">
              <a:avLst/>
            </a:prstTxWarp>
          </a:bodyPr>
          <a:lstStyle/>
          <a:p>
            <a:pPr eaLnBrk="1" hangingPunct="1">
              <a:defRPr/>
            </a:pPr>
            <a:r>
              <a:rPr lang="en-US">
                <a:solidFill>
                  <a:srgbClr val="000000"/>
                </a:solidFill>
                <a:effectLst>
                  <a:outerShdw blurRad="38100" dist="38100" dir="2700000" algn="tl">
                    <a:srgbClr val="FFFFFF"/>
                  </a:outerShdw>
                </a:effectLst>
              </a:rPr>
              <a:t>Objectives</a:t>
            </a:r>
          </a:p>
        </p:txBody>
      </p:sp>
      <p:sp>
        <p:nvSpPr>
          <p:cNvPr id="5123" name="Rectangle 1027">
            <a:extLst>
              <a:ext uri="{FF2B5EF4-FFF2-40B4-BE49-F238E27FC236}">
                <a16:creationId xmlns:a16="http://schemas.microsoft.com/office/drawing/2014/main" id="{E9331C59-15D6-4673-8638-233B9690DC6A}"/>
              </a:ext>
            </a:extLst>
          </p:cNvPr>
          <p:cNvSpPr>
            <a:spLocks noGrp="1" noChangeArrowheads="1"/>
          </p:cNvSpPr>
          <p:nvPr>
            <p:ph type="body" idx="1"/>
          </p:nvPr>
        </p:nvSpPr>
        <p:spPr>
          <a:xfrm>
            <a:off x="838200" y="1535112"/>
            <a:ext cx="9296400" cy="4441481"/>
          </a:xfrm>
        </p:spPr>
        <p:txBody>
          <a:bodyPr vert="horz" wrap="square" lIns="90488" tIns="44450" rIns="90488" bIns="44450" numCol="1" anchor="t" anchorCtr="0" compatLnSpc="1">
            <a:prstTxWarp prst="textNoShape">
              <a:avLst/>
            </a:prstTxWarp>
          </a:bodyPr>
          <a:lstStyle/>
          <a:p>
            <a:pPr eaLnBrk="1" hangingPunct="1">
              <a:defRPr/>
            </a:pPr>
            <a:r>
              <a:rPr lang="en-US" sz="2400" dirty="0">
                <a:solidFill>
                  <a:srgbClr val="000000"/>
                </a:solidFill>
                <a:effectLst>
                  <a:outerShdw blurRad="38100" dist="38100" dir="2700000" algn="tl">
                    <a:srgbClr val="FFFFFF"/>
                  </a:outerShdw>
                </a:effectLst>
              </a:rPr>
              <a:t>Define terms</a:t>
            </a:r>
          </a:p>
          <a:p>
            <a:pPr eaLnBrk="1" hangingPunct="1">
              <a:defRPr/>
            </a:pPr>
            <a:r>
              <a:rPr lang="en-US" sz="2400" dirty="0">
                <a:solidFill>
                  <a:srgbClr val="000000"/>
                </a:solidFill>
                <a:effectLst>
                  <a:outerShdw blurRad="38100" dist="38100" dir="2700000" algn="tl">
                    <a:srgbClr val="FFFFFF"/>
                  </a:outerShdw>
                </a:effectLst>
              </a:rPr>
              <a:t>Name limitations of conventional file processing</a:t>
            </a:r>
          </a:p>
          <a:p>
            <a:pPr eaLnBrk="1" hangingPunct="1">
              <a:defRPr/>
            </a:pPr>
            <a:r>
              <a:rPr lang="en-US" sz="2400" dirty="0">
                <a:solidFill>
                  <a:srgbClr val="000000"/>
                </a:solidFill>
                <a:effectLst>
                  <a:outerShdw blurRad="38100" dist="38100" dir="2700000" algn="tl">
                    <a:srgbClr val="FFFFFF"/>
                  </a:outerShdw>
                </a:effectLst>
              </a:rPr>
              <a:t>Explain advantages of databases</a:t>
            </a:r>
          </a:p>
          <a:p>
            <a:pPr eaLnBrk="1" hangingPunct="1">
              <a:defRPr/>
            </a:pPr>
            <a:r>
              <a:rPr lang="en-US" sz="2400" dirty="0">
                <a:solidFill>
                  <a:srgbClr val="000000"/>
                </a:solidFill>
                <a:effectLst>
                  <a:outerShdw blurRad="38100" dist="38100" dir="2700000" algn="tl">
                    <a:srgbClr val="FFFFFF"/>
                  </a:outerShdw>
                </a:effectLst>
              </a:rPr>
              <a:t>Identify costs and risks of databases</a:t>
            </a:r>
          </a:p>
          <a:p>
            <a:pPr eaLnBrk="1" hangingPunct="1">
              <a:defRPr/>
            </a:pPr>
            <a:r>
              <a:rPr lang="en-US" sz="2400" dirty="0">
                <a:solidFill>
                  <a:srgbClr val="000000"/>
                </a:solidFill>
                <a:effectLst>
                  <a:outerShdw blurRad="38100" dist="38100" dir="2700000" algn="tl">
                    <a:srgbClr val="FFFFFF"/>
                  </a:outerShdw>
                </a:effectLst>
              </a:rPr>
              <a:t>List components of database environment</a:t>
            </a:r>
          </a:p>
          <a:p>
            <a:pPr eaLnBrk="1" hangingPunct="1">
              <a:defRPr/>
            </a:pPr>
            <a:r>
              <a:rPr lang="en-US" sz="2400" dirty="0">
                <a:solidFill>
                  <a:srgbClr val="000000"/>
                </a:solidFill>
                <a:effectLst>
                  <a:outerShdw blurRad="38100" dist="38100" dir="2700000" algn="tl">
                    <a:srgbClr val="FFFFFF"/>
                  </a:outerShdw>
                </a:effectLst>
              </a:rPr>
              <a:t>Identify categories of database applications</a:t>
            </a:r>
          </a:p>
          <a:p>
            <a:pPr eaLnBrk="1" hangingPunct="1">
              <a:defRPr/>
            </a:pPr>
            <a:r>
              <a:rPr lang="en-US" sz="2400" dirty="0">
                <a:solidFill>
                  <a:srgbClr val="000000"/>
                </a:solidFill>
                <a:effectLst>
                  <a:outerShdw blurRad="38100" dist="38100" dir="2700000" algn="tl">
                    <a:srgbClr val="FFFFFF"/>
                  </a:outerShdw>
                </a:effectLst>
              </a:rPr>
              <a:t>Describe database system development life cycle</a:t>
            </a:r>
          </a:p>
          <a:p>
            <a:pPr eaLnBrk="1" hangingPunct="1">
              <a:defRPr/>
            </a:pPr>
            <a:r>
              <a:rPr lang="en-US" sz="2400" dirty="0">
                <a:solidFill>
                  <a:srgbClr val="000000"/>
                </a:solidFill>
                <a:effectLst>
                  <a:outerShdw blurRad="38100" dist="38100" dir="2700000" algn="tl">
                    <a:srgbClr val="FFFFFF"/>
                  </a:outerShdw>
                </a:effectLst>
              </a:rPr>
              <a:t>Explain roles of individuals</a:t>
            </a:r>
          </a:p>
          <a:p>
            <a:pPr eaLnBrk="1" hangingPunct="1">
              <a:defRPr/>
            </a:pPr>
            <a:r>
              <a:rPr lang="en-US" sz="2400" dirty="0">
                <a:solidFill>
                  <a:srgbClr val="000000"/>
                </a:solidFill>
                <a:effectLst>
                  <a:outerShdw blurRad="38100" dist="38100" dir="2700000" algn="tl">
                    <a:srgbClr val="FFFFFF"/>
                  </a:outerShdw>
                </a:effectLst>
              </a:rPr>
              <a:t>Explain the three-schema architecture for databases</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123">
                                            <p:txEl>
                                              <p:pRg st="0" end="0"/>
                                            </p:txEl>
                                          </p:spTgt>
                                        </p:tgtEl>
                                        <p:attrNameLst>
                                          <p:attrName>style.visibility</p:attrName>
                                        </p:attrNameLst>
                                      </p:cBhvr>
                                      <p:to>
                                        <p:strVal val="visible"/>
                                      </p:to>
                                    </p:set>
                                    <p:anim calcmode="lin" valueType="num">
                                      <p:cBhvr additive="base">
                                        <p:cTn id="7" dur="500" fill="hold"/>
                                        <p:tgtEl>
                                          <p:spTgt spid="512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12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123">
                                            <p:txEl>
                                              <p:pRg st="1" end="1"/>
                                            </p:txEl>
                                          </p:spTgt>
                                        </p:tgtEl>
                                        <p:attrNameLst>
                                          <p:attrName>style.visibility</p:attrName>
                                        </p:attrNameLst>
                                      </p:cBhvr>
                                      <p:to>
                                        <p:strVal val="visible"/>
                                      </p:to>
                                    </p:set>
                                    <p:anim calcmode="lin" valueType="num">
                                      <p:cBhvr additive="base">
                                        <p:cTn id="13" dur="500" fill="hold"/>
                                        <p:tgtEl>
                                          <p:spTgt spid="512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12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123">
                                            <p:txEl>
                                              <p:pRg st="2" end="2"/>
                                            </p:txEl>
                                          </p:spTgt>
                                        </p:tgtEl>
                                        <p:attrNameLst>
                                          <p:attrName>style.visibility</p:attrName>
                                        </p:attrNameLst>
                                      </p:cBhvr>
                                      <p:to>
                                        <p:strVal val="visible"/>
                                      </p:to>
                                    </p:set>
                                    <p:anim calcmode="lin" valueType="num">
                                      <p:cBhvr additive="base">
                                        <p:cTn id="19" dur="500" fill="hold"/>
                                        <p:tgtEl>
                                          <p:spTgt spid="512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12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123">
                                            <p:txEl>
                                              <p:pRg st="3" end="3"/>
                                            </p:txEl>
                                          </p:spTgt>
                                        </p:tgtEl>
                                        <p:attrNameLst>
                                          <p:attrName>style.visibility</p:attrName>
                                        </p:attrNameLst>
                                      </p:cBhvr>
                                      <p:to>
                                        <p:strVal val="visible"/>
                                      </p:to>
                                    </p:set>
                                    <p:anim calcmode="lin" valueType="num">
                                      <p:cBhvr additive="base">
                                        <p:cTn id="25" dur="500" fill="hold"/>
                                        <p:tgtEl>
                                          <p:spTgt spid="512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12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5123">
                                            <p:txEl>
                                              <p:pRg st="4" end="4"/>
                                            </p:txEl>
                                          </p:spTgt>
                                        </p:tgtEl>
                                        <p:attrNameLst>
                                          <p:attrName>style.visibility</p:attrName>
                                        </p:attrNameLst>
                                      </p:cBhvr>
                                      <p:to>
                                        <p:strVal val="visible"/>
                                      </p:to>
                                    </p:set>
                                    <p:anim calcmode="lin" valueType="num">
                                      <p:cBhvr additive="base">
                                        <p:cTn id="31" dur="500" fill="hold"/>
                                        <p:tgtEl>
                                          <p:spTgt spid="512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12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5123">
                                            <p:txEl>
                                              <p:pRg st="5" end="5"/>
                                            </p:txEl>
                                          </p:spTgt>
                                        </p:tgtEl>
                                        <p:attrNameLst>
                                          <p:attrName>style.visibility</p:attrName>
                                        </p:attrNameLst>
                                      </p:cBhvr>
                                      <p:to>
                                        <p:strVal val="visible"/>
                                      </p:to>
                                    </p:set>
                                    <p:anim calcmode="lin" valueType="num">
                                      <p:cBhvr additive="base">
                                        <p:cTn id="37" dur="500" fill="hold"/>
                                        <p:tgtEl>
                                          <p:spTgt spid="512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12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5123">
                                            <p:txEl>
                                              <p:pRg st="6" end="6"/>
                                            </p:txEl>
                                          </p:spTgt>
                                        </p:tgtEl>
                                        <p:attrNameLst>
                                          <p:attrName>style.visibility</p:attrName>
                                        </p:attrNameLst>
                                      </p:cBhvr>
                                      <p:to>
                                        <p:strVal val="visible"/>
                                      </p:to>
                                    </p:set>
                                    <p:anim calcmode="lin" valueType="num">
                                      <p:cBhvr additive="base">
                                        <p:cTn id="43" dur="500" fill="hold"/>
                                        <p:tgtEl>
                                          <p:spTgt spid="512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512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5123">
                                            <p:txEl>
                                              <p:pRg st="7" end="7"/>
                                            </p:txEl>
                                          </p:spTgt>
                                        </p:tgtEl>
                                        <p:attrNameLst>
                                          <p:attrName>style.visibility</p:attrName>
                                        </p:attrNameLst>
                                      </p:cBhvr>
                                      <p:to>
                                        <p:strVal val="visible"/>
                                      </p:to>
                                    </p:set>
                                    <p:anim calcmode="lin" valueType="num">
                                      <p:cBhvr additive="base">
                                        <p:cTn id="49" dur="500" fill="hold"/>
                                        <p:tgtEl>
                                          <p:spTgt spid="512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512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5123">
                                            <p:txEl>
                                              <p:pRg st="8" end="8"/>
                                            </p:txEl>
                                          </p:spTgt>
                                        </p:tgtEl>
                                        <p:attrNameLst>
                                          <p:attrName>style.visibility</p:attrName>
                                        </p:attrNameLst>
                                      </p:cBhvr>
                                      <p:to>
                                        <p:strVal val="visible"/>
                                      </p:to>
                                    </p:set>
                                    <p:anim calcmode="lin" valueType="num">
                                      <p:cBhvr additive="base">
                                        <p:cTn id="55" dur="500" fill="hold"/>
                                        <p:tgtEl>
                                          <p:spTgt spid="512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512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B3EAC-60F9-4510-AEF6-C5BB3374ACAC}"/>
              </a:ext>
            </a:extLst>
          </p:cNvPr>
          <p:cNvSpPr>
            <a:spLocks noGrp="1"/>
          </p:cNvSpPr>
          <p:nvPr>
            <p:ph type="title"/>
          </p:nvPr>
        </p:nvSpPr>
        <p:spPr>
          <a:xfrm>
            <a:off x="609600" y="381000"/>
            <a:ext cx="10972800" cy="1371600"/>
          </a:xfrm>
        </p:spPr>
        <p:txBody>
          <a:bodyPr/>
          <a:lstStyle/>
          <a:p>
            <a:pPr>
              <a:defRPr/>
            </a:pPr>
            <a:r>
              <a:rPr lang="en-US">
                <a:solidFill>
                  <a:srgbClr val="000000"/>
                </a:solidFill>
                <a:effectLst>
                  <a:outerShdw blurRad="38100" dist="38100" dir="2700000" algn="tl">
                    <a:srgbClr val="FFFFFF"/>
                  </a:outerShdw>
                </a:effectLst>
              </a:rPr>
              <a:t>Database Management System</a:t>
            </a:r>
            <a:endParaRPr lang="en-US" dirty="0"/>
          </a:p>
        </p:txBody>
      </p:sp>
      <p:sp>
        <p:nvSpPr>
          <p:cNvPr id="3" name="Content Placeholder 2">
            <a:extLst>
              <a:ext uri="{FF2B5EF4-FFF2-40B4-BE49-F238E27FC236}">
                <a16:creationId xmlns:a16="http://schemas.microsoft.com/office/drawing/2014/main" id="{EA02B89B-D202-49E9-803B-9F1069EA3E5A}"/>
              </a:ext>
            </a:extLst>
          </p:cNvPr>
          <p:cNvSpPr>
            <a:spLocks noGrp="1"/>
          </p:cNvSpPr>
          <p:nvPr>
            <p:ph idx="1"/>
          </p:nvPr>
        </p:nvSpPr>
        <p:spPr>
          <a:xfrm>
            <a:off x="609600" y="1981200"/>
            <a:ext cx="10972800" cy="4114800"/>
          </a:xfrm>
        </p:spPr>
        <p:txBody>
          <a:bodyPr/>
          <a:lstStyle/>
          <a:p>
            <a:pPr marL="0" indent="0">
              <a:buNone/>
              <a:defRPr/>
            </a:pPr>
            <a:r>
              <a:rPr lang="en-US" dirty="0">
                <a:solidFill>
                  <a:srgbClr val="000000"/>
                </a:solidFill>
                <a:effectLst/>
              </a:rPr>
              <a:t>What are the advantages of the Database Approach?</a:t>
            </a:r>
          </a:p>
        </p:txBody>
      </p:sp>
      <p:sp>
        <p:nvSpPr>
          <p:cNvPr id="4" name="Slide Number Placeholder 3">
            <a:extLst>
              <a:ext uri="{FF2B5EF4-FFF2-40B4-BE49-F238E27FC236}">
                <a16:creationId xmlns:a16="http://schemas.microsoft.com/office/drawing/2014/main" id="{D60512A6-7987-4516-B2C7-3E9C40488A6D}"/>
              </a:ext>
            </a:extLst>
          </p:cNvPr>
          <p:cNvSpPr>
            <a:spLocks noGrp="1"/>
          </p:cNvSpPr>
          <p:nvPr>
            <p:ph type="sldNum" sz="quarter" idx="10"/>
          </p:nvPr>
        </p:nvSpPr>
        <p:spPr>
          <a:xfrm>
            <a:off x="8737600" y="6245225"/>
            <a:ext cx="2844800" cy="476250"/>
          </a:xfrm>
        </p:spPr>
        <p:txBody>
          <a:bodyPr/>
          <a:lstStyle/>
          <a:p>
            <a:pPr>
              <a:defRPr/>
            </a:pPr>
            <a:fld id="{F66FC6CF-18B6-4850-9F4B-2C3A78C05596}" type="slidenum">
              <a:rPr lang="en-US" altLang="en-US" smtClean="0"/>
              <a:pPr>
                <a:defRPr/>
              </a:pPr>
              <a:t>20</a:t>
            </a:fld>
            <a:endParaRPr lang="en-US"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9F09067-8E44-4D38-B688-DDEDAF4FCBDE}"/>
              </a:ext>
            </a:extLst>
          </p:cNvPr>
          <p:cNvSpPr>
            <a:spLocks noGrp="1"/>
          </p:cNvSpPr>
          <p:nvPr>
            <p:ph type="sldNum" sz="quarter" idx="10"/>
          </p:nvPr>
        </p:nvSpPr>
        <p:spPr/>
        <p:txBody>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algn="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algn="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algn="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algn="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defRPr/>
            </a:pPr>
            <a:fld id="{0CD5324E-E592-490B-BC5A-D2F418976BAB}" type="slidenum">
              <a:rPr lang="en-US" altLang="en-US" smtClean="0">
                <a:solidFill>
                  <a:srgbClr val="000000"/>
                </a:solidFill>
                <a:latin typeface="Arial" panose="020B0604020202020204" pitchFamily="34" charset="0"/>
              </a:rPr>
              <a:pPr eaLnBrk="1" hangingPunct="1">
                <a:defRPr/>
              </a:pPr>
              <a:t>21</a:t>
            </a:fld>
            <a:endParaRPr lang="en-US" altLang="en-US">
              <a:solidFill>
                <a:srgbClr val="000000"/>
              </a:solidFill>
              <a:latin typeface="Arial" panose="020B0604020202020204" pitchFamily="34" charset="0"/>
            </a:endParaRPr>
          </a:p>
        </p:txBody>
      </p:sp>
      <p:sp>
        <p:nvSpPr>
          <p:cNvPr id="167938" name="Rectangle 2">
            <a:extLst>
              <a:ext uri="{FF2B5EF4-FFF2-40B4-BE49-F238E27FC236}">
                <a16:creationId xmlns:a16="http://schemas.microsoft.com/office/drawing/2014/main" id="{387A7470-D227-4DD8-B086-7676971770F8}"/>
              </a:ext>
            </a:extLst>
          </p:cNvPr>
          <p:cNvSpPr>
            <a:spLocks noGrp="1" noChangeArrowheads="1"/>
          </p:cNvSpPr>
          <p:nvPr>
            <p:ph type="title"/>
          </p:nvPr>
        </p:nvSpPr>
        <p:spPr>
          <a:xfrm>
            <a:off x="1600200" y="76200"/>
            <a:ext cx="8915400" cy="1371600"/>
          </a:xfrm>
        </p:spPr>
        <p:txBody>
          <a:bodyPr/>
          <a:lstStyle/>
          <a:p>
            <a:pPr eaLnBrk="1" hangingPunct="1">
              <a:defRPr/>
            </a:pPr>
            <a:r>
              <a:rPr lang="en-US" sz="4000" dirty="0">
                <a:solidFill>
                  <a:srgbClr val="000000"/>
                </a:solidFill>
                <a:effectLst>
                  <a:outerShdw blurRad="38100" dist="38100" dir="2700000" algn="tl">
                    <a:srgbClr val="FFFFFF"/>
                  </a:outerShdw>
                </a:effectLst>
              </a:rPr>
              <a:t>Advantages of the Database Approach</a:t>
            </a:r>
          </a:p>
        </p:txBody>
      </p:sp>
      <p:sp>
        <p:nvSpPr>
          <p:cNvPr id="167939" name="Rectangle 3">
            <a:extLst>
              <a:ext uri="{FF2B5EF4-FFF2-40B4-BE49-F238E27FC236}">
                <a16:creationId xmlns:a16="http://schemas.microsoft.com/office/drawing/2014/main" id="{916DC052-6274-4B09-86FE-0C94DFE7DE30}"/>
              </a:ext>
            </a:extLst>
          </p:cNvPr>
          <p:cNvSpPr>
            <a:spLocks noGrp="1" noChangeArrowheads="1"/>
          </p:cNvSpPr>
          <p:nvPr>
            <p:ph type="body" idx="1"/>
          </p:nvPr>
        </p:nvSpPr>
        <p:spPr>
          <a:xfrm>
            <a:off x="1981200" y="1447800"/>
            <a:ext cx="8229600" cy="4572000"/>
          </a:xfrm>
        </p:spPr>
        <p:txBody>
          <a:bodyPr>
            <a:normAutofit lnSpcReduction="10000"/>
          </a:bodyPr>
          <a:lstStyle/>
          <a:p>
            <a:pPr eaLnBrk="1" hangingPunct="1">
              <a:lnSpc>
                <a:spcPct val="80000"/>
              </a:lnSpc>
              <a:defRPr/>
            </a:pPr>
            <a:r>
              <a:rPr lang="en-US" sz="2800" dirty="0">
                <a:solidFill>
                  <a:srgbClr val="000000"/>
                </a:solidFill>
                <a:effectLst>
                  <a:outerShdw blurRad="38100" dist="38100" dir="2700000" algn="tl">
                    <a:srgbClr val="FFFFFF"/>
                  </a:outerShdw>
                </a:effectLst>
              </a:rPr>
              <a:t>Program-data independence</a:t>
            </a:r>
          </a:p>
          <a:p>
            <a:pPr eaLnBrk="1" hangingPunct="1">
              <a:lnSpc>
                <a:spcPct val="80000"/>
              </a:lnSpc>
              <a:defRPr/>
            </a:pPr>
            <a:r>
              <a:rPr lang="en-US" sz="2800" dirty="0">
                <a:solidFill>
                  <a:srgbClr val="000000"/>
                </a:solidFill>
                <a:effectLst>
                  <a:outerShdw blurRad="38100" dist="38100" dir="2700000" algn="tl">
                    <a:srgbClr val="FFFFFF"/>
                  </a:outerShdw>
                </a:effectLst>
              </a:rPr>
              <a:t>Planned data redundancy</a:t>
            </a:r>
          </a:p>
          <a:p>
            <a:pPr eaLnBrk="1" hangingPunct="1">
              <a:lnSpc>
                <a:spcPct val="80000"/>
              </a:lnSpc>
              <a:defRPr/>
            </a:pPr>
            <a:r>
              <a:rPr lang="en-US" sz="2800" dirty="0">
                <a:solidFill>
                  <a:srgbClr val="000000"/>
                </a:solidFill>
                <a:effectLst>
                  <a:outerShdw blurRad="38100" dist="38100" dir="2700000" algn="tl">
                    <a:srgbClr val="FFFFFF"/>
                  </a:outerShdw>
                </a:effectLst>
              </a:rPr>
              <a:t>Improved data consistency</a:t>
            </a:r>
          </a:p>
          <a:p>
            <a:pPr eaLnBrk="1" hangingPunct="1">
              <a:lnSpc>
                <a:spcPct val="80000"/>
              </a:lnSpc>
              <a:defRPr/>
            </a:pPr>
            <a:r>
              <a:rPr lang="en-US" sz="2800" dirty="0">
                <a:solidFill>
                  <a:srgbClr val="000000"/>
                </a:solidFill>
                <a:effectLst>
                  <a:outerShdw blurRad="38100" dist="38100" dir="2700000" algn="tl">
                    <a:srgbClr val="FFFFFF"/>
                  </a:outerShdw>
                </a:effectLst>
              </a:rPr>
              <a:t>Improved data sharing</a:t>
            </a:r>
          </a:p>
          <a:p>
            <a:pPr eaLnBrk="1" hangingPunct="1">
              <a:lnSpc>
                <a:spcPct val="80000"/>
              </a:lnSpc>
              <a:defRPr/>
            </a:pPr>
            <a:r>
              <a:rPr lang="en-US" sz="2800" dirty="0">
                <a:solidFill>
                  <a:srgbClr val="000000"/>
                </a:solidFill>
                <a:effectLst>
                  <a:outerShdw blurRad="38100" dist="38100" dir="2700000" algn="tl">
                    <a:srgbClr val="FFFFFF"/>
                  </a:outerShdw>
                </a:effectLst>
              </a:rPr>
              <a:t>Increased application development productivity</a:t>
            </a:r>
          </a:p>
          <a:p>
            <a:pPr eaLnBrk="1" hangingPunct="1">
              <a:lnSpc>
                <a:spcPct val="80000"/>
              </a:lnSpc>
              <a:defRPr/>
            </a:pPr>
            <a:r>
              <a:rPr lang="en-US" sz="2800" dirty="0">
                <a:solidFill>
                  <a:srgbClr val="000000"/>
                </a:solidFill>
                <a:effectLst>
                  <a:outerShdw blurRad="38100" dist="38100" dir="2700000" algn="tl">
                    <a:srgbClr val="FFFFFF"/>
                  </a:outerShdw>
                </a:effectLst>
              </a:rPr>
              <a:t>Enforcement of standards</a:t>
            </a:r>
          </a:p>
          <a:p>
            <a:pPr eaLnBrk="1" hangingPunct="1">
              <a:lnSpc>
                <a:spcPct val="80000"/>
              </a:lnSpc>
              <a:defRPr/>
            </a:pPr>
            <a:r>
              <a:rPr lang="en-US" sz="2800" dirty="0">
                <a:solidFill>
                  <a:srgbClr val="000000"/>
                </a:solidFill>
                <a:effectLst>
                  <a:outerShdw blurRad="38100" dist="38100" dir="2700000" algn="tl">
                    <a:srgbClr val="FFFFFF"/>
                  </a:outerShdw>
                </a:effectLst>
              </a:rPr>
              <a:t>Improved data quality</a:t>
            </a:r>
          </a:p>
          <a:p>
            <a:pPr eaLnBrk="1" hangingPunct="1">
              <a:lnSpc>
                <a:spcPct val="80000"/>
              </a:lnSpc>
              <a:defRPr/>
            </a:pPr>
            <a:r>
              <a:rPr lang="en-US" sz="2800" dirty="0">
                <a:solidFill>
                  <a:srgbClr val="000000"/>
                </a:solidFill>
                <a:effectLst>
                  <a:outerShdw blurRad="38100" dist="38100" dir="2700000" algn="tl">
                    <a:srgbClr val="FFFFFF"/>
                  </a:outerShdw>
                </a:effectLst>
              </a:rPr>
              <a:t>Improved data accessibility and responsiveness</a:t>
            </a:r>
          </a:p>
          <a:p>
            <a:pPr eaLnBrk="1" hangingPunct="1">
              <a:lnSpc>
                <a:spcPct val="80000"/>
              </a:lnSpc>
              <a:defRPr/>
            </a:pPr>
            <a:r>
              <a:rPr lang="en-US" sz="2800" dirty="0">
                <a:solidFill>
                  <a:srgbClr val="000000"/>
                </a:solidFill>
                <a:effectLst>
                  <a:outerShdw blurRad="38100" dist="38100" dir="2700000" algn="tl">
                    <a:srgbClr val="FFFFFF"/>
                  </a:outerShdw>
                </a:effectLst>
              </a:rPr>
              <a:t>Reduced program maintenance</a:t>
            </a:r>
          </a:p>
          <a:p>
            <a:pPr eaLnBrk="1" hangingPunct="1">
              <a:lnSpc>
                <a:spcPct val="80000"/>
              </a:lnSpc>
              <a:defRPr/>
            </a:pPr>
            <a:r>
              <a:rPr lang="en-US" sz="2800" dirty="0">
                <a:solidFill>
                  <a:srgbClr val="000000"/>
                </a:solidFill>
                <a:effectLst>
                  <a:outerShdw blurRad="38100" dist="38100" dir="2700000" algn="tl">
                    <a:srgbClr val="FFFFFF"/>
                  </a:outerShdw>
                </a:effectLst>
              </a:rPr>
              <a:t>Improved decision support</a:t>
            </a:r>
          </a:p>
          <a:p>
            <a:pPr eaLnBrk="1" hangingPunct="1">
              <a:lnSpc>
                <a:spcPct val="80000"/>
              </a:lnSpc>
              <a:defRPr/>
            </a:pPr>
            <a:endParaRPr lang="en-US" sz="2800" dirty="0">
              <a:solidFill>
                <a:srgbClr val="000000"/>
              </a:solidFill>
              <a:effectLst>
                <a:outerShdw blurRad="38100" dist="38100" dir="2700000" algn="tl">
                  <a:srgbClr val="FFFFFF"/>
                </a:outerShdw>
              </a:effectLst>
            </a:endParaRPr>
          </a:p>
          <a:p>
            <a:pPr lvl="1" eaLnBrk="1" hangingPunct="1">
              <a:lnSpc>
                <a:spcPct val="80000"/>
              </a:lnSpc>
              <a:defRPr/>
            </a:pPr>
            <a:endParaRPr lang="en-US" sz="2400" dirty="0">
              <a:solidFill>
                <a:srgbClr val="000000"/>
              </a:solidFill>
              <a:effectLst>
                <a:outerShdw blurRad="38100" dist="38100" dir="2700000" algn="tl">
                  <a:srgbClr val="FFFFFF"/>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7939">
                                            <p:txEl>
                                              <p:pRg st="0" end="0"/>
                                            </p:txEl>
                                          </p:spTgt>
                                        </p:tgtEl>
                                        <p:attrNameLst>
                                          <p:attrName>style.visibility</p:attrName>
                                        </p:attrNameLst>
                                      </p:cBhvr>
                                      <p:to>
                                        <p:strVal val="visible"/>
                                      </p:to>
                                    </p:set>
                                    <p:anim calcmode="lin" valueType="num">
                                      <p:cBhvr additive="base">
                                        <p:cTn id="7" dur="500" fill="hold"/>
                                        <p:tgtEl>
                                          <p:spTgt spid="16793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6793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67939">
                                            <p:txEl>
                                              <p:pRg st="1" end="1"/>
                                            </p:txEl>
                                          </p:spTgt>
                                        </p:tgtEl>
                                        <p:attrNameLst>
                                          <p:attrName>style.visibility</p:attrName>
                                        </p:attrNameLst>
                                      </p:cBhvr>
                                      <p:to>
                                        <p:strVal val="visible"/>
                                      </p:to>
                                    </p:set>
                                    <p:anim calcmode="lin" valueType="num">
                                      <p:cBhvr additive="base">
                                        <p:cTn id="13" dur="500" fill="hold"/>
                                        <p:tgtEl>
                                          <p:spTgt spid="16793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6793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67939">
                                            <p:txEl>
                                              <p:pRg st="2" end="2"/>
                                            </p:txEl>
                                          </p:spTgt>
                                        </p:tgtEl>
                                        <p:attrNameLst>
                                          <p:attrName>style.visibility</p:attrName>
                                        </p:attrNameLst>
                                      </p:cBhvr>
                                      <p:to>
                                        <p:strVal val="visible"/>
                                      </p:to>
                                    </p:set>
                                    <p:anim calcmode="lin" valueType="num">
                                      <p:cBhvr additive="base">
                                        <p:cTn id="19" dur="500" fill="hold"/>
                                        <p:tgtEl>
                                          <p:spTgt spid="16793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6793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67939">
                                            <p:txEl>
                                              <p:pRg st="3" end="3"/>
                                            </p:txEl>
                                          </p:spTgt>
                                        </p:tgtEl>
                                        <p:attrNameLst>
                                          <p:attrName>style.visibility</p:attrName>
                                        </p:attrNameLst>
                                      </p:cBhvr>
                                      <p:to>
                                        <p:strVal val="visible"/>
                                      </p:to>
                                    </p:set>
                                    <p:anim calcmode="lin" valueType="num">
                                      <p:cBhvr additive="base">
                                        <p:cTn id="25" dur="500" fill="hold"/>
                                        <p:tgtEl>
                                          <p:spTgt spid="167939">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6793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67939">
                                            <p:txEl>
                                              <p:pRg st="4" end="4"/>
                                            </p:txEl>
                                          </p:spTgt>
                                        </p:tgtEl>
                                        <p:attrNameLst>
                                          <p:attrName>style.visibility</p:attrName>
                                        </p:attrNameLst>
                                      </p:cBhvr>
                                      <p:to>
                                        <p:strVal val="visible"/>
                                      </p:to>
                                    </p:set>
                                    <p:anim calcmode="lin" valueType="num">
                                      <p:cBhvr additive="base">
                                        <p:cTn id="31" dur="500" fill="hold"/>
                                        <p:tgtEl>
                                          <p:spTgt spid="167939">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6793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67939">
                                            <p:txEl>
                                              <p:pRg st="5" end="5"/>
                                            </p:txEl>
                                          </p:spTgt>
                                        </p:tgtEl>
                                        <p:attrNameLst>
                                          <p:attrName>style.visibility</p:attrName>
                                        </p:attrNameLst>
                                      </p:cBhvr>
                                      <p:to>
                                        <p:strVal val="visible"/>
                                      </p:to>
                                    </p:set>
                                    <p:anim calcmode="lin" valueType="num">
                                      <p:cBhvr additive="base">
                                        <p:cTn id="37" dur="500" fill="hold"/>
                                        <p:tgtEl>
                                          <p:spTgt spid="167939">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67939">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67939">
                                            <p:txEl>
                                              <p:pRg st="6" end="6"/>
                                            </p:txEl>
                                          </p:spTgt>
                                        </p:tgtEl>
                                        <p:attrNameLst>
                                          <p:attrName>style.visibility</p:attrName>
                                        </p:attrNameLst>
                                      </p:cBhvr>
                                      <p:to>
                                        <p:strVal val="visible"/>
                                      </p:to>
                                    </p:set>
                                    <p:anim calcmode="lin" valueType="num">
                                      <p:cBhvr additive="base">
                                        <p:cTn id="43" dur="500" fill="hold"/>
                                        <p:tgtEl>
                                          <p:spTgt spid="167939">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67939">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67939">
                                            <p:txEl>
                                              <p:pRg st="7" end="7"/>
                                            </p:txEl>
                                          </p:spTgt>
                                        </p:tgtEl>
                                        <p:attrNameLst>
                                          <p:attrName>style.visibility</p:attrName>
                                        </p:attrNameLst>
                                      </p:cBhvr>
                                      <p:to>
                                        <p:strVal val="visible"/>
                                      </p:to>
                                    </p:set>
                                    <p:anim calcmode="lin" valueType="num">
                                      <p:cBhvr additive="base">
                                        <p:cTn id="49" dur="500" fill="hold"/>
                                        <p:tgtEl>
                                          <p:spTgt spid="167939">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167939">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167939">
                                            <p:txEl>
                                              <p:pRg st="8" end="8"/>
                                            </p:txEl>
                                          </p:spTgt>
                                        </p:tgtEl>
                                        <p:attrNameLst>
                                          <p:attrName>style.visibility</p:attrName>
                                        </p:attrNameLst>
                                      </p:cBhvr>
                                      <p:to>
                                        <p:strVal val="visible"/>
                                      </p:to>
                                    </p:set>
                                    <p:anim calcmode="lin" valueType="num">
                                      <p:cBhvr additive="base">
                                        <p:cTn id="55" dur="500" fill="hold"/>
                                        <p:tgtEl>
                                          <p:spTgt spid="167939">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167939">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167939">
                                            <p:txEl>
                                              <p:pRg st="9" end="9"/>
                                            </p:txEl>
                                          </p:spTgt>
                                        </p:tgtEl>
                                        <p:attrNameLst>
                                          <p:attrName>style.visibility</p:attrName>
                                        </p:attrNameLst>
                                      </p:cBhvr>
                                      <p:to>
                                        <p:strVal val="visible"/>
                                      </p:to>
                                    </p:set>
                                    <p:anim calcmode="lin" valueType="num">
                                      <p:cBhvr additive="base">
                                        <p:cTn id="61" dur="500" fill="hold"/>
                                        <p:tgtEl>
                                          <p:spTgt spid="167939">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167939">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7939" grpId="0" build="p"/>
    </p:bld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E523853-1357-416A-8AC2-439154E4FD39}"/>
              </a:ext>
            </a:extLst>
          </p:cNvPr>
          <p:cNvSpPr>
            <a:spLocks noGrp="1"/>
          </p:cNvSpPr>
          <p:nvPr>
            <p:ph type="sldNum" sz="quarter" idx="10"/>
          </p:nvPr>
        </p:nvSpPr>
        <p:spPr/>
        <p:txBody>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algn="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algn="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algn="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algn="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defRPr/>
            </a:pPr>
            <a:fld id="{C16A1302-25D3-477F-A6DA-B22EDE1392FA}" type="slidenum">
              <a:rPr lang="en-US" altLang="en-US" smtClean="0">
                <a:solidFill>
                  <a:srgbClr val="000000"/>
                </a:solidFill>
                <a:latin typeface="Arial" panose="020B0604020202020204" pitchFamily="34" charset="0"/>
              </a:rPr>
              <a:pPr eaLnBrk="1" hangingPunct="1">
                <a:defRPr/>
              </a:pPr>
              <a:t>22</a:t>
            </a:fld>
            <a:endParaRPr lang="en-US" altLang="en-US">
              <a:solidFill>
                <a:srgbClr val="000000"/>
              </a:solidFill>
              <a:latin typeface="Arial" panose="020B0604020202020204" pitchFamily="34" charset="0"/>
            </a:endParaRPr>
          </a:p>
        </p:txBody>
      </p:sp>
      <p:sp>
        <p:nvSpPr>
          <p:cNvPr id="168962" name="Rectangle 2">
            <a:extLst>
              <a:ext uri="{FF2B5EF4-FFF2-40B4-BE49-F238E27FC236}">
                <a16:creationId xmlns:a16="http://schemas.microsoft.com/office/drawing/2014/main" id="{0BD391D7-ED44-414B-B15C-3DCE7CE5BCDB}"/>
              </a:ext>
            </a:extLst>
          </p:cNvPr>
          <p:cNvSpPr>
            <a:spLocks noGrp="1" noChangeArrowheads="1"/>
          </p:cNvSpPr>
          <p:nvPr>
            <p:ph type="title"/>
          </p:nvPr>
        </p:nvSpPr>
        <p:spPr>
          <a:xfrm>
            <a:off x="1555812" y="244875"/>
            <a:ext cx="8915400" cy="1371600"/>
          </a:xfrm>
        </p:spPr>
        <p:txBody>
          <a:bodyPr/>
          <a:lstStyle/>
          <a:p>
            <a:pPr eaLnBrk="1" hangingPunct="1">
              <a:defRPr/>
            </a:pPr>
            <a:r>
              <a:rPr lang="en-US" sz="4000" dirty="0">
                <a:solidFill>
                  <a:srgbClr val="000000"/>
                </a:solidFill>
                <a:effectLst>
                  <a:outerShdw blurRad="38100" dist="38100" dir="2700000" algn="tl">
                    <a:srgbClr val="FFFFFF"/>
                  </a:outerShdw>
                </a:effectLst>
              </a:rPr>
              <a:t>Costs and Risks of the Database Approach</a:t>
            </a:r>
          </a:p>
        </p:txBody>
      </p:sp>
      <p:sp>
        <p:nvSpPr>
          <p:cNvPr id="168963" name="Rectangle 3">
            <a:extLst>
              <a:ext uri="{FF2B5EF4-FFF2-40B4-BE49-F238E27FC236}">
                <a16:creationId xmlns:a16="http://schemas.microsoft.com/office/drawing/2014/main" id="{356FF4E8-5AD6-49D1-BC34-501AD8171E47}"/>
              </a:ext>
            </a:extLst>
          </p:cNvPr>
          <p:cNvSpPr>
            <a:spLocks noGrp="1" noChangeArrowheads="1"/>
          </p:cNvSpPr>
          <p:nvPr>
            <p:ph type="body" idx="1"/>
          </p:nvPr>
        </p:nvSpPr>
        <p:spPr>
          <a:xfrm>
            <a:off x="1981200" y="1828800"/>
            <a:ext cx="8229600" cy="3810000"/>
          </a:xfrm>
        </p:spPr>
        <p:txBody>
          <a:bodyPr/>
          <a:lstStyle/>
          <a:p>
            <a:pPr eaLnBrk="1" hangingPunct="1">
              <a:defRPr/>
            </a:pPr>
            <a:r>
              <a:rPr lang="en-US" dirty="0">
                <a:solidFill>
                  <a:srgbClr val="000000"/>
                </a:solidFill>
                <a:effectLst>
                  <a:outerShdw blurRad="38100" dist="38100" dir="2700000" algn="tl">
                    <a:srgbClr val="FFFFFF"/>
                  </a:outerShdw>
                </a:effectLst>
              </a:rPr>
              <a:t>New, specialized personnel</a:t>
            </a:r>
          </a:p>
          <a:p>
            <a:pPr eaLnBrk="1" hangingPunct="1">
              <a:defRPr/>
            </a:pPr>
            <a:r>
              <a:rPr lang="en-US" dirty="0">
                <a:solidFill>
                  <a:srgbClr val="000000"/>
                </a:solidFill>
                <a:effectLst>
                  <a:outerShdw blurRad="38100" dist="38100" dir="2700000" algn="tl">
                    <a:srgbClr val="FFFFFF"/>
                  </a:outerShdw>
                </a:effectLst>
              </a:rPr>
              <a:t>Installation and management cost and complexity</a:t>
            </a:r>
          </a:p>
          <a:p>
            <a:pPr eaLnBrk="1" hangingPunct="1">
              <a:defRPr/>
            </a:pPr>
            <a:r>
              <a:rPr lang="en-US" dirty="0">
                <a:solidFill>
                  <a:srgbClr val="000000"/>
                </a:solidFill>
                <a:effectLst>
                  <a:outerShdw blurRad="38100" dist="38100" dir="2700000" algn="tl">
                    <a:srgbClr val="FFFFFF"/>
                  </a:outerShdw>
                </a:effectLst>
              </a:rPr>
              <a:t>Conversion costs</a:t>
            </a:r>
          </a:p>
          <a:p>
            <a:pPr eaLnBrk="1" hangingPunct="1">
              <a:defRPr/>
            </a:pPr>
            <a:r>
              <a:rPr lang="en-US" dirty="0">
                <a:solidFill>
                  <a:srgbClr val="000000"/>
                </a:solidFill>
                <a:effectLst>
                  <a:outerShdw blurRad="38100" dist="38100" dir="2700000" algn="tl">
                    <a:srgbClr val="FFFFFF"/>
                  </a:outerShdw>
                </a:effectLst>
              </a:rPr>
              <a:t>Need for explicit backup and recovery</a:t>
            </a:r>
          </a:p>
          <a:p>
            <a:pPr eaLnBrk="1" hangingPunct="1">
              <a:defRPr/>
            </a:pPr>
            <a:r>
              <a:rPr lang="en-US" dirty="0">
                <a:solidFill>
                  <a:srgbClr val="000000"/>
                </a:solidFill>
                <a:effectLst>
                  <a:outerShdw blurRad="38100" dist="38100" dir="2700000" algn="tl">
                    <a:srgbClr val="FFFFFF"/>
                  </a:outerShdw>
                </a:effectLst>
              </a:rPr>
              <a:t>Organizational conflict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8963">
                                            <p:txEl>
                                              <p:pRg st="0" end="0"/>
                                            </p:txEl>
                                          </p:spTgt>
                                        </p:tgtEl>
                                        <p:attrNameLst>
                                          <p:attrName>style.visibility</p:attrName>
                                        </p:attrNameLst>
                                      </p:cBhvr>
                                      <p:to>
                                        <p:strVal val="visible"/>
                                      </p:to>
                                    </p:set>
                                    <p:anim calcmode="lin" valueType="num">
                                      <p:cBhvr additive="base">
                                        <p:cTn id="7" dur="500" fill="hold"/>
                                        <p:tgtEl>
                                          <p:spTgt spid="16896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6896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68963">
                                            <p:txEl>
                                              <p:pRg st="1" end="1"/>
                                            </p:txEl>
                                          </p:spTgt>
                                        </p:tgtEl>
                                        <p:attrNameLst>
                                          <p:attrName>style.visibility</p:attrName>
                                        </p:attrNameLst>
                                      </p:cBhvr>
                                      <p:to>
                                        <p:strVal val="visible"/>
                                      </p:to>
                                    </p:set>
                                    <p:anim calcmode="lin" valueType="num">
                                      <p:cBhvr additive="base">
                                        <p:cTn id="13" dur="500" fill="hold"/>
                                        <p:tgtEl>
                                          <p:spTgt spid="16896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6896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68963">
                                            <p:txEl>
                                              <p:pRg st="2" end="2"/>
                                            </p:txEl>
                                          </p:spTgt>
                                        </p:tgtEl>
                                        <p:attrNameLst>
                                          <p:attrName>style.visibility</p:attrName>
                                        </p:attrNameLst>
                                      </p:cBhvr>
                                      <p:to>
                                        <p:strVal val="visible"/>
                                      </p:to>
                                    </p:set>
                                    <p:anim calcmode="lin" valueType="num">
                                      <p:cBhvr additive="base">
                                        <p:cTn id="19" dur="500" fill="hold"/>
                                        <p:tgtEl>
                                          <p:spTgt spid="16896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6896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68963">
                                            <p:txEl>
                                              <p:pRg st="3" end="3"/>
                                            </p:txEl>
                                          </p:spTgt>
                                        </p:tgtEl>
                                        <p:attrNameLst>
                                          <p:attrName>style.visibility</p:attrName>
                                        </p:attrNameLst>
                                      </p:cBhvr>
                                      <p:to>
                                        <p:strVal val="visible"/>
                                      </p:to>
                                    </p:set>
                                    <p:anim calcmode="lin" valueType="num">
                                      <p:cBhvr additive="base">
                                        <p:cTn id="25" dur="500" fill="hold"/>
                                        <p:tgtEl>
                                          <p:spTgt spid="16896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6896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68963">
                                            <p:txEl>
                                              <p:pRg st="4" end="4"/>
                                            </p:txEl>
                                          </p:spTgt>
                                        </p:tgtEl>
                                        <p:attrNameLst>
                                          <p:attrName>style.visibility</p:attrName>
                                        </p:attrNameLst>
                                      </p:cBhvr>
                                      <p:to>
                                        <p:strVal val="visible"/>
                                      </p:to>
                                    </p:set>
                                    <p:anim calcmode="lin" valueType="num">
                                      <p:cBhvr additive="base">
                                        <p:cTn id="31" dur="500" fill="hold"/>
                                        <p:tgtEl>
                                          <p:spTgt spid="16896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6896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8963" grpId="0" build="p"/>
    </p:bld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899E237-EF5C-400D-A416-411815C41016}"/>
              </a:ext>
            </a:extLst>
          </p:cNvPr>
          <p:cNvSpPr>
            <a:spLocks noGrp="1"/>
          </p:cNvSpPr>
          <p:nvPr>
            <p:ph type="sldNum" sz="quarter" idx="10"/>
          </p:nvPr>
        </p:nvSpPr>
        <p:spPr/>
        <p:txBody>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algn="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algn="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algn="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algn="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defRPr/>
            </a:pPr>
            <a:fld id="{C51E5A00-516A-4415-A35A-F11D784D4C16}" type="slidenum">
              <a:rPr lang="en-US" altLang="en-US" smtClean="0">
                <a:solidFill>
                  <a:srgbClr val="000000"/>
                </a:solidFill>
                <a:latin typeface="Arial" panose="020B0604020202020204" pitchFamily="34" charset="0"/>
              </a:rPr>
              <a:pPr eaLnBrk="1" hangingPunct="1">
                <a:defRPr/>
              </a:pPr>
              <a:t>23</a:t>
            </a:fld>
            <a:endParaRPr lang="en-US" altLang="en-US">
              <a:solidFill>
                <a:srgbClr val="000000"/>
              </a:solidFill>
              <a:latin typeface="Arial" panose="020B0604020202020204" pitchFamily="34" charset="0"/>
            </a:endParaRPr>
          </a:p>
        </p:txBody>
      </p:sp>
      <p:sp>
        <p:nvSpPr>
          <p:cNvPr id="151554" name="Rectangle 2">
            <a:extLst>
              <a:ext uri="{FF2B5EF4-FFF2-40B4-BE49-F238E27FC236}">
                <a16:creationId xmlns:a16="http://schemas.microsoft.com/office/drawing/2014/main" id="{89DCB831-1474-4318-931C-73F33A5E8375}"/>
              </a:ext>
            </a:extLst>
          </p:cNvPr>
          <p:cNvSpPr>
            <a:spLocks noGrp="1" noChangeArrowheads="1"/>
          </p:cNvSpPr>
          <p:nvPr>
            <p:ph type="title"/>
          </p:nvPr>
        </p:nvSpPr>
        <p:spPr>
          <a:xfrm>
            <a:off x="1981200" y="0"/>
            <a:ext cx="8229600" cy="1066800"/>
          </a:xfrm>
        </p:spPr>
        <p:txBody>
          <a:bodyPr/>
          <a:lstStyle/>
          <a:p>
            <a:pPr eaLnBrk="1" hangingPunct="1">
              <a:defRPr/>
            </a:pPr>
            <a:r>
              <a:rPr lang="en-US" sz="4000" dirty="0">
                <a:solidFill>
                  <a:srgbClr val="000000"/>
                </a:solidFill>
                <a:effectLst>
                  <a:outerShdw blurRad="38100" dist="38100" dir="2700000" algn="tl">
                    <a:srgbClr val="FFFFFF"/>
                  </a:outerShdw>
                </a:effectLst>
              </a:rPr>
              <a:t>Elements of the Database Approach</a:t>
            </a:r>
          </a:p>
        </p:txBody>
      </p:sp>
      <p:sp>
        <p:nvSpPr>
          <p:cNvPr id="151555" name="Rectangle 3">
            <a:extLst>
              <a:ext uri="{FF2B5EF4-FFF2-40B4-BE49-F238E27FC236}">
                <a16:creationId xmlns:a16="http://schemas.microsoft.com/office/drawing/2014/main" id="{8EF606D3-34B7-4E31-B512-DFA8F5039D6B}"/>
              </a:ext>
            </a:extLst>
          </p:cNvPr>
          <p:cNvSpPr>
            <a:spLocks noGrp="1" noChangeArrowheads="1"/>
          </p:cNvSpPr>
          <p:nvPr>
            <p:ph type="body" idx="1"/>
          </p:nvPr>
        </p:nvSpPr>
        <p:spPr>
          <a:xfrm>
            <a:off x="1927225" y="1089025"/>
            <a:ext cx="8229600" cy="4572000"/>
          </a:xfrm>
        </p:spPr>
        <p:txBody>
          <a:bodyPr>
            <a:normAutofit lnSpcReduction="10000"/>
          </a:bodyPr>
          <a:lstStyle/>
          <a:p>
            <a:pPr eaLnBrk="1" hangingPunct="1">
              <a:lnSpc>
                <a:spcPct val="150000"/>
              </a:lnSpc>
              <a:defRPr/>
            </a:pPr>
            <a:r>
              <a:rPr lang="en-US" sz="1600" dirty="0">
                <a:solidFill>
                  <a:srgbClr val="000000"/>
                </a:solidFill>
                <a:effectLst>
                  <a:outerShdw blurRad="38100" dist="38100" dir="2700000" algn="tl">
                    <a:srgbClr val="FFFFFF"/>
                  </a:outerShdw>
                </a:effectLst>
              </a:rPr>
              <a:t>Data models </a:t>
            </a:r>
          </a:p>
          <a:p>
            <a:pPr lvl="1" eaLnBrk="1" hangingPunct="1">
              <a:lnSpc>
                <a:spcPct val="150000"/>
              </a:lnSpc>
              <a:defRPr/>
            </a:pPr>
            <a:r>
              <a:rPr lang="en-US" sz="1600" dirty="0">
                <a:solidFill>
                  <a:srgbClr val="000000"/>
                </a:solidFill>
                <a:effectLst>
                  <a:outerShdw blurRad="38100" dist="38100" dir="2700000" algn="tl">
                    <a:srgbClr val="FFFFFF"/>
                  </a:outerShdw>
                </a:effectLst>
              </a:rPr>
              <a:t>Graphical system capturing nature and relationship of data</a:t>
            </a:r>
          </a:p>
          <a:p>
            <a:pPr lvl="1" eaLnBrk="1" hangingPunct="1">
              <a:lnSpc>
                <a:spcPct val="150000"/>
              </a:lnSpc>
              <a:defRPr/>
            </a:pPr>
            <a:r>
              <a:rPr lang="en-US" sz="1600" dirty="0">
                <a:solidFill>
                  <a:srgbClr val="000000"/>
                </a:solidFill>
                <a:effectLst>
                  <a:outerShdw blurRad="38100" dist="38100" dir="2700000" algn="tl">
                    <a:srgbClr val="FFFFFF"/>
                  </a:outerShdw>
                </a:effectLst>
              </a:rPr>
              <a:t>Enterprise Data Model–high-level entities and relationships for the organization</a:t>
            </a:r>
          </a:p>
          <a:p>
            <a:pPr lvl="1" eaLnBrk="1" hangingPunct="1">
              <a:lnSpc>
                <a:spcPct val="150000"/>
              </a:lnSpc>
              <a:defRPr/>
            </a:pPr>
            <a:r>
              <a:rPr lang="en-US" sz="1600" dirty="0">
                <a:solidFill>
                  <a:srgbClr val="000000"/>
                </a:solidFill>
                <a:effectLst>
                  <a:outerShdw blurRad="38100" dist="38100" dir="2700000" algn="tl">
                    <a:srgbClr val="FFFFFF"/>
                  </a:outerShdw>
                </a:effectLst>
              </a:rPr>
              <a:t>Project Data Model–more detailed view, matching data structure in database or data warehouse </a:t>
            </a:r>
          </a:p>
          <a:p>
            <a:pPr eaLnBrk="1" hangingPunct="1">
              <a:lnSpc>
                <a:spcPct val="150000"/>
              </a:lnSpc>
              <a:defRPr/>
            </a:pPr>
            <a:r>
              <a:rPr lang="en-US" sz="1600" dirty="0">
                <a:solidFill>
                  <a:srgbClr val="000000"/>
                </a:solidFill>
                <a:effectLst>
                  <a:outerShdw blurRad="38100" dist="38100" dir="2700000" algn="tl">
                    <a:srgbClr val="FFFFFF"/>
                  </a:outerShdw>
                </a:effectLst>
              </a:rPr>
              <a:t>Entities</a:t>
            </a:r>
          </a:p>
          <a:p>
            <a:pPr lvl="1" eaLnBrk="1" hangingPunct="1">
              <a:lnSpc>
                <a:spcPct val="150000"/>
              </a:lnSpc>
              <a:defRPr/>
            </a:pPr>
            <a:r>
              <a:rPr lang="en-US" sz="1600" dirty="0">
                <a:solidFill>
                  <a:srgbClr val="000000"/>
                </a:solidFill>
                <a:effectLst>
                  <a:outerShdw blurRad="38100" dist="38100" dir="2700000" algn="tl">
                    <a:srgbClr val="FFFFFF"/>
                  </a:outerShdw>
                </a:effectLst>
              </a:rPr>
              <a:t>Noun form describing a person, place, object, event, or concept</a:t>
            </a:r>
          </a:p>
          <a:p>
            <a:pPr lvl="1" eaLnBrk="1" hangingPunct="1">
              <a:lnSpc>
                <a:spcPct val="150000"/>
              </a:lnSpc>
              <a:defRPr/>
            </a:pPr>
            <a:r>
              <a:rPr lang="en-US" sz="1600" dirty="0">
                <a:solidFill>
                  <a:srgbClr val="000000"/>
                </a:solidFill>
                <a:effectLst>
                  <a:outerShdw blurRad="38100" dist="38100" dir="2700000" algn="tl">
                    <a:srgbClr val="FFFFFF"/>
                  </a:outerShdw>
                </a:effectLst>
              </a:rPr>
              <a:t>Composed of attributes</a:t>
            </a:r>
          </a:p>
          <a:p>
            <a:pPr eaLnBrk="1" hangingPunct="1">
              <a:lnSpc>
                <a:spcPct val="150000"/>
              </a:lnSpc>
              <a:defRPr/>
            </a:pPr>
            <a:r>
              <a:rPr lang="en-US" sz="1600" dirty="0">
                <a:solidFill>
                  <a:srgbClr val="000000"/>
                </a:solidFill>
                <a:effectLst>
                  <a:outerShdw blurRad="38100" dist="38100" dir="2700000" algn="tl">
                    <a:srgbClr val="FFFFFF"/>
                  </a:outerShdw>
                </a:effectLst>
              </a:rPr>
              <a:t>Relationships</a:t>
            </a:r>
          </a:p>
          <a:p>
            <a:pPr lvl="1" eaLnBrk="1" hangingPunct="1">
              <a:lnSpc>
                <a:spcPct val="150000"/>
              </a:lnSpc>
              <a:defRPr/>
            </a:pPr>
            <a:r>
              <a:rPr lang="en-US" sz="1600" dirty="0">
                <a:solidFill>
                  <a:srgbClr val="000000"/>
                </a:solidFill>
                <a:effectLst>
                  <a:outerShdw blurRad="38100" dist="38100" dir="2700000" algn="tl">
                    <a:srgbClr val="FFFFFF"/>
                  </a:outerShdw>
                </a:effectLst>
              </a:rPr>
              <a:t>Between entities</a:t>
            </a:r>
          </a:p>
          <a:p>
            <a:pPr lvl="1" eaLnBrk="1" hangingPunct="1">
              <a:lnSpc>
                <a:spcPct val="150000"/>
              </a:lnSpc>
              <a:defRPr/>
            </a:pPr>
            <a:r>
              <a:rPr lang="en-US" sz="1600" dirty="0">
                <a:solidFill>
                  <a:srgbClr val="000000"/>
                </a:solidFill>
                <a:effectLst>
                  <a:outerShdw blurRad="38100" dist="38100" dir="2700000" algn="tl">
                    <a:srgbClr val="FFFFFF"/>
                  </a:outerShdw>
                </a:effectLst>
              </a:rPr>
              <a:t>Usually one-to-many (1:M) or many-to-many (M:N)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51555">
                                            <p:txEl>
                                              <p:pRg st="0" end="0"/>
                                            </p:txEl>
                                          </p:spTgt>
                                        </p:tgtEl>
                                        <p:attrNameLst>
                                          <p:attrName>style.visibility</p:attrName>
                                        </p:attrNameLst>
                                      </p:cBhvr>
                                      <p:to>
                                        <p:strVal val="visible"/>
                                      </p:to>
                                    </p:set>
                                    <p:animEffect transition="in" filter="fade">
                                      <p:cBhvr>
                                        <p:cTn id="7" dur="1000"/>
                                        <p:tgtEl>
                                          <p:spTgt spid="151555">
                                            <p:txEl>
                                              <p:pRg st="0" end="0"/>
                                            </p:txEl>
                                          </p:spTgt>
                                        </p:tgtEl>
                                      </p:cBhvr>
                                    </p:animEffect>
                                    <p:anim calcmode="lin" valueType="num">
                                      <p:cBhvr>
                                        <p:cTn id="8" dur="1000" fill="hold"/>
                                        <p:tgtEl>
                                          <p:spTgt spid="15155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51555">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51555">
                                            <p:txEl>
                                              <p:pRg st="1" end="1"/>
                                            </p:txEl>
                                          </p:spTgt>
                                        </p:tgtEl>
                                        <p:attrNameLst>
                                          <p:attrName>style.visibility</p:attrName>
                                        </p:attrNameLst>
                                      </p:cBhvr>
                                      <p:to>
                                        <p:strVal val="visible"/>
                                      </p:to>
                                    </p:set>
                                    <p:animEffect transition="in" filter="fade">
                                      <p:cBhvr>
                                        <p:cTn id="12" dur="1000"/>
                                        <p:tgtEl>
                                          <p:spTgt spid="151555">
                                            <p:txEl>
                                              <p:pRg st="1" end="1"/>
                                            </p:txEl>
                                          </p:spTgt>
                                        </p:tgtEl>
                                      </p:cBhvr>
                                    </p:animEffect>
                                    <p:anim calcmode="lin" valueType="num">
                                      <p:cBhvr>
                                        <p:cTn id="13" dur="1000" fill="hold"/>
                                        <p:tgtEl>
                                          <p:spTgt spid="151555">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151555">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51555">
                                            <p:txEl>
                                              <p:pRg st="2" end="2"/>
                                            </p:txEl>
                                          </p:spTgt>
                                        </p:tgtEl>
                                        <p:attrNameLst>
                                          <p:attrName>style.visibility</p:attrName>
                                        </p:attrNameLst>
                                      </p:cBhvr>
                                      <p:to>
                                        <p:strVal val="visible"/>
                                      </p:to>
                                    </p:set>
                                    <p:animEffect transition="in" filter="fade">
                                      <p:cBhvr>
                                        <p:cTn id="17" dur="1000"/>
                                        <p:tgtEl>
                                          <p:spTgt spid="151555">
                                            <p:txEl>
                                              <p:pRg st="2" end="2"/>
                                            </p:txEl>
                                          </p:spTgt>
                                        </p:tgtEl>
                                      </p:cBhvr>
                                    </p:animEffect>
                                    <p:anim calcmode="lin" valueType="num">
                                      <p:cBhvr>
                                        <p:cTn id="18" dur="1000" fill="hold"/>
                                        <p:tgtEl>
                                          <p:spTgt spid="151555">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151555">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51555">
                                            <p:txEl>
                                              <p:pRg st="3" end="3"/>
                                            </p:txEl>
                                          </p:spTgt>
                                        </p:tgtEl>
                                        <p:attrNameLst>
                                          <p:attrName>style.visibility</p:attrName>
                                        </p:attrNameLst>
                                      </p:cBhvr>
                                      <p:to>
                                        <p:strVal val="visible"/>
                                      </p:to>
                                    </p:set>
                                    <p:animEffect transition="in" filter="fade">
                                      <p:cBhvr>
                                        <p:cTn id="22" dur="1000"/>
                                        <p:tgtEl>
                                          <p:spTgt spid="151555">
                                            <p:txEl>
                                              <p:pRg st="3" end="3"/>
                                            </p:txEl>
                                          </p:spTgt>
                                        </p:tgtEl>
                                      </p:cBhvr>
                                    </p:animEffect>
                                    <p:anim calcmode="lin" valueType="num">
                                      <p:cBhvr>
                                        <p:cTn id="23" dur="1000" fill="hold"/>
                                        <p:tgtEl>
                                          <p:spTgt spid="151555">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151555">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grpId="0" nodeType="clickEffect">
                                  <p:stCondLst>
                                    <p:cond delay="0"/>
                                  </p:stCondLst>
                                  <p:childTnLst>
                                    <p:set>
                                      <p:cBhvr>
                                        <p:cTn id="28" dur="1" fill="hold">
                                          <p:stCondLst>
                                            <p:cond delay="0"/>
                                          </p:stCondLst>
                                        </p:cTn>
                                        <p:tgtEl>
                                          <p:spTgt spid="151555">
                                            <p:txEl>
                                              <p:pRg st="4" end="4"/>
                                            </p:txEl>
                                          </p:spTgt>
                                        </p:tgtEl>
                                        <p:attrNameLst>
                                          <p:attrName>style.visibility</p:attrName>
                                        </p:attrNameLst>
                                      </p:cBhvr>
                                      <p:to>
                                        <p:strVal val="visible"/>
                                      </p:to>
                                    </p:set>
                                    <p:animEffect transition="in" filter="fade">
                                      <p:cBhvr>
                                        <p:cTn id="29" dur="1000"/>
                                        <p:tgtEl>
                                          <p:spTgt spid="151555">
                                            <p:txEl>
                                              <p:pRg st="4" end="4"/>
                                            </p:txEl>
                                          </p:spTgt>
                                        </p:tgtEl>
                                      </p:cBhvr>
                                    </p:animEffect>
                                    <p:anim calcmode="lin" valueType="num">
                                      <p:cBhvr>
                                        <p:cTn id="30" dur="1000" fill="hold"/>
                                        <p:tgtEl>
                                          <p:spTgt spid="151555">
                                            <p:txEl>
                                              <p:pRg st="4" end="4"/>
                                            </p:txEl>
                                          </p:spTgt>
                                        </p:tgtEl>
                                        <p:attrNameLst>
                                          <p:attrName>ppt_x</p:attrName>
                                        </p:attrNameLst>
                                      </p:cBhvr>
                                      <p:tavLst>
                                        <p:tav tm="0">
                                          <p:val>
                                            <p:strVal val="#ppt_x"/>
                                          </p:val>
                                        </p:tav>
                                        <p:tav tm="100000">
                                          <p:val>
                                            <p:strVal val="#ppt_x"/>
                                          </p:val>
                                        </p:tav>
                                      </p:tavLst>
                                    </p:anim>
                                    <p:anim calcmode="lin" valueType="num">
                                      <p:cBhvr>
                                        <p:cTn id="31" dur="1000" fill="hold"/>
                                        <p:tgtEl>
                                          <p:spTgt spid="151555">
                                            <p:txEl>
                                              <p:pRg st="4" end="4"/>
                                            </p:txEl>
                                          </p:spTgt>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151555">
                                            <p:txEl>
                                              <p:pRg st="5" end="5"/>
                                            </p:txEl>
                                          </p:spTgt>
                                        </p:tgtEl>
                                        <p:attrNameLst>
                                          <p:attrName>style.visibility</p:attrName>
                                        </p:attrNameLst>
                                      </p:cBhvr>
                                      <p:to>
                                        <p:strVal val="visible"/>
                                      </p:to>
                                    </p:set>
                                    <p:animEffect transition="in" filter="fade">
                                      <p:cBhvr>
                                        <p:cTn id="34" dur="1000"/>
                                        <p:tgtEl>
                                          <p:spTgt spid="151555">
                                            <p:txEl>
                                              <p:pRg st="5" end="5"/>
                                            </p:txEl>
                                          </p:spTgt>
                                        </p:tgtEl>
                                      </p:cBhvr>
                                    </p:animEffect>
                                    <p:anim calcmode="lin" valueType="num">
                                      <p:cBhvr>
                                        <p:cTn id="35" dur="1000" fill="hold"/>
                                        <p:tgtEl>
                                          <p:spTgt spid="151555">
                                            <p:txEl>
                                              <p:pRg st="5" end="5"/>
                                            </p:txEl>
                                          </p:spTgt>
                                        </p:tgtEl>
                                        <p:attrNameLst>
                                          <p:attrName>ppt_x</p:attrName>
                                        </p:attrNameLst>
                                      </p:cBhvr>
                                      <p:tavLst>
                                        <p:tav tm="0">
                                          <p:val>
                                            <p:strVal val="#ppt_x"/>
                                          </p:val>
                                        </p:tav>
                                        <p:tav tm="100000">
                                          <p:val>
                                            <p:strVal val="#ppt_x"/>
                                          </p:val>
                                        </p:tav>
                                      </p:tavLst>
                                    </p:anim>
                                    <p:anim calcmode="lin" valueType="num">
                                      <p:cBhvr>
                                        <p:cTn id="36" dur="1000" fill="hold"/>
                                        <p:tgtEl>
                                          <p:spTgt spid="151555">
                                            <p:txEl>
                                              <p:pRg st="5" end="5"/>
                                            </p:txEl>
                                          </p:spTgt>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151555">
                                            <p:txEl>
                                              <p:pRg st="6" end="6"/>
                                            </p:txEl>
                                          </p:spTgt>
                                        </p:tgtEl>
                                        <p:attrNameLst>
                                          <p:attrName>style.visibility</p:attrName>
                                        </p:attrNameLst>
                                      </p:cBhvr>
                                      <p:to>
                                        <p:strVal val="visible"/>
                                      </p:to>
                                    </p:set>
                                    <p:animEffect transition="in" filter="fade">
                                      <p:cBhvr>
                                        <p:cTn id="39" dur="1000"/>
                                        <p:tgtEl>
                                          <p:spTgt spid="151555">
                                            <p:txEl>
                                              <p:pRg st="6" end="6"/>
                                            </p:txEl>
                                          </p:spTgt>
                                        </p:tgtEl>
                                      </p:cBhvr>
                                    </p:animEffect>
                                    <p:anim calcmode="lin" valueType="num">
                                      <p:cBhvr>
                                        <p:cTn id="40" dur="1000" fill="hold"/>
                                        <p:tgtEl>
                                          <p:spTgt spid="151555">
                                            <p:txEl>
                                              <p:pRg st="6" end="6"/>
                                            </p:txEl>
                                          </p:spTgt>
                                        </p:tgtEl>
                                        <p:attrNameLst>
                                          <p:attrName>ppt_x</p:attrName>
                                        </p:attrNameLst>
                                      </p:cBhvr>
                                      <p:tavLst>
                                        <p:tav tm="0">
                                          <p:val>
                                            <p:strVal val="#ppt_x"/>
                                          </p:val>
                                        </p:tav>
                                        <p:tav tm="100000">
                                          <p:val>
                                            <p:strVal val="#ppt_x"/>
                                          </p:val>
                                        </p:tav>
                                      </p:tavLst>
                                    </p:anim>
                                    <p:anim calcmode="lin" valueType="num">
                                      <p:cBhvr>
                                        <p:cTn id="41" dur="1000" fill="hold"/>
                                        <p:tgtEl>
                                          <p:spTgt spid="151555">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42" presetClass="entr" presetSubtype="0" fill="hold" grpId="0" nodeType="clickEffect">
                                  <p:stCondLst>
                                    <p:cond delay="0"/>
                                  </p:stCondLst>
                                  <p:childTnLst>
                                    <p:set>
                                      <p:cBhvr>
                                        <p:cTn id="45" dur="1" fill="hold">
                                          <p:stCondLst>
                                            <p:cond delay="0"/>
                                          </p:stCondLst>
                                        </p:cTn>
                                        <p:tgtEl>
                                          <p:spTgt spid="151555">
                                            <p:txEl>
                                              <p:pRg st="7" end="7"/>
                                            </p:txEl>
                                          </p:spTgt>
                                        </p:tgtEl>
                                        <p:attrNameLst>
                                          <p:attrName>style.visibility</p:attrName>
                                        </p:attrNameLst>
                                      </p:cBhvr>
                                      <p:to>
                                        <p:strVal val="visible"/>
                                      </p:to>
                                    </p:set>
                                    <p:animEffect transition="in" filter="fade">
                                      <p:cBhvr>
                                        <p:cTn id="46" dur="1000"/>
                                        <p:tgtEl>
                                          <p:spTgt spid="151555">
                                            <p:txEl>
                                              <p:pRg st="7" end="7"/>
                                            </p:txEl>
                                          </p:spTgt>
                                        </p:tgtEl>
                                      </p:cBhvr>
                                    </p:animEffect>
                                    <p:anim calcmode="lin" valueType="num">
                                      <p:cBhvr>
                                        <p:cTn id="47" dur="1000" fill="hold"/>
                                        <p:tgtEl>
                                          <p:spTgt spid="151555">
                                            <p:txEl>
                                              <p:pRg st="7" end="7"/>
                                            </p:txEl>
                                          </p:spTgt>
                                        </p:tgtEl>
                                        <p:attrNameLst>
                                          <p:attrName>ppt_x</p:attrName>
                                        </p:attrNameLst>
                                      </p:cBhvr>
                                      <p:tavLst>
                                        <p:tav tm="0">
                                          <p:val>
                                            <p:strVal val="#ppt_x"/>
                                          </p:val>
                                        </p:tav>
                                        <p:tav tm="100000">
                                          <p:val>
                                            <p:strVal val="#ppt_x"/>
                                          </p:val>
                                        </p:tav>
                                      </p:tavLst>
                                    </p:anim>
                                    <p:anim calcmode="lin" valueType="num">
                                      <p:cBhvr>
                                        <p:cTn id="48" dur="1000" fill="hold"/>
                                        <p:tgtEl>
                                          <p:spTgt spid="151555">
                                            <p:txEl>
                                              <p:pRg st="7" end="7"/>
                                            </p:txEl>
                                          </p:spTgt>
                                        </p:tgtEl>
                                        <p:attrNameLst>
                                          <p:attrName>ppt_y</p:attrName>
                                        </p:attrNameLst>
                                      </p:cBhvr>
                                      <p:tavLst>
                                        <p:tav tm="0">
                                          <p:val>
                                            <p:strVal val="#ppt_y+.1"/>
                                          </p:val>
                                        </p:tav>
                                        <p:tav tm="100000">
                                          <p:val>
                                            <p:strVal val="#ppt_y"/>
                                          </p:val>
                                        </p:tav>
                                      </p:tavLst>
                                    </p:anim>
                                  </p:childTnLst>
                                </p:cTn>
                              </p:par>
                              <p:par>
                                <p:cTn id="49" presetID="42" presetClass="entr" presetSubtype="0" fill="hold" grpId="0" nodeType="withEffect">
                                  <p:stCondLst>
                                    <p:cond delay="0"/>
                                  </p:stCondLst>
                                  <p:childTnLst>
                                    <p:set>
                                      <p:cBhvr>
                                        <p:cTn id="50" dur="1" fill="hold">
                                          <p:stCondLst>
                                            <p:cond delay="0"/>
                                          </p:stCondLst>
                                        </p:cTn>
                                        <p:tgtEl>
                                          <p:spTgt spid="151555">
                                            <p:txEl>
                                              <p:pRg st="8" end="8"/>
                                            </p:txEl>
                                          </p:spTgt>
                                        </p:tgtEl>
                                        <p:attrNameLst>
                                          <p:attrName>style.visibility</p:attrName>
                                        </p:attrNameLst>
                                      </p:cBhvr>
                                      <p:to>
                                        <p:strVal val="visible"/>
                                      </p:to>
                                    </p:set>
                                    <p:animEffect transition="in" filter="fade">
                                      <p:cBhvr>
                                        <p:cTn id="51" dur="1000"/>
                                        <p:tgtEl>
                                          <p:spTgt spid="151555">
                                            <p:txEl>
                                              <p:pRg st="8" end="8"/>
                                            </p:txEl>
                                          </p:spTgt>
                                        </p:tgtEl>
                                      </p:cBhvr>
                                    </p:animEffect>
                                    <p:anim calcmode="lin" valueType="num">
                                      <p:cBhvr>
                                        <p:cTn id="52" dur="1000" fill="hold"/>
                                        <p:tgtEl>
                                          <p:spTgt spid="151555">
                                            <p:txEl>
                                              <p:pRg st="8" end="8"/>
                                            </p:txEl>
                                          </p:spTgt>
                                        </p:tgtEl>
                                        <p:attrNameLst>
                                          <p:attrName>ppt_x</p:attrName>
                                        </p:attrNameLst>
                                      </p:cBhvr>
                                      <p:tavLst>
                                        <p:tav tm="0">
                                          <p:val>
                                            <p:strVal val="#ppt_x"/>
                                          </p:val>
                                        </p:tav>
                                        <p:tav tm="100000">
                                          <p:val>
                                            <p:strVal val="#ppt_x"/>
                                          </p:val>
                                        </p:tav>
                                      </p:tavLst>
                                    </p:anim>
                                    <p:anim calcmode="lin" valueType="num">
                                      <p:cBhvr>
                                        <p:cTn id="53" dur="1000" fill="hold"/>
                                        <p:tgtEl>
                                          <p:spTgt spid="151555">
                                            <p:txEl>
                                              <p:pRg st="8" end="8"/>
                                            </p:txEl>
                                          </p:spTgt>
                                        </p:tgtEl>
                                        <p:attrNameLst>
                                          <p:attrName>ppt_y</p:attrName>
                                        </p:attrNameLst>
                                      </p:cBhvr>
                                      <p:tavLst>
                                        <p:tav tm="0">
                                          <p:val>
                                            <p:strVal val="#ppt_y+.1"/>
                                          </p:val>
                                        </p:tav>
                                        <p:tav tm="100000">
                                          <p:val>
                                            <p:strVal val="#ppt_y"/>
                                          </p:val>
                                        </p:tav>
                                      </p:tavLst>
                                    </p:anim>
                                  </p:childTnLst>
                                </p:cTn>
                              </p:par>
                              <p:par>
                                <p:cTn id="54" presetID="42" presetClass="entr" presetSubtype="0" fill="hold" grpId="0" nodeType="withEffect">
                                  <p:stCondLst>
                                    <p:cond delay="0"/>
                                  </p:stCondLst>
                                  <p:childTnLst>
                                    <p:set>
                                      <p:cBhvr>
                                        <p:cTn id="55" dur="1" fill="hold">
                                          <p:stCondLst>
                                            <p:cond delay="0"/>
                                          </p:stCondLst>
                                        </p:cTn>
                                        <p:tgtEl>
                                          <p:spTgt spid="151555">
                                            <p:txEl>
                                              <p:pRg st="9" end="9"/>
                                            </p:txEl>
                                          </p:spTgt>
                                        </p:tgtEl>
                                        <p:attrNameLst>
                                          <p:attrName>style.visibility</p:attrName>
                                        </p:attrNameLst>
                                      </p:cBhvr>
                                      <p:to>
                                        <p:strVal val="visible"/>
                                      </p:to>
                                    </p:set>
                                    <p:animEffect transition="in" filter="fade">
                                      <p:cBhvr>
                                        <p:cTn id="56" dur="1000"/>
                                        <p:tgtEl>
                                          <p:spTgt spid="151555">
                                            <p:txEl>
                                              <p:pRg st="9" end="9"/>
                                            </p:txEl>
                                          </p:spTgt>
                                        </p:tgtEl>
                                      </p:cBhvr>
                                    </p:animEffect>
                                    <p:anim calcmode="lin" valueType="num">
                                      <p:cBhvr>
                                        <p:cTn id="57" dur="1000" fill="hold"/>
                                        <p:tgtEl>
                                          <p:spTgt spid="151555">
                                            <p:txEl>
                                              <p:pRg st="9" end="9"/>
                                            </p:txEl>
                                          </p:spTgt>
                                        </p:tgtEl>
                                        <p:attrNameLst>
                                          <p:attrName>ppt_x</p:attrName>
                                        </p:attrNameLst>
                                      </p:cBhvr>
                                      <p:tavLst>
                                        <p:tav tm="0">
                                          <p:val>
                                            <p:strVal val="#ppt_x"/>
                                          </p:val>
                                        </p:tav>
                                        <p:tav tm="100000">
                                          <p:val>
                                            <p:strVal val="#ppt_x"/>
                                          </p:val>
                                        </p:tav>
                                      </p:tavLst>
                                    </p:anim>
                                    <p:anim calcmode="lin" valueType="num">
                                      <p:cBhvr>
                                        <p:cTn id="58" dur="1000" fill="hold"/>
                                        <p:tgtEl>
                                          <p:spTgt spid="151555">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555"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381000"/>
            <a:ext cx="10740272" cy="778497"/>
          </a:xfrm>
        </p:spPr>
        <p:txBody>
          <a:bodyPr/>
          <a:lstStyle/>
          <a:p>
            <a:r>
              <a:rPr lang="en-US" dirty="0">
                <a:effectLst/>
              </a:rPr>
              <a:t>The Database Approach</a:t>
            </a:r>
            <a:endParaRPr lang="en-US" sz="2000" dirty="0">
              <a:effectLst/>
            </a:endParaRPr>
          </a:p>
        </p:txBody>
      </p:sp>
      <p:sp>
        <p:nvSpPr>
          <p:cNvPr id="5" name="Text Placeholder 4"/>
          <p:cNvSpPr>
            <a:spLocks noGrp="1"/>
          </p:cNvSpPr>
          <p:nvPr>
            <p:ph type="body" idx="1"/>
          </p:nvPr>
        </p:nvSpPr>
        <p:spPr>
          <a:xfrm>
            <a:off x="609600" y="1285338"/>
            <a:ext cx="9601200" cy="1371599"/>
          </a:xfrm>
        </p:spPr>
        <p:txBody>
          <a:bodyPr/>
          <a:lstStyle/>
          <a:p>
            <a:pPr>
              <a:lnSpc>
                <a:spcPct val="80000"/>
              </a:lnSpc>
              <a:defRPr/>
            </a:pPr>
            <a:r>
              <a:rPr lang="en-US" sz="2000" dirty="0">
                <a:solidFill>
                  <a:srgbClr val="000000"/>
                </a:solidFill>
                <a:effectLst/>
              </a:rPr>
              <a:t>Relational Databases</a:t>
            </a:r>
          </a:p>
          <a:p>
            <a:pPr>
              <a:lnSpc>
                <a:spcPct val="80000"/>
              </a:lnSpc>
              <a:defRPr/>
            </a:pPr>
            <a:r>
              <a:rPr lang="en-US" sz="2000" dirty="0">
                <a:solidFill>
                  <a:srgbClr val="000000"/>
                </a:solidFill>
                <a:effectLst/>
              </a:rPr>
              <a:t>Database technology involving tables (relations) representing entities and primary/foreign keys representing relationships</a:t>
            </a:r>
          </a:p>
        </p:txBody>
      </p:sp>
      <p:pic>
        <p:nvPicPr>
          <p:cNvPr id="6" name="Picture 5" descr="A set of four tables for four relations. The first table shows the order table with columns for Order I D, Order Date, and Customer I D. The second table shows the order line table with columns for order I D, Product I D, and Ordered Quantity. The third table shows the customer table with columns for Customer I D, and Customer Name. The fourth table shows the product table with columns for Product I D and Product Description.">
            <a:extLst>
              <a:ext uri="{FF2B5EF4-FFF2-40B4-BE49-F238E27FC236}">
                <a16:creationId xmlns:a16="http://schemas.microsoft.com/office/drawing/2014/main" id="{6A84A365-C6B6-4367-8D8B-BB41C6E35693}"/>
              </a:ext>
            </a:extLst>
          </p:cNvPr>
          <p:cNvPicPr>
            <a:picLocks noChangeAspect="1"/>
          </p:cNvPicPr>
          <p:nvPr/>
        </p:nvPicPr>
        <p:blipFill>
          <a:blip r:embed="rId3"/>
          <a:stretch>
            <a:fillRect/>
          </a:stretch>
        </p:blipFill>
        <p:spPr>
          <a:xfrm>
            <a:off x="2183891" y="2288881"/>
            <a:ext cx="6452617" cy="4085264"/>
          </a:xfrm>
          <a:prstGeom prst="rect">
            <a:avLst/>
          </a:prstGeom>
        </p:spPr>
      </p:pic>
    </p:spTree>
    <p:extLst>
      <p:ext uri="{BB962C8B-B14F-4D97-AF65-F5344CB8AC3E}">
        <p14:creationId xmlns:p14="http://schemas.microsoft.com/office/powerpoint/2010/main" val="11382393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7ACB7C2-128A-4EFD-B0CE-142C6C2023F8}"/>
              </a:ext>
            </a:extLst>
          </p:cNvPr>
          <p:cNvSpPr>
            <a:spLocks noGrp="1"/>
          </p:cNvSpPr>
          <p:nvPr>
            <p:ph type="sldNum" sz="quarter" idx="10"/>
          </p:nvPr>
        </p:nvSpPr>
        <p:spPr/>
        <p:txBody>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algn="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algn="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algn="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algn="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defRPr/>
            </a:pPr>
            <a:fld id="{2CD568B5-7A6E-4C15-AD22-862800024726}" type="slidenum">
              <a:rPr lang="en-US" altLang="en-US" smtClean="0">
                <a:solidFill>
                  <a:srgbClr val="000000"/>
                </a:solidFill>
                <a:latin typeface="Arial" panose="020B0604020202020204" pitchFamily="34" charset="0"/>
              </a:rPr>
              <a:pPr eaLnBrk="1" hangingPunct="1">
                <a:defRPr/>
              </a:pPr>
              <a:t>25</a:t>
            </a:fld>
            <a:endParaRPr lang="en-US" altLang="en-US">
              <a:solidFill>
                <a:srgbClr val="000000"/>
              </a:solidFill>
              <a:latin typeface="Arial" panose="020B0604020202020204" pitchFamily="34" charset="0"/>
            </a:endParaRPr>
          </a:p>
        </p:txBody>
      </p:sp>
      <p:sp>
        <p:nvSpPr>
          <p:cNvPr id="137218" name="Rectangle 2">
            <a:extLst>
              <a:ext uri="{FF2B5EF4-FFF2-40B4-BE49-F238E27FC236}">
                <a16:creationId xmlns:a16="http://schemas.microsoft.com/office/drawing/2014/main" id="{35E80146-725B-48DA-AFAC-C9E65334C4C3}"/>
              </a:ext>
            </a:extLst>
          </p:cNvPr>
          <p:cNvSpPr>
            <a:spLocks noGrp="1" noChangeArrowheads="1"/>
          </p:cNvSpPr>
          <p:nvPr>
            <p:ph type="title"/>
          </p:nvPr>
        </p:nvSpPr>
        <p:spPr/>
        <p:txBody>
          <a:bodyPr/>
          <a:lstStyle/>
          <a:p>
            <a:pPr eaLnBrk="1" hangingPunct="1">
              <a:defRPr/>
            </a:pPr>
            <a:r>
              <a:rPr lang="en-US" dirty="0">
                <a:solidFill>
                  <a:srgbClr val="000000"/>
                </a:solidFill>
                <a:effectLst>
                  <a:outerShdw blurRad="38100" dist="38100" dir="2700000" algn="tl">
                    <a:srgbClr val="FFFFFF"/>
                  </a:outerShdw>
                </a:effectLst>
              </a:rPr>
              <a:t>Enterprise Data Model</a:t>
            </a:r>
          </a:p>
        </p:txBody>
      </p:sp>
      <p:sp>
        <p:nvSpPr>
          <p:cNvPr id="137219" name="Rectangle 3">
            <a:extLst>
              <a:ext uri="{FF2B5EF4-FFF2-40B4-BE49-F238E27FC236}">
                <a16:creationId xmlns:a16="http://schemas.microsoft.com/office/drawing/2014/main" id="{0A992BAD-AF98-4635-8B14-A20606A032BA}"/>
              </a:ext>
            </a:extLst>
          </p:cNvPr>
          <p:cNvSpPr>
            <a:spLocks noGrp="1" noChangeArrowheads="1"/>
          </p:cNvSpPr>
          <p:nvPr>
            <p:ph type="body" idx="1"/>
          </p:nvPr>
        </p:nvSpPr>
        <p:spPr>
          <a:xfrm>
            <a:off x="838200" y="1690688"/>
            <a:ext cx="10515600" cy="4486275"/>
          </a:xfrm>
        </p:spPr>
        <p:txBody>
          <a:bodyPr/>
          <a:lstStyle/>
          <a:p>
            <a:pPr eaLnBrk="1" hangingPunct="1">
              <a:defRPr/>
            </a:pPr>
            <a:r>
              <a:rPr lang="en-US" sz="2800" dirty="0">
                <a:solidFill>
                  <a:srgbClr val="000000"/>
                </a:solidFill>
                <a:effectLst>
                  <a:outerShdw blurRad="38100" dist="38100" dir="2700000" algn="tl">
                    <a:srgbClr val="FFFFFF"/>
                  </a:outerShdw>
                </a:effectLst>
              </a:rPr>
              <a:t>First step in database development</a:t>
            </a:r>
          </a:p>
          <a:p>
            <a:pPr eaLnBrk="1" hangingPunct="1">
              <a:defRPr/>
            </a:pPr>
            <a:r>
              <a:rPr lang="en-US" sz="2800" dirty="0">
                <a:solidFill>
                  <a:srgbClr val="000000"/>
                </a:solidFill>
                <a:effectLst>
                  <a:outerShdw blurRad="38100" dist="38100" dir="2700000" algn="tl">
                    <a:srgbClr val="FFFFFF"/>
                  </a:outerShdw>
                </a:effectLst>
              </a:rPr>
              <a:t>Specifies scope and general content</a:t>
            </a:r>
          </a:p>
          <a:p>
            <a:pPr eaLnBrk="1" hangingPunct="1">
              <a:defRPr/>
            </a:pPr>
            <a:r>
              <a:rPr lang="en-US" sz="2800" dirty="0">
                <a:solidFill>
                  <a:srgbClr val="000000"/>
                </a:solidFill>
                <a:effectLst>
                  <a:outerShdw blurRad="38100" dist="38100" dir="2700000" algn="tl">
                    <a:srgbClr val="FFFFFF"/>
                  </a:outerShdw>
                </a:effectLst>
              </a:rPr>
              <a:t>Overall picture of organizational data at high level of abstraction</a:t>
            </a:r>
          </a:p>
          <a:p>
            <a:pPr eaLnBrk="1" hangingPunct="1">
              <a:defRPr/>
            </a:pPr>
            <a:r>
              <a:rPr lang="en-US" sz="2800" dirty="0">
                <a:solidFill>
                  <a:srgbClr val="000000"/>
                </a:solidFill>
                <a:effectLst>
                  <a:outerShdw blurRad="38100" dist="38100" dir="2700000" algn="tl">
                    <a:srgbClr val="FFFFFF"/>
                  </a:outerShdw>
                </a:effectLst>
              </a:rPr>
              <a:t>Entity-relationship diagram</a:t>
            </a:r>
          </a:p>
          <a:p>
            <a:pPr eaLnBrk="1" hangingPunct="1">
              <a:defRPr/>
            </a:pPr>
            <a:r>
              <a:rPr lang="en-US" sz="2800" dirty="0">
                <a:solidFill>
                  <a:srgbClr val="000000"/>
                </a:solidFill>
                <a:effectLst>
                  <a:outerShdw blurRad="38100" dist="38100" dir="2700000" algn="tl">
                    <a:srgbClr val="FFFFFF"/>
                  </a:outerShdw>
                </a:effectLst>
              </a:rPr>
              <a:t>Descriptions of entity types</a:t>
            </a:r>
          </a:p>
          <a:p>
            <a:pPr eaLnBrk="1" hangingPunct="1">
              <a:defRPr/>
            </a:pPr>
            <a:r>
              <a:rPr lang="en-US" sz="2800" dirty="0">
                <a:solidFill>
                  <a:srgbClr val="000000"/>
                </a:solidFill>
                <a:effectLst>
                  <a:outerShdw blurRad="38100" dist="38100" dir="2700000" algn="tl">
                    <a:srgbClr val="FFFFFF"/>
                  </a:outerShdw>
                </a:effectLst>
              </a:rPr>
              <a:t>Relationships between entities</a:t>
            </a:r>
          </a:p>
          <a:p>
            <a:pPr eaLnBrk="1" hangingPunct="1">
              <a:defRPr/>
            </a:pPr>
            <a:r>
              <a:rPr lang="en-US" sz="2800" dirty="0">
                <a:solidFill>
                  <a:srgbClr val="000000"/>
                </a:solidFill>
                <a:effectLst>
                  <a:outerShdw blurRad="38100" dist="38100" dir="2700000" algn="tl">
                    <a:srgbClr val="FFFFFF"/>
                  </a:outerShdw>
                </a:effectLst>
              </a:rPr>
              <a:t>Business rules</a:t>
            </a:r>
            <a:endParaRPr lang="en-US" dirty="0">
              <a:solidFill>
                <a:srgbClr val="000000"/>
              </a:solidFill>
              <a:effectLst>
                <a:outerShdw blurRad="38100" dist="38100" dir="2700000" algn="tl">
                  <a:srgbClr val="FFFFFF"/>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7219">
                                            <p:txEl>
                                              <p:pRg st="0" end="0"/>
                                            </p:txEl>
                                          </p:spTgt>
                                        </p:tgtEl>
                                        <p:attrNameLst>
                                          <p:attrName>style.visibility</p:attrName>
                                        </p:attrNameLst>
                                      </p:cBhvr>
                                      <p:to>
                                        <p:strVal val="visible"/>
                                      </p:to>
                                    </p:set>
                                    <p:anim calcmode="lin" valueType="num">
                                      <p:cBhvr additive="base">
                                        <p:cTn id="7" dur="500" fill="hold"/>
                                        <p:tgtEl>
                                          <p:spTgt spid="13721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721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37219">
                                            <p:txEl>
                                              <p:pRg st="1" end="1"/>
                                            </p:txEl>
                                          </p:spTgt>
                                        </p:tgtEl>
                                        <p:attrNameLst>
                                          <p:attrName>style.visibility</p:attrName>
                                        </p:attrNameLst>
                                      </p:cBhvr>
                                      <p:to>
                                        <p:strVal val="visible"/>
                                      </p:to>
                                    </p:set>
                                    <p:anim calcmode="lin" valueType="num">
                                      <p:cBhvr additive="base">
                                        <p:cTn id="13" dur="500" fill="hold"/>
                                        <p:tgtEl>
                                          <p:spTgt spid="13721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3721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37219">
                                            <p:txEl>
                                              <p:pRg st="2" end="2"/>
                                            </p:txEl>
                                          </p:spTgt>
                                        </p:tgtEl>
                                        <p:attrNameLst>
                                          <p:attrName>style.visibility</p:attrName>
                                        </p:attrNameLst>
                                      </p:cBhvr>
                                      <p:to>
                                        <p:strVal val="visible"/>
                                      </p:to>
                                    </p:set>
                                    <p:anim calcmode="lin" valueType="num">
                                      <p:cBhvr additive="base">
                                        <p:cTn id="19" dur="500" fill="hold"/>
                                        <p:tgtEl>
                                          <p:spTgt spid="13721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3721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37219">
                                            <p:txEl>
                                              <p:pRg st="3" end="3"/>
                                            </p:txEl>
                                          </p:spTgt>
                                        </p:tgtEl>
                                        <p:attrNameLst>
                                          <p:attrName>style.visibility</p:attrName>
                                        </p:attrNameLst>
                                      </p:cBhvr>
                                      <p:to>
                                        <p:strVal val="visible"/>
                                      </p:to>
                                    </p:set>
                                    <p:anim calcmode="lin" valueType="num">
                                      <p:cBhvr additive="base">
                                        <p:cTn id="25" dur="500" fill="hold"/>
                                        <p:tgtEl>
                                          <p:spTgt spid="137219">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3721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37219">
                                            <p:txEl>
                                              <p:pRg st="4" end="4"/>
                                            </p:txEl>
                                          </p:spTgt>
                                        </p:tgtEl>
                                        <p:attrNameLst>
                                          <p:attrName>style.visibility</p:attrName>
                                        </p:attrNameLst>
                                      </p:cBhvr>
                                      <p:to>
                                        <p:strVal val="visible"/>
                                      </p:to>
                                    </p:set>
                                    <p:anim calcmode="lin" valueType="num">
                                      <p:cBhvr additive="base">
                                        <p:cTn id="31" dur="500" fill="hold"/>
                                        <p:tgtEl>
                                          <p:spTgt spid="137219">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3721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37219">
                                            <p:txEl>
                                              <p:pRg st="5" end="5"/>
                                            </p:txEl>
                                          </p:spTgt>
                                        </p:tgtEl>
                                        <p:attrNameLst>
                                          <p:attrName>style.visibility</p:attrName>
                                        </p:attrNameLst>
                                      </p:cBhvr>
                                      <p:to>
                                        <p:strVal val="visible"/>
                                      </p:to>
                                    </p:set>
                                    <p:anim calcmode="lin" valueType="num">
                                      <p:cBhvr additive="base">
                                        <p:cTn id="37" dur="500" fill="hold"/>
                                        <p:tgtEl>
                                          <p:spTgt spid="137219">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37219">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37219">
                                            <p:txEl>
                                              <p:pRg st="6" end="6"/>
                                            </p:txEl>
                                          </p:spTgt>
                                        </p:tgtEl>
                                        <p:attrNameLst>
                                          <p:attrName>style.visibility</p:attrName>
                                        </p:attrNameLst>
                                      </p:cBhvr>
                                      <p:to>
                                        <p:strVal val="visible"/>
                                      </p:to>
                                    </p:set>
                                    <p:anim calcmode="lin" valueType="num">
                                      <p:cBhvr additive="base">
                                        <p:cTn id="43" dur="500" fill="hold"/>
                                        <p:tgtEl>
                                          <p:spTgt spid="137219">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37219">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219"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1">
            <a:extLst>
              <a:ext uri="{FF2B5EF4-FFF2-40B4-BE49-F238E27FC236}">
                <a16:creationId xmlns:a16="http://schemas.microsoft.com/office/drawing/2014/main" id="{5FAB6BE5-9503-4842-A716-4E97AB09C004}"/>
              </a:ext>
            </a:extLst>
          </p:cNvPr>
          <p:cNvSpPr>
            <a:spLocks noGrp="1"/>
          </p:cNvSpPr>
          <p:nvPr>
            <p:ph type="sldNum" sz="quarter" idx="10"/>
          </p:nvPr>
        </p:nvSpPr>
        <p:spPr/>
        <p:txBody>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algn="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algn="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algn="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algn="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defRPr/>
            </a:pPr>
            <a:fld id="{4B4E4694-B299-4945-B847-9382E97EB331}" type="slidenum">
              <a:rPr lang="en-US" altLang="en-US" smtClean="0">
                <a:solidFill>
                  <a:srgbClr val="000000"/>
                </a:solidFill>
                <a:latin typeface="Arial" panose="020B0604020202020204" pitchFamily="34" charset="0"/>
              </a:rPr>
              <a:pPr eaLnBrk="1" hangingPunct="1">
                <a:defRPr/>
              </a:pPr>
              <a:t>26</a:t>
            </a:fld>
            <a:endParaRPr lang="en-US" altLang="en-US">
              <a:solidFill>
                <a:srgbClr val="000000"/>
              </a:solidFill>
              <a:latin typeface="Arial" panose="020B0604020202020204" pitchFamily="34" charset="0"/>
            </a:endParaRPr>
          </a:p>
        </p:txBody>
      </p:sp>
      <p:sp>
        <p:nvSpPr>
          <p:cNvPr id="45059" name="Text Box 6">
            <a:extLst>
              <a:ext uri="{FF2B5EF4-FFF2-40B4-BE49-F238E27FC236}">
                <a16:creationId xmlns:a16="http://schemas.microsoft.com/office/drawing/2014/main" id="{81E38FC6-8C34-45AE-872F-AC13EE1389CB}"/>
              </a:ext>
            </a:extLst>
          </p:cNvPr>
          <p:cNvSpPr txBox="1">
            <a:spLocks noChangeArrowheads="1"/>
          </p:cNvSpPr>
          <p:nvPr/>
        </p:nvSpPr>
        <p:spPr bwMode="auto">
          <a:xfrm>
            <a:off x="4640263" y="893763"/>
            <a:ext cx="39687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r>
              <a:rPr lang="en-US" altLang="en-US" sz="1800">
                <a:solidFill>
                  <a:srgbClr val="000000"/>
                </a:solidFill>
              </a:rPr>
              <a:t>Segment of an enterprise data model</a:t>
            </a:r>
          </a:p>
        </p:txBody>
      </p:sp>
      <p:sp>
        <p:nvSpPr>
          <p:cNvPr id="45060" name="Text Box 7">
            <a:extLst>
              <a:ext uri="{FF2B5EF4-FFF2-40B4-BE49-F238E27FC236}">
                <a16:creationId xmlns:a16="http://schemas.microsoft.com/office/drawing/2014/main" id="{77FE4F0A-2776-4203-A526-36D4EA63D811}"/>
              </a:ext>
            </a:extLst>
          </p:cNvPr>
          <p:cNvSpPr txBox="1">
            <a:spLocks noChangeArrowheads="1"/>
          </p:cNvSpPr>
          <p:nvPr/>
        </p:nvSpPr>
        <p:spPr bwMode="auto">
          <a:xfrm>
            <a:off x="5632451" y="2605088"/>
            <a:ext cx="412591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r>
              <a:rPr lang="en-US" altLang="en-US" sz="1800">
                <a:solidFill>
                  <a:srgbClr val="000000"/>
                </a:solidFill>
              </a:rPr>
              <a:t>Segment of a project-level data model</a:t>
            </a:r>
          </a:p>
        </p:txBody>
      </p:sp>
      <p:sp>
        <p:nvSpPr>
          <p:cNvPr id="45061" name="Rectangle 2">
            <a:extLst>
              <a:ext uri="{FF2B5EF4-FFF2-40B4-BE49-F238E27FC236}">
                <a16:creationId xmlns:a16="http://schemas.microsoft.com/office/drawing/2014/main" id="{C2C7D390-67F6-4BB7-BD10-0010A7BED8A4}"/>
              </a:ext>
            </a:extLst>
          </p:cNvPr>
          <p:cNvSpPr>
            <a:spLocks noChangeArrowheads="1"/>
          </p:cNvSpPr>
          <p:nvPr/>
        </p:nvSpPr>
        <p:spPr bwMode="auto">
          <a:xfrm>
            <a:off x="1524000" y="246063"/>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eaLnBrk="1" hangingPunct="1">
              <a:buFont typeface="Wingdings" panose="05000000000000000000" pitchFamily="2" charset="2"/>
              <a:buNone/>
            </a:pPr>
            <a:r>
              <a:rPr lang="en-US" altLang="en-US" sz="2400">
                <a:solidFill>
                  <a:srgbClr val="000000"/>
                </a:solidFill>
              </a:rPr>
              <a:t>Figure 1-3 Comparison of enterprise and project level data models</a:t>
            </a:r>
          </a:p>
        </p:txBody>
      </p:sp>
      <p:pic>
        <p:nvPicPr>
          <p:cNvPr id="45062" name="Picture 7">
            <a:extLst>
              <a:ext uri="{FF2B5EF4-FFF2-40B4-BE49-F238E27FC236}">
                <a16:creationId xmlns:a16="http://schemas.microsoft.com/office/drawing/2014/main" id="{1411D5C4-0194-4340-BF9F-C21829C48A81}"/>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045075" y="3144839"/>
            <a:ext cx="5403850" cy="2941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063" name="Picture 8">
            <a:extLst>
              <a:ext uri="{FF2B5EF4-FFF2-40B4-BE49-F238E27FC236}">
                <a16:creationId xmlns:a16="http://schemas.microsoft.com/office/drawing/2014/main" id="{455FE3D1-5704-4A1C-B8CD-639777629A23}"/>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836739" y="827089"/>
            <a:ext cx="2765425" cy="4852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47106" name="Picture 5">
            <a:extLst>
              <a:ext uri="{FF2B5EF4-FFF2-40B4-BE49-F238E27FC236}">
                <a16:creationId xmlns:a16="http://schemas.microsoft.com/office/drawing/2014/main" id="{E176958F-8CD2-4421-BE8F-84ACA24C3E23}"/>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247650"/>
            <a:ext cx="9144000" cy="5702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Slide Number Placeholder 1">
            <a:extLst>
              <a:ext uri="{FF2B5EF4-FFF2-40B4-BE49-F238E27FC236}">
                <a16:creationId xmlns:a16="http://schemas.microsoft.com/office/drawing/2014/main" id="{CB4F1036-427F-463D-B1F6-09B22C6C68BF}"/>
              </a:ext>
            </a:extLst>
          </p:cNvPr>
          <p:cNvSpPr>
            <a:spLocks noGrp="1"/>
          </p:cNvSpPr>
          <p:nvPr>
            <p:ph type="sldNum" sz="quarter" idx="10"/>
          </p:nvPr>
        </p:nvSpPr>
        <p:spPr/>
        <p:txBody>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algn="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algn="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algn="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algn="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defRPr/>
            </a:pPr>
            <a:fld id="{C6A6063A-170D-4064-910F-D2140CE76E1E}" type="slidenum">
              <a:rPr lang="en-US" altLang="en-US" smtClean="0">
                <a:solidFill>
                  <a:srgbClr val="000000"/>
                </a:solidFill>
                <a:latin typeface="Arial" panose="020B0604020202020204" pitchFamily="34" charset="0"/>
              </a:rPr>
              <a:pPr eaLnBrk="1" hangingPunct="1">
                <a:defRPr/>
              </a:pPr>
              <a:t>27</a:t>
            </a:fld>
            <a:endParaRPr lang="en-US" altLang="en-US">
              <a:solidFill>
                <a:srgbClr val="000000"/>
              </a:solidFill>
              <a:latin typeface="Arial" panose="020B0604020202020204" pitchFamily="34" charset="0"/>
            </a:endParaRPr>
          </a:p>
        </p:txBody>
      </p:sp>
      <p:sp>
        <p:nvSpPr>
          <p:cNvPr id="47108" name="Text Box 11">
            <a:extLst>
              <a:ext uri="{FF2B5EF4-FFF2-40B4-BE49-F238E27FC236}">
                <a16:creationId xmlns:a16="http://schemas.microsoft.com/office/drawing/2014/main" id="{2E5732FA-878E-4B5E-921C-FA0D42A450F7}"/>
              </a:ext>
            </a:extLst>
          </p:cNvPr>
          <p:cNvSpPr txBox="1">
            <a:spLocks noChangeArrowheads="1"/>
          </p:cNvSpPr>
          <p:nvPr/>
        </p:nvSpPr>
        <p:spPr bwMode="auto">
          <a:xfrm>
            <a:off x="5105400" y="1143000"/>
            <a:ext cx="2438400" cy="2862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eaLnBrk="1" hangingPunct="1">
              <a:spcBef>
                <a:spcPct val="50000"/>
              </a:spcBef>
              <a:buClrTx/>
              <a:buSzTx/>
              <a:buFontTx/>
              <a:buNone/>
            </a:pPr>
            <a:r>
              <a:rPr lang="en-US" altLang="en-US" sz="2400" dirty="0">
                <a:solidFill>
                  <a:srgbClr val="C00000"/>
                </a:solidFill>
                <a:latin typeface="Times New Roman" panose="02020603050405020304" pitchFamily="18" charset="0"/>
              </a:rPr>
              <a:t>One customer may place many orders, but each order is placed by a single customer</a:t>
            </a:r>
          </a:p>
          <a:p>
            <a:pPr eaLnBrk="1" hangingPunct="1">
              <a:spcBef>
                <a:spcPct val="50000"/>
              </a:spcBef>
              <a:buClrTx/>
              <a:buSzTx/>
              <a:buFontTx/>
              <a:buNone/>
            </a:pPr>
            <a:r>
              <a:rPr lang="en-US" altLang="en-US" sz="2400" dirty="0">
                <a:solidFill>
                  <a:srgbClr val="C00000"/>
                </a:solidFill>
                <a:latin typeface="Times New Roman" panose="02020603050405020304" pitchFamily="18" charset="0"/>
                <a:sym typeface="Wingdings" panose="05000000000000000000" pitchFamily="2" charset="2"/>
              </a:rPr>
              <a:t> One-to-many relationship</a:t>
            </a:r>
            <a:endParaRPr lang="en-US" altLang="en-US" sz="2400" dirty="0">
              <a:solidFill>
                <a:srgbClr val="C00000"/>
              </a:solidFill>
              <a:latin typeface="Times New Roman" panose="02020603050405020304" pitchFamily="18" charset="0"/>
            </a:endParaRPr>
          </a:p>
        </p:txBody>
      </p:sp>
      <p:sp>
        <p:nvSpPr>
          <p:cNvPr id="47109" name="Rectangle 12">
            <a:extLst>
              <a:ext uri="{FF2B5EF4-FFF2-40B4-BE49-F238E27FC236}">
                <a16:creationId xmlns:a16="http://schemas.microsoft.com/office/drawing/2014/main" id="{A5821BC5-F875-485C-83B6-6C632D0432EA}"/>
              </a:ext>
            </a:extLst>
          </p:cNvPr>
          <p:cNvSpPr>
            <a:spLocks noChangeArrowheads="1"/>
          </p:cNvSpPr>
          <p:nvPr/>
        </p:nvSpPr>
        <p:spPr bwMode="auto">
          <a:xfrm>
            <a:off x="2438400" y="533400"/>
            <a:ext cx="2667000" cy="5105400"/>
          </a:xfrm>
          <a:prstGeom prst="rect">
            <a:avLst/>
          </a:prstGeom>
          <a:noFill/>
          <a:ln w="25400">
            <a:solidFill>
              <a:srgbClr val="99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lgn="r" eaLnBrk="1" hangingPunct="1">
              <a:spcBef>
                <a:spcPct val="0"/>
              </a:spcBef>
              <a:buClrTx/>
              <a:buSzTx/>
              <a:buFontTx/>
              <a:buNone/>
            </a:pPr>
            <a:endParaRPr lang="en-US" altLang="en-US" sz="1800"/>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49154" name="Picture 5">
            <a:extLst>
              <a:ext uri="{FF2B5EF4-FFF2-40B4-BE49-F238E27FC236}">
                <a16:creationId xmlns:a16="http://schemas.microsoft.com/office/drawing/2014/main" id="{0ECF7099-A521-46F7-93B7-1CB7B510511F}"/>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247650"/>
            <a:ext cx="9144000" cy="5702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Slide Number Placeholder 1">
            <a:extLst>
              <a:ext uri="{FF2B5EF4-FFF2-40B4-BE49-F238E27FC236}">
                <a16:creationId xmlns:a16="http://schemas.microsoft.com/office/drawing/2014/main" id="{D1754E44-8D2F-484F-9DBE-CA8978D22B19}"/>
              </a:ext>
            </a:extLst>
          </p:cNvPr>
          <p:cNvSpPr>
            <a:spLocks noGrp="1"/>
          </p:cNvSpPr>
          <p:nvPr>
            <p:ph type="sldNum" sz="quarter" idx="10"/>
          </p:nvPr>
        </p:nvSpPr>
        <p:spPr/>
        <p:txBody>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algn="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algn="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algn="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algn="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defRPr/>
            </a:pPr>
            <a:fld id="{59642F77-6833-42E2-BF1E-D07203FE2EA9}" type="slidenum">
              <a:rPr lang="en-US" altLang="en-US" smtClean="0">
                <a:solidFill>
                  <a:srgbClr val="000000"/>
                </a:solidFill>
                <a:latin typeface="Arial" panose="020B0604020202020204" pitchFamily="34" charset="0"/>
              </a:rPr>
              <a:pPr eaLnBrk="1" hangingPunct="1">
                <a:defRPr/>
              </a:pPr>
              <a:t>28</a:t>
            </a:fld>
            <a:endParaRPr lang="en-US" altLang="en-US">
              <a:solidFill>
                <a:srgbClr val="000000"/>
              </a:solidFill>
              <a:latin typeface="Arial" panose="020B0604020202020204" pitchFamily="34" charset="0"/>
            </a:endParaRPr>
          </a:p>
        </p:txBody>
      </p:sp>
      <p:sp>
        <p:nvSpPr>
          <p:cNvPr id="49156" name="Text Box 5">
            <a:extLst>
              <a:ext uri="{FF2B5EF4-FFF2-40B4-BE49-F238E27FC236}">
                <a16:creationId xmlns:a16="http://schemas.microsoft.com/office/drawing/2014/main" id="{A00B7073-D258-41B9-96F8-1D54A7987B75}"/>
              </a:ext>
            </a:extLst>
          </p:cNvPr>
          <p:cNvSpPr txBox="1">
            <a:spLocks noChangeArrowheads="1"/>
          </p:cNvSpPr>
          <p:nvPr/>
        </p:nvSpPr>
        <p:spPr bwMode="auto">
          <a:xfrm>
            <a:off x="4876800" y="457200"/>
            <a:ext cx="2514600" cy="2862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eaLnBrk="1" hangingPunct="1">
              <a:spcBef>
                <a:spcPct val="50000"/>
              </a:spcBef>
              <a:buClrTx/>
              <a:buSzTx/>
              <a:buFontTx/>
              <a:buNone/>
            </a:pPr>
            <a:r>
              <a:rPr lang="en-US" altLang="en-US" sz="2400" dirty="0">
                <a:solidFill>
                  <a:srgbClr val="C00000"/>
                </a:solidFill>
                <a:latin typeface="Times New Roman" panose="02020603050405020304" pitchFamily="18" charset="0"/>
              </a:rPr>
              <a:t>One order has many order lines; each order line is associated with a single order</a:t>
            </a:r>
          </a:p>
          <a:p>
            <a:pPr eaLnBrk="1" hangingPunct="1">
              <a:spcBef>
                <a:spcPct val="50000"/>
              </a:spcBef>
              <a:buClrTx/>
              <a:buSzTx/>
              <a:buFontTx/>
              <a:buNone/>
            </a:pPr>
            <a:r>
              <a:rPr lang="en-US" altLang="en-US" sz="2400" dirty="0">
                <a:solidFill>
                  <a:srgbClr val="C00000"/>
                </a:solidFill>
                <a:latin typeface="Times New Roman" panose="02020603050405020304" pitchFamily="18" charset="0"/>
                <a:sym typeface="Wingdings" panose="05000000000000000000" pitchFamily="2" charset="2"/>
              </a:rPr>
              <a:t> One-to-many relationship</a:t>
            </a:r>
            <a:endParaRPr lang="en-US" altLang="en-US" sz="2400" dirty="0">
              <a:solidFill>
                <a:srgbClr val="C00000"/>
              </a:solidFill>
              <a:latin typeface="Times New Roman" panose="02020603050405020304" pitchFamily="18" charset="0"/>
            </a:endParaRPr>
          </a:p>
        </p:txBody>
      </p:sp>
      <p:sp>
        <p:nvSpPr>
          <p:cNvPr id="49157" name="Rectangle 6">
            <a:extLst>
              <a:ext uri="{FF2B5EF4-FFF2-40B4-BE49-F238E27FC236}">
                <a16:creationId xmlns:a16="http://schemas.microsoft.com/office/drawing/2014/main" id="{19E01DB3-A48A-41F7-B55B-C1609F0CC738}"/>
              </a:ext>
            </a:extLst>
          </p:cNvPr>
          <p:cNvSpPr>
            <a:spLocks noChangeArrowheads="1"/>
          </p:cNvSpPr>
          <p:nvPr/>
        </p:nvSpPr>
        <p:spPr bwMode="auto">
          <a:xfrm>
            <a:off x="1905000" y="3429000"/>
            <a:ext cx="8458200" cy="2209800"/>
          </a:xfrm>
          <a:prstGeom prst="rect">
            <a:avLst/>
          </a:prstGeom>
          <a:noFill/>
          <a:ln w="25400">
            <a:solidFill>
              <a:srgbClr val="99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lgn="r" eaLnBrk="1" hangingPunct="1">
              <a:spcBef>
                <a:spcPct val="0"/>
              </a:spcBef>
              <a:buClrTx/>
              <a:buSzTx/>
              <a:buFontTx/>
              <a:buNone/>
            </a:pPr>
            <a:endParaRPr lang="en-US" altLang="en-US" sz="1800"/>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51202" name="Picture 5">
            <a:extLst>
              <a:ext uri="{FF2B5EF4-FFF2-40B4-BE49-F238E27FC236}">
                <a16:creationId xmlns:a16="http://schemas.microsoft.com/office/drawing/2014/main" id="{79B1ECE8-AEF5-4FBD-81B5-0756F10EC49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247650"/>
            <a:ext cx="9144000" cy="5702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Slide Number Placeholder 1">
            <a:extLst>
              <a:ext uri="{FF2B5EF4-FFF2-40B4-BE49-F238E27FC236}">
                <a16:creationId xmlns:a16="http://schemas.microsoft.com/office/drawing/2014/main" id="{ED12AC9A-85ED-49E8-9EB9-FDC49F7F9FD8}"/>
              </a:ext>
            </a:extLst>
          </p:cNvPr>
          <p:cNvSpPr>
            <a:spLocks noGrp="1"/>
          </p:cNvSpPr>
          <p:nvPr>
            <p:ph type="sldNum" sz="quarter" idx="10"/>
          </p:nvPr>
        </p:nvSpPr>
        <p:spPr/>
        <p:txBody>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algn="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algn="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algn="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algn="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defRPr/>
            </a:pPr>
            <a:fld id="{9C5D4AF1-113F-42DF-92FD-CEB6AB4C58C4}" type="slidenum">
              <a:rPr lang="en-US" altLang="en-US" smtClean="0">
                <a:solidFill>
                  <a:srgbClr val="000000"/>
                </a:solidFill>
                <a:latin typeface="Arial" panose="020B0604020202020204" pitchFamily="34" charset="0"/>
              </a:rPr>
              <a:pPr eaLnBrk="1" hangingPunct="1">
                <a:defRPr/>
              </a:pPr>
              <a:t>29</a:t>
            </a:fld>
            <a:endParaRPr lang="en-US" altLang="en-US">
              <a:solidFill>
                <a:srgbClr val="000000"/>
              </a:solidFill>
              <a:latin typeface="Arial" panose="020B0604020202020204" pitchFamily="34" charset="0"/>
            </a:endParaRPr>
          </a:p>
        </p:txBody>
      </p:sp>
      <p:sp>
        <p:nvSpPr>
          <p:cNvPr id="51204" name="Text Box 8">
            <a:extLst>
              <a:ext uri="{FF2B5EF4-FFF2-40B4-BE49-F238E27FC236}">
                <a16:creationId xmlns:a16="http://schemas.microsoft.com/office/drawing/2014/main" id="{26DAC86C-1893-4B50-AFAC-66B0685B320D}"/>
              </a:ext>
            </a:extLst>
          </p:cNvPr>
          <p:cNvSpPr txBox="1">
            <a:spLocks noChangeArrowheads="1"/>
          </p:cNvSpPr>
          <p:nvPr/>
        </p:nvSpPr>
        <p:spPr bwMode="auto">
          <a:xfrm>
            <a:off x="4800600" y="381000"/>
            <a:ext cx="2209800" cy="32316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eaLnBrk="1" hangingPunct="1">
              <a:spcBef>
                <a:spcPct val="50000"/>
              </a:spcBef>
              <a:buClrTx/>
              <a:buSzTx/>
              <a:buFontTx/>
              <a:buNone/>
            </a:pPr>
            <a:r>
              <a:rPr lang="en-US" altLang="en-US" sz="2400" dirty="0">
                <a:solidFill>
                  <a:srgbClr val="C00000"/>
                </a:solidFill>
                <a:latin typeface="Times New Roman" panose="02020603050405020304" pitchFamily="18" charset="0"/>
              </a:rPr>
              <a:t>One product can be in many order lines, each order line refers to a single product</a:t>
            </a:r>
          </a:p>
          <a:p>
            <a:pPr eaLnBrk="1" hangingPunct="1">
              <a:spcBef>
                <a:spcPct val="50000"/>
              </a:spcBef>
              <a:buClrTx/>
              <a:buSzTx/>
              <a:buFontTx/>
              <a:buNone/>
            </a:pPr>
            <a:r>
              <a:rPr lang="en-US" altLang="en-US" sz="2400" dirty="0">
                <a:solidFill>
                  <a:srgbClr val="C00000"/>
                </a:solidFill>
                <a:latin typeface="Times New Roman" panose="02020603050405020304" pitchFamily="18" charset="0"/>
                <a:sym typeface="Wingdings" panose="05000000000000000000" pitchFamily="2" charset="2"/>
              </a:rPr>
              <a:t> One-to-many relationship</a:t>
            </a:r>
            <a:endParaRPr lang="en-US" altLang="en-US" sz="2400" dirty="0">
              <a:solidFill>
                <a:srgbClr val="C00000"/>
              </a:solidFill>
              <a:latin typeface="Times New Roman" panose="02020603050405020304" pitchFamily="18" charset="0"/>
            </a:endParaRPr>
          </a:p>
        </p:txBody>
      </p:sp>
      <p:sp>
        <p:nvSpPr>
          <p:cNvPr id="51205" name="Rectangle 9">
            <a:extLst>
              <a:ext uri="{FF2B5EF4-FFF2-40B4-BE49-F238E27FC236}">
                <a16:creationId xmlns:a16="http://schemas.microsoft.com/office/drawing/2014/main" id="{AC656C76-8353-44CF-9601-06C33295A25C}"/>
              </a:ext>
            </a:extLst>
          </p:cNvPr>
          <p:cNvSpPr>
            <a:spLocks noChangeArrowheads="1"/>
          </p:cNvSpPr>
          <p:nvPr/>
        </p:nvSpPr>
        <p:spPr bwMode="auto">
          <a:xfrm>
            <a:off x="7310439" y="515939"/>
            <a:ext cx="2181225" cy="5006975"/>
          </a:xfrm>
          <a:prstGeom prst="rect">
            <a:avLst/>
          </a:prstGeom>
          <a:noFill/>
          <a:ln w="25400">
            <a:solidFill>
              <a:srgbClr val="99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lgn="r" eaLnBrk="1" hangingPunct="1">
              <a:spcBef>
                <a:spcPct val="0"/>
              </a:spcBef>
              <a:buClrTx/>
              <a:buSzTx/>
              <a:buFontTx/>
              <a:buNone/>
            </a:pPr>
            <a:endParaRPr lang="en-US" altLang="en-US" sz="1800"/>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663CACA-F752-43EC-B069-DAAEDC30C699}"/>
              </a:ext>
            </a:extLst>
          </p:cNvPr>
          <p:cNvSpPr>
            <a:spLocks noGrp="1"/>
          </p:cNvSpPr>
          <p:nvPr>
            <p:ph type="sldNum" sz="quarter" idx="10"/>
          </p:nvPr>
        </p:nvSpPr>
        <p:spPr/>
        <p:txBody>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algn="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algn="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algn="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algn="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defRPr/>
            </a:pPr>
            <a:fld id="{B939C254-C76C-49D9-9183-5DA8BA3BF655}" type="slidenum">
              <a:rPr lang="en-US" altLang="en-US" smtClean="0">
                <a:solidFill>
                  <a:srgbClr val="000000"/>
                </a:solidFill>
                <a:latin typeface="Arial" panose="020B0604020202020204" pitchFamily="34" charset="0"/>
              </a:rPr>
              <a:pPr eaLnBrk="1" hangingPunct="1">
                <a:defRPr/>
              </a:pPr>
              <a:t>3</a:t>
            </a:fld>
            <a:endParaRPr lang="en-US" altLang="en-US">
              <a:solidFill>
                <a:srgbClr val="000000"/>
              </a:solidFill>
              <a:latin typeface="Arial" panose="020B0604020202020204" pitchFamily="34" charset="0"/>
            </a:endParaRPr>
          </a:p>
        </p:txBody>
      </p:sp>
      <p:sp>
        <p:nvSpPr>
          <p:cNvPr id="164866" name="Rectangle 2">
            <a:extLst>
              <a:ext uri="{FF2B5EF4-FFF2-40B4-BE49-F238E27FC236}">
                <a16:creationId xmlns:a16="http://schemas.microsoft.com/office/drawing/2014/main" id="{0FEB8DE7-2599-461A-A218-66F0B71CBB20}"/>
              </a:ext>
            </a:extLst>
          </p:cNvPr>
          <p:cNvSpPr>
            <a:spLocks noGrp="1" noChangeArrowheads="1"/>
          </p:cNvSpPr>
          <p:nvPr>
            <p:ph type="title"/>
          </p:nvPr>
        </p:nvSpPr>
        <p:spPr/>
        <p:txBody>
          <a:bodyPr vert="horz" wrap="square" lIns="90488" tIns="44450" rIns="90488" bIns="44450" numCol="1" anchor="ctr" anchorCtr="0" compatLnSpc="1">
            <a:prstTxWarp prst="textNoShape">
              <a:avLst/>
            </a:prstTxWarp>
          </a:bodyPr>
          <a:lstStyle/>
          <a:p>
            <a:pPr eaLnBrk="1" hangingPunct="1">
              <a:defRPr/>
            </a:pPr>
            <a:r>
              <a:rPr lang="en-US">
                <a:solidFill>
                  <a:srgbClr val="000000"/>
                </a:solidFill>
                <a:effectLst>
                  <a:outerShdw blurRad="38100" dist="38100" dir="2700000" algn="tl">
                    <a:srgbClr val="FFFFFF"/>
                  </a:outerShdw>
                </a:effectLst>
              </a:rPr>
              <a:t>Definitions</a:t>
            </a:r>
          </a:p>
        </p:txBody>
      </p:sp>
      <p:sp>
        <p:nvSpPr>
          <p:cNvPr id="164867" name="Rectangle 3">
            <a:extLst>
              <a:ext uri="{FF2B5EF4-FFF2-40B4-BE49-F238E27FC236}">
                <a16:creationId xmlns:a16="http://schemas.microsoft.com/office/drawing/2014/main" id="{DFA11B0F-421E-4FF6-863F-31B3555750D4}"/>
              </a:ext>
            </a:extLst>
          </p:cNvPr>
          <p:cNvSpPr>
            <a:spLocks noGrp="1" noChangeArrowheads="1"/>
          </p:cNvSpPr>
          <p:nvPr>
            <p:ph type="body" idx="1"/>
          </p:nvPr>
        </p:nvSpPr>
        <p:spPr>
          <a:xfrm>
            <a:off x="1384917" y="1600199"/>
            <a:ext cx="8749683" cy="4623047"/>
          </a:xfrm>
        </p:spPr>
        <p:txBody>
          <a:bodyPr vert="horz" wrap="square" lIns="90488" tIns="44450" rIns="90488" bIns="44450" numCol="1" anchor="t" anchorCtr="0" compatLnSpc="1">
            <a:prstTxWarp prst="textNoShape">
              <a:avLst/>
            </a:prstTxWarp>
            <a:normAutofit/>
          </a:bodyPr>
          <a:lstStyle/>
          <a:p>
            <a:pPr eaLnBrk="1" hangingPunct="1">
              <a:defRPr/>
            </a:pPr>
            <a:r>
              <a:rPr lang="en-US" sz="2800" dirty="0">
                <a:solidFill>
                  <a:srgbClr val="000000"/>
                </a:solidFill>
                <a:effectLst>
                  <a:outerShdw blurRad="38100" dist="38100" dir="2700000" algn="tl">
                    <a:srgbClr val="FFFFFF"/>
                  </a:outerShdw>
                </a:effectLst>
              </a:rPr>
              <a:t>Database: organized collection of logically related data</a:t>
            </a:r>
          </a:p>
          <a:p>
            <a:pPr eaLnBrk="1" hangingPunct="1">
              <a:defRPr/>
            </a:pPr>
            <a:r>
              <a:rPr lang="en-US" sz="2800" dirty="0">
                <a:solidFill>
                  <a:srgbClr val="000000"/>
                </a:solidFill>
                <a:effectLst>
                  <a:outerShdw blurRad="38100" dist="38100" dir="2700000" algn="tl">
                    <a:srgbClr val="FFFFFF"/>
                  </a:outerShdw>
                </a:effectLst>
              </a:rPr>
              <a:t>Data: sored representations of meaningful objects and events</a:t>
            </a:r>
          </a:p>
          <a:p>
            <a:pPr lvl="1" eaLnBrk="1" hangingPunct="1">
              <a:defRPr/>
            </a:pPr>
            <a:r>
              <a:rPr lang="en-US" sz="2400" dirty="0">
                <a:solidFill>
                  <a:srgbClr val="000000"/>
                </a:solidFill>
                <a:effectLst>
                  <a:outerShdw blurRad="38100" dist="38100" dir="2700000" algn="tl">
                    <a:srgbClr val="FFFFFF"/>
                  </a:outerShdw>
                </a:effectLst>
              </a:rPr>
              <a:t>Structured: numbers, text, dates</a:t>
            </a:r>
          </a:p>
          <a:p>
            <a:pPr lvl="1" eaLnBrk="1" hangingPunct="1">
              <a:defRPr/>
            </a:pPr>
            <a:r>
              <a:rPr lang="en-US" sz="2400" dirty="0">
                <a:solidFill>
                  <a:srgbClr val="000000"/>
                </a:solidFill>
                <a:effectLst>
                  <a:outerShdw blurRad="38100" dist="38100" dir="2700000" algn="tl">
                    <a:srgbClr val="FFFFFF"/>
                  </a:outerShdw>
                </a:effectLst>
              </a:rPr>
              <a:t>Unstructured: images, video, documents</a:t>
            </a:r>
          </a:p>
          <a:p>
            <a:pPr eaLnBrk="1" hangingPunct="1">
              <a:defRPr/>
            </a:pPr>
            <a:r>
              <a:rPr lang="en-US" sz="2800" dirty="0">
                <a:solidFill>
                  <a:srgbClr val="000000"/>
                </a:solidFill>
                <a:effectLst>
                  <a:outerShdw blurRad="38100" dist="38100" dir="2700000" algn="tl">
                    <a:srgbClr val="FFFFFF"/>
                  </a:outerShdw>
                </a:effectLst>
              </a:rPr>
              <a:t>Information: data processed to increase knowledge in the person using the data</a:t>
            </a:r>
          </a:p>
          <a:p>
            <a:pPr eaLnBrk="1" hangingPunct="1">
              <a:defRPr/>
            </a:pPr>
            <a:r>
              <a:rPr lang="en-US" sz="2800" dirty="0">
                <a:solidFill>
                  <a:srgbClr val="000000"/>
                </a:solidFill>
                <a:effectLst>
                  <a:outerShdw blurRad="38100" dist="38100" dir="2700000" algn="tl">
                    <a:srgbClr val="FFFFFF"/>
                  </a:outerShdw>
                </a:effectLst>
              </a:rPr>
              <a:t>Metadata: data that describes the properties and context of user data</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4867">
                                            <p:txEl>
                                              <p:pRg st="0" end="0"/>
                                            </p:txEl>
                                          </p:spTgt>
                                        </p:tgtEl>
                                        <p:attrNameLst>
                                          <p:attrName>style.visibility</p:attrName>
                                        </p:attrNameLst>
                                      </p:cBhvr>
                                      <p:to>
                                        <p:strVal val="visible"/>
                                      </p:to>
                                    </p:set>
                                    <p:anim calcmode="lin" valueType="num">
                                      <p:cBhvr additive="base">
                                        <p:cTn id="7" dur="500" fill="hold"/>
                                        <p:tgtEl>
                                          <p:spTgt spid="16486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6486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64867">
                                            <p:txEl>
                                              <p:pRg st="1" end="1"/>
                                            </p:txEl>
                                          </p:spTgt>
                                        </p:tgtEl>
                                        <p:attrNameLst>
                                          <p:attrName>style.visibility</p:attrName>
                                        </p:attrNameLst>
                                      </p:cBhvr>
                                      <p:to>
                                        <p:strVal val="visible"/>
                                      </p:to>
                                    </p:set>
                                    <p:anim calcmode="lin" valueType="num">
                                      <p:cBhvr additive="base">
                                        <p:cTn id="13" dur="500" fill="hold"/>
                                        <p:tgtEl>
                                          <p:spTgt spid="16486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64867">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164867">
                                            <p:txEl>
                                              <p:pRg st="2" end="2"/>
                                            </p:txEl>
                                          </p:spTgt>
                                        </p:tgtEl>
                                        <p:attrNameLst>
                                          <p:attrName>style.visibility</p:attrName>
                                        </p:attrNameLst>
                                      </p:cBhvr>
                                      <p:to>
                                        <p:strVal val="visible"/>
                                      </p:to>
                                    </p:set>
                                    <p:anim calcmode="lin" valueType="num">
                                      <p:cBhvr additive="base">
                                        <p:cTn id="17" dur="500" fill="hold"/>
                                        <p:tgtEl>
                                          <p:spTgt spid="164867">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64867">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164867">
                                            <p:txEl>
                                              <p:pRg st="3" end="3"/>
                                            </p:txEl>
                                          </p:spTgt>
                                        </p:tgtEl>
                                        <p:attrNameLst>
                                          <p:attrName>style.visibility</p:attrName>
                                        </p:attrNameLst>
                                      </p:cBhvr>
                                      <p:to>
                                        <p:strVal val="visible"/>
                                      </p:to>
                                    </p:set>
                                    <p:anim calcmode="lin" valueType="num">
                                      <p:cBhvr additive="base">
                                        <p:cTn id="21" dur="500" fill="hold"/>
                                        <p:tgtEl>
                                          <p:spTgt spid="164867">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6486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164867">
                                            <p:txEl>
                                              <p:pRg st="4" end="4"/>
                                            </p:txEl>
                                          </p:spTgt>
                                        </p:tgtEl>
                                        <p:attrNameLst>
                                          <p:attrName>style.visibility</p:attrName>
                                        </p:attrNameLst>
                                      </p:cBhvr>
                                      <p:to>
                                        <p:strVal val="visible"/>
                                      </p:to>
                                    </p:set>
                                    <p:anim calcmode="lin" valueType="num">
                                      <p:cBhvr additive="base">
                                        <p:cTn id="27" dur="500" fill="hold"/>
                                        <p:tgtEl>
                                          <p:spTgt spid="164867">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6486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164867">
                                            <p:txEl>
                                              <p:pRg st="5" end="5"/>
                                            </p:txEl>
                                          </p:spTgt>
                                        </p:tgtEl>
                                        <p:attrNameLst>
                                          <p:attrName>style.visibility</p:attrName>
                                        </p:attrNameLst>
                                      </p:cBhvr>
                                      <p:to>
                                        <p:strVal val="visible"/>
                                      </p:to>
                                    </p:set>
                                    <p:anim calcmode="lin" valueType="num">
                                      <p:cBhvr additive="base">
                                        <p:cTn id="33" dur="500" fill="hold"/>
                                        <p:tgtEl>
                                          <p:spTgt spid="164867">
                                            <p:txEl>
                                              <p:pRg st="5" end="5"/>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164867">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867" grpId="0" build="p"/>
    </p:bld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53250" name="Picture 5">
            <a:extLst>
              <a:ext uri="{FF2B5EF4-FFF2-40B4-BE49-F238E27FC236}">
                <a16:creationId xmlns:a16="http://schemas.microsoft.com/office/drawing/2014/main" id="{C38CA65D-ADEF-449B-B97E-A9CA634A4B59}"/>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247650"/>
            <a:ext cx="9144000" cy="5702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Slide Number Placeholder 1">
            <a:extLst>
              <a:ext uri="{FF2B5EF4-FFF2-40B4-BE49-F238E27FC236}">
                <a16:creationId xmlns:a16="http://schemas.microsoft.com/office/drawing/2014/main" id="{418CCA1F-4E80-481C-A6E3-C270580DD7FB}"/>
              </a:ext>
            </a:extLst>
          </p:cNvPr>
          <p:cNvSpPr>
            <a:spLocks noGrp="1"/>
          </p:cNvSpPr>
          <p:nvPr>
            <p:ph type="sldNum" sz="quarter" idx="10"/>
          </p:nvPr>
        </p:nvSpPr>
        <p:spPr/>
        <p:txBody>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algn="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algn="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algn="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algn="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defRPr/>
            </a:pPr>
            <a:fld id="{1EFF77AA-15D7-4B86-9F78-E30CAC0169F8}" type="slidenum">
              <a:rPr lang="en-US" altLang="en-US" smtClean="0">
                <a:solidFill>
                  <a:srgbClr val="000000"/>
                </a:solidFill>
                <a:latin typeface="Arial" panose="020B0604020202020204" pitchFamily="34" charset="0"/>
              </a:rPr>
              <a:pPr eaLnBrk="1" hangingPunct="1">
                <a:defRPr/>
              </a:pPr>
              <a:t>30</a:t>
            </a:fld>
            <a:endParaRPr lang="en-US" altLang="en-US">
              <a:solidFill>
                <a:srgbClr val="000000"/>
              </a:solidFill>
              <a:latin typeface="Arial" panose="020B0604020202020204" pitchFamily="34" charset="0"/>
            </a:endParaRPr>
          </a:p>
        </p:txBody>
      </p:sp>
      <p:sp>
        <p:nvSpPr>
          <p:cNvPr id="53252" name="Text Box 14">
            <a:extLst>
              <a:ext uri="{FF2B5EF4-FFF2-40B4-BE49-F238E27FC236}">
                <a16:creationId xmlns:a16="http://schemas.microsoft.com/office/drawing/2014/main" id="{728D5435-DFFB-4BB7-9F3E-9C343E2D6248}"/>
              </a:ext>
            </a:extLst>
          </p:cNvPr>
          <p:cNvSpPr txBox="1">
            <a:spLocks noChangeArrowheads="1"/>
          </p:cNvSpPr>
          <p:nvPr/>
        </p:nvSpPr>
        <p:spPr bwMode="auto">
          <a:xfrm>
            <a:off x="5172076" y="1752600"/>
            <a:ext cx="2455863" cy="4339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eaLnBrk="1" hangingPunct="1">
              <a:spcBef>
                <a:spcPct val="50000"/>
              </a:spcBef>
              <a:buClrTx/>
              <a:buSzTx/>
              <a:buFontTx/>
              <a:buNone/>
            </a:pPr>
            <a:r>
              <a:rPr lang="en-US" altLang="en-US" sz="2400" dirty="0">
                <a:solidFill>
                  <a:srgbClr val="C00000"/>
                </a:solidFill>
                <a:latin typeface="Times New Roman" panose="02020603050405020304" pitchFamily="18" charset="0"/>
              </a:rPr>
              <a:t>Therefore, one order involves many products and one product is involved in many orders</a:t>
            </a:r>
          </a:p>
          <a:p>
            <a:pPr eaLnBrk="1" hangingPunct="1">
              <a:spcBef>
                <a:spcPct val="50000"/>
              </a:spcBef>
              <a:buClrTx/>
              <a:buSzTx/>
              <a:buFontTx/>
              <a:buNone/>
            </a:pPr>
            <a:endParaRPr lang="en-US" altLang="en-US" sz="2400" dirty="0">
              <a:solidFill>
                <a:srgbClr val="C00000"/>
              </a:solidFill>
              <a:latin typeface="Times New Roman" panose="02020603050405020304" pitchFamily="18" charset="0"/>
            </a:endParaRPr>
          </a:p>
          <a:p>
            <a:pPr eaLnBrk="1" hangingPunct="1">
              <a:spcBef>
                <a:spcPct val="50000"/>
              </a:spcBef>
              <a:buClrTx/>
              <a:buSzTx/>
              <a:buFontTx/>
              <a:buNone/>
            </a:pPr>
            <a:endParaRPr lang="en-US" altLang="en-US" sz="2400" dirty="0">
              <a:solidFill>
                <a:srgbClr val="C00000"/>
              </a:solidFill>
              <a:latin typeface="Times New Roman" panose="02020603050405020304" pitchFamily="18" charset="0"/>
            </a:endParaRPr>
          </a:p>
          <a:p>
            <a:pPr eaLnBrk="1" hangingPunct="1">
              <a:spcBef>
                <a:spcPct val="50000"/>
              </a:spcBef>
              <a:buClrTx/>
              <a:buSzTx/>
              <a:buFontTx/>
              <a:buNone/>
            </a:pPr>
            <a:r>
              <a:rPr lang="en-US" altLang="en-US" sz="2400" dirty="0">
                <a:solidFill>
                  <a:srgbClr val="C00000"/>
                </a:solidFill>
                <a:latin typeface="Times New Roman" panose="02020603050405020304" pitchFamily="18" charset="0"/>
                <a:sym typeface="Wingdings" panose="05000000000000000000" pitchFamily="2" charset="2"/>
              </a:rPr>
              <a:t> Many-to-many relationship</a:t>
            </a:r>
            <a:endParaRPr lang="en-US" altLang="en-US" sz="2400" dirty="0">
              <a:solidFill>
                <a:srgbClr val="C00000"/>
              </a:solidFill>
              <a:latin typeface="Times New Roman" panose="02020603050405020304" pitchFamily="18" charset="0"/>
            </a:endParaRPr>
          </a:p>
        </p:txBody>
      </p:sp>
      <p:sp>
        <p:nvSpPr>
          <p:cNvPr id="53253" name="Oval 15">
            <a:extLst>
              <a:ext uri="{FF2B5EF4-FFF2-40B4-BE49-F238E27FC236}">
                <a16:creationId xmlns:a16="http://schemas.microsoft.com/office/drawing/2014/main" id="{0DDF0D22-4A78-4BEB-B4AB-375A61B25FD3}"/>
              </a:ext>
            </a:extLst>
          </p:cNvPr>
          <p:cNvSpPr>
            <a:spLocks noChangeArrowheads="1"/>
          </p:cNvSpPr>
          <p:nvPr/>
        </p:nvSpPr>
        <p:spPr bwMode="auto">
          <a:xfrm rot="-2101986">
            <a:off x="1566863" y="1574801"/>
            <a:ext cx="9144000" cy="2862263"/>
          </a:xfrm>
          <a:prstGeom prst="ellipse">
            <a:avLst/>
          </a:prstGeom>
          <a:noFill/>
          <a:ln w="25400">
            <a:solidFill>
              <a:srgbClr val="99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lgn="r" eaLnBrk="1" hangingPunct="1">
              <a:spcBef>
                <a:spcPct val="0"/>
              </a:spcBef>
              <a:buClrTx/>
              <a:buSzTx/>
              <a:buFontTx/>
              <a:buNone/>
            </a:pPr>
            <a:endParaRPr lang="en-US" altLang="en-US" sz="1800"/>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298" name="Picture 4">
            <a:extLst>
              <a:ext uri="{FF2B5EF4-FFF2-40B4-BE49-F238E27FC236}">
                <a16:creationId xmlns:a16="http://schemas.microsoft.com/office/drawing/2014/main" id="{F05AD54B-249D-430E-B1AC-CBA6238CFC2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201864" y="908049"/>
            <a:ext cx="8015287" cy="52768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Slide Number Placeholder 1">
            <a:extLst>
              <a:ext uri="{FF2B5EF4-FFF2-40B4-BE49-F238E27FC236}">
                <a16:creationId xmlns:a16="http://schemas.microsoft.com/office/drawing/2014/main" id="{B57BE475-FE73-4B65-8885-82A57CDF8634}"/>
              </a:ext>
            </a:extLst>
          </p:cNvPr>
          <p:cNvSpPr>
            <a:spLocks noGrp="1"/>
          </p:cNvSpPr>
          <p:nvPr>
            <p:ph type="sldNum" sz="quarter" idx="10"/>
          </p:nvPr>
        </p:nvSpPr>
        <p:spPr/>
        <p:txBody>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algn="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algn="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algn="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algn="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defRPr/>
            </a:pPr>
            <a:fld id="{C2AE0F0E-FAB7-407A-9D54-6B590B039C05}" type="slidenum">
              <a:rPr lang="en-US" altLang="en-US" smtClean="0">
                <a:solidFill>
                  <a:srgbClr val="000000"/>
                </a:solidFill>
                <a:latin typeface="Arial" panose="020B0604020202020204" pitchFamily="34" charset="0"/>
              </a:rPr>
              <a:pPr eaLnBrk="1" hangingPunct="1">
                <a:defRPr/>
              </a:pPr>
              <a:t>31</a:t>
            </a:fld>
            <a:endParaRPr lang="en-US" altLang="en-US">
              <a:solidFill>
                <a:srgbClr val="000000"/>
              </a:solidFill>
              <a:latin typeface="Arial" panose="020B0604020202020204" pitchFamily="34" charset="0"/>
            </a:endParaRPr>
          </a:p>
        </p:txBody>
      </p:sp>
      <p:pic>
        <p:nvPicPr>
          <p:cNvPr id="55300" name="Picture 5">
            <a:extLst>
              <a:ext uri="{FF2B5EF4-FFF2-40B4-BE49-F238E27FC236}">
                <a16:creationId xmlns:a16="http://schemas.microsoft.com/office/drawing/2014/main" id="{69290DB9-A868-4EFB-B8D4-9DC12E44DC44}"/>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929439" y="5267326"/>
            <a:ext cx="3094037" cy="682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a:extLst>
              <a:ext uri="{FF2B5EF4-FFF2-40B4-BE49-F238E27FC236}">
                <a16:creationId xmlns:a16="http://schemas.microsoft.com/office/drawing/2014/main" id="{8781AB9B-647C-4618-951F-514ABE53A1FA}"/>
              </a:ext>
            </a:extLst>
          </p:cNvPr>
          <p:cNvSpPr txBox="1"/>
          <p:nvPr/>
        </p:nvSpPr>
        <p:spPr>
          <a:xfrm>
            <a:off x="2273300" y="368300"/>
            <a:ext cx="6159500" cy="369332"/>
          </a:xfrm>
          <a:prstGeom prst="rect">
            <a:avLst/>
          </a:prstGeom>
          <a:noFill/>
        </p:spPr>
        <p:txBody>
          <a:bodyPr wrap="square" rtlCol="0">
            <a:spAutoFit/>
          </a:bodyPr>
          <a:lstStyle/>
          <a:p>
            <a:r>
              <a:rPr lang="en-US" dirty="0"/>
              <a:t>Example of Enterprise Data model</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le 1">
            <a:extLst>
              <a:ext uri="{FF2B5EF4-FFF2-40B4-BE49-F238E27FC236}">
                <a16:creationId xmlns:a16="http://schemas.microsoft.com/office/drawing/2014/main" id="{72E1B6DE-37B4-406C-948E-B952E894A80F}"/>
              </a:ext>
            </a:extLst>
          </p:cNvPr>
          <p:cNvSpPr>
            <a:spLocks noGrp="1" noChangeArrowheads="1"/>
          </p:cNvSpPr>
          <p:nvPr>
            <p:ph type="title"/>
          </p:nvPr>
        </p:nvSpPr>
        <p:spPr/>
        <p:txBody>
          <a:bodyPr/>
          <a:lstStyle/>
          <a:p>
            <a:r>
              <a:rPr lang="en-US" altLang="en-US" dirty="0">
                <a:effectLst/>
                <a:latin typeface="Times New Roman" panose="02020603050405020304" pitchFamily="18" charset="0"/>
                <a:cs typeface="Times New Roman" panose="02020603050405020304" pitchFamily="18" charset="0"/>
              </a:rPr>
              <a:t>Problem 1</a:t>
            </a:r>
          </a:p>
        </p:txBody>
      </p:sp>
      <p:sp>
        <p:nvSpPr>
          <p:cNvPr id="3" name="Content Placeholder 2">
            <a:extLst>
              <a:ext uri="{FF2B5EF4-FFF2-40B4-BE49-F238E27FC236}">
                <a16:creationId xmlns:a16="http://schemas.microsoft.com/office/drawing/2014/main" id="{9F444736-0AEA-4DF2-AEAA-B07C41BCB538}"/>
              </a:ext>
            </a:extLst>
          </p:cNvPr>
          <p:cNvSpPr>
            <a:spLocks noGrp="1"/>
          </p:cNvSpPr>
          <p:nvPr>
            <p:ph idx="1"/>
          </p:nvPr>
        </p:nvSpPr>
        <p:spPr/>
        <p:txBody>
          <a:bodyPr>
            <a:normAutofit fontScale="92500" lnSpcReduction="10000"/>
          </a:bodyPr>
          <a:lstStyle/>
          <a:p>
            <a:pPr marL="0" indent="0">
              <a:buNone/>
              <a:defRPr/>
            </a:pPr>
            <a:r>
              <a:rPr lang="en-US" dirty="0">
                <a:effectLst/>
                <a:latin typeface="Times New Roman" panose="02020603050405020304" pitchFamily="18" charset="0"/>
                <a:cs typeface="Times New Roman" panose="02020603050405020304" pitchFamily="18" charset="0"/>
              </a:rPr>
              <a:t>1. For each of the following pairs of related entities, indicate</a:t>
            </a:r>
          </a:p>
          <a:p>
            <a:pPr marL="0" indent="0">
              <a:buNone/>
              <a:defRPr/>
            </a:pPr>
            <a:r>
              <a:rPr lang="en-US" dirty="0">
                <a:effectLst/>
                <a:latin typeface="Times New Roman" panose="02020603050405020304" pitchFamily="18" charset="0"/>
                <a:cs typeface="Times New Roman" panose="02020603050405020304" pitchFamily="18" charset="0"/>
              </a:rPr>
              <a:t>whether (under typical circumstances) there is a one-to -many</a:t>
            </a:r>
          </a:p>
          <a:p>
            <a:pPr marL="0" indent="0">
              <a:buNone/>
              <a:defRPr/>
            </a:pPr>
            <a:r>
              <a:rPr lang="en-US" dirty="0">
                <a:effectLst/>
                <a:latin typeface="Times New Roman" panose="02020603050405020304" pitchFamily="18" charset="0"/>
                <a:cs typeface="Times New Roman" panose="02020603050405020304" pitchFamily="18" charset="0"/>
              </a:rPr>
              <a:t>or a many-to-many relationship. Then, using the shorthand notation introduced in the text, draw a diagram</a:t>
            </a:r>
          </a:p>
          <a:p>
            <a:pPr marL="0" indent="0">
              <a:buNone/>
              <a:defRPr/>
            </a:pPr>
            <a:r>
              <a:rPr lang="en-US" dirty="0">
                <a:effectLst/>
                <a:latin typeface="Times New Roman" panose="02020603050405020304" pitchFamily="18" charset="0"/>
                <a:cs typeface="Times New Roman" panose="02020603050405020304" pitchFamily="18" charset="0"/>
              </a:rPr>
              <a:t>for each of the relationships.</a:t>
            </a:r>
          </a:p>
          <a:p>
            <a:pPr marL="385763" indent="-385763">
              <a:buFont typeface="+mj-lt"/>
              <a:buAutoNum type="alphaLcParenR"/>
              <a:defRPr/>
            </a:pPr>
            <a:r>
              <a:rPr lang="en-US" dirty="0">
                <a:effectLst/>
                <a:latin typeface="Times New Roman" panose="02020603050405020304" pitchFamily="18" charset="0"/>
                <a:cs typeface="Times New Roman" panose="02020603050405020304" pitchFamily="18" charset="0"/>
              </a:rPr>
              <a:t>STUDENT and COURSE (students register for courses)</a:t>
            </a:r>
          </a:p>
          <a:p>
            <a:pPr marL="385763" indent="-385763">
              <a:buFont typeface="+mj-lt"/>
              <a:buAutoNum type="alphaLcParenR"/>
              <a:defRPr/>
            </a:pPr>
            <a:r>
              <a:rPr lang="en-US" dirty="0">
                <a:effectLst/>
                <a:latin typeface="Times New Roman" panose="02020603050405020304" pitchFamily="18" charset="0"/>
                <a:cs typeface="Times New Roman" panose="02020603050405020304" pitchFamily="18" charset="0"/>
              </a:rPr>
              <a:t>BOOK and BOOK COPY (books have copies)</a:t>
            </a:r>
          </a:p>
          <a:p>
            <a:pPr marL="385763" indent="-385763">
              <a:buFont typeface="+mj-lt"/>
              <a:buAutoNum type="alphaLcParenR"/>
              <a:defRPr/>
            </a:pPr>
            <a:r>
              <a:rPr lang="en-US" dirty="0">
                <a:effectLst/>
                <a:latin typeface="Times New Roman" panose="02020603050405020304" pitchFamily="18" charset="0"/>
                <a:cs typeface="Times New Roman" panose="02020603050405020304" pitchFamily="18" charset="0"/>
              </a:rPr>
              <a:t>COURSE and SECTION (courses have sections)</a:t>
            </a:r>
          </a:p>
          <a:p>
            <a:pPr marL="385763" indent="-385763">
              <a:buFont typeface="+mj-lt"/>
              <a:buAutoNum type="alphaLcParenR"/>
              <a:defRPr/>
            </a:pPr>
            <a:r>
              <a:rPr lang="en-US" dirty="0">
                <a:effectLst/>
                <a:latin typeface="Times New Roman" panose="02020603050405020304" pitchFamily="18" charset="0"/>
                <a:cs typeface="Times New Roman" panose="02020603050405020304" pitchFamily="18" charset="0"/>
              </a:rPr>
              <a:t>SECTION and ROOM (sections are scheduled in rooms)</a:t>
            </a:r>
          </a:p>
          <a:p>
            <a:pPr marL="385763" indent="-385763">
              <a:buFont typeface="+mj-lt"/>
              <a:buAutoNum type="alphaLcParenR"/>
              <a:defRPr/>
            </a:pPr>
            <a:r>
              <a:rPr lang="en-US" dirty="0">
                <a:effectLst/>
                <a:latin typeface="Times New Roman" panose="02020603050405020304" pitchFamily="18" charset="0"/>
                <a:cs typeface="Times New Roman" panose="02020603050405020304" pitchFamily="18" charset="0"/>
              </a:rPr>
              <a:t>INSTRUCTOR and COURSE</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EEBC4F-3258-4DB0-8B2D-9DA1A3A1FD6E}"/>
              </a:ext>
            </a:extLst>
          </p:cNvPr>
          <p:cNvSpPr>
            <a:spLocks noGrp="1"/>
          </p:cNvSpPr>
          <p:nvPr>
            <p:ph type="title"/>
          </p:nvPr>
        </p:nvSpPr>
        <p:spPr/>
        <p:txBody>
          <a:bodyPr/>
          <a:lstStyle/>
          <a:p>
            <a:r>
              <a:rPr lang="en-US" dirty="0"/>
              <a:t>Problem 2</a:t>
            </a:r>
          </a:p>
        </p:txBody>
      </p:sp>
      <p:pic>
        <p:nvPicPr>
          <p:cNvPr id="4" name="Content Placeholder 3">
            <a:extLst>
              <a:ext uri="{FF2B5EF4-FFF2-40B4-BE49-F238E27FC236}">
                <a16:creationId xmlns:a16="http://schemas.microsoft.com/office/drawing/2014/main" id="{3E9AA051-9995-4401-9002-90CE90C0E5A2}"/>
              </a:ext>
            </a:extLst>
          </p:cNvPr>
          <p:cNvPicPr>
            <a:picLocks noGrp="1" noChangeAspect="1"/>
          </p:cNvPicPr>
          <p:nvPr>
            <p:ph idx="1"/>
          </p:nvPr>
        </p:nvPicPr>
        <p:blipFill>
          <a:blip r:embed="rId3"/>
          <a:stretch>
            <a:fillRect/>
          </a:stretch>
        </p:blipFill>
        <p:spPr>
          <a:xfrm>
            <a:off x="717828" y="2940674"/>
            <a:ext cx="4778136" cy="2720332"/>
          </a:xfrm>
          <a:prstGeom prst="rect">
            <a:avLst/>
          </a:prstGeom>
        </p:spPr>
      </p:pic>
      <p:sp>
        <p:nvSpPr>
          <p:cNvPr id="5" name="TextBox 4">
            <a:extLst>
              <a:ext uri="{FF2B5EF4-FFF2-40B4-BE49-F238E27FC236}">
                <a16:creationId xmlns:a16="http://schemas.microsoft.com/office/drawing/2014/main" id="{0A068E08-915B-4927-B277-61F1C29775C3}"/>
              </a:ext>
            </a:extLst>
          </p:cNvPr>
          <p:cNvSpPr txBox="1"/>
          <p:nvPr/>
        </p:nvSpPr>
        <p:spPr>
          <a:xfrm>
            <a:off x="838200" y="1663977"/>
            <a:ext cx="4343400" cy="1107996"/>
          </a:xfrm>
          <a:prstGeom prst="rect">
            <a:avLst/>
          </a:prstGeom>
          <a:noFill/>
        </p:spPr>
        <p:txBody>
          <a:bodyPr wrap="square" rtlCol="0">
            <a:spAutoFit/>
          </a:bodyPr>
          <a:lstStyle/>
          <a:p>
            <a:r>
              <a:rPr lang="en-US" sz="2400" dirty="0"/>
              <a:t>Figure below shows an enterprise data model for a music store.</a:t>
            </a:r>
          </a:p>
          <a:p>
            <a:endParaRPr lang="en-US" dirty="0"/>
          </a:p>
        </p:txBody>
      </p:sp>
      <p:sp>
        <p:nvSpPr>
          <p:cNvPr id="6" name="Rectangle 5">
            <a:extLst>
              <a:ext uri="{FF2B5EF4-FFF2-40B4-BE49-F238E27FC236}">
                <a16:creationId xmlns:a16="http://schemas.microsoft.com/office/drawing/2014/main" id="{DEE24BD2-EE05-4024-A787-B17CDE34825B}"/>
              </a:ext>
            </a:extLst>
          </p:cNvPr>
          <p:cNvSpPr/>
          <p:nvPr/>
        </p:nvSpPr>
        <p:spPr>
          <a:xfrm>
            <a:off x="5740400" y="1690688"/>
            <a:ext cx="6337300" cy="3970318"/>
          </a:xfrm>
          <a:prstGeom prst="rect">
            <a:avLst/>
          </a:prstGeom>
        </p:spPr>
        <p:txBody>
          <a:bodyPr wrap="square">
            <a:spAutoFit/>
          </a:bodyPr>
          <a:lstStyle/>
          <a:p>
            <a:pPr marL="514350" indent="-514350">
              <a:buFont typeface="+mj-lt"/>
              <a:buAutoNum type="alphaLcParenR"/>
            </a:pPr>
            <a:r>
              <a:rPr lang="en-US" sz="2800" dirty="0"/>
              <a:t>What is the relationship between Album and Store (one-to-one, many-to-many, or one-to-many)?</a:t>
            </a:r>
          </a:p>
          <a:p>
            <a:pPr marL="514350" indent="-514350">
              <a:buFont typeface="+mj-lt"/>
              <a:buAutoNum type="alphaLcParenR"/>
            </a:pPr>
            <a:r>
              <a:rPr lang="en-US" sz="2800" dirty="0"/>
              <a:t>What is the relationship between Artist and Album? c. Do you think there should be a relationship between Artist and Store? Describe at least one possible scenario that could justify such a relationship. </a:t>
            </a:r>
          </a:p>
        </p:txBody>
      </p:sp>
    </p:spTree>
    <p:extLst>
      <p:ext uri="{BB962C8B-B14F-4D97-AF65-F5344CB8AC3E}">
        <p14:creationId xmlns:p14="http://schemas.microsoft.com/office/powerpoint/2010/main" val="21288992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581ADB1-B603-4E9F-9031-4F5EB9FFC99B}"/>
              </a:ext>
            </a:extLst>
          </p:cNvPr>
          <p:cNvSpPr>
            <a:spLocks noGrp="1"/>
          </p:cNvSpPr>
          <p:nvPr>
            <p:ph type="sldNum" sz="quarter" idx="10"/>
          </p:nvPr>
        </p:nvSpPr>
        <p:spPr/>
        <p:txBody>
          <a:bodyPr/>
          <a:lstStyle/>
          <a:p>
            <a:pPr>
              <a:defRPr/>
            </a:pPr>
            <a:fld id="{34EF5A51-B85A-40C6-A530-5B91CEEA2C46}" type="slidenum">
              <a:rPr lang="en-US" altLang="en-US" smtClean="0"/>
              <a:pPr>
                <a:defRPr/>
              </a:pPr>
              <a:t>4</a:t>
            </a:fld>
            <a:endParaRPr lang="en-US" altLang="en-US"/>
          </a:p>
        </p:txBody>
      </p:sp>
      <p:pic>
        <p:nvPicPr>
          <p:cNvPr id="3" name="Picture 2">
            <a:extLst>
              <a:ext uri="{FF2B5EF4-FFF2-40B4-BE49-F238E27FC236}">
                <a16:creationId xmlns:a16="http://schemas.microsoft.com/office/drawing/2014/main" id="{BE2C889C-85E9-4308-8363-5D72B77BCA78}"/>
              </a:ext>
            </a:extLst>
          </p:cNvPr>
          <p:cNvPicPr>
            <a:picLocks noChangeAspect="1"/>
          </p:cNvPicPr>
          <p:nvPr/>
        </p:nvPicPr>
        <p:blipFill>
          <a:blip r:embed="rId3"/>
          <a:stretch>
            <a:fillRect/>
          </a:stretch>
        </p:blipFill>
        <p:spPr>
          <a:xfrm>
            <a:off x="2068957" y="1853184"/>
            <a:ext cx="4705682" cy="2145791"/>
          </a:xfrm>
          <a:prstGeom prst="rect">
            <a:avLst/>
          </a:prstGeom>
        </p:spPr>
      </p:pic>
      <p:sp>
        <p:nvSpPr>
          <p:cNvPr id="4" name="Text Box 3">
            <a:extLst>
              <a:ext uri="{FF2B5EF4-FFF2-40B4-BE49-F238E27FC236}">
                <a16:creationId xmlns:a16="http://schemas.microsoft.com/office/drawing/2014/main" id="{F424B2CD-3EA9-4A07-98BE-40D65409FF51}"/>
              </a:ext>
            </a:extLst>
          </p:cNvPr>
          <p:cNvSpPr txBox="1">
            <a:spLocks noChangeArrowheads="1"/>
          </p:cNvSpPr>
          <p:nvPr/>
        </p:nvSpPr>
        <p:spPr bwMode="auto">
          <a:xfrm>
            <a:off x="2068957" y="521272"/>
            <a:ext cx="589135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spcBef>
                <a:spcPct val="0"/>
              </a:spcBef>
              <a:buClrTx/>
              <a:buSzTx/>
              <a:buFontTx/>
              <a:buNone/>
            </a:pPr>
            <a:r>
              <a:rPr lang="en-US" altLang="en-US" sz="2400" b="1" dirty="0">
                <a:solidFill>
                  <a:srgbClr val="000000"/>
                </a:solidFill>
                <a:latin typeface="Arial" panose="020B0604020202020204" pitchFamily="34" charset="0"/>
              </a:rPr>
              <a:t>What is represented in the data below?</a:t>
            </a:r>
          </a:p>
        </p:txBody>
      </p:sp>
    </p:spTree>
    <p:extLst>
      <p:ext uri="{BB962C8B-B14F-4D97-AF65-F5344CB8AC3E}">
        <p14:creationId xmlns:p14="http://schemas.microsoft.com/office/powerpoint/2010/main" val="28761165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Slide Number Placeholder 1">
            <a:extLst>
              <a:ext uri="{FF2B5EF4-FFF2-40B4-BE49-F238E27FC236}">
                <a16:creationId xmlns:a16="http://schemas.microsoft.com/office/drawing/2014/main" id="{00505713-0A11-429B-B8E0-3DF28AE214BB}"/>
              </a:ext>
            </a:extLst>
          </p:cNvPr>
          <p:cNvSpPr>
            <a:spLocks noGrp="1"/>
          </p:cNvSpPr>
          <p:nvPr>
            <p:ph type="sldNum" sz="quarter" idx="10"/>
          </p:nvPr>
        </p:nvSpPr>
        <p:spPr/>
        <p:txBody>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algn="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algn="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algn="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algn="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defRPr/>
            </a:pPr>
            <a:fld id="{02F762CC-9F5F-47B1-A224-12C09D479C1F}" type="slidenum">
              <a:rPr lang="en-US" altLang="en-US" smtClean="0">
                <a:solidFill>
                  <a:srgbClr val="000000"/>
                </a:solidFill>
                <a:latin typeface="Arial" panose="020B0604020202020204" pitchFamily="34" charset="0"/>
              </a:rPr>
              <a:pPr eaLnBrk="1" hangingPunct="1">
                <a:defRPr/>
              </a:pPr>
              <a:t>5</a:t>
            </a:fld>
            <a:endParaRPr lang="en-US" altLang="en-US">
              <a:solidFill>
                <a:srgbClr val="000000"/>
              </a:solidFill>
              <a:latin typeface="Arial" panose="020B0604020202020204" pitchFamily="34" charset="0"/>
            </a:endParaRPr>
          </a:p>
        </p:txBody>
      </p:sp>
      <p:sp>
        <p:nvSpPr>
          <p:cNvPr id="10243" name="Text Box 3">
            <a:extLst>
              <a:ext uri="{FF2B5EF4-FFF2-40B4-BE49-F238E27FC236}">
                <a16:creationId xmlns:a16="http://schemas.microsoft.com/office/drawing/2014/main" id="{04F02D58-56CE-4175-8803-CAE1DD0B8A8E}"/>
              </a:ext>
            </a:extLst>
          </p:cNvPr>
          <p:cNvSpPr txBox="1">
            <a:spLocks noChangeArrowheads="1"/>
          </p:cNvSpPr>
          <p:nvPr/>
        </p:nvSpPr>
        <p:spPr bwMode="auto">
          <a:xfrm>
            <a:off x="2117725" y="192088"/>
            <a:ext cx="281463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spcBef>
                <a:spcPct val="0"/>
              </a:spcBef>
              <a:buClrTx/>
              <a:buSzTx/>
              <a:buFontTx/>
              <a:buNone/>
            </a:pPr>
            <a:r>
              <a:rPr lang="en-US" altLang="en-US" sz="2400" b="1" dirty="0">
                <a:solidFill>
                  <a:srgbClr val="000000"/>
                </a:solidFill>
                <a:latin typeface="Arial" panose="020B0604020202020204" pitchFamily="34" charset="0"/>
              </a:rPr>
              <a:t>What do you see?</a:t>
            </a:r>
          </a:p>
        </p:txBody>
      </p:sp>
      <p:pic>
        <p:nvPicPr>
          <p:cNvPr id="10244" name="Picture 1">
            <a:extLst>
              <a:ext uri="{FF2B5EF4-FFF2-40B4-BE49-F238E27FC236}">
                <a16:creationId xmlns:a16="http://schemas.microsoft.com/office/drawing/2014/main" id="{5B37F476-77CF-4715-947C-3B2A94BFA63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17725" y="1843089"/>
            <a:ext cx="2547938" cy="259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5" name="Picture 2">
            <a:extLst>
              <a:ext uri="{FF2B5EF4-FFF2-40B4-BE49-F238E27FC236}">
                <a16:creationId xmlns:a16="http://schemas.microsoft.com/office/drawing/2014/main" id="{20E82FE6-F276-4F91-9C08-6531A31B952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33901" y="1843089"/>
            <a:ext cx="1304925" cy="259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Slide Number Placeholder 1">
            <a:extLst>
              <a:ext uri="{FF2B5EF4-FFF2-40B4-BE49-F238E27FC236}">
                <a16:creationId xmlns:a16="http://schemas.microsoft.com/office/drawing/2014/main" id="{5D18697D-AEAD-4C5D-BA7B-779CB5DB4B47}"/>
              </a:ext>
            </a:extLst>
          </p:cNvPr>
          <p:cNvSpPr>
            <a:spLocks noGrp="1"/>
          </p:cNvSpPr>
          <p:nvPr>
            <p:ph type="sldNum" sz="quarter" idx="10"/>
          </p:nvPr>
        </p:nvSpPr>
        <p:spPr/>
        <p:txBody>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algn="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algn="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algn="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algn="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defRPr/>
            </a:pPr>
            <a:fld id="{F576E139-5EF5-4803-A485-9FA3D77C540C}" type="slidenum">
              <a:rPr lang="en-US" altLang="en-US" smtClean="0">
                <a:solidFill>
                  <a:srgbClr val="000000"/>
                </a:solidFill>
                <a:latin typeface="Arial" panose="020B0604020202020204" pitchFamily="34" charset="0"/>
              </a:rPr>
              <a:pPr eaLnBrk="1" hangingPunct="1">
                <a:defRPr/>
              </a:pPr>
              <a:t>6</a:t>
            </a:fld>
            <a:endParaRPr lang="en-US" altLang="en-US">
              <a:solidFill>
                <a:srgbClr val="000000"/>
              </a:solidFill>
              <a:latin typeface="Arial" panose="020B0604020202020204" pitchFamily="34" charset="0"/>
            </a:endParaRPr>
          </a:p>
        </p:txBody>
      </p:sp>
      <p:sp>
        <p:nvSpPr>
          <p:cNvPr id="12291" name="Text Box 3">
            <a:extLst>
              <a:ext uri="{FF2B5EF4-FFF2-40B4-BE49-F238E27FC236}">
                <a16:creationId xmlns:a16="http://schemas.microsoft.com/office/drawing/2014/main" id="{CFA00E06-A1A9-4B8C-B488-87903EE07070}"/>
              </a:ext>
            </a:extLst>
          </p:cNvPr>
          <p:cNvSpPr txBox="1">
            <a:spLocks noChangeArrowheads="1"/>
          </p:cNvSpPr>
          <p:nvPr/>
        </p:nvSpPr>
        <p:spPr bwMode="auto">
          <a:xfrm>
            <a:off x="2117725" y="192088"/>
            <a:ext cx="890019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spcBef>
                <a:spcPct val="0"/>
              </a:spcBef>
              <a:buClrTx/>
              <a:buSzTx/>
              <a:buFontTx/>
              <a:buNone/>
            </a:pPr>
            <a:r>
              <a:rPr lang="en-US" altLang="en-US" sz="2400" b="1" dirty="0">
                <a:solidFill>
                  <a:srgbClr val="000000"/>
                </a:solidFill>
                <a:latin typeface="Arial" panose="020B0604020202020204" pitchFamily="34" charset="0"/>
              </a:rPr>
              <a:t>Figure 1-1a Data in context – converting data to Information</a:t>
            </a:r>
          </a:p>
        </p:txBody>
      </p:sp>
      <p:sp>
        <p:nvSpPr>
          <p:cNvPr id="12292" name="Text Box 4">
            <a:extLst>
              <a:ext uri="{FF2B5EF4-FFF2-40B4-BE49-F238E27FC236}">
                <a16:creationId xmlns:a16="http://schemas.microsoft.com/office/drawing/2014/main" id="{B452FF8F-0579-4D8F-A788-C922517F87AE}"/>
              </a:ext>
            </a:extLst>
          </p:cNvPr>
          <p:cNvSpPr txBox="1">
            <a:spLocks noChangeArrowheads="1"/>
          </p:cNvSpPr>
          <p:nvPr/>
        </p:nvSpPr>
        <p:spPr bwMode="auto">
          <a:xfrm>
            <a:off x="3657600" y="5791201"/>
            <a:ext cx="4343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spcBef>
                <a:spcPct val="0"/>
              </a:spcBef>
              <a:buClrTx/>
              <a:buSzTx/>
              <a:buFontTx/>
              <a:buNone/>
            </a:pPr>
            <a:r>
              <a:rPr lang="en-US" altLang="en-US" sz="1800" b="1">
                <a:solidFill>
                  <a:srgbClr val="000000"/>
                </a:solidFill>
                <a:latin typeface="Book Antiqua" panose="02040602050305030304" pitchFamily="18" charset="0"/>
              </a:rPr>
              <a:t>Context helps users understand data</a:t>
            </a:r>
          </a:p>
        </p:txBody>
      </p:sp>
      <p:pic>
        <p:nvPicPr>
          <p:cNvPr id="12293" name="Picture 5">
            <a:extLst>
              <a:ext uri="{FF2B5EF4-FFF2-40B4-BE49-F238E27FC236}">
                <a16:creationId xmlns:a16="http://schemas.microsoft.com/office/drawing/2014/main" id="{0F90F151-3DE2-42F3-B315-BAC69686144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985963" y="1219200"/>
            <a:ext cx="8331200" cy="430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Slide Number Placeholder 1">
            <a:extLst>
              <a:ext uri="{FF2B5EF4-FFF2-40B4-BE49-F238E27FC236}">
                <a16:creationId xmlns:a16="http://schemas.microsoft.com/office/drawing/2014/main" id="{B151BAA8-1DA1-49FA-A6A4-6F0EF2ADB6FA}"/>
              </a:ext>
            </a:extLst>
          </p:cNvPr>
          <p:cNvSpPr>
            <a:spLocks noGrp="1"/>
          </p:cNvSpPr>
          <p:nvPr>
            <p:ph type="sldNum" sz="quarter" idx="10"/>
          </p:nvPr>
        </p:nvSpPr>
        <p:spPr/>
        <p:txBody>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algn="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algn="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algn="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algn="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defRPr/>
            </a:pPr>
            <a:fld id="{21078E4B-D546-4B9B-A682-A83CAFB72987}" type="slidenum">
              <a:rPr lang="en-US" altLang="en-US" smtClean="0">
                <a:solidFill>
                  <a:srgbClr val="000000"/>
                </a:solidFill>
                <a:latin typeface="Arial" panose="020B0604020202020204" pitchFamily="34" charset="0"/>
              </a:rPr>
              <a:pPr eaLnBrk="1" hangingPunct="1">
                <a:defRPr/>
              </a:pPr>
              <a:t>7</a:t>
            </a:fld>
            <a:endParaRPr lang="en-US" altLang="en-US">
              <a:solidFill>
                <a:srgbClr val="000000"/>
              </a:solidFill>
              <a:latin typeface="Arial" panose="020B0604020202020204" pitchFamily="34" charset="0"/>
            </a:endParaRPr>
          </a:p>
        </p:txBody>
      </p:sp>
      <p:sp>
        <p:nvSpPr>
          <p:cNvPr id="14339" name="Text Box 6">
            <a:extLst>
              <a:ext uri="{FF2B5EF4-FFF2-40B4-BE49-F238E27FC236}">
                <a16:creationId xmlns:a16="http://schemas.microsoft.com/office/drawing/2014/main" id="{070E9E05-D7D7-4714-A10A-A66D9299156A}"/>
              </a:ext>
            </a:extLst>
          </p:cNvPr>
          <p:cNvSpPr txBox="1">
            <a:spLocks noChangeArrowheads="1"/>
          </p:cNvSpPr>
          <p:nvPr/>
        </p:nvSpPr>
        <p:spPr bwMode="auto">
          <a:xfrm>
            <a:off x="1162975" y="4892676"/>
            <a:ext cx="813342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lgn="ctr">
              <a:spcBef>
                <a:spcPct val="0"/>
              </a:spcBef>
              <a:buClrTx/>
              <a:buSzTx/>
              <a:buFontTx/>
              <a:buNone/>
            </a:pPr>
            <a:r>
              <a:rPr lang="en-US" altLang="en-US" sz="2400" b="1" dirty="0">
                <a:solidFill>
                  <a:srgbClr val="990000"/>
                </a:solidFill>
                <a:latin typeface="Book Antiqua" panose="02040602050305030304" pitchFamily="18" charset="0"/>
              </a:rPr>
              <a:t>Graphical displays turn data into useful information that managers can use for decision making and interpretation</a:t>
            </a:r>
          </a:p>
        </p:txBody>
      </p:sp>
      <p:sp>
        <p:nvSpPr>
          <p:cNvPr id="14340" name="Text Box 10">
            <a:extLst>
              <a:ext uri="{FF2B5EF4-FFF2-40B4-BE49-F238E27FC236}">
                <a16:creationId xmlns:a16="http://schemas.microsoft.com/office/drawing/2014/main" id="{75ECAF46-FF55-41DD-B1F2-8EC159BB256D}"/>
              </a:ext>
            </a:extLst>
          </p:cNvPr>
          <p:cNvSpPr txBox="1">
            <a:spLocks noChangeArrowheads="1"/>
          </p:cNvSpPr>
          <p:nvPr/>
        </p:nvSpPr>
        <p:spPr bwMode="auto">
          <a:xfrm>
            <a:off x="2117725" y="192088"/>
            <a:ext cx="44338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spcBef>
                <a:spcPct val="0"/>
              </a:spcBef>
              <a:buClrTx/>
              <a:buSzTx/>
              <a:buFontTx/>
              <a:buNone/>
            </a:pPr>
            <a:r>
              <a:rPr lang="en-US" altLang="en-US" sz="2400" b="1">
                <a:solidFill>
                  <a:srgbClr val="000000"/>
                </a:solidFill>
                <a:latin typeface="Arial" panose="020B0604020202020204" pitchFamily="34" charset="0"/>
              </a:rPr>
              <a:t>Figure 1-1b Summarized data</a:t>
            </a:r>
          </a:p>
        </p:txBody>
      </p:sp>
      <p:pic>
        <p:nvPicPr>
          <p:cNvPr id="14341" name="Picture 5">
            <a:extLst>
              <a:ext uri="{FF2B5EF4-FFF2-40B4-BE49-F238E27FC236}">
                <a16:creationId xmlns:a16="http://schemas.microsoft.com/office/drawing/2014/main" id="{04717480-353B-499D-B915-F2918CFECDA9}"/>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264360" y="944564"/>
            <a:ext cx="7726363" cy="3948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1">
            <a:extLst>
              <a:ext uri="{FF2B5EF4-FFF2-40B4-BE49-F238E27FC236}">
                <a16:creationId xmlns:a16="http://schemas.microsoft.com/office/drawing/2014/main" id="{6136593D-D512-4AD0-85DB-41CA206CBB09}"/>
              </a:ext>
            </a:extLst>
          </p:cNvPr>
          <p:cNvSpPr>
            <a:spLocks noGrp="1"/>
          </p:cNvSpPr>
          <p:nvPr>
            <p:ph type="sldNum" sz="quarter" idx="10"/>
          </p:nvPr>
        </p:nvSpPr>
        <p:spPr/>
        <p:txBody>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algn="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algn="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algn="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algn="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defRPr/>
            </a:pPr>
            <a:fld id="{19DCD19E-4530-4878-8C84-2201F46BC6FB}" type="slidenum">
              <a:rPr lang="en-US" altLang="en-US" smtClean="0">
                <a:solidFill>
                  <a:srgbClr val="000000"/>
                </a:solidFill>
                <a:latin typeface="Arial" panose="020B0604020202020204" pitchFamily="34" charset="0"/>
              </a:rPr>
              <a:pPr eaLnBrk="1" hangingPunct="1">
                <a:defRPr/>
              </a:pPr>
              <a:t>8</a:t>
            </a:fld>
            <a:endParaRPr lang="en-US" altLang="en-US">
              <a:solidFill>
                <a:srgbClr val="000000"/>
              </a:solidFill>
              <a:latin typeface="Arial" panose="020B0604020202020204" pitchFamily="34" charset="0"/>
            </a:endParaRPr>
          </a:p>
        </p:txBody>
      </p:sp>
      <p:sp>
        <p:nvSpPr>
          <p:cNvPr id="16387" name="Text Box 2052">
            <a:extLst>
              <a:ext uri="{FF2B5EF4-FFF2-40B4-BE49-F238E27FC236}">
                <a16:creationId xmlns:a16="http://schemas.microsoft.com/office/drawing/2014/main" id="{D5770477-6E8B-47D1-A2D5-0265D5B120DB}"/>
              </a:ext>
            </a:extLst>
          </p:cNvPr>
          <p:cNvSpPr txBox="1">
            <a:spLocks noChangeArrowheads="1"/>
          </p:cNvSpPr>
          <p:nvPr/>
        </p:nvSpPr>
        <p:spPr bwMode="auto">
          <a:xfrm>
            <a:off x="719091" y="4832351"/>
            <a:ext cx="9415509"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lgn="ctr">
              <a:spcBef>
                <a:spcPct val="0"/>
              </a:spcBef>
              <a:buClrTx/>
              <a:buSzTx/>
              <a:buFontTx/>
              <a:buNone/>
            </a:pPr>
            <a:r>
              <a:rPr lang="en-US" altLang="en-US" sz="2400" b="1" dirty="0">
                <a:solidFill>
                  <a:srgbClr val="990000"/>
                </a:solidFill>
                <a:latin typeface="Book Antiqua" panose="02040602050305030304" pitchFamily="18" charset="0"/>
              </a:rPr>
              <a:t>Descriptions of the properties or characteristics of the data, including data types, field sizes, allowable values, and data context</a:t>
            </a:r>
          </a:p>
        </p:txBody>
      </p:sp>
      <p:pic>
        <p:nvPicPr>
          <p:cNvPr id="16388" name="Picture 5">
            <a:extLst>
              <a:ext uri="{FF2B5EF4-FFF2-40B4-BE49-F238E27FC236}">
                <a16:creationId xmlns:a16="http://schemas.microsoft.com/office/drawing/2014/main" id="{44B3AFCF-2E30-4DF7-9400-4C90CB83145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968375"/>
            <a:ext cx="9144000" cy="3525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4809320-F9D3-41AE-8751-719AEA31AB97}"/>
              </a:ext>
            </a:extLst>
          </p:cNvPr>
          <p:cNvSpPr/>
          <p:nvPr/>
        </p:nvSpPr>
        <p:spPr>
          <a:xfrm>
            <a:off x="635000" y="800098"/>
            <a:ext cx="10998200" cy="5632311"/>
          </a:xfrm>
          <a:prstGeom prst="rect">
            <a:avLst/>
          </a:prstGeom>
        </p:spPr>
        <p:txBody>
          <a:bodyPr wrap="square">
            <a:spAutoFit/>
          </a:bodyPr>
          <a:lstStyle/>
          <a:p>
            <a:r>
              <a:rPr lang="en-US" sz="2400" dirty="0">
                <a:solidFill>
                  <a:schemeClr val="accent1"/>
                </a:solidFill>
              </a:rPr>
              <a:t>A driver’s license bureau maintains a database of licensed drivers. State whether each of the following represents </a:t>
            </a:r>
            <a:r>
              <a:rPr lang="en-US" sz="2400" b="1" dirty="0">
                <a:solidFill>
                  <a:schemeClr val="accent1"/>
                </a:solidFill>
              </a:rPr>
              <a:t>data or metadata</a:t>
            </a:r>
            <a:r>
              <a:rPr lang="en-US" sz="2400" dirty="0">
                <a:solidFill>
                  <a:schemeClr val="accent1"/>
                </a:solidFill>
              </a:rPr>
              <a:t>. If it represents data, state whether it is structured or unstructured data. If it represents metadata, state whether it is a fact describing a property of data or a fact describing the context of data. </a:t>
            </a:r>
          </a:p>
          <a:p>
            <a:endParaRPr lang="en-US" sz="2400" dirty="0"/>
          </a:p>
          <a:p>
            <a:pPr marL="342900" indent="-342900">
              <a:buFont typeface="+mj-lt"/>
              <a:buAutoNum type="alphaLcParenR"/>
            </a:pPr>
            <a:r>
              <a:rPr lang="en-US" sz="2400" dirty="0"/>
              <a:t>Driver’s name, address, and birth date </a:t>
            </a:r>
          </a:p>
          <a:p>
            <a:pPr marL="342900" indent="-342900">
              <a:buFont typeface="+mj-lt"/>
              <a:buAutoNum type="alphaLcParenR"/>
            </a:pPr>
            <a:r>
              <a:rPr lang="en-US" sz="2400" dirty="0"/>
              <a:t>The fact that the driver’s name is a 30-character field </a:t>
            </a:r>
          </a:p>
          <a:p>
            <a:pPr marL="342900" indent="-342900">
              <a:buFont typeface="+mj-lt"/>
              <a:buAutoNum type="alphaLcParenR"/>
            </a:pPr>
            <a:r>
              <a:rPr lang="en-US" sz="2400" dirty="0"/>
              <a:t>A photo image of the driver </a:t>
            </a:r>
          </a:p>
          <a:p>
            <a:pPr marL="342900" indent="-342900">
              <a:buFont typeface="+mj-lt"/>
              <a:buAutoNum type="alphaLcParenR"/>
            </a:pPr>
            <a:r>
              <a:rPr lang="en-US" sz="2400" dirty="0"/>
              <a:t>The fact that birth date is stored using the column name Birth Date</a:t>
            </a:r>
          </a:p>
          <a:p>
            <a:pPr marL="342900" indent="-342900">
              <a:buFont typeface="+mj-lt"/>
              <a:buAutoNum type="alphaLcParenR"/>
            </a:pPr>
            <a:r>
              <a:rPr lang="en-US" sz="2400" dirty="0"/>
              <a:t>An image of the driver’s fingerprint </a:t>
            </a:r>
          </a:p>
          <a:p>
            <a:pPr marL="342900" indent="-342900">
              <a:buFont typeface="+mj-lt"/>
              <a:buAutoNum type="alphaLcParenR"/>
            </a:pPr>
            <a:r>
              <a:rPr lang="en-US" sz="2400" dirty="0"/>
              <a:t>The make and serial number of the scanning device that was used to scan the fingerprint</a:t>
            </a:r>
          </a:p>
          <a:p>
            <a:pPr marL="342900" indent="-342900">
              <a:buFont typeface="+mj-lt"/>
              <a:buAutoNum type="alphaLcParenR"/>
            </a:pPr>
            <a:r>
              <a:rPr lang="en-US" sz="2400" dirty="0"/>
              <a:t>The resolution (in megapixels) of the camera that was used to photograph the driver</a:t>
            </a:r>
          </a:p>
          <a:p>
            <a:pPr marL="342900" indent="-342900">
              <a:buFont typeface="+mj-lt"/>
              <a:buAutoNum type="alphaLcParenR"/>
            </a:pPr>
            <a:r>
              <a:rPr lang="en-US" sz="2400" dirty="0"/>
              <a:t>The fact that the driver’s birth date must precede today’s date by at least 16 years</a:t>
            </a:r>
          </a:p>
          <a:p>
            <a:pPr marL="342900" indent="-342900">
              <a:buFont typeface="+mj-lt"/>
              <a:buAutoNum type="alphaLcParenR"/>
            </a:pPr>
            <a:r>
              <a:rPr lang="en-US" sz="2400" dirty="0"/>
              <a:t>A 10-second video clip in which the driver states his or her name</a:t>
            </a:r>
          </a:p>
        </p:txBody>
      </p:sp>
      <p:sp>
        <p:nvSpPr>
          <p:cNvPr id="3" name="TextBox 2">
            <a:extLst>
              <a:ext uri="{FF2B5EF4-FFF2-40B4-BE49-F238E27FC236}">
                <a16:creationId xmlns:a16="http://schemas.microsoft.com/office/drawing/2014/main" id="{840D2B5D-5459-4428-8E25-D5A944D37910}"/>
              </a:ext>
            </a:extLst>
          </p:cNvPr>
          <p:cNvSpPr txBox="1"/>
          <p:nvPr/>
        </p:nvSpPr>
        <p:spPr>
          <a:xfrm>
            <a:off x="876300" y="127000"/>
            <a:ext cx="3162300" cy="707886"/>
          </a:xfrm>
          <a:prstGeom prst="rect">
            <a:avLst/>
          </a:prstGeom>
          <a:noFill/>
        </p:spPr>
        <p:txBody>
          <a:bodyPr wrap="square" rtlCol="0">
            <a:spAutoFit/>
          </a:bodyPr>
          <a:lstStyle/>
          <a:p>
            <a:r>
              <a:rPr lang="en-US" sz="4000" dirty="0"/>
              <a:t>Question</a:t>
            </a:r>
          </a:p>
        </p:txBody>
      </p:sp>
    </p:spTree>
    <p:extLst>
      <p:ext uri="{BB962C8B-B14F-4D97-AF65-F5344CB8AC3E}">
        <p14:creationId xmlns:p14="http://schemas.microsoft.com/office/powerpoint/2010/main" val="22510901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98</TotalTime>
  <Words>2537</Words>
  <Application>Microsoft Office PowerPoint</Application>
  <PresentationFormat>Widescreen</PresentationFormat>
  <Paragraphs>317</Paragraphs>
  <Slides>33</Slides>
  <Notes>32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33</vt:i4>
      </vt:variant>
    </vt:vector>
  </HeadingPairs>
  <TitlesOfParts>
    <vt:vector size="42" baseType="lpstr">
      <vt:lpstr>Arial</vt:lpstr>
      <vt:lpstr>Book Antiqua</vt:lpstr>
      <vt:lpstr>Calibri</vt:lpstr>
      <vt:lpstr>Calibri Light</vt:lpstr>
      <vt:lpstr>Noto Sans Symbols</vt:lpstr>
      <vt:lpstr>Tahoma</vt:lpstr>
      <vt:lpstr>Times New Roman</vt:lpstr>
      <vt:lpstr>Wingdings</vt:lpstr>
      <vt:lpstr>Office Theme</vt:lpstr>
      <vt:lpstr>PowerPoint Presentation</vt:lpstr>
      <vt:lpstr>Objectives</vt:lpstr>
      <vt:lpstr>Definitions</vt:lpstr>
      <vt:lpstr>PowerPoint Presentation</vt:lpstr>
      <vt:lpstr>PowerPoint Presentation</vt:lpstr>
      <vt:lpstr>PowerPoint Presentation</vt:lpstr>
      <vt:lpstr>PowerPoint Presentation</vt:lpstr>
      <vt:lpstr>PowerPoint Presentation</vt:lpstr>
      <vt:lpstr>PowerPoint Presentation</vt:lpstr>
      <vt:lpstr>Team Exercise </vt:lpstr>
      <vt:lpstr>File Processing</vt:lpstr>
      <vt:lpstr>File Processing</vt:lpstr>
      <vt:lpstr>Disadvantages of File Processing</vt:lpstr>
      <vt:lpstr>Problems with Data Dependency</vt:lpstr>
      <vt:lpstr>Figure 1-2 Old File Processing Systems at Pine Valley Furniture Company</vt:lpstr>
      <vt:lpstr>PowerPoint Presentation</vt:lpstr>
      <vt:lpstr>Problems with Data Redundancy</vt:lpstr>
      <vt:lpstr>SOLUTION:  The DATABASE Approach</vt:lpstr>
      <vt:lpstr>Database Management System</vt:lpstr>
      <vt:lpstr>Database Management System</vt:lpstr>
      <vt:lpstr>Advantages of the Database Approach</vt:lpstr>
      <vt:lpstr>Costs and Risks of the Database Approach</vt:lpstr>
      <vt:lpstr>Elements of the Database Approach</vt:lpstr>
      <vt:lpstr>The Database Approach</vt:lpstr>
      <vt:lpstr>Enterprise Data Model</vt:lpstr>
      <vt:lpstr>PowerPoint Presentation</vt:lpstr>
      <vt:lpstr>PowerPoint Presentation</vt:lpstr>
      <vt:lpstr>PowerPoint Presentation</vt:lpstr>
      <vt:lpstr>PowerPoint Presentation</vt:lpstr>
      <vt:lpstr>PowerPoint Presentation</vt:lpstr>
      <vt:lpstr>PowerPoint Presentation</vt:lpstr>
      <vt:lpstr>Problem 1</vt:lpstr>
      <vt:lpstr>Problem 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Manuel Montrond</dc:creator>
  <cp:lastModifiedBy>Manuel Montrond</cp:lastModifiedBy>
  <cp:revision>19</cp:revision>
  <dcterms:created xsi:type="dcterms:W3CDTF">2020-01-06T13:22:02Z</dcterms:created>
  <dcterms:modified xsi:type="dcterms:W3CDTF">2020-01-07T16:50:12Z</dcterms:modified>
</cp:coreProperties>
</file>