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05ED02-CAF5-4DE5-A740-1BA4F672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437322"/>
            <a:ext cx="12191999" cy="7295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3805D-063A-4A11-BC46-2D456ED83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2410" y="-116867"/>
            <a:ext cx="8791575" cy="2849629"/>
          </a:xfrm>
        </p:spPr>
        <p:txBody>
          <a:bodyPr>
            <a:noAutofit/>
          </a:bodyPr>
          <a:lstStyle/>
          <a:p>
            <a:pPr algn="ctr"/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br>
              <a:rPr lang="en-US" sz="7200"/>
            </a:br>
            <a:r>
              <a:rPr lang="en-US" sz="7200"/>
              <a:t>                                                          Apartment </a:t>
            </a:r>
            <a:br>
              <a:rPr lang="en-US" sz="7200"/>
            </a:br>
            <a:r>
              <a:rPr lang="en-US" sz="7200"/>
              <a:t>rental </a:t>
            </a:r>
            <a:br>
              <a:rPr lang="en-US" sz="7200"/>
            </a:br>
            <a:r>
              <a:rPr lang="en-US" sz="7200"/>
              <a:t>system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31F-826D-4461-BCE4-DB1A08F5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366" y="4562678"/>
            <a:ext cx="6427434" cy="29052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 	</a:t>
            </a:r>
            <a:endParaRPr lang="en-US" sz="8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D3D9F-6523-4927-AC4B-00EA52B8113B}"/>
              </a:ext>
            </a:extLst>
          </p:cNvPr>
          <p:cNvSpPr/>
          <p:nvPr/>
        </p:nvSpPr>
        <p:spPr>
          <a:xfrm>
            <a:off x="100366" y="51180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BHUMIKA PUNJABI – 001061256</a:t>
            </a:r>
          </a:p>
          <a:p>
            <a:r>
              <a:rPr lang="en-US" b="1"/>
              <a:t>PRANATHA RAJPRASADRAO - 001388642</a:t>
            </a:r>
          </a:p>
          <a:p>
            <a:r>
              <a:rPr lang="en-US" b="1"/>
              <a:t>	       Prashant Pancholi – 001053361</a:t>
            </a:r>
          </a:p>
          <a:p>
            <a:r>
              <a:rPr lang="en-US" b="1"/>
              <a:t>                   Ajinkya Joshi - 001388300</a:t>
            </a:r>
          </a:p>
          <a:p>
            <a:r>
              <a:rPr lang="en-US" b="1"/>
              <a:t>                   Amey BHIvshet - 001383083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530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9BB014-AA98-43AF-9B65-4187AB8A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Stored 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FB50E-5A9C-465F-B17D-8D2F960E1809}"/>
              </a:ext>
            </a:extLst>
          </p:cNvPr>
          <p:cNvSpPr txBox="1"/>
          <p:nvPr/>
        </p:nvSpPr>
        <p:spPr>
          <a:xfrm>
            <a:off x="1143002" y="914400"/>
            <a:ext cx="960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ServiceCenter</a:t>
            </a:r>
            <a:r>
              <a:rPr lang="en-US" sz="2400" dirty="0"/>
              <a:t>: Shows whether the vehicle is serviced by Company Service Center or Vending Machine Service Center.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22DFD-6F55-48BF-B5E9-43C881D7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763151"/>
            <a:ext cx="10238172" cy="5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7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62B52EB-9859-4E38-83DD-76ECD4ED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Stored 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101A6-03B3-4A75-95B2-D5F6115B0FA4}"/>
              </a:ext>
            </a:extLst>
          </p:cNvPr>
          <p:cNvSpPr txBox="1"/>
          <p:nvPr/>
        </p:nvSpPr>
        <p:spPr>
          <a:xfrm>
            <a:off x="1143002" y="914400"/>
            <a:ext cx="960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DeliveryStatus</a:t>
            </a:r>
            <a:r>
              <a:rPr lang="en-US" sz="2400" dirty="0"/>
              <a:t>: It shows if the customer has got the vehicle delivered or opted for pickup from the vending machine.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84F40-C068-43F0-881D-B46FD4AD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9002"/>
            <a:ext cx="10202661" cy="50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CD68F-6DAD-4EA1-9FB7-41BCD680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811416"/>
            <a:ext cx="9905998" cy="49267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F5CCCE-E5A9-4E07-92AE-1116197B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Stored Procedures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3168-9AFE-437A-894B-5DCD70ACA29B}"/>
              </a:ext>
            </a:extLst>
          </p:cNvPr>
          <p:cNvSpPr txBox="1"/>
          <p:nvPr/>
        </p:nvSpPr>
        <p:spPr>
          <a:xfrm>
            <a:off x="1143002" y="914400"/>
            <a:ext cx="960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VehicleRating</a:t>
            </a:r>
            <a:r>
              <a:rPr lang="en-US" sz="2400" dirty="0"/>
              <a:t>: The procedure outputs the vehicle safety rating after performing crash tests.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7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00C517-D9FF-4245-9625-D22A354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User 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29DBD-89A2-4E5F-AB5B-ACD33055D9EC}"/>
              </a:ext>
            </a:extLst>
          </p:cNvPr>
          <p:cNvSpPr txBox="1"/>
          <p:nvPr/>
        </p:nvSpPr>
        <p:spPr>
          <a:xfrm>
            <a:off x="1143002" y="914400"/>
            <a:ext cx="960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GetVehicle</a:t>
            </a:r>
            <a:r>
              <a:rPr lang="en-US" sz="2400" dirty="0"/>
              <a:t>: The function returns all the vehicles with similar </a:t>
            </a:r>
            <a:r>
              <a:rPr lang="en-US" sz="2400" dirty="0" err="1"/>
              <a:t>VehicleType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A8BAA-902D-4AF4-BE70-EF8467EA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91448"/>
            <a:ext cx="9905997" cy="54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59AF77-9000-4DAD-9A01-6E9074C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User 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C9330-19A4-4D32-B70D-49DD9F68892C}"/>
              </a:ext>
            </a:extLst>
          </p:cNvPr>
          <p:cNvSpPr txBox="1"/>
          <p:nvPr/>
        </p:nvSpPr>
        <p:spPr>
          <a:xfrm>
            <a:off x="1143002" y="914400"/>
            <a:ext cx="960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GetPartDetails</a:t>
            </a:r>
            <a:r>
              <a:rPr lang="en-US" sz="2400" dirty="0"/>
              <a:t>: Returns all the part details by taking Part Number as input.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C0E36-9ADC-4161-82B7-DA25C1A4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63934"/>
            <a:ext cx="9905997" cy="53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0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95BB9-9B7A-433E-8D5E-42DCE69D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745397"/>
            <a:ext cx="9905997" cy="49766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FB64C3-BC85-4179-A808-4D195767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BD026-864B-459F-A0F1-1722DF12F6BB}"/>
              </a:ext>
            </a:extLst>
          </p:cNvPr>
          <p:cNvSpPr txBox="1"/>
          <p:nvPr/>
        </p:nvSpPr>
        <p:spPr>
          <a:xfrm>
            <a:off x="1143002" y="914400"/>
            <a:ext cx="960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WarrantyEnd</a:t>
            </a:r>
            <a:r>
              <a:rPr lang="en-US" sz="2400" dirty="0"/>
              <a:t>: Returns a table with warranty end date by calculating it from purchase date and warranty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16DA37-0E77-493A-8AEE-206A7643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AD565-9E77-49E0-938A-B7F749A272D9}"/>
              </a:ext>
            </a:extLst>
          </p:cNvPr>
          <p:cNvSpPr txBox="1"/>
          <p:nvPr/>
        </p:nvSpPr>
        <p:spPr>
          <a:xfrm>
            <a:off x="1143001" y="914400"/>
            <a:ext cx="96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VehicleCountByFuelType</a:t>
            </a:r>
            <a:r>
              <a:rPr lang="en-US" sz="2400" dirty="0"/>
              <a:t>: Returns the count of vehicles depending on fuel type.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7DFCF-9188-44CB-AF17-9CAB0A11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76065"/>
            <a:ext cx="10238172" cy="54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2B620-F1A4-42E7-8E25-D122DCC3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1" y="1464817"/>
            <a:ext cx="10322677" cy="52572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1594DC-A0D8-4D4E-A349-CBF9A574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F0744-4698-4517-952F-BFC1DB89AED8}"/>
              </a:ext>
            </a:extLst>
          </p:cNvPr>
          <p:cNvSpPr txBox="1"/>
          <p:nvPr/>
        </p:nvSpPr>
        <p:spPr>
          <a:xfrm>
            <a:off x="1143001" y="914400"/>
            <a:ext cx="10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tr_new_payment</a:t>
            </a:r>
            <a:r>
              <a:rPr lang="en-US" sz="2400" dirty="0"/>
              <a:t>: Tracks payment made by customer and stores a log in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7E3150-3312-4265-8021-06EB8F97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040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TRIGGER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EC978-1D21-40C5-A8DE-2CABD8CCF39B}"/>
              </a:ext>
            </a:extLst>
          </p:cNvPr>
          <p:cNvSpPr txBox="1"/>
          <p:nvPr/>
        </p:nvSpPr>
        <p:spPr>
          <a:xfrm>
            <a:off x="1143001" y="914400"/>
            <a:ext cx="10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Track_Accessories</a:t>
            </a:r>
            <a:r>
              <a:rPr lang="en-US" sz="2400" dirty="0"/>
              <a:t>: Track accessory addition to parts inventory.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62038-8687-45B4-ACD4-DA94E98F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6" y="1376065"/>
            <a:ext cx="10390427" cy="53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C2FF38-0C13-41C6-8AC9-4FCFB5D7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040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Column data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13DF0-25C4-48D4-B05C-15C034846C60}"/>
              </a:ext>
            </a:extLst>
          </p:cNvPr>
          <p:cNvSpPr txBox="1"/>
          <p:nvPr/>
        </p:nvSpPr>
        <p:spPr>
          <a:xfrm>
            <a:off x="1143001" y="914400"/>
            <a:ext cx="10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 Data Encryption on Credit Score of Customer 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20E0F-60A9-4A84-B8A3-1A7A4DB6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76064"/>
            <a:ext cx="9905998" cy="53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F801-9443-4FF1-AD8A-41C3BD5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396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29D-FA6A-4CD1-A393-1AAA3EDE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2533"/>
            <a:ext cx="9905999" cy="4927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To produce a web-based system that allow users to register and subscribe for receiving various updates regarding available accommodation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To ease user’s task whenever they need to rent a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To transform the manual process of renting a house to an online and computerized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To validate the house rental system using user feedback and </a:t>
            </a:r>
            <a:r>
              <a:rPr lang="en-IN"/>
              <a:t>testimonies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To </a:t>
            </a:r>
            <a:r>
              <a:rPr lang="en-IN" dirty="0"/>
              <a:t>produce the documentation such as Software Requirement specification, Software Design Description and Software Development References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E5E63F-34EB-439C-BF3D-4AFAAE45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040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Computed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586C0-8F19-48BA-80C6-0EE03E9CB8C2}"/>
              </a:ext>
            </a:extLst>
          </p:cNvPr>
          <p:cNvSpPr txBox="1"/>
          <p:nvPr/>
        </p:nvSpPr>
        <p:spPr>
          <a:xfrm>
            <a:off x="1143001" y="914400"/>
            <a:ext cx="10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Discount and Effective Price Values in Vehicle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AC8C5-1669-413B-9C91-0E148280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33" y="1305016"/>
            <a:ext cx="10338534" cy="5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1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1EC10A-2710-4761-9564-AC1F53CD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040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Tableau dashboards</a:t>
            </a:r>
          </a:p>
        </p:txBody>
      </p:sp>
      <p:pic>
        <p:nvPicPr>
          <p:cNvPr id="4" name="slide2" descr="Story 17">
            <a:extLst>
              <a:ext uri="{FF2B5EF4-FFF2-40B4-BE49-F238E27FC236}">
                <a16:creationId xmlns:a16="http://schemas.microsoft.com/office/drawing/2014/main" id="{F9832274-8DE9-4AB0-B4AA-5AF295A47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4" y="870012"/>
            <a:ext cx="8708994" cy="59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8">
            <a:extLst>
              <a:ext uri="{FF2B5EF4-FFF2-40B4-BE49-F238E27FC236}">
                <a16:creationId xmlns:a16="http://schemas.microsoft.com/office/drawing/2014/main" id="{C70CE6C5-1085-4ED5-8FCC-AED645662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5" y="53536"/>
            <a:ext cx="9718766" cy="67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3D02D-CD2E-444A-9D31-1DF9FD41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4" y="48466"/>
            <a:ext cx="9676661" cy="67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" descr="Story 110">
            <a:extLst>
              <a:ext uri="{FF2B5EF4-FFF2-40B4-BE49-F238E27FC236}">
                <a16:creationId xmlns:a16="http://schemas.microsoft.com/office/drawing/2014/main" id="{B586BEAF-3582-4448-81D9-82B18FC2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05" y="79899"/>
            <a:ext cx="8815526" cy="67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" descr="Story 111">
            <a:extLst>
              <a:ext uri="{FF2B5EF4-FFF2-40B4-BE49-F238E27FC236}">
                <a16:creationId xmlns:a16="http://schemas.microsoft.com/office/drawing/2014/main" id="{9241B99C-AEC3-4C78-8156-A09F5366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2" y="62144"/>
            <a:ext cx="9197266" cy="67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FD067-72D7-4670-BB97-FB0E4B7E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2" y="775243"/>
            <a:ext cx="10684166" cy="59822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C18EE3-608C-43D5-8DD9-ECC1C21A3C83}"/>
              </a:ext>
            </a:extLst>
          </p:cNvPr>
          <p:cNvSpPr/>
          <p:nvPr/>
        </p:nvSpPr>
        <p:spPr>
          <a:xfrm>
            <a:off x="887082" y="190415"/>
            <a:ext cx="10618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REGRESSION SALE PREDICTION MODEL USING SQL ML SERVICES WITH R</a:t>
            </a:r>
          </a:p>
        </p:txBody>
      </p:sp>
    </p:spTree>
    <p:extLst>
      <p:ext uri="{BB962C8B-B14F-4D97-AF65-F5344CB8AC3E}">
        <p14:creationId xmlns:p14="http://schemas.microsoft.com/office/powerpoint/2010/main" val="217669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E77F9-6071-4569-B8AE-53614605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144495"/>
            <a:ext cx="10905165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3B3B0-96B4-4D1E-90AC-A2009E28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37A2D-6D4B-403E-B8BA-AC689E93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253" y="577049"/>
            <a:ext cx="6516840" cy="1209320"/>
          </a:xfrm>
        </p:spPr>
        <p:txBody>
          <a:bodyPr>
            <a:noAutofit/>
          </a:bodyPr>
          <a:lstStyle/>
          <a:p>
            <a:r>
              <a:rPr lang="en-US" sz="8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9200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C325FB-54E8-40C8-B540-538C8549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7112"/>
            <a:ext cx="9905998" cy="846215"/>
          </a:xfrm>
        </p:spPr>
        <p:txBody>
          <a:bodyPr>
            <a:normAutofit/>
          </a:bodyPr>
          <a:lstStyle/>
          <a:p>
            <a:r>
              <a:rPr lang="en-US" sz="4400" dirty="0"/>
              <a:t>Design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CE2D0-4645-4D4C-BE63-8E477C4A937A}"/>
              </a:ext>
            </a:extLst>
          </p:cNvPr>
          <p:cNvSpPr/>
          <p:nvPr/>
        </p:nvSpPr>
        <p:spPr>
          <a:xfrm>
            <a:off x="776995" y="1036492"/>
            <a:ext cx="1141500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Customer Table</a:t>
            </a:r>
          </a:p>
          <a:p>
            <a:r>
              <a:rPr lang="en-US" sz="2400" dirty="0"/>
              <a:t>Customer table shares an identifying ‘one to many’ relationship with the table ‘Payment Info’ and identifying ‘one to optional one’ relationship with the table ‘Finance’.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Vehicle Table</a:t>
            </a:r>
          </a:p>
          <a:p>
            <a:r>
              <a:rPr lang="en-US" sz="2400" dirty="0"/>
              <a:t>It  has  an  identifying  One  to  Optional One  Relationship  with  Delivery  Table.  Also,  it  has  an  identifying  One  to  Many Relationship with Service and Accessories Table. It has a non –identifying One to Many Relationship with the Store Location Table.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Service Table</a:t>
            </a:r>
          </a:p>
          <a:p>
            <a:r>
              <a:rPr lang="en-US" sz="2400" dirty="0"/>
              <a:t>It has identifying ‘many to one’ relationship with Vehicle and Customer Service Center table.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Payment Info</a:t>
            </a:r>
          </a:p>
          <a:p>
            <a:r>
              <a:rPr lang="en-US" sz="2400" dirty="0"/>
              <a:t>It has a ‘optional many to one’ relationship with the Customer table.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6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AA3C-089C-4D34-AA10-B21983DD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851"/>
            <a:ext cx="9905998" cy="846215"/>
          </a:xfrm>
        </p:spPr>
        <p:txBody>
          <a:bodyPr>
            <a:normAutofit/>
          </a:bodyPr>
          <a:lstStyle/>
          <a:p>
            <a:r>
              <a:rPr lang="en-US" sz="4400"/>
              <a:t>ENTITY – Relationship Diagram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CBB40-EECB-4794-872C-17E4270E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45" y="1126066"/>
            <a:ext cx="10212388" cy="5630334"/>
          </a:xfrm>
        </p:spPr>
      </p:pic>
    </p:spTree>
    <p:extLst>
      <p:ext uri="{BB962C8B-B14F-4D97-AF65-F5344CB8AC3E}">
        <p14:creationId xmlns:p14="http://schemas.microsoft.com/office/powerpoint/2010/main" val="11189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3D3-7FF7-4EC7-A553-3FB60E3F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DDL And DML STATEMENTS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E1222-A71E-408B-A8C9-30D5AB337A83}"/>
              </a:ext>
            </a:extLst>
          </p:cNvPr>
          <p:cNvSpPr/>
          <p:nvPr/>
        </p:nvSpPr>
        <p:spPr>
          <a:xfrm>
            <a:off x="1143001" y="11765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CustomerDateOfBirth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CustomerEmailID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88664-BFA6-4F22-AA0D-7C292694F2E3}"/>
              </a:ext>
            </a:extLst>
          </p:cNvPr>
          <p:cNvSpPr/>
          <p:nvPr/>
        </p:nvSpPr>
        <p:spPr>
          <a:xfrm>
            <a:off x="1142548" y="4331154"/>
            <a:ext cx="11049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CustomerDateOfBirth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CustomerEmailID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CustomerPhone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16828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N'Maryann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Royster'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N'74 S Westgate St'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N'1980-05-01'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N'mroyster@royster.com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5189667987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CustomerDateOfBirth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CustomerEmailID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CustomerPhone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17449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N'Josephine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Darakjy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N'4 B Blue Ridge Blvd'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N'1970-07-31'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N'josephine_darakjy@darakjy.org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8102929388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CustomerDateOfBirth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CustomerEmailID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CustomerPhone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18250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N'Abel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Maclead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N'37275 St  Rt 17m M'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N'1995-05-19'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N'amaclead@gmail.com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6313353414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34907-6D07-4742-A753-1840C16E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DDL And DML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20F23-9F0D-4C0E-82F5-F9C3E07E01B5}"/>
              </a:ext>
            </a:extLst>
          </p:cNvPr>
          <p:cNvSpPr/>
          <p:nvPr/>
        </p:nvSpPr>
        <p:spPr>
          <a:xfrm>
            <a:off x="1143001" y="1032934"/>
            <a:ext cx="109217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Brand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Mileage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ManufacturedYear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Vehicle_PK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Customer_FK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F34E-98DB-44E8-9E8A-585049AEF63C}"/>
              </a:ext>
            </a:extLst>
          </p:cNvPr>
          <p:cNvSpPr/>
          <p:nvPr/>
        </p:nvSpPr>
        <p:spPr>
          <a:xfrm>
            <a:off x="1143001" y="4817355"/>
            <a:ext cx="10921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[Vehicle]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[Brand]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[Mileage]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[Color]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ManufacturedYear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[Price]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1219315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53044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N'SUV'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N'Honda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N'Silver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N'2017'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N'LX Sport Utility'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29100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N'Petrol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[Vehicle]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[Brand]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[Mileage]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[Color]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ManufacturedYear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[Price]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1268666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32101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N'Hatchback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N'Volkswagen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24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N'Black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N'2016'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N'Beetle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1.8T Dune'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19300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N'Petrol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2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4BF354-9DB0-4F52-95B0-DF908A41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DDL And DML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3BBD0-34B8-4943-B354-AA2832582516}"/>
              </a:ext>
            </a:extLst>
          </p:cNvPr>
          <p:cNvSpPr/>
          <p:nvPr/>
        </p:nvSpPr>
        <p:spPr>
          <a:xfrm>
            <a:off x="1143001" y="1032933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ComplaintDetails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Service_PK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Vehicle_FK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ServiceCenter_FK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CompanyServiceCenter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BE7A0-E173-401A-8DE5-FF3ACCAEBE70}"/>
              </a:ext>
            </a:extLst>
          </p:cNvPr>
          <p:cNvSpPr/>
          <p:nvPr/>
        </p:nvSpPr>
        <p:spPr>
          <a:xfrm>
            <a:off x="1143001" y="4672371"/>
            <a:ext cx="10981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[Service]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ComplaintDetails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18963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1322951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33836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2025550183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N'Music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 not functioning properly'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N'2019-03-12T17:00:00.000'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N'Company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Service Center'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[Service]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ServiceCenterID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ComplaintDetails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23149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1330631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57463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2025550143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N'Back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camera not working'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N'2020-04-26T14:24:00.000'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ground'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0506B5-2E2D-49C1-AAF0-23E121DA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040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DDL And DML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4F961-A622-4F18-8350-734F07B974C1}"/>
              </a:ext>
            </a:extLst>
          </p:cNvPr>
          <p:cNvSpPr/>
          <p:nvPr/>
        </p:nvSpPr>
        <p:spPr>
          <a:xfrm>
            <a:off x="1143001" y="1097612"/>
            <a:ext cx="101493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Insurance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'State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Farm'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'GEICO'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'Allstate'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'Progressive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Corporation'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'USAA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Registration_Details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Insurance_FK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EFA6D-58A3-4602-88FE-CD2A447CCB1F}"/>
              </a:ext>
            </a:extLst>
          </p:cNvPr>
          <p:cNvSpPr/>
          <p:nvPr/>
        </p:nvSpPr>
        <p:spPr>
          <a:xfrm>
            <a:off x="1059402" y="4370842"/>
            <a:ext cx="11132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[Insurance]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Registration_Details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1174204789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1290071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N'Progressive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Corporation'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N'2015, OH'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[Insurance]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Registration_Details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2238599301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1327724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N'State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Farm'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N'2018, GA'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[Insurance]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Insurance_Options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Registration_Details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2446086723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1328639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N'State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Farm'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N'2017, CL'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4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B258FD-1109-4CA0-88F0-8E9E533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5918"/>
            <a:ext cx="9905998" cy="897015"/>
          </a:xfrm>
        </p:spPr>
        <p:txBody>
          <a:bodyPr>
            <a:normAutofit/>
          </a:bodyPr>
          <a:lstStyle/>
          <a:p>
            <a:r>
              <a:rPr lang="en-US" sz="4800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07F6E-5FCF-4D31-BB52-4C337B1C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88" y="1660124"/>
            <a:ext cx="9905998" cy="506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531E9-C918-4541-B09D-D6CE44B18E28}"/>
              </a:ext>
            </a:extLst>
          </p:cNvPr>
          <p:cNvSpPr txBox="1"/>
          <p:nvPr/>
        </p:nvSpPr>
        <p:spPr>
          <a:xfrm>
            <a:off x="1143002" y="914400"/>
            <a:ext cx="960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GETREMAININGAMOUNT: Remaining amount of the payment for the vehicle.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1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272</TotalTime>
  <Words>1175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Tw Cen MT</vt:lpstr>
      <vt:lpstr>Wingdings</vt:lpstr>
      <vt:lpstr>Circuit</vt:lpstr>
      <vt:lpstr>                                                                     Apartment  rental  system</vt:lpstr>
      <vt:lpstr>Objectives</vt:lpstr>
      <vt:lpstr>Design approach</vt:lpstr>
      <vt:lpstr>ENTITY – Relationship Diagram</vt:lpstr>
      <vt:lpstr>DDL And DML STATEMENTS</vt:lpstr>
      <vt:lpstr>DDL And DML STATEMENTS</vt:lpstr>
      <vt:lpstr>DDL And DML STATEMENTS</vt:lpstr>
      <vt:lpstr>DDL And DML STATEMENTS</vt:lpstr>
      <vt:lpstr>Stored Procedures</vt:lpstr>
      <vt:lpstr>Stored Procedures</vt:lpstr>
      <vt:lpstr>Stored Procedures</vt:lpstr>
      <vt:lpstr>Stored Procedures</vt:lpstr>
      <vt:lpstr>User defined functions</vt:lpstr>
      <vt:lpstr>User defined functions</vt:lpstr>
      <vt:lpstr>Views</vt:lpstr>
      <vt:lpstr>Views</vt:lpstr>
      <vt:lpstr>TRIGGER</vt:lpstr>
      <vt:lpstr>TRIGGER</vt:lpstr>
      <vt:lpstr>Column data encryption</vt:lpstr>
      <vt:lpstr>Computed columns</vt:lpstr>
      <vt:lpstr>Tableau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Vending Machine</dc:title>
  <dc:creator>Rohit Gulati</dc:creator>
  <cp:lastModifiedBy>User</cp:lastModifiedBy>
  <cp:revision>39</cp:revision>
  <dcterms:created xsi:type="dcterms:W3CDTF">2019-12-09T21:56:50Z</dcterms:created>
  <dcterms:modified xsi:type="dcterms:W3CDTF">2020-04-20T17:45:51Z</dcterms:modified>
</cp:coreProperties>
</file>