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5" r:id="rId2"/>
    <p:sldId id="314" r:id="rId3"/>
    <p:sldId id="307" r:id="rId4"/>
    <p:sldId id="319" r:id="rId5"/>
    <p:sldId id="339" r:id="rId6"/>
    <p:sldId id="308" r:id="rId7"/>
    <p:sldId id="309" r:id="rId8"/>
    <p:sldId id="310" r:id="rId9"/>
    <p:sldId id="333" r:id="rId10"/>
    <p:sldId id="311" r:id="rId11"/>
    <p:sldId id="365" r:id="rId12"/>
    <p:sldId id="366" r:id="rId13"/>
    <p:sldId id="367" r:id="rId14"/>
    <p:sldId id="361" r:id="rId15"/>
    <p:sldId id="368" r:id="rId16"/>
    <p:sldId id="369" r:id="rId17"/>
    <p:sldId id="324" r:id="rId18"/>
    <p:sldId id="3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8239F-FB68-46A4-9FAD-97E11498A683}" v="4" dt="2020-03-23T19:26:39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914" autoAdjust="0"/>
  </p:normalViewPr>
  <p:slideViewPr>
    <p:cSldViewPr snapToGrid="0">
      <p:cViewPr varScale="1">
        <p:scale>
          <a:sx n="61" d="100"/>
          <a:sy n="61" d="100"/>
        </p:scale>
        <p:origin x="24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2658239F-FB68-46A4-9FAD-97E11498A683}"/>
    <pc:docChg chg="undo custSel addSld delSld modSld">
      <pc:chgData name="Manuel Montrond" userId="3d746ec0db3500e1" providerId="LiveId" clId="{2658239F-FB68-46A4-9FAD-97E11498A683}" dt="2020-03-23T19:29:05.130" v="145" actId="20577"/>
      <pc:docMkLst>
        <pc:docMk/>
      </pc:docMkLst>
      <pc:sldChg chg="modNotesTx">
        <pc:chgData name="Manuel Montrond" userId="3d746ec0db3500e1" providerId="LiveId" clId="{2658239F-FB68-46A4-9FAD-97E11498A683}" dt="2020-03-23T19:21:50.217" v="9" actId="20577"/>
        <pc:sldMkLst>
          <pc:docMk/>
          <pc:sldMk cId="0" sldId="307"/>
        </pc:sldMkLst>
      </pc:sldChg>
      <pc:sldChg chg="modSp mod modNotesTx">
        <pc:chgData name="Manuel Montrond" userId="3d746ec0db3500e1" providerId="LiveId" clId="{2658239F-FB68-46A4-9FAD-97E11498A683}" dt="2020-03-23T19:21:37.674" v="7" actId="20577"/>
        <pc:sldMkLst>
          <pc:docMk/>
          <pc:sldMk cId="0" sldId="314"/>
        </pc:sldMkLst>
        <pc:spChg chg="mod">
          <ac:chgData name="Manuel Montrond" userId="3d746ec0db3500e1" providerId="LiveId" clId="{2658239F-FB68-46A4-9FAD-97E11498A683}" dt="2020-03-23T19:21:28.184" v="6" actId="20577"/>
          <ac:spMkLst>
            <pc:docMk/>
            <pc:sldMk cId="0" sldId="314"/>
            <ac:spMk id="332803" creationId="{0C96E949-08F1-4809-8865-32D1CC6157D1}"/>
          </ac:spMkLst>
        </pc:spChg>
      </pc:sldChg>
      <pc:sldChg chg="addSp modSp mod">
        <pc:chgData name="Manuel Montrond" userId="3d746ec0db3500e1" providerId="LiveId" clId="{2658239F-FB68-46A4-9FAD-97E11498A683}" dt="2020-03-23T19:22:56.647" v="99" actId="20577"/>
        <pc:sldMkLst>
          <pc:docMk/>
          <pc:sldMk cId="0" sldId="361"/>
        </pc:sldMkLst>
        <pc:spChg chg="add mod">
          <ac:chgData name="Manuel Montrond" userId="3d746ec0db3500e1" providerId="LiveId" clId="{2658239F-FB68-46A4-9FAD-97E11498A683}" dt="2020-03-23T19:22:56.647" v="99" actId="20577"/>
          <ac:spMkLst>
            <pc:docMk/>
            <pc:sldMk cId="0" sldId="361"/>
            <ac:spMk id="2" creationId="{FA6B102B-B67E-439D-B4B3-638EBD10B5F5}"/>
          </ac:spMkLst>
        </pc:spChg>
        <pc:spChg chg="mod">
          <ac:chgData name="Manuel Montrond" userId="3d746ec0db3500e1" providerId="LiveId" clId="{2658239F-FB68-46A4-9FAD-97E11498A683}" dt="2020-03-23T19:22:26.527" v="33" actId="20577"/>
          <ac:spMkLst>
            <pc:docMk/>
            <pc:sldMk cId="0" sldId="361"/>
            <ac:spMk id="329730" creationId="{5C263ADA-0B78-48E9-8077-E3C7D3329D5B}"/>
          </ac:spMkLst>
        </pc:spChg>
      </pc:sldChg>
      <pc:sldChg chg="del">
        <pc:chgData name="Manuel Montrond" userId="3d746ec0db3500e1" providerId="LiveId" clId="{2658239F-FB68-46A4-9FAD-97E11498A683}" dt="2020-03-23T19:24:01.735" v="100" actId="47"/>
        <pc:sldMkLst>
          <pc:docMk/>
          <pc:sldMk cId="0" sldId="363"/>
        </pc:sldMkLst>
      </pc:sldChg>
      <pc:sldChg chg="del">
        <pc:chgData name="Manuel Montrond" userId="3d746ec0db3500e1" providerId="LiveId" clId="{2658239F-FB68-46A4-9FAD-97E11498A683}" dt="2020-03-23T19:25:39.891" v="102" actId="47"/>
        <pc:sldMkLst>
          <pc:docMk/>
          <pc:sldMk cId="0" sldId="364"/>
        </pc:sldMkLst>
      </pc:sldChg>
      <pc:sldChg chg="del">
        <pc:chgData name="Manuel Montrond" userId="3d746ec0db3500e1" providerId="LiveId" clId="{2658239F-FB68-46A4-9FAD-97E11498A683}" dt="2020-03-23T19:24:06.463" v="101" actId="47"/>
        <pc:sldMkLst>
          <pc:docMk/>
          <pc:sldMk cId="0" sldId="370"/>
        </pc:sldMkLst>
      </pc:sldChg>
      <pc:sldChg chg="add del">
        <pc:chgData name="Manuel Montrond" userId="3d746ec0db3500e1" providerId="LiveId" clId="{2658239F-FB68-46A4-9FAD-97E11498A683}" dt="2020-03-23T19:26:04.576" v="107" actId="47"/>
        <pc:sldMkLst>
          <pc:docMk/>
          <pc:sldMk cId="0" sldId="374"/>
        </pc:sldMkLst>
      </pc:sldChg>
      <pc:sldChg chg="modSp mod">
        <pc:chgData name="Manuel Montrond" userId="3d746ec0db3500e1" providerId="LiveId" clId="{2658239F-FB68-46A4-9FAD-97E11498A683}" dt="2020-03-23T19:29:05.130" v="145" actId="20577"/>
        <pc:sldMkLst>
          <pc:docMk/>
          <pc:sldMk cId="0" sldId="375"/>
        </pc:sldMkLst>
        <pc:spChg chg="mod">
          <ac:chgData name="Manuel Montrond" userId="3d746ec0db3500e1" providerId="LiveId" clId="{2658239F-FB68-46A4-9FAD-97E11498A683}" dt="2020-03-23T19:29:05.130" v="145" actId="20577"/>
          <ac:spMkLst>
            <pc:docMk/>
            <pc:sldMk cId="0" sldId="375"/>
            <ac:spMk id="4099" creationId="{65C99585-0B74-45C0-BA49-6AF94E47808A}"/>
          </ac:spMkLst>
        </pc:spChg>
      </pc:sldChg>
      <pc:sldChg chg="addSp modSp add del mod">
        <pc:chgData name="Manuel Montrond" userId="3d746ec0db3500e1" providerId="LiveId" clId="{2658239F-FB68-46A4-9FAD-97E11498A683}" dt="2020-03-23T19:26:39.194" v="143" actId="207"/>
        <pc:sldMkLst>
          <pc:docMk/>
          <pc:sldMk cId="939345949" sldId="376"/>
        </pc:sldMkLst>
        <pc:spChg chg="add mod">
          <ac:chgData name="Manuel Montrond" userId="3d746ec0db3500e1" providerId="LiveId" clId="{2658239F-FB68-46A4-9FAD-97E11498A683}" dt="2020-03-23T19:26:39.194" v="143" actId="207"/>
          <ac:spMkLst>
            <pc:docMk/>
            <pc:sldMk cId="939345949" sldId="376"/>
            <ac:spMk id="4" creationId="{981C5620-363C-4798-9AD8-ABC1C4F2D9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5A235-6C66-4353-8EC7-0AFF120D67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7E425-7114-417B-BC99-3D8AE3F0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20184D-B524-4EA0-BD50-FBF9DCC7F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9D86B8-0871-4442-92EF-DC27C5AAF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11F6892-CCFB-4B5C-992D-980A2AF90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88CFE8D6-9C13-4511-9880-41A765DC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They are not great practice because of security risks involved with input parameters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AD21D41-9DEC-47EA-932C-3281B90F5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0379CA00-922F-4684-AEE3-F09D4659A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00DFC4B7-B698-4712-BA43-589FA2824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06220DAD-B17E-4F3A-A3B4-46486DA3A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Separations of business rules – instead of having business rules in separate lines of code, and separate files, SP consolidates and separate business rules</a:t>
            </a:r>
          </a:p>
          <a:p>
            <a:r>
              <a:rPr lang="en-US" altLang="en-US">
                <a:cs typeface="Arial" panose="020B0604020202020204" pitchFamily="34" charset="0"/>
              </a:rPr>
              <a:t>Utilization of set processing – instead of looping through records in the application </a:t>
            </a:r>
          </a:p>
          <a:p>
            <a:r>
              <a:rPr lang="en-US" altLang="en-US">
                <a:cs typeface="Arial" panose="020B0604020202020204" pitchFamily="34" charset="0"/>
              </a:rPr>
              <a:t>Performance – optimization plans cashed</a:t>
            </a:r>
          </a:p>
          <a:p>
            <a:r>
              <a:rPr lang="en-US" altLang="en-US">
                <a:cs typeface="Arial" panose="020B0604020202020204" pitchFamily="34" charset="0"/>
              </a:rPr>
              <a:t>Security  - helps with sql injection </a:t>
            </a:r>
          </a:p>
          <a:p>
            <a:r>
              <a:rPr lang="en-US" altLang="en-US">
                <a:cs typeface="Arial" panose="020B0604020202020204" pitchFamily="34" charset="0"/>
              </a:rPr>
              <a:t>Maintainability </a:t>
            </a:r>
          </a:p>
          <a:p>
            <a:r>
              <a:rPr lang="en-US" altLang="en-US">
                <a:cs typeface="Arial" panose="020B0604020202020204" pitchFamily="34" charset="0"/>
              </a:rPr>
              <a:t> - tracking of changes and  dependencies on any schema changes becomes easy 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F5DD515E-206B-4663-B1BC-0DE64F78B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F903976-221D-4FBC-A009-7A317B2A9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3863DCB-51F1-46C2-A2F1-60C03ED58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FA18DAEF-5316-4A8E-936C-80AE626CC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--PRINT DOC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ALTER PROCEDURE </a:t>
            </a:r>
            <a:r>
              <a:rPr lang="en-US" altLang="en-US" dirty="0" err="1">
                <a:cs typeface="Arial" panose="020B0604020202020204" pitchFamily="34" charset="0"/>
              </a:rPr>
              <a:t>GetEmployees</a:t>
            </a:r>
            <a:r>
              <a:rPr lang="en-US" altLang="en-US" dirty="0">
                <a:cs typeface="Arial" panose="020B0604020202020204" pitchFamily="34" charset="0"/>
              </a:rPr>
              <a:t> @</a:t>
            </a:r>
            <a:r>
              <a:rPr lang="en-US" altLang="en-US" dirty="0" err="1">
                <a:cs typeface="Arial" panose="020B0604020202020204" pitchFamily="34" charset="0"/>
              </a:rPr>
              <a:t>depar_no</a:t>
            </a:r>
            <a:r>
              <a:rPr lang="en-US" altLang="en-US" dirty="0">
                <a:cs typeface="Arial" panose="020B0604020202020204" pitchFamily="34" charset="0"/>
              </a:rPr>
              <a:t> varchar(5)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BEGIN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SELECT * FROM employee 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WHERE </a:t>
            </a:r>
            <a:r>
              <a:rPr lang="en-US" altLang="en-US" dirty="0" err="1">
                <a:cs typeface="Arial" panose="020B0604020202020204" pitchFamily="34" charset="0"/>
              </a:rPr>
              <a:t>dept_no</a:t>
            </a:r>
            <a:r>
              <a:rPr lang="en-US" altLang="en-US" dirty="0">
                <a:cs typeface="Arial" panose="020B0604020202020204" pitchFamily="34" charset="0"/>
              </a:rPr>
              <a:t> =@</a:t>
            </a:r>
            <a:r>
              <a:rPr lang="en-US" altLang="en-US" dirty="0" err="1">
                <a:cs typeface="Arial" panose="020B0604020202020204" pitchFamily="34" charset="0"/>
              </a:rPr>
              <a:t>depar_no</a:t>
            </a:r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END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EXEC </a:t>
            </a:r>
            <a:r>
              <a:rPr lang="en-US" altLang="en-US" dirty="0" err="1">
                <a:cs typeface="Arial" panose="020B0604020202020204" pitchFamily="34" charset="0"/>
              </a:rPr>
              <a:t>GetEmployees</a:t>
            </a:r>
            <a:r>
              <a:rPr lang="en-US" altLang="en-US" dirty="0">
                <a:cs typeface="Arial" panose="020B0604020202020204" pitchFamily="34" charset="0"/>
              </a:rPr>
              <a:t> 'D1’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ALTER PROCEDURE </a:t>
            </a:r>
            <a:r>
              <a:rPr lang="en-US" altLang="en-US" dirty="0" err="1">
                <a:cs typeface="Arial" panose="020B0604020202020204" pitchFamily="34" charset="0"/>
              </a:rPr>
              <a:t>ChangeEmployeeDept</a:t>
            </a:r>
            <a:r>
              <a:rPr lang="en-US" altLang="en-US" dirty="0">
                <a:cs typeface="Arial" panose="020B0604020202020204" pitchFamily="34" charset="0"/>
              </a:rPr>
              <a:t> @</a:t>
            </a:r>
            <a:r>
              <a:rPr lang="en-US" altLang="en-US" dirty="0" err="1">
                <a:cs typeface="Arial" panose="020B0604020202020204" pitchFamily="34" charset="0"/>
              </a:rPr>
              <a:t>emp_no</a:t>
            </a:r>
            <a:r>
              <a:rPr lang="en-US" altLang="en-US" dirty="0">
                <a:cs typeface="Arial" panose="020B0604020202020204" pitchFamily="34" charset="0"/>
              </a:rPr>
              <a:t> INT, @</a:t>
            </a:r>
            <a:r>
              <a:rPr lang="en-US" altLang="en-US" dirty="0" err="1">
                <a:cs typeface="Arial" panose="020B0604020202020204" pitchFamily="34" charset="0"/>
              </a:rPr>
              <a:t>new_depar_no</a:t>
            </a:r>
            <a:r>
              <a:rPr lang="en-US" altLang="en-US" dirty="0">
                <a:cs typeface="Arial" panose="020B0604020202020204" pitchFamily="34" charset="0"/>
              </a:rPr>
              <a:t> varchar(5)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BEGIN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  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UPDATE  employee set  </a:t>
            </a:r>
            <a:r>
              <a:rPr lang="en-US" altLang="en-US" dirty="0" err="1">
                <a:cs typeface="Arial" panose="020B0604020202020204" pitchFamily="34" charset="0"/>
              </a:rPr>
              <a:t>dept_no</a:t>
            </a:r>
            <a:r>
              <a:rPr lang="en-US" altLang="en-US" dirty="0">
                <a:cs typeface="Arial" panose="020B0604020202020204" pitchFamily="34" charset="0"/>
              </a:rPr>
              <a:t> =@</a:t>
            </a:r>
            <a:r>
              <a:rPr lang="en-US" altLang="en-US" dirty="0" err="1">
                <a:cs typeface="Arial" panose="020B0604020202020204" pitchFamily="34" charset="0"/>
              </a:rPr>
              <a:t>new_depar_no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WHERE </a:t>
            </a:r>
            <a:r>
              <a:rPr lang="en-US" altLang="en-US" dirty="0" err="1">
                <a:cs typeface="Arial" panose="020B0604020202020204" pitchFamily="34" charset="0"/>
              </a:rPr>
              <a:t>emp_no</a:t>
            </a:r>
            <a:r>
              <a:rPr lang="en-US" altLang="en-US" dirty="0">
                <a:cs typeface="Arial" panose="020B0604020202020204" pitchFamily="34" charset="0"/>
              </a:rPr>
              <a:t> = @</a:t>
            </a:r>
            <a:r>
              <a:rPr lang="en-US" altLang="en-US" dirty="0" err="1">
                <a:cs typeface="Arial" panose="020B0604020202020204" pitchFamily="34" charset="0"/>
              </a:rPr>
              <a:t>emp_no</a:t>
            </a:r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END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EXEC </a:t>
            </a:r>
            <a:r>
              <a:rPr lang="en-US" altLang="en-US" dirty="0" err="1">
                <a:cs typeface="Arial" panose="020B0604020202020204" pitchFamily="34" charset="0"/>
              </a:rPr>
              <a:t>ChangeEmployeeDept</a:t>
            </a:r>
            <a:r>
              <a:rPr lang="en-US" altLang="en-US" dirty="0">
                <a:cs typeface="Arial" panose="020B0604020202020204" pitchFamily="34" charset="0"/>
              </a:rPr>
              <a:t> 15000, 'D1’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EXEC </a:t>
            </a:r>
            <a:r>
              <a:rPr lang="en-US" altLang="en-US" dirty="0" err="1">
                <a:cs typeface="Arial" panose="020B0604020202020204" pitchFamily="34" charset="0"/>
              </a:rPr>
              <a:t>ChangeEmployeeDept</a:t>
            </a:r>
            <a:r>
              <a:rPr lang="en-US" altLang="en-US" dirty="0">
                <a:cs typeface="Arial" panose="020B0604020202020204" pitchFamily="34" charset="0"/>
              </a:rPr>
              <a:t> @</a:t>
            </a:r>
            <a:r>
              <a:rPr lang="en-US" altLang="en-US" dirty="0" err="1">
                <a:cs typeface="Arial" panose="020B0604020202020204" pitchFamily="34" charset="0"/>
              </a:rPr>
              <a:t>emp_no</a:t>
            </a:r>
            <a:r>
              <a:rPr lang="en-US" altLang="en-US" dirty="0">
                <a:cs typeface="Arial" panose="020B0604020202020204" pitchFamily="34" charset="0"/>
              </a:rPr>
              <a:t>= 15000, @</a:t>
            </a:r>
            <a:r>
              <a:rPr lang="en-US" altLang="en-US" dirty="0" err="1">
                <a:cs typeface="Arial" panose="020B0604020202020204" pitchFamily="34" charset="0"/>
              </a:rPr>
              <a:t>new_depar_no</a:t>
            </a:r>
            <a:r>
              <a:rPr lang="en-US" altLang="en-US" dirty="0">
                <a:cs typeface="Arial" panose="020B0604020202020204" pitchFamily="34" charset="0"/>
              </a:rPr>
              <a:t>='D1'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D57AA7EF-BD35-4BE9-853A-9BAAA03E5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01133BF3-5BB2-45D5-B9E9-0C93B6C5A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8925C343-242F-4691-BACF-64929BCBD4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3501F4B7-3042-4CF1-95B6-95A5E007F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5521B33B-4A8F-42E7-B3BF-204C42A63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AD5B5313-4CDA-4318-8487-B6DF1B79A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7E425-7114-417B-BC99-3D8AE3F0E6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EC30D34-69C0-43D5-AC8B-1435B0BD1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205CB35E-30C0-4178-BEBC-E2E79D50E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42EEF791-6E87-4BF8-A714-7005ABE387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E5CDC816-FD1B-4A67-96E0-D41E984A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Create your own data types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Analytical functions great for calculating, moving averages, moving standard deviation, other statistical calculations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MERGE – doing INSERT, AND UPDATE at the same time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36BF778C-16ED-489F-96E8-20F285B71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DD041E7D-5C34-48E5-9630-F9229A6E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Originally SQL was created as tool to retrieve and update and insert data into databases.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DBMS vendors saw a need in having procedural language within the db.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 standard was first introduced in SQL:96 standards.  What can you do with PSM: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Variable declarations,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Control flow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Assignment of expressions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Exception handling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It defines stored procedures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C73FF687-52B9-46F7-9A78-5DC6BC9DC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3DD14035-D890-42D2-8C58-9C62453A0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7E0F045-B91E-4AA2-B05D-3A260E09B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67462D53-C160-4B34-8395-3B558497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Routine is a block of code that does something, much like other programing languages such as java or C++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 tools available in those languages are also available in databases. 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There is 3 basic types of routines in the database world: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 Function, routine that takes input values and return values back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 Stored procedures – returns that cannot return values but take input parameters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Triggers – routines that execute when an even occurs! For example a delete of a table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46C465C-2048-4B4B-96CB-1AF386758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B6723C3-6E71-49EC-AF0A-314D134A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Procedures are called explicitly.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Triggers are called when a DML statement is executed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08EF4D2-1AE6-4114-A232-A3FD89ADB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E3745A4-77EA-4F22-B8D9-1F8BF2B2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INSTEAD OF triggers skips the executition.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57AA0F3-3F8B-4F71-ABF9-7E4A213C8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CBE3A7C-90FD-4367-B846-AE9BA1844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The syntax varies from language to language/ the structure is very similar!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1E7-58CC-45C7-B0C6-18DF3000E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FDEB6-E7C2-4204-A623-F4F39511F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D488-3CC2-49CF-8EFC-25E5D648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4906-7312-42D2-BD29-94117909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1E9E-93E3-4C61-8AFE-4CD506EE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3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63DA-EAE5-4ACE-9DF5-D68BA80F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0F333-3178-40BA-AD10-2D21B609B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852-8917-47DC-8729-22409291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FC60-4A58-4230-95E4-BEEA0115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3E75-6EF2-438F-9D53-A900997B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977D6-8CFD-490F-9006-C837C720F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3357C-E809-46C5-9F6E-E511F699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118E-D66A-49D4-A48D-071BB19F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3C4C-8BE5-4957-BCB1-8008157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73D7-AE88-4E84-9227-20FA0E95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C3E-1CEC-4027-9AC2-E9738D7C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2F62-2A44-4821-AD87-7AE3EB47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EEA7-994C-4E73-BC27-076828BA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38ED2-D358-42B0-B3C2-03911610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1E4C-192A-4BB5-9B41-BCF41111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AD44-8087-4E2B-B120-E7F48B9C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F287D-7938-44D5-9982-23ED4BFB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9FDC-84C1-4EC2-B65D-A860153E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EA40-4B65-4E4A-BD82-5FA4E45C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21A7-1745-47EC-8FE4-7EBD77A4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618E-E63B-4DFB-AC6C-17CB5DA5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3063-4196-417B-916F-171E64789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CE79C-B0E8-49CB-97C4-6439DD37C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A3AE9-F7CB-4DF1-B687-6F24DA3C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2A67A-CFA0-4EC3-8E3A-43B5111B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95757-E739-4EA5-A58C-DD5CA0A0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290C-A408-4709-B7F2-3B1BDAA9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87748-1973-4610-AD4B-4A551983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1F216-9EC9-49C2-A129-8004EF92B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D0BCE-3D7F-40FC-9F9D-78559AF7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0E814-6F7A-499F-A5CB-C8DFEC08D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80BBE-7153-4893-AD9C-6DB93827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02C46-41AF-43A8-915A-AE0BAEC2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6BD75-CC2C-41A9-A3AE-D5B93231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B9C3-5898-45A9-8A1C-2C2A55DE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F1A80-9996-4B64-82C9-239E563B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21C4D-028F-4FCE-A648-80D601D2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AF92A-8538-4602-98C4-FCB8BF0C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91871-9E79-4D52-82B7-35D93D61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713D3-413D-458D-A2B7-136431BC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2FC45-E5F4-4056-B8A4-36310AB5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8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FFA0-2CED-4D38-8670-44DD4AA4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489B-A29F-46AA-8741-ABF67B12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AEE2D-8117-4051-812B-4F57DE2A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9A450-4FFC-43FA-A94F-8FD9C2F0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28C2-3571-4CB2-91DC-3A3E278C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DAB45-ADBA-434D-9A7E-3713B993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ECD-1687-4523-9880-C231E09D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418EA-97ED-4C68-B99B-FB9CE2726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D40AE-FA99-49A8-AC23-D978E39DD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51067-56C0-44CA-B7D8-62CBDED9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B1975-3D30-4723-B974-7DD32317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4D7C-6EBA-4E84-A89A-4FAD7C11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89A3A-061A-4FDC-81DD-4DF691BE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BEF83-0816-40B7-B350-DDC36B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85B2-0EE8-4C78-AE24-C5A102F39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53465-AEE8-4476-ADC8-71548C956F3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523E5-9CE3-4392-BB2C-DC2D80211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811E-BE7A-49B2-9077-CCFEC0ACB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5993-A6E0-4E34-B094-55A2A8737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5C99585-0B74-45C0-BA49-6AF94E4780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981200"/>
            <a:ext cx="5384800" cy="39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  <a:defRPr/>
            </a:pPr>
            <a:r>
              <a:rPr lang="en-US" dirty="0"/>
              <a:t>Chapter</a:t>
            </a:r>
          </a:p>
          <a:p>
            <a:pPr marL="0" indent="0" algn="ctr">
              <a:buNone/>
              <a:defRPr/>
            </a:pPr>
            <a:r>
              <a:rPr lang="en-US" dirty="0"/>
              <a:t>- Persistent Stored Modules -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F66E-39A4-453B-BBFC-6EE5D724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35" y="1776714"/>
            <a:ext cx="3455530" cy="4114800"/>
          </a:xfrm>
          <a:prstGeom prst="rect">
            <a:avLst/>
          </a:prstGeom>
          <a:noFill/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E9470F8-37DD-43AE-A7B1-B21A67897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266FD798-9C09-4A98-9F42-1E096653A419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E446F-C381-47A9-A188-64CAE3605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36851" y="6203950"/>
            <a:ext cx="6386513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1800" dirty="0">
                <a:latin typeface="Tahoma" pitchFamily="34" charset="0"/>
              </a:rPr>
              <a:t>© 2011 Pearson Education, Inc.  Publishing as Prentice Hall</a:t>
            </a:r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855969C9-8497-4697-8B16-210C61887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5400"/>
              <a:t>Embedded and Dynamic SQL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32E1BDA6-DCA4-4212-95CC-118F54165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/>
              <a:t>Embedded SQL</a:t>
            </a:r>
          </a:p>
          <a:p>
            <a:pPr lvl="1" eaLnBrk="1" hangingPunct="1">
              <a:defRPr/>
            </a:pPr>
            <a:r>
              <a:rPr lang="en-US" sz="2200"/>
              <a:t>Including hard-coded SQL statements in a program written in another language such as C or Java</a:t>
            </a:r>
          </a:p>
          <a:p>
            <a:pPr eaLnBrk="1" hangingPunct="1">
              <a:defRPr/>
            </a:pPr>
            <a:r>
              <a:rPr lang="en-US" sz="2200"/>
              <a:t>Dynamic SQL</a:t>
            </a:r>
          </a:p>
          <a:p>
            <a:pPr lvl="1" eaLnBrk="1" hangingPunct="1">
              <a:defRPr/>
            </a:pPr>
            <a:r>
              <a:rPr lang="en-US" sz="2200"/>
              <a:t>Ability for an application program to generate SQL code on the fly, as the application is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0A973-139D-4F3F-A7C2-5DA3F90EB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DD6E6FB2-61FD-4695-BA46-7E312247DFCF}" type="slidenum">
              <a:rPr lang="en-US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ECD71-019B-4CDA-8CEB-25657583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5400"/>
              <a:t>Stored Procedures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205D-7BC2-4140-B408-1F66CF4C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/>
              <a:t>Parameters</a:t>
            </a:r>
          </a:p>
          <a:p>
            <a:pPr lvl="1">
              <a:defRPr/>
            </a:pPr>
            <a:r>
              <a:rPr lang="en-US" sz="2200"/>
              <a:t>Input parameters</a:t>
            </a:r>
          </a:p>
          <a:p>
            <a:pPr lvl="1">
              <a:defRPr/>
            </a:pPr>
            <a:r>
              <a:rPr lang="en-US" sz="2200"/>
              <a:t>Output parameters</a:t>
            </a:r>
          </a:p>
          <a:p>
            <a:pPr>
              <a:defRPr/>
            </a:pPr>
            <a:r>
              <a:rPr lang="en-US" sz="2200"/>
              <a:t>Options for results</a:t>
            </a:r>
          </a:p>
          <a:p>
            <a:pPr lvl="1">
              <a:defRPr/>
            </a:pPr>
            <a:r>
              <a:rPr lang="en-US" sz="2200"/>
              <a:t>Via Output parameters ( single value)</a:t>
            </a:r>
          </a:p>
          <a:p>
            <a:pPr lvl="1">
              <a:defRPr/>
            </a:pPr>
            <a:r>
              <a:rPr lang="en-US" sz="2200"/>
              <a:t>Result set  ( multiple rows)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F5A9A-B382-4288-8E7F-F031C2480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90843E35-6A63-411D-93BF-D098A1C42C9D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5EF28-74D8-4108-886A-E6E9F396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Advantages of Stored Procedures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C28A-FEC0-496D-AEB2-370B0950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/>
              <a:t>Separations of business rules</a:t>
            </a:r>
          </a:p>
          <a:p>
            <a:pPr>
              <a:defRPr/>
            </a:pPr>
            <a:r>
              <a:rPr lang="en-US" sz="2200"/>
              <a:t>Utilization of set-based processing</a:t>
            </a:r>
          </a:p>
          <a:p>
            <a:pPr>
              <a:defRPr/>
            </a:pPr>
            <a:r>
              <a:rPr lang="en-US" sz="2200"/>
              <a:t>Performance</a:t>
            </a:r>
          </a:p>
          <a:p>
            <a:pPr>
              <a:defRPr/>
            </a:pPr>
            <a:r>
              <a:rPr lang="en-US" sz="2200"/>
              <a:t>Security </a:t>
            </a:r>
          </a:p>
          <a:p>
            <a:pPr>
              <a:defRPr/>
            </a:pPr>
            <a:r>
              <a:rPr lang="en-US" sz="2200"/>
              <a:t>Maintainability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E4E30-6224-40EC-897C-0EFEE1CB2F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1E01ED0C-2816-41CE-AF4E-72EE6A85DAB9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67DB-34A7-415A-B8A7-1331BCB6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073150"/>
          </a:xfrm>
        </p:spPr>
        <p:txBody>
          <a:bodyPr/>
          <a:lstStyle/>
          <a:p>
            <a:pPr>
              <a:defRPr/>
            </a:pPr>
            <a:r>
              <a:rPr lang="en-US" dirty="0"/>
              <a:t>Stored Procedure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A845A-B555-4A2D-BED1-D5A631C7F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290C6CE-B748-4B01-AA7C-5B41B19ED75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E3D7CEB-FCE0-4B0A-97CA-A39D5C0BB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02" y="1306287"/>
            <a:ext cx="896049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-- Transact-SQL Syntax for Stored Procedures in SQL Server and Azure SQL Database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CREATE [ OR ALTER ] { PROC | PROCEDURE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[</a:t>
            </a:r>
            <a:r>
              <a:rPr lang="en-US" altLang="en-US" sz="1800" dirty="0" err="1">
                <a:solidFill>
                  <a:schemeClr val="tx1"/>
                </a:solidFill>
              </a:rPr>
              <a:t>schema_name</a:t>
            </a:r>
            <a:r>
              <a:rPr lang="en-US" altLang="en-US" sz="1800" dirty="0">
                <a:solidFill>
                  <a:schemeClr val="tx1"/>
                </a:solidFill>
              </a:rPr>
              <a:t>.] </a:t>
            </a:r>
            <a:r>
              <a:rPr lang="en-US" altLang="en-US" sz="1800" dirty="0" err="1">
                <a:solidFill>
                  <a:schemeClr val="tx1"/>
                </a:solidFill>
              </a:rPr>
              <a:t>procedure_name</a:t>
            </a:r>
            <a:r>
              <a:rPr lang="en-US" altLang="en-US" sz="1800" dirty="0">
                <a:solidFill>
                  <a:schemeClr val="tx1"/>
                </a:solidFill>
              </a:rPr>
              <a:t> [ ; number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[ { @parameter [ </a:t>
            </a:r>
            <a:r>
              <a:rPr lang="en-US" altLang="en-US" sz="1800" dirty="0" err="1">
                <a:solidFill>
                  <a:schemeClr val="tx1"/>
                </a:solidFill>
              </a:rPr>
              <a:t>type_schema_name</a:t>
            </a:r>
            <a:r>
              <a:rPr lang="en-US" altLang="en-US" sz="1800" dirty="0">
                <a:solidFill>
                  <a:schemeClr val="tx1"/>
                </a:solidFill>
              </a:rPr>
              <a:t>. ] </a:t>
            </a:r>
            <a:r>
              <a:rPr lang="en-US" altLang="en-US" sz="1800" dirty="0" err="1">
                <a:solidFill>
                  <a:schemeClr val="tx1"/>
                </a:solidFill>
              </a:rPr>
              <a:t>data_type</a:t>
            </a:r>
            <a:r>
              <a:rPr lang="en-US" altLang="en-US" sz="1800" dirty="0">
                <a:solidFill>
                  <a:schemeClr val="tx1"/>
                </a:solidFill>
              </a:rPr>
              <a:t> }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    [ VARYING ] [ = default ] [ OUT | OUTPUT | [READONLY]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] [ ,...n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[ WITH &lt;</a:t>
            </a:r>
            <a:r>
              <a:rPr lang="en-US" altLang="en-US" sz="1800" dirty="0" err="1">
                <a:solidFill>
                  <a:schemeClr val="tx1"/>
                </a:solidFill>
              </a:rPr>
              <a:t>procedure_option</a:t>
            </a:r>
            <a:r>
              <a:rPr lang="en-US" altLang="en-US" sz="1800" dirty="0">
                <a:solidFill>
                  <a:schemeClr val="tx1"/>
                </a:solidFill>
              </a:rPr>
              <a:t>&gt; [ ,...n ] ]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[ FOR REPLICATION ]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AS { [ BEGIN ] </a:t>
            </a:r>
            <a:r>
              <a:rPr lang="en-US" altLang="en-US" sz="1800" dirty="0" err="1">
                <a:solidFill>
                  <a:schemeClr val="tx1"/>
                </a:solidFill>
              </a:rPr>
              <a:t>sql_statement</a:t>
            </a:r>
            <a:r>
              <a:rPr lang="en-US" altLang="en-US" sz="1800" dirty="0">
                <a:solidFill>
                  <a:schemeClr val="tx1"/>
                </a:solidFill>
              </a:rPr>
              <a:t> [;] [ ...n ] [ END ] }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[;]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&lt;</a:t>
            </a:r>
            <a:r>
              <a:rPr lang="en-US" altLang="en-US" sz="1800" dirty="0" err="1">
                <a:solidFill>
                  <a:schemeClr val="tx1"/>
                </a:solidFill>
              </a:rPr>
              <a:t>procedure_option</a:t>
            </a:r>
            <a:r>
              <a:rPr lang="en-US" altLang="en-US" sz="1800" dirty="0">
                <a:solidFill>
                  <a:schemeClr val="tx1"/>
                </a:solidFill>
              </a:rPr>
              <a:t>&gt; ::=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[ ENCRYPTION ]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[ RECOMPILE ]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[ EXECUTE AS Clause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5C263ADA-0B78-48E9-8077-E3C7D3329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defRPr/>
            </a:pP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of SQL Server Stored Procedures</a:t>
            </a:r>
            <a:b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Block Arc 7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FD370-A600-4F19-BAD9-8ED915C31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853972" y="6356350"/>
            <a:ext cx="1499828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3AFA94A7-8969-416A-A567-6CD5FB3F7079}" type="slidenum">
              <a:rPr lang="en-US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 algn="r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B102B-B67E-439D-B4B3-638EBD10B5F5}"/>
              </a:ext>
            </a:extLst>
          </p:cNvPr>
          <p:cNvSpPr txBox="1"/>
          <p:nvPr/>
        </p:nvSpPr>
        <p:spPr>
          <a:xfrm>
            <a:off x="740979" y="4256690"/>
            <a:ext cx="364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in the “Stored Procedures and Functions” word document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A7586-C10E-4509-A962-ABE3A639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Triggers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E0F9-116E-4D12-80A8-8B5B8076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76856"/>
            <a:ext cx="10369296" cy="39001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Triggers – procedural code that is fired automatically when events occur in the database.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Triggers cannot be invoked directly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Trigger are associated with events such as DML commands such as UPDATE, DELETE, INSERT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B0439-04CD-47A1-AF36-39517C258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4FDE9F46-9DCB-4F6B-B498-DFF406954CD4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C979C-5394-4F2A-9FB2-BE15463E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Benefits of Triggers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FD5E-3DD6-4A85-97B9-62530B01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Data integrity checking</a:t>
            </a:r>
          </a:p>
          <a:p>
            <a:pPr>
              <a:defRPr/>
            </a:pPr>
            <a:r>
              <a:rPr lang="en-US" sz="4000" dirty="0"/>
              <a:t>Auditing and logging</a:t>
            </a:r>
          </a:p>
          <a:p>
            <a:pPr>
              <a:defRPr/>
            </a:pPr>
            <a:r>
              <a:rPr lang="en-US" sz="4000" dirty="0"/>
              <a:t>Derived column generation</a:t>
            </a:r>
          </a:p>
          <a:p>
            <a:pPr>
              <a:defRPr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BCBA6-0745-447E-9DC6-93918AF8A4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BC5DC845-91B0-4EE7-8CF9-2E2A37B6DF83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16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16B13-8157-4A40-B182-52586B70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5400"/>
              <a:t>Types of Triggers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708D-0758-4955-9F57-15E06717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255264"/>
            <a:ext cx="10509504" cy="27889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AFTER/BEFORE</a:t>
            </a:r>
          </a:p>
          <a:p>
            <a:pPr lvl="1">
              <a:defRPr/>
            </a:pPr>
            <a:r>
              <a:rPr lang="en-US" dirty="0"/>
              <a:t>UPDATE</a:t>
            </a:r>
          </a:p>
          <a:p>
            <a:pPr lvl="1">
              <a:defRPr/>
            </a:pPr>
            <a:r>
              <a:rPr lang="en-US" dirty="0"/>
              <a:t>DELETE</a:t>
            </a:r>
          </a:p>
          <a:p>
            <a:pPr lvl="1">
              <a:defRPr/>
            </a:pPr>
            <a:r>
              <a:rPr lang="en-US" dirty="0"/>
              <a:t>INSERT</a:t>
            </a:r>
          </a:p>
          <a:p>
            <a:pPr>
              <a:defRPr/>
            </a:pPr>
            <a:r>
              <a:rPr lang="en-US" sz="2400" dirty="0"/>
              <a:t>INSTEAD OF TRIGGER</a:t>
            </a:r>
          </a:p>
          <a:p>
            <a:pPr lvl="1">
              <a:defRPr/>
            </a:pPr>
            <a:r>
              <a:rPr lang="en-US" dirty="0"/>
              <a:t>DMBS skips the DML executed.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395AC-0CB9-4B3D-9FC3-0BBDDCBB1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8FE65FCF-6B11-4622-B402-38AD675E9E98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17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9A170-7B24-401A-B422-6C0EDA2A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Trigger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F5C9-E0AD-4FAC-96A6-1FC5CFAD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 dirty="0"/>
              <a:t>Create an Audi trail table to store historical records for Department table</a:t>
            </a:r>
          </a:p>
          <a:p>
            <a:r>
              <a:rPr lang="en-US" sz="2400" dirty="0"/>
              <a:t>Create a trigger that captures UPDATES in the department table, and saves changes to the historical table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C5620-363C-4798-9AD8-ABC1C4F2D958}"/>
              </a:ext>
            </a:extLst>
          </p:cNvPr>
          <p:cNvSpPr txBox="1"/>
          <p:nvPr/>
        </p:nvSpPr>
        <p:spPr>
          <a:xfrm>
            <a:off x="1634205" y="4636007"/>
            <a:ext cx="39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in </a:t>
            </a:r>
            <a:r>
              <a:rPr lang="en-US" b="1" dirty="0" err="1">
                <a:solidFill>
                  <a:srgbClr val="FF0000"/>
                </a:solidFill>
              </a:rPr>
              <a:t>Trigger.sql</a:t>
            </a:r>
            <a:r>
              <a:rPr lang="en-US" b="1" dirty="0">
                <a:solidFill>
                  <a:srgbClr val="FF0000"/>
                </a:solidFill>
              </a:rPr>
              <a:t> document</a:t>
            </a:r>
          </a:p>
        </p:txBody>
      </p:sp>
    </p:spTree>
    <p:extLst>
      <p:ext uri="{BB962C8B-B14F-4D97-AF65-F5344CB8AC3E}">
        <p14:creationId xmlns:p14="http://schemas.microsoft.com/office/powerpoint/2010/main" val="9393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30E4800A-DAC7-49E4-80CA-12E23B297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/>
              <a:t>Objectives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0C96E949-08F1-4809-8865-32D1CC615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Discuss SQL:200n standard and its extension of SQL-92</a:t>
            </a:r>
          </a:p>
          <a:p>
            <a:pPr>
              <a:defRPr/>
            </a:pPr>
            <a:r>
              <a:rPr lang="en-US" sz="3600" dirty="0"/>
              <a:t>Understand stored procedures</a:t>
            </a:r>
          </a:p>
          <a:p>
            <a:pPr eaLnBrk="1" hangingPunct="1">
              <a:defRPr/>
            </a:pPr>
            <a:r>
              <a:rPr lang="en-US" sz="3600" dirty="0"/>
              <a:t>User Defined Functions (UDFs)</a:t>
            </a:r>
          </a:p>
          <a:p>
            <a:pPr eaLnBrk="1" hangingPunct="1">
              <a:defRPr/>
            </a:pPr>
            <a:r>
              <a:rPr lang="en-US" sz="3600" dirty="0"/>
              <a:t>Triggers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4C38-D758-4BCE-82E1-8D9586A481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D9A24CCF-BA3A-4745-AB47-8A21109A2C86}" type="slidenum">
              <a:rPr lang="en-US" altLang="en-US" sz="18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3223820F-74A5-4D48-96E6-A50B0B032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SQL:1999 and SQL:200</a:t>
            </a:r>
            <a:r>
              <a:rPr lang="en-US" sz="3600"/>
              <a:t>N</a:t>
            </a:r>
            <a:r>
              <a:rPr lang="en-US" sz="3600" dirty="0"/>
              <a:t> Enhancements/Extensions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F5E5069F-5724-424F-B483-6436F974D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User-defined data types (UDT)</a:t>
            </a:r>
          </a:p>
          <a:p>
            <a:pPr lvl="1" eaLnBrk="1" hangingPunct="1">
              <a:defRPr/>
            </a:pPr>
            <a:r>
              <a:rPr lang="en-US" sz="2000" dirty="0"/>
              <a:t>Subclasses of standard types or an object type</a:t>
            </a:r>
          </a:p>
          <a:p>
            <a:pPr eaLnBrk="1" hangingPunct="1">
              <a:defRPr/>
            </a:pPr>
            <a:r>
              <a:rPr lang="en-US" sz="2000" dirty="0"/>
              <a:t>Analytical functions (for OLAP)</a:t>
            </a:r>
          </a:p>
          <a:p>
            <a:pPr lvl="1" eaLnBrk="1" hangingPunct="1">
              <a:defRPr/>
            </a:pPr>
            <a:r>
              <a:rPr lang="en-US" sz="2000" dirty="0"/>
              <a:t>CEILING, FLOOR, SQRT, RANK, DENSE_RANK, ROLLUP, CUBE, SAMPLE, </a:t>
            </a:r>
          </a:p>
          <a:p>
            <a:pPr lvl="1" eaLnBrk="1" hangingPunct="1">
              <a:defRPr/>
            </a:pPr>
            <a:r>
              <a:rPr lang="en-US" sz="2000" dirty="0"/>
              <a:t>WINDOW–improved numerical analysis capabilities</a:t>
            </a:r>
          </a:p>
          <a:p>
            <a:pPr eaLnBrk="1" hangingPunct="1">
              <a:defRPr/>
            </a:pPr>
            <a:r>
              <a:rPr lang="en-US" sz="2000" dirty="0"/>
              <a:t>New Data Types</a:t>
            </a:r>
          </a:p>
          <a:p>
            <a:pPr lvl="1" eaLnBrk="1" hangingPunct="1">
              <a:defRPr/>
            </a:pPr>
            <a:r>
              <a:rPr lang="en-US" sz="2000" dirty="0"/>
              <a:t>BIGINT, MULTISET (collection), XML</a:t>
            </a:r>
          </a:p>
          <a:p>
            <a:pPr eaLnBrk="1" hangingPunct="1">
              <a:defRPr/>
            </a:pPr>
            <a:r>
              <a:rPr lang="en-US" sz="2000" dirty="0"/>
              <a:t>CREATE TABLE LIKE–create a new table similar to an existing one</a:t>
            </a:r>
          </a:p>
          <a:p>
            <a:pPr eaLnBrk="1" hangingPunct="1">
              <a:defRPr/>
            </a:pPr>
            <a:r>
              <a:rPr lang="en-US" sz="2000" dirty="0"/>
              <a:t>MERGE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C9728-D132-4AE9-8467-6C4D23C265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4C1D7C45-5802-4BDA-870C-DEB0559105BE}" type="slidenum">
              <a:rPr lang="en-US" altLang="en-US" sz="18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7143" name="Rectangle 7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7144" name="Rectangle 7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7145" name="Rectangle 7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141" name="Rectangle 5">
            <a:extLst>
              <a:ext uri="{FF2B5EF4-FFF2-40B4-BE49-F238E27FC236}">
                <a16:creationId xmlns:a16="http://schemas.microsoft.com/office/drawing/2014/main" id="{8458F9DC-3AF7-4CE1-96D2-70F40744B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700"/>
              <a:t>SQL:1999 and SQL:200N Enhancements/Extensions (cont.)</a:t>
            </a:r>
          </a:p>
        </p:txBody>
      </p:sp>
      <p:sp>
        <p:nvSpPr>
          <p:cNvPr id="347146" name="Rectangle 7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D100C78C-165A-447E-8D60-278E1459E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/>
              <a:t>Persistent Stored Modules (SQL/PSM)</a:t>
            </a:r>
          </a:p>
          <a:p>
            <a:pPr lvl="1" eaLnBrk="1" hangingPunct="1">
              <a:defRPr/>
            </a:pPr>
            <a:r>
              <a:rPr lang="en-US" sz="2200"/>
              <a:t>Capability to create and drop code modules</a:t>
            </a:r>
          </a:p>
          <a:p>
            <a:pPr lvl="1" eaLnBrk="1" hangingPunct="1">
              <a:defRPr/>
            </a:pPr>
            <a:r>
              <a:rPr lang="en-US" sz="2200"/>
              <a:t>New statements:</a:t>
            </a:r>
          </a:p>
          <a:p>
            <a:pPr lvl="2" eaLnBrk="1" hangingPunct="1">
              <a:defRPr/>
            </a:pPr>
            <a:r>
              <a:rPr lang="en-US" sz="2200"/>
              <a:t>CASE, IF, LOOP, FOR, WHILE, etc.</a:t>
            </a:r>
          </a:p>
          <a:p>
            <a:pPr lvl="2" eaLnBrk="1" hangingPunct="1">
              <a:defRPr/>
            </a:pPr>
            <a:r>
              <a:rPr lang="en-US" sz="2200"/>
              <a:t>Makes SQL into a procedural language</a:t>
            </a:r>
          </a:p>
          <a:p>
            <a:pPr eaLnBrk="1" hangingPunct="1">
              <a:defRPr/>
            </a:pPr>
            <a:r>
              <a:rPr lang="en-US" sz="2200"/>
              <a:t>Oracle has propriety version called PL/SQL, and Microsoft SQL Server has Transact/SQL</a:t>
            </a:r>
          </a:p>
          <a:p>
            <a:pPr lvl="2" eaLnBrk="1" hangingPunct="1">
              <a:defRPr/>
            </a:pPr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B1C3C-345C-4707-8C81-7984CD641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346AB022-57DA-49F8-8A79-7B90FAF42476}" type="slidenum">
              <a:rPr lang="en-US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</a:t>
            </a:fld>
            <a:endParaRPr lang="en-US" altLang="en-US" sz="1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F49F-58CC-4226-8DE8-250518B5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SQL Server Analytical Functions</a:t>
            </a:r>
            <a:endParaRPr lang="en-US" dirty="0"/>
          </a:p>
        </p:txBody>
      </p:sp>
      <p:pic>
        <p:nvPicPr>
          <p:cNvPr id="12291" name="Content Placeholder 4">
            <a:extLst>
              <a:ext uri="{FF2B5EF4-FFF2-40B4-BE49-F238E27FC236}">
                <a16:creationId xmlns:a16="http://schemas.microsoft.com/office/drawing/2014/main" id="{5ED3AADB-8CC9-42F8-BBA2-6E3F394B70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207" y="1905000"/>
            <a:ext cx="9666081" cy="32828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25BB0-C4C1-40B3-8255-FD3832815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91B6790-F06A-4A67-BF53-F1154AE7F7F1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6661" name="Rectangle 7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293421CA-050D-4C71-AE69-69C40B0C3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5400"/>
              <a:t>Routines and Triggers</a:t>
            </a:r>
          </a:p>
        </p:txBody>
      </p:sp>
      <p:grpSp>
        <p:nvGrpSpPr>
          <p:cNvPr id="326662" name="Group 7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663" name="Rectangle 7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59A55EF5-2C26-4F09-B8C3-41B7818EF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400" b="1" dirty="0"/>
              <a:t>Routines</a:t>
            </a:r>
          </a:p>
          <a:p>
            <a:pPr lvl="1" eaLnBrk="1" hangingPunct="1">
              <a:defRPr/>
            </a:pPr>
            <a:r>
              <a:rPr lang="en-US" dirty="0"/>
              <a:t>Program modules that execute on demand</a:t>
            </a:r>
          </a:p>
          <a:p>
            <a:pPr eaLnBrk="1" hangingPunct="1">
              <a:defRPr/>
            </a:pPr>
            <a:r>
              <a:rPr lang="en-US" sz="2400" b="1" dirty="0"/>
              <a:t>Functions</a:t>
            </a:r>
            <a:r>
              <a:rPr lang="en-US" sz="2400" dirty="0"/>
              <a:t>–routines that </a:t>
            </a:r>
            <a:r>
              <a:rPr lang="en-US" sz="2400" b="1" dirty="0"/>
              <a:t>return</a:t>
            </a:r>
            <a:r>
              <a:rPr lang="en-US" sz="2400" dirty="0"/>
              <a:t> values and take input parameters</a:t>
            </a:r>
          </a:p>
          <a:p>
            <a:pPr eaLnBrk="1" hangingPunct="1">
              <a:defRPr/>
            </a:pPr>
            <a:r>
              <a:rPr lang="en-US" sz="2400" b="1" dirty="0"/>
              <a:t>Procedures</a:t>
            </a:r>
            <a:r>
              <a:rPr lang="en-US" sz="2400" dirty="0"/>
              <a:t>–routines that do not return values and can take </a:t>
            </a:r>
            <a:r>
              <a:rPr lang="en-US" sz="2400" b="1" dirty="0"/>
              <a:t>input</a:t>
            </a:r>
            <a:r>
              <a:rPr lang="en-US" sz="2400" dirty="0"/>
              <a:t> or </a:t>
            </a:r>
            <a:r>
              <a:rPr lang="en-US" sz="2400" b="1" dirty="0"/>
              <a:t>output</a:t>
            </a:r>
            <a:r>
              <a:rPr lang="en-US" sz="2400" dirty="0"/>
              <a:t> </a:t>
            </a:r>
            <a:r>
              <a:rPr lang="en-US" sz="2400" b="1" dirty="0"/>
              <a:t>parameters</a:t>
            </a:r>
          </a:p>
          <a:p>
            <a:pPr eaLnBrk="1" hangingPunct="1">
              <a:defRPr/>
            </a:pPr>
            <a:r>
              <a:rPr lang="en-US" sz="2400" b="1" dirty="0"/>
              <a:t>Triggers</a:t>
            </a:r>
            <a:r>
              <a:rPr lang="en-US" sz="2400" dirty="0"/>
              <a:t>–routines that execute in response to a database event (INSERT, UPDATE, or DELETE)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D0E01-D133-4DD4-B8BF-48C2CF014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7C2E5C1A-1652-412D-9FD2-E0DA1438AC9F}" type="slidenum">
              <a:rPr lang="en-US" altLang="en-US" sz="18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6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>
            <a:extLst>
              <a:ext uri="{FF2B5EF4-FFF2-40B4-BE49-F238E27FC236}">
                <a16:creationId xmlns:a16="http://schemas.microsoft.com/office/drawing/2014/main" id="{C793E5BB-1D04-45FC-A4F0-9A49334D3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787400"/>
            <a:ext cx="7391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AD9DE8-0A9E-4FDD-9470-1BD1FA3F5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A1353D-3F59-4338-9EAE-284C55AB294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4A4B3152-F9A6-4AEF-B59B-3CC7303AB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93676"/>
            <a:ext cx="679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Figure7-11Triggers contrasted with stored procedures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0D896190-5B7C-420F-AB86-84115B889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8" y="863600"/>
            <a:ext cx="401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Procedures are called explicitly</a:t>
            </a:r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6F258983-6FF0-4F72-8711-C3727F615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4" y="5702300"/>
            <a:ext cx="3278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Triggers are event-driven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07F3EE63-3BA0-499B-BD76-A8E0BAC5D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19801"/>
            <a:ext cx="259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b="1">
                <a:solidFill>
                  <a:schemeClr val="tx1"/>
                </a:solidFill>
                <a:latin typeface="Times New Roman" panose="02020603050405020304" pitchFamily="18" charset="0"/>
              </a:rPr>
              <a:t>Source</a:t>
            </a:r>
            <a:r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t>: adapted from Mullins, 1995.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>
            <a:extLst>
              <a:ext uri="{FF2B5EF4-FFF2-40B4-BE49-F238E27FC236}">
                <a16:creationId xmlns:a16="http://schemas.microsoft.com/office/drawing/2014/main" id="{D30BEB75-2D55-466E-8B36-D91E75EDE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9" y="3116263"/>
            <a:ext cx="68294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42A9FB8-4CD5-4A51-956A-D753F3B87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C359E4-F50A-4B03-862A-DF164FC7FD2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60929211-D781-4CF6-A22F-0BEA2784F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381001"/>
            <a:ext cx="6215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7-12 Simplified trigger syntax, SQL:200n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F7660C5E-CCBE-41EA-84CF-30D4C382F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1" y="2663826"/>
            <a:ext cx="6659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7-13 Syntax for creating a routine, SQL:200n</a:t>
            </a: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585AE848-2DF7-4284-9B35-29608C43C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895351"/>
            <a:ext cx="74437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A9B9A064-9655-4FC4-960B-DA5671880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6" r="-1" b="20223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7E345-0CB7-4850-A4EF-EFC410B4A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2D56ED20-DC91-464E-A48E-008514A654DE}" type="slidenum">
              <a:rPr lang="en-US" altLang="en-US" sz="18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9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1028</Words>
  <Application>Microsoft Office PowerPoint</Application>
  <PresentationFormat>Widescreen</PresentationFormat>
  <Paragraphs>174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Objectives</vt:lpstr>
      <vt:lpstr>SQL:1999 and SQL:200N Enhancements/Extensions</vt:lpstr>
      <vt:lpstr>SQL:1999 and SQL:200N Enhancements/Extensions (cont.)</vt:lpstr>
      <vt:lpstr>SQL Server Analytical Functions</vt:lpstr>
      <vt:lpstr>Routines and Triggers</vt:lpstr>
      <vt:lpstr>PowerPoint Presentation</vt:lpstr>
      <vt:lpstr>PowerPoint Presentation</vt:lpstr>
      <vt:lpstr>PowerPoint Presentation</vt:lpstr>
      <vt:lpstr>Embedded and Dynamic SQL</vt:lpstr>
      <vt:lpstr>Stored Procedures</vt:lpstr>
      <vt:lpstr>Advantages of Stored Procedures</vt:lpstr>
      <vt:lpstr>Stored Procedure Syntax</vt:lpstr>
      <vt:lpstr>Example of SQL Server Stored Procedures </vt:lpstr>
      <vt:lpstr>Triggers</vt:lpstr>
      <vt:lpstr>Benefits of Triggers</vt:lpstr>
      <vt:lpstr>Types of Triggers</vt:lpstr>
      <vt:lpstr>Trigger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Montrond</dc:creator>
  <cp:lastModifiedBy>Manuel Montrond</cp:lastModifiedBy>
  <cp:revision>2</cp:revision>
  <dcterms:created xsi:type="dcterms:W3CDTF">2020-03-16T21:51:21Z</dcterms:created>
  <dcterms:modified xsi:type="dcterms:W3CDTF">2020-03-23T19:29:06Z</dcterms:modified>
</cp:coreProperties>
</file>