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7" r:id="rId2"/>
    <p:sldId id="306" r:id="rId3"/>
    <p:sldId id="372" r:id="rId4"/>
    <p:sldId id="267" r:id="rId5"/>
    <p:sldId id="351" r:id="rId6"/>
    <p:sldId id="268" r:id="rId7"/>
    <p:sldId id="282" r:id="rId8"/>
    <p:sldId id="378" r:id="rId9"/>
    <p:sldId id="381" r:id="rId10"/>
    <p:sldId id="377" r:id="rId11"/>
    <p:sldId id="373" r:id="rId12"/>
    <p:sldId id="285" r:id="rId13"/>
    <p:sldId id="270" r:id="rId14"/>
    <p:sldId id="284" r:id="rId15"/>
    <p:sldId id="287" r:id="rId16"/>
    <p:sldId id="289" r:id="rId17"/>
    <p:sldId id="307" r:id="rId18"/>
    <p:sldId id="300" r:id="rId19"/>
    <p:sldId id="328" r:id="rId20"/>
    <p:sldId id="311" r:id="rId21"/>
    <p:sldId id="293" r:id="rId22"/>
    <p:sldId id="294" r:id="rId23"/>
    <p:sldId id="296" r:id="rId24"/>
    <p:sldId id="295" r:id="rId25"/>
    <p:sldId id="312" r:id="rId26"/>
    <p:sldId id="379" r:id="rId27"/>
    <p:sldId id="382" r:id="rId28"/>
    <p:sldId id="383" r:id="rId29"/>
    <p:sldId id="363" r:id="rId30"/>
    <p:sldId id="364" r:id="rId31"/>
    <p:sldId id="315" r:id="rId32"/>
    <p:sldId id="317" r:id="rId33"/>
    <p:sldId id="276" r:id="rId34"/>
    <p:sldId id="371" r:id="rId35"/>
    <p:sldId id="367" r:id="rId36"/>
    <p:sldId id="374" r:id="rId37"/>
    <p:sldId id="338" r:id="rId38"/>
    <p:sldId id="330" r:id="rId39"/>
    <p:sldId id="331" r:id="rId40"/>
    <p:sldId id="332" r:id="rId41"/>
    <p:sldId id="333" r:id="rId42"/>
    <p:sldId id="334" r:id="rId43"/>
    <p:sldId id="335" r:id="rId44"/>
    <p:sldId id="336" r:id="rId45"/>
    <p:sldId id="339" r:id="rId46"/>
    <p:sldId id="343" r:id="rId47"/>
    <p:sldId id="340" r:id="rId48"/>
    <p:sldId id="341" r:id="rId49"/>
    <p:sldId id="342" r:id="rId50"/>
    <p:sldId id="365" r:id="rId51"/>
    <p:sldId id="262" r:id="rId52"/>
    <p:sldId id="348" r:id="rId53"/>
    <p:sldId id="349" r:id="rId54"/>
    <p:sldId id="366" r:id="rId55"/>
    <p:sldId id="359"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29DE3F-C90A-4666-A3BD-5CD738F1BFA7}" v="66" dt="2020-01-12T16:03:15.8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040" autoAdjust="0"/>
  </p:normalViewPr>
  <p:slideViewPr>
    <p:cSldViewPr snapToGrid="0">
      <p:cViewPr varScale="1">
        <p:scale>
          <a:sx n="75" d="100"/>
          <a:sy n="75" d="100"/>
        </p:scale>
        <p:origin x="191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uel Montrond" userId="3d746ec0db3500e1" providerId="LiveId" clId="{3029DE3F-C90A-4666-A3BD-5CD738F1BFA7}"/>
    <pc:docChg chg="custSel addSld delSld modSld">
      <pc:chgData name="Manuel Montrond" userId="3d746ec0db3500e1" providerId="LiveId" clId="{3029DE3F-C90A-4666-A3BD-5CD738F1BFA7}" dt="2020-01-12T16:03:15.812" v="784"/>
      <pc:docMkLst>
        <pc:docMk/>
      </pc:docMkLst>
      <pc:sldChg chg="del">
        <pc:chgData name="Manuel Montrond" userId="3d746ec0db3500e1" providerId="LiveId" clId="{3029DE3F-C90A-4666-A3BD-5CD738F1BFA7}" dt="2020-01-11T22:49:14.669" v="0" actId="47"/>
        <pc:sldMkLst>
          <pc:docMk/>
          <pc:sldMk cId="0" sldId="258"/>
        </pc:sldMkLst>
      </pc:sldChg>
      <pc:sldChg chg="addSp delSp modSp">
        <pc:chgData name="Manuel Montrond" userId="3d746ec0db3500e1" providerId="LiveId" clId="{3029DE3F-C90A-4666-A3BD-5CD738F1BFA7}" dt="2020-01-12T15:57:05.413" v="773" actId="207"/>
        <pc:sldMkLst>
          <pc:docMk/>
          <pc:sldMk cId="0" sldId="262"/>
        </pc:sldMkLst>
        <pc:spChg chg="mod">
          <ac:chgData name="Manuel Montrond" userId="3d746ec0db3500e1" providerId="LiveId" clId="{3029DE3F-C90A-4666-A3BD-5CD738F1BFA7}" dt="2020-01-12T15:57:05.413" v="773" actId="207"/>
          <ac:spMkLst>
            <pc:docMk/>
            <pc:sldMk cId="0" sldId="262"/>
            <ac:spMk id="3" creationId="{1ED4F2F3-988D-47EA-A559-BC188FF18650}"/>
          </ac:spMkLst>
        </pc:spChg>
        <pc:spChg chg="add del mod">
          <ac:chgData name="Manuel Montrond" userId="3d746ec0db3500e1" providerId="LiveId" clId="{3029DE3F-C90A-4666-A3BD-5CD738F1BFA7}" dt="2020-01-12T15:56:48.576" v="772" actId="478"/>
          <ac:spMkLst>
            <pc:docMk/>
            <pc:sldMk cId="0" sldId="262"/>
            <ac:spMk id="4" creationId="{3C2B1650-2EB2-4431-B6B5-EAEE175FC12E}"/>
          </ac:spMkLst>
        </pc:spChg>
      </pc:sldChg>
      <pc:sldChg chg="modSp">
        <pc:chgData name="Manuel Montrond" userId="3d746ec0db3500e1" providerId="LiveId" clId="{3029DE3F-C90A-4666-A3BD-5CD738F1BFA7}" dt="2020-01-12T15:45:13.246" v="604" actId="14100"/>
        <pc:sldMkLst>
          <pc:docMk/>
          <pc:sldMk cId="0" sldId="276"/>
        </pc:sldMkLst>
        <pc:spChg chg="mod">
          <ac:chgData name="Manuel Montrond" userId="3d746ec0db3500e1" providerId="LiveId" clId="{3029DE3F-C90A-4666-A3BD-5CD738F1BFA7}" dt="2020-01-12T15:45:13.246" v="604" actId="14100"/>
          <ac:spMkLst>
            <pc:docMk/>
            <pc:sldMk cId="0" sldId="276"/>
            <ac:spMk id="66563" creationId="{60F39D46-201A-467E-8B7A-2E232B1B93A9}"/>
          </ac:spMkLst>
        </pc:spChg>
        <pc:picChg chg="mod">
          <ac:chgData name="Manuel Montrond" userId="3d746ec0db3500e1" providerId="LiveId" clId="{3029DE3F-C90A-4666-A3BD-5CD738F1BFA7}" dt="2020-01-12T15:45:09.743" v="603" actId="14100"/>
          <ac:picMkLst>
            <pc:docMk/>
            <pc:sldMk cId="0" sldId="276"/>
            <ac:picMk id="5" creationId="{738AF10F-E718-45F0-8080-FB754A2C235A}"/>
          </ac:picMkLst>
        </pc:picChg>
      </pc:sldChg>
      <pc:sldChg chg="modNotesTx">
        <pc:chgData name="Manuel Montrond" userId="3d746ec0db3500e1" providerId="LiveId" clId="{3029DE3F-C90A-4666-A3BD-5CD738F1BFA7}" dt="2020-01-12T15:22:33.625" v="179" actId="20577"/>
        <pc:sldMkLst>
          <pc:docMk/>
          <pc:sldMk cId="0" sldId="284"/>
        </pc:sldMkLst>
      </pc:sldChg>
      <pc:sldChg chg="del">
        <pc:chgData name="Manuel Montrond" userId="3d746ec0db3500e1" providerId="LiveId" clId="{3029DE3F-C90A-4666-A3BD-5CD738F1BFA7}" dt="2020-01-12T16:01:18.114" v="780" actId="47"/>
        <pc:sldMkLst>
          <pc:docMk/>
          <pc:sldMk cId="0" sldId="298"/>
        </pc:sldMkLst>
      </pc:sldChg>
      <pc:sldChg chg="modSp">
        <pc:chgData name="Manuel Montrond" userId="3d746ec0db3500e1" providerId="LiveId" clId="{3029DE3F-C90A-4666-A3BD-5CD738F1BFA7}" dt="2020-01-11T22:49:22.867" v="1" actId="115"/>
        <pc:sldMkLst>
          <pc:docMk/>
          <pc:sldMk cId="0" sldId="306"/>
        </pc:sldMkLst>
        <pc:spChg chg="mod">
          <ac:chgData name="Manuel Montrond" userId="3d746ec0db3500e1" providerId="LiveId" clId="{3029DE3F-C90A-4666-A3BD-5CD738F1BFA7}" dt="2020-01-11T22:49:22.867" v="1" actId="115"/>
          <ac:spMkLst>
            <pc:docMk/>
            <pc:sldMk cId="0" sldId="306"/>
            <ac:spMk id="164867" creationId="{DFA11B0F-421E-4FF6-863F-31B3555750D4}"/>
          </ac:spMkLst>
        </pc:spChg>
      </pc:sldChg>
      <pc:sldChg chg="del">
        <pc:chgData name="Manuel Montrond" userId="3d746ec0db3500e1" providerId="LiveId" clId="{3029DE3F-C90A-4666-A3BD-5CD738F1BFA7}" dt="2020-01-11T22:51:12.239" v="28" actId="47"/>
        <pc:sldMkLst>
          <pc:docMk/>
          <pc:sldMk cId="0" sldId="308"/>
        </pc:sldMkLst>
      </pc:sldChg>
      <pc:sldChg chg="modNotesTx">
        <pc:chgData name="Manuel Montrond" userId="3d746ec0db3500e1" providerId="LiveId" clId="{3029DE3F-C90A-4666-A3BD-5CD738F1BFA7}" dt="2020-01-12T15:44:44.427" v="602" actId="20577"/>
        <pc:sldMkLst>
          <pc:docMk/>
          <pc:sldMk cId="0" sldId="317"/>
        </pc:sldMkLst>
      </pc:sldChg>
      <pc:sldChg chg="modSp">
        <pc:chgData name="Manuel Montrond" userId="3d746ec0db3500e1" providerId="LiveId" clId="{3029DE3F-C90A-4666-A3BD-5CD738F1BFA7}" dt="2020-01-12T15:52:35.487" v="764" actId="14100"/>
        <pc:sldMkLst>
          <pc:docMk/>
          <pc:sldMk cId="0" sldId="330"/>
        </pc:sldMkLst>
        <pc:spChg chg="mod">
          <ac:chgData name="Manuel Montrond" userId="3d746ec0db3500e1" providerId="LiveId" clId="{3029DE3F-C90A-4666-A3BD-5CD738F1BFA7}" dt="2020-01-12T15:52:35.487" v="764" actId="14100"/>
          <ac:spMkLst>
            <pc:docMk/>
            <pc:sldMk cId="0" sldId="330"/>
            <ac:spMk id="39938" creationId="{CB5B53FC-DE4D-4CF9-93C6-F6F9E3286868}"/>
          </ac:spMkLst>
        </pc:spChg>
      </pc:sldChg>
      <pc:sldChg chg="modSp">
        <pc:chgData name="Manuel Montrond" userId="3d746ec0db3500e1" providerId="LiveId" clId="{3029DE3F-C90A-4666-A3BD-5CD738F1BFA7}" dt="2020-01-12T15:52:50.760" v="765" actId="14100"/>
        <pc:sldMkLst>
          <pc:docMk/>
          <pc:sldMk cId="0" sldId="331"/>
        </pc:sldMkLst>
        <pc:spChg chg="mod">
          <ac:chgData name="Manuel Montrond" userId="3d746ec0db3500e1" providerId="LiveId" clId="{3029DE3F-C90A-4666-A3BD-5CD738F1BFA7}" dt="2020-01-12T15:52:50.760" v="765" actId="14100"/>
          <ac:spMkLst>
            <pc:docMk/>
            <pc:sldMk cId="0" sldId="331"/>
            <ac:spMk id="145430" creationId="{D0A38A7D-4E82-460D-B751-9EEAC4435707}"/>
          </ac:spMkLst>
        </pc:spChg>
      </pc:sldChg>
      <pc:sldChg chg="modSp">
        <pc:chgData name="Manuel Montrond" userId="3d746ec0db3500e1" providerId="LiveId" clId="{3029DE3F-C90A-4666-A3BD-5CD738F1BFA7}" dt="2020-01-12T15:53:03.025" v="766" actId="14100"/>
        <pc:sldMkLst>
          <pc:docMk/>
          <pc:sldMk cId="0" sldId="332"/>
        </pc:sldMkLst>
        <pc:spChg chg="mod">
          <ac:chgData name="Manuel Montrond" userId="3d746ec0db3500e1" providerId="LiveId" clId="{3029DE3F-C90A-4666-A3BD-5CD738F1BFA7}" dt="2020-01-12T15:53:03.025" v="766" actId="14100"/>
          <ac:spMkLst>
            <pc:docMk/>
            <pc:sldMk cId="0" sldId="332"/>
            <ac:spMk id="82951" creationId="{3DFF683F-F8E7-4E7F-9D53-87308B232A1B}"/>
          </ac:spMkLst>
        </pc:spChg>
      </pc:sldChg>
      <pc:sldChg chg="modSp">
        <pc:chgData name="Manuel Montrond" userId="3d746ec0db3500e1" providerId="LiveId" clId="{3029DE3F-C90A-4666-A3BD-5CD738F1BFA7}" dt="2020-01-12T15:53:12.409" v="767" actId="14100"/>
        <pc:sldMkLst>
          <pc:docMk/>
          <pc:sldMk cId="0" sldId="333"/>
        </pc:sldMkLst>
        <pc:spChg chg="mod">
          <ac:chgData name="Manuel Montrond" userId="3d746ec0db3500e1" providerId="LiveId" clId="{3029DE3F-C90A-4666-A3BD-5CD738F1BFA7}" dt="2020-01-12T15:53:12.409" v="767" actId="14100"/>
          <ac:spMkLst>
            <pc:docMk/>
            <pc:sldMk cId="0" sldId="333"/>
            <ac:spMk id="84999" creationId="{B1BC6A65-E185-40C3-9124-251A1DA0AABF}"/>
          </ac:spMkLst>
        </pc:spChg>
      </pc:sldChg>
      <pc:sldChg chg="modSp">
        <pc:chgData name="Manuel Montrond" userId="3d746ec0db3500e1" providerId="LiveId" clId="{3029DE3F-C90A-4666-A3BD-5CD738F1BFA7}" dt="2020-01-12T15:53:53.337" v="768" actId="14100"/>
        <pc:sldMkLst>
          <pc:docMk/>
          <pc:sldMk cId="0" sldId="334"/>
        </pc:sldMkLst>
        <pc:spChg chg="mod">
          <ac:chgData name="Manuel Montrond" userId="3d746ec0db3500e1" providerId="LiveId" clId="{3029DE3F-C90A-4666-A3BD-5CD738F1BFA7}" dt="2020-01-12T15:53:53.337" v="768" actId="14100"/>
          <ac:spMkLst>
            <pc:docMk/>
            <pc:sldMk cId="0" sldId="334"/>
            <ac:spMk id="87047" creationId="{2AC41DC6-6662-4952-A53B-9A684C7DDEAE}"/>
          </ac:spMkLst>
        </pc:spChg>
      </pc:sldChg>
      <pc:sldChg chg="modSp">
        <pc:chgData name="Manuel Montrond" userId="3d746ec0db3500e1" providerId="LiveId" clId="{3029DE3F-C90A-4666-A3BD-5CD738F1BFA7}" dt="2020-01-12T15:54:19.729" v="769" actId="14100"/>
        <pc:sldMkLst>
          <pc:docMk/>
          <pc:sldMk cId="0" sldId="335"/>
        </pc:sldMkLst>
        <pc:spChg chg="mod">
          <ac:chgData name="Manuel Montrond" userId="3d746ec0db3500e1" providerId="LiveId" clId="{3029DE3F-C90A-4666-A3BD-5CD738F1BFA7}" dt="2020-01-12T15:54:19.729" v="769" actId="14100"/>
          <ac:spMkLst>
            <pc:docMk/>
            <pc:sldMk cId="0" sldId="335"/>
            <ac:spMk id="89095" creationId="{6394D8DC-FB38-4DAF-B178-3611E2C8796B}"/>
          </ac:spMkLst>
        </pc:spChg>
      </pc:sldChg>
      <pc:sldChg chg="modSp">
        <pc:chgData name="Manuel Montrond" userId="3d746ec0db3500e1" providerId="LiveId" clId="{3029DE3F-C90A-4666-A3BD-5CD738F1BFA7}" dt="2020-01-12T15:54:34.288" v="771" actId="14100"/>
        <pc:sldMkLst>
          <pc:docMk/>
          <pc:sldMk cId="0" sldId="336"/>
        </pc:sldMkLst>
        <pc:spChg chg="mod">
          <ac:chgData name="Manuel Montrond" userId="3d746ec0db3500e1" providerId="LiveId" clId="{3029DE3F-C90A-4666-A3BD-5CD738F1BFA7}" dt="2020-01-12T15:54:34.288" v="771" actId="14100"/>
          <ac:spMkLst>
            <pc:docMk/>
            <pc:sldMk cId="0" sldId="336"/>
            <ac:spMk id="91142" creationId="{24B6B437-ED53-445A-A10A-D1A7A8AE8DE9}"/>
          </ac:spMkLst>
        </pc:spChg>
        <pc:spChg chg="mod">
          <ac:chgData name="Manuel Montrond" userId="3d746ec0db3500e1" providerId="LiveId" clId="{3029DE3F-C90A-4666-A3BD-5CD738F1BFA7}" dt="2020-01-12T15:54:31.857" v="770" actId="14100"/>
          <ac:spMkLst>
            <pc:docMk/>
            <pc:sldMk cId="0" sldId="336"/>
            <ac:spMk id="91143" creationId="{5D2F64A2-C61F-46CB-8514-5653F412D325}"/>
          </ac:spMkLst>
        </pc:spChg>
      </pc:sldChg>
      <pc:sldChg chg="modSp modAnim">
        <pc:chgData name="Manuel Montrond" userId="3d746ec0db3500e1" providerId="LiveId" clId="{3029DE3F-C90A-4666-A3BD-5CD738F1BFA7}" dt="2020-01-12T15:52:00.886" v="763" actId="20577"/>
        <pc:sldMkLst>
          <pc:docMk/>
          <pc:sldMk cId="0" sldId="338"/>
        </pc:sldMkLst>
        <pc:spChg chg="mod">
          <ac:chgData name="Manuel Montrond" userId="3d746ec0db3500e1" providerId="LiveId" clId="{3029DE3F-C90A-4666-A3BD-5CD738F1BFA7}" dt="2020-01-12T15:52:00.886" v="763" actId="20577"/>
          <ac:spMkLst>
            <pc:docMk/>
            <pc:sldMk cId="0" sldId="338"/>
            <ac:spMk id="14339" creationId="{4D6163B0-96A2-4BE2-A88F-4C2D253213BC}"/>
          </ac:spMkLst>
        </pc:spChg>
      </pc:sldChg>
      <pc:sldChg chg="del">
        <pc:chgData name="Manuel Montrond" userId="3d746ec0db3500e1" providerId="LiveId" clId="{3029DE3F-C90A-4666-A3BD-5CD738F1BFA7}" dt="2020-01-11T22:51:14.687" v="29" actId="47"/>
        <pc:sldMkLst>
          <pc:docMk/>
          <pc:sldMk cId="1138239370" sldId="344"/>
        </pc:sldMkLst>
      </pc:sldChg>
      <pc:sldChg chg="del">
        <pc:chgData name="Manuel Montrond" userId="3d746ec0db3500e1" providerId="LiveId" clId="{3029DE3F-C90A-4666-A3BD-5CD738F1BFA7}" dt="2020-01-12T15:58:50.322" v="774" actId="47"/>
        <pc:sldMkLst>
          <pc:docMk/>
          <pc:sldMk cId="0" sldId="345"/>
        </pc:sldMkLst>
      </pc:sldChg>
      <pc:sldChg chg="del">
        <pc:chgData name="Manuel Montrond" userId="3d746ec0db3500e1" providerId="LiveId" clId="{3029DE3F-C90A-4666-A3BD-5CD738F1BFA7}" dt="2020-01-12T15:58:52.918" v="775" actId="47"/>
        <pc:sldMkLst>
          <pc:docMk/>
          <pc:sldMk cId="0" sldId="346"/>
        </pc:sldMkLst>
      </pc:sldChg>
      <pc:sldChg chg="modSp">
        <pc:chgData name="Manuel Montrond" userId="3d746ec0db3500e1" providerId="LiveId" clId="{3029DE3F-C90A-4666-A3BD-5CD738F1BFA7}" dt="2020-01-12T15:59:05.943" v="777" actId="14100"/>
        <pc:sldMkLst>
          <pc:docMk/>
          <pc:sldMk cId="0" sldId="348"/>
        </pc:sldMkLst>
        <pc:spChg chg="mod">
          <ac:chgData name="Manuel Montrond" userId="3d746ec0db3500e1" providerId="LiveId" clId="{3029DE3F-C90A-4666-A3BD-5CD738F1BFA7}" dt="2020-01-12T15:59:05.943" v="777" actId="14100"/>
          <ac:spMkLst>
            <pc:docMk/>
            <pc:sldMk cId="0" sldId="348"/>
            <ac:spMk id="83970" creationId="{955B4FE7-A500-4246-AC85-73C55D757753}"/>
          </ac:spMkLst>
        </pc:spChg>
        <pc:spChg chg="mod">
          <ac:chgData name="Manuel Montrond" userId="3d746ec0db3500e1" providerId="LiveId" clId="{3029DE3F-C90A-4666-A3BD-5CD738F1BFA7}" dt="2020-01-12T15:59:01.024" v="776" actId="14100"/>
          <ac:spMkLst>
            <pc:docMk/>
            <pc:sldMk cId="0" sldId="348"/>
            <ac:spMk id="83971" creationId="{B977E87F-E32A-4F73-867F-308D6064B381}"/>
          </ac:spMkLst>
        </pc:spChg>
      </pc:sldChg>
      <pc:sldChg chg="modSp">
        <pc:chgData name="Manuel Montrond" userId="3d746ec0db3500e1" providerId="LiveId" clId="{3029DE3F-C90A-4666-A3BD-5CD738F1BFA7}" dt="2020-01-12T15:59:35.823" v="779" actId="14100"/>
        <pc:sldMkLst>
          <pc:docMk/>
          <pc:sldMk cId="0" sldId="349"/>
        </pc:sldMkLst>
        <pc:spChg chg="mod">
          <ac:chgData name="Manuel Montrond" userId="3d746ec0db3500e1" providerId="LiveId" clId="{3029DE3F-C90A-4666-A3BD-5CD738F1BFA7}" dt="2020-01-12T15:59:35.823" v="779" actId="14100"/>
          <ac:spMkLst>
            <pc:docMk/>
            <pc:sldMk cId="0" sldId="349"/>
            <ac:spMk id="113666" creationId="{77E5BD06-1FE5-4E29-B781-225EDDA14FA9}"/>
          </ac:spMkLst>
        </pc:spChg>
        <pc:spChg chg="mod">
          <ac:chgData name="Manuel Montrond" userId="3d746ec0db3500e1" providerId="LiveId" clId="{3029DE3F-C90A-4666-A3BD-5CD738F1BFA7}" dt="2020-01-12T15:59:33.015" v="778" actId="14100"/>
          <ac:spMkLst>
            <pc:docMk/>
            <pc:sldMk cId="0" sldId="349"/>
            <ac:spMk id="113667" creationId="{81060A1C-F3C6-4FA8-85E0-E38F11B2DEA1}"/>
          </ac:spMkLst>
        </pc:spChg>
      </pc:sldChg>
      <pc:sldChg chg="modSp del modAnim">
        <pc:chgData name="Manuel Montrond" userId="3d746ec0db3500e1" providerId="LiveId" clId="{3029DE3F-C90A-4666-A3BD-5CD738F1BFA7}" dt="2020-01-12T15:21:27.404" v="178" actId="47"/>
        <pc:sldMkLst>
          <pc:docMk/>
          <pc:sldMk cId="0" sldId="353"/>
        </pc:sldMkLst>
        <pc:spChg chg="mod">
          <ac:chgData name="Manuel Montrond" userId="3d746ec0db3500e1" providerId="LiveId" clId="{3029DE3F-C90A-4666-A3BD-5CD738F1BFA7}" dt="2020-01-12T15:21:24.295" v="177"/>
          <ac:spMkLst>
            <pc:docMk/>
            <pc:sldMk cId="0" sldId="353"/>
            <ac:spMk id="6147" creationId="{4E8AFC8A-DBDC-4040-8646-03EF4127EAA7}"/>
          </ac:spMkLst>
        </pc:spChg>
      </pc:sldChg>
      <pc:sldChg chg="del">
        <pc:chgData name="Manuel Montrond" userId="3d746ec0db3500e1" providerId="LiveId" clId="{3029DE3F-C90A-4666-A3BD-5CD738F1BFA7}" dt="2020-01-11T22:51:02.616" v="27" actId="47"/>
        <pc:sldMkLst>
          <pc:docMk/>
          <pc:sldMk cId="0" sldId="354"/>
        </pc:sldMkLst>
      </pc:sldChg>
      <pc:sldChg chg="del">
        <pc:chgData name="Manuel Montrond" userId="3d746ec0db3500e1" providerId="LiveId" clId="{3029DE3F-C90A-4666-A3BD-5CD738F1BFA7}" dt="2020-01-11T22:49:54.523" v="3" actId="47"/>
        <pc:sldMkLst>
          <pc:docMk/>
          <pc:sldMk cId="0" sldId="355"/>
        </pc:sldMkLst>
      </pc:sldChg>
      <pc:sldChg chg="del">
        <pc:chgData name="Manuel Montrond" userId="3d746ec0db3500e1" providerId="LiveId" clId="{3029DE3F-C90A-4666-A3BD-5CD738F1BFA7}" dt="2020-01-11T22:51:27.270" v="30" actId="47"/>
        <pc:sldMkLst>
          <pc:docMk/>
          <pc:sldMk cId="0" sldId="357"/>
        </pc:sldMkLst>
      </pc:sldChg>
      <pc:sldChg chg="del">
        <pc:chgData name="Manuel Montrond" userId="3d746ec0db3500e1" providerId="LiveId" clId="{3029DE3F-C90A-4666-A3BD-5CD738F1BFA7}" dt="2020-01-11T22:50:23.765" v="25" actId="47"/>
        <pc:sldMkLst>
          <pc:docMk/>
          <pc:sldMk cId="0" sldId="360"/>
        </pc:sldMkLst>
      </pc:sldChg>
      <pc:sldChg chg="del">
        <pc:chgData name="Manuel Montrond" userId="3d746ec0db3500e1" providerId="LiveId" clId="{3029DE3F-C90A-4666-A3BD-5CD738F1BFA7}" dt="2020-01-11T22:53:20.383" v="131" actId="47"/>
        <pc:sldMkLst>
          <pc:docMk/>
          <pc:sldMk cId="0" sldId="361"/>
        </pc:sldMkLst>
      </pc:sldChg>
      <pc:sldChg chg="del">
        <pc:chgData name="Manuel Montrond" userId="3d746ec0db3500e1" providerId="LiveId" clId="{3029DE3F-C90A-4666-A3BD-5CD738F1BFA7}" dt="2020-01-11T22:50:51.072" v="26" actId="47"/>
        <pc:sldMkLst>
          <pc:docMk/>
          <pc:sldMk cId="428824081" sldId="362"/>
        </pc:sldMkLst>
      </pc:sldChg>
      <pc:sldChg chg="modSp">
        <pc:chgData name="Manuel Montrond" userId="3d746ec0db3500e1" providerId="LiveId" clId="{3029DE3F-C90A-4666-A3BD-5CD738F1BFA7}" dt="2020-01-12T15:46:18.255" v="606" actId="14100"/>
        <pc:sldMkLst>
          <pc:docMk/>
          <pc:sldMk cId="2444235234" sldId="367"/>
        </pc:sldMkLst>
        <pc:picChg chg="mod">
          <ac:chgData name="Manuel Montrond" userId="3d746ec0db3500e1" providerId="LiveId" clId="{3029DE3F-C90A-4666-A3BD-5CD738F1BFA7}" dt="2020-01-12T15:46:18.255" v="606" actId="14100"/>
          <ac:picMkLst>
            <pc:docMk/>
            <pc:sldMk cId="2444235234" sldId="367"/>
            <ac:picMk id="6" creationId="{00000000-0000-0000-0000-000000000000}"/>
          </ac:picMkLst>
        </pc:picChg>
      </pc:sldChg>
      <pc:sldChg chg="modSp">
        <pc:chgData name="Manuel Montrond" userId="3d746ec0db3500e1" providerId="LiveId" clId="{3029DE3F-C90A-4666-A3BD-5CD738F1BFA7}" dt="2020-01-12T15:46:01.726" v="605" actId="14100"/>
        <pc:sldMkLst>
          <pc:docMk/>
          <pc:sldMk cId="3945697593" sldId="371"/>
        </pc:sldMkLst>
        <pc:picChg chg="mod">
          <ac:chgData name="Manuel Montrond" userId="3d746ec0db3500e1" providerId="LiveId" clId="{3029DE3F-C90A-4666-A3BD-5CD738F1BFA7}" dt="2020-01-12T15:46:01.726" v="605" actId="14100"/>
          <ac:picMkLst>
            <pc:docMk/>
            <pc:sldMk cId="3945697593" sldId="371"/>
            <ac:picMk id="5" creationId="{00000000-0000-0000-0000-000000000000}"/>
          </ac:picMkLst>
        </pc:picChg>
      </pc:sldChg>
      <pc:sldChg chg="modNotesTx">
        <pc:chgData name="Manuel Montrond" userId="3d746ec0db3500e1" providerId="LiveId" clId="{3029DE3F-C90A-4666-A3BD-5CD738F1BFA7}" dt="2020-01-12T15:49:54.605" v="722" actId="313"/>
        <pc:sldMkLst>
          <pc:docMk/>
          <pc:sldMk cId="1147752832" sldId="374"/>
        </pc:sldMkLst>
      </pc:sldChg>
      <pc:sldChg chg="addSp delSp modSp del">
        <pc:chgData name="Manuel Montrond" userId="3d746ec0db3500e1" providerId="LiveId" clId="{3029DE3F-C90A-4666-A3BD-5CD738F1BFA7}" dt="2020-01-11T22:51:38.077" v="32" actId="47"/>
        <pc:sldMkLst>
          <pc:docMk/>
          <pc:sldMk cId="2128899274" sldId="375"/>
        </pc:sldMkLst>
        <pc:spChg chg="add mod">
          <ac:chgData name="Manuel Montrond" userId="3d746ec0db3500e1" providerId="LiveId" clId="{3029DE3F-C90A-4666-A3BD-5CD738F1BFA7}" dt="2020-01-11T22:51:30.403" v="31" actId="478"/>
          <ac:spMkLst>
            <pc:docMk/>
            <pc:sldMk cId="2128899274" sldId="375"/>
            <ac:spMk id="7" creationId="{27CA70BA-FF5C-477B-B3CF-6A5CB9738EC7}"/>
          </ac:spMkLst>
        </pc:spChg>
        <pc:picChg chg="del">
          <ac:chgData name="Manuel Montrond" userId="3d746ec0db3500e1" providerId="LiveId" clId="{3029DE3F-C90A-4666-A3BD-5CD738F1BFA7}" dt="2020-01-11T22:51:30.403" v="31" actId="478"/>
          <ac:picMkLst>
            <pc:docMk/>
            <pc:sldMk cId="2128899274" sldId="375"/>
            <ac:picMk id="4" creationId="{3E9AA051-9995-4401-9002-90CE90C0E5A2}"/>
          </ac:picMkLst>
        </pc:picChg>
      </pc:sldChg>
      <pc:sldChg chg="del">
        <pc:chgData name="Manuel Montrond" userId="3d746ec0db3500e1" providerId="LiveId" clId="{3029DE3F-C90A-4666-A3BD-5CD738F1BFA7}" dt="2020-01-11T22:49:53.351" v="2" actId="47"/>
        <pc:sldMkLst>
          <pc:docMk/>
          <pc:sldMk cId="2251090168" sldId="376"/>
        </pc:sldMkLst>
      </pc:sldChg>
      <pc:sldChg chg="add">
        <pc:chgData name="Manuel Montrond" userId="3d746ec0db3500e1" providerId="LiveId" clId="{3029DE3F-C90A-4666-A3BD-5CD738F1BFA7}" dt="2020-01-12T16:03:15.812" v="784"/>
        <pc:sldMkLst>
          <pc:docMk/>
          <pc:sldMk cId="487404830" sldId="377"/>
        </pc:sldMkLst>
      </pc:sldChg>
      <pc:sldChg chg="add del">
        <pc:chgData name="Manuel Montrond" userId="3d746ec0db3500e1" providerId="LiveId" clId="{3029DE3F-C90A-4666-A3BD-5CD738F1BFA7}" dt="2020-01-12T16:03:08.570" v="783" actId="2696"/>
        <pc:sldMkLst>
          <pc:docMk/>
          <pc:sldMk cId="2200346351" sldId="377"/>
        </pc:sldMkLst>
      </pc:sldChg>
      <pc:sldChg chg="del">
        <pc:chgData name="Manuel Montrond" userId="3d746ec0db3500e1" providerId="LiveId" clId="{3029DE3F-C90A-4666-A3BD-5CD738F1BFA7}" dt="2020-01-12T16:01:24.776" v="781" actId="2696"/>
        <pc:sldMkLst>
          <pc:docMk/>
          <pc:sldMk cId="2450413549" sldId="377"/>
        </pc:sldMkLst>
      </pc:sldChg>
      <pc:sldChg chg="addSp delSp modSp add">
        <pc:chgData name="Manuel Montrond" userId="3d746ec0db3500e1" providerId="LiveId" clId="{3029DE3F-C90A-4666-A3BD-5CD738F1BFA7}" dt="2020-01-12T15:29:34.708" v="192" actId="313"/>
        <pc:sldMkLst>
          <pc:docMk/>
          <pc:sldMk cId="94868300" sldId="378"/>
        </pc:sldMkLst>
        <pc:spChg chg="add del mod">
          <ac:chgData name="Manuel Montrond" userId="3d746ec0db3500e1" providerId="LiveId" clId="{3029DE3F-C90A-4666-A3BD-5CD738F1BFA7}" dt="2020-01-12T15:16:11.918" v="133" actId="478"/>
          <ac:spMkLst>
            <pc:docMk/>
            <pc:sldMk cId="94868300" sldId="378"/>
            <ac:spMk id="2" creationId="{177F81F5-CB37-4897-9BC2-39E553333418}"/>
          </ac:spMkLst>
        </pc:spChg>
        <pc:spChg chg="add mod">
          <ac:chgData name="Manuel Montrond" userId="3d746ec0db3500e1" providerId="LiveId" clId="{3029DE3F-C90A-4666-A3BD-5CD738F1BFA7}" dt="2020-01-12T15:28:45.761" v="180" actId="404"/>
          <ac:spMkLst>
            <pc:docMk/>
            <pc:sldMk cId="94868300" sldId="378"/>
            <ac:spMk id="3" creationId="{DBAF6091-8189-454F-AA9D-EB332351BF2B}"/>
          </ac:spMkLst>
        </pc:spChg>
        <pc:spChg chg="add del mod">
          <ac:chgData name="Manuel Montrond" userId="3d746ec0db3500e1" providerId="LiveId" clId="{3029DE3F-C90A-4666-A3BD-5CD738F1BFA7}" dt="2020-01-12T15:17:29.069" v="143" actId="478"/>
          <ac:spMkLst>
            <pc:docMk/>
            <pc:sldMk cId="94868300" sldId="378"/>
            <ac:spMk id="4" creationId="{CEC4915E-77CB-4EF7-A088-C28A7962D7B6}"/>
          </ac:spMkLst>
        </pc:spChg>
        <pc:spChg chg="add mod">
          <ac:chgData name="Manuel Montrond" userId="3d746ec0db3500e1" providerId="LiveId" clId="{3029DE3F-C90A-4666-A3BD-5CD738F1BFA7}" dt="2020-01-12T15:29:10.741" v="186" actId="1076"/>
          <ac:spMkLst>
            <pc:docMk/>
            <pc:sldMk cId="94868300" sldId="378"/>
            <ac:spMk id="5" creationId="{BD207F6E-4B1E-4DA1-A7AE-2168E03DA753}"/>
          </ac:spMkLst>
        </pc:spChg>
        <pc:spChg chg="add mod">
          <ac:chgData name="Manuel Montrond" userId="3d746ec0db3500e1" providerId="LiveId" clId="{3029DE3F-C90A-4666-A3BD-5CD738F1BFA7}" dt="2020-01-12T15:19:05.429" v="172" actId="14100"/>
          <ac:spMkLst>
            <pc:docMk/>
            <pc:sldMk cId="94868300" sldId="378"/>
            <ac:spMk id="6" creationId="{47CFF3B1-E7A0-4F5B-B92C-84DACDBA03E0}"/>
          </ac:spMkLst>
        </pc:spChg>
        <pc:spChg chg="add mod">
          <ac:chgData name="Manuel Montrond" userId="3d746ec0db3500e1" providerId="LiveId" clId="{3029DE3F-C90A-4666-A3BD-5CD738F1BFA7}" dt="2020-01-12T15:29:34.708" v="192" actId="313"/>
          <ac:spMkLst>
            <pc:docMk/>
            <pc:sldMk cId="94868300" sldId="378"/>
            <ac:spMk id="7" creationId="{F588F4F2-8FF4-45EF-BB68-6EFB5B3324AC}"/>
          </ac:spMkLst>
        </pc:spChg>
      </pc:sldChg>
      <pc:sldChg chg="addSp delSp modSp add modNotesTx">
        <pc:chgData name="Manuel Montrond" userId="3d746ec0db3500e1" providerId="LiveId" clId="{3029DE3F-C90A-4666-A3BD-5CD738F1BFA7}" dt="2020-01-12T15:41:04.931" v="446" actId="113"/>
        <pc:sldMkLst>
          <pc:docMk/>
          <pc:sldMk cId="789059673" sldId="379"/>
        </pc:sldMkLst>
        <pc:spChg chg="add del mod">
          <ac:chgData name="Manuel Montrond" userId="3d746ec0db3500e1" providerId="LiveId" clId="{3029DE3F-C90A-4666-A3BD-5CD738F1BFA7}" dt="2020-01-12T15:34:26.430" v="200" actId="478"/>
          <ac:spMkLst>
            <pc:docMk/>
            <pc:sldMk cId="789059673" sldId="379"/>
            <ac:spMk id="2" creationId="{5EF6023E-439B-41E3-8413-7D0B61C00142}"/>
          </ac:spMkLst>
        </pc:spChg>
        <pc:spChg chg="add mod">
          <ac:chgData name="Manuel Montrond" userId="3d746ec0db3500e1" providerId="LiveId" clId="{3029DE3F-C90A-4666-A3BD-5CD738F1BFA7}" dt="2020-01-12T15:40:56.254" v="443" actId="113"/>
          <ac:spMkLst>
            <pc:docMk/>
            <pc:sldMk cId="789059673" sldId="379"/>
            <ac:spMk id="3" creationId="{FDEFE6B4-5B78-491E-8002-E015F1C8679D}"/>
          </ac:spMkLst>
        </pc:spChg>
        <pc:spChg chg="add mod">
          <ac:chgData name="Manuel Montrond" userId="3d746ec0db3500e1" providerId="LiveId" clId="{3029DE3F-C90A-4666-A3BD-5CD738F1BFA7}" dt="2020-01-12T15:41:04.931" v="446" actId="113"/>
          <ac:spMkLst>
            <pc:docMk/>
            <pc:sldMk cId="789059673" sldId="379"/>
            <ac:spMk id="4" creationId="{442986F8-282B-42BA-BCB4-FC49F6C8C6D8}"/>
          </ac:spMkLst>
        </pc:spChg>
        <pc:spChg chg="add mod">
          <ac:chgData name="Manuel Montrond" userId="3d746ec0db3500e1" providerId="LiveId" clId="{3029DE3F-C90A-4666-A3BD-5CD738F1BFA7}" dt="2020-01-12T15:40:09.783" v="434" actId="20577"/>
          <ac:spMkLst>
            <pc:docMk/>
            <pc:sldMk cId="789059673" sldId="379"/>
            <ac:spMk id="5" creationId="{3356A9C9-8686-44A7-AD9F-CF38A91D44CC}"/>
          </ac:spMkLst>
        </pc:spChg>
      </pc:sldChg>
      <pc:sldChg chg="modSp add del">
        <pc:chgData name="Manuel Montrond" userId="3d746ec0db3500e1" providerId="LiveId" clId="{3029DE3F-C90A-4666-A3BD-5CD738F1BFA7}" dt="2020-01-12T15:48:26.983" v="607" actId="47"/>
        <pc:sldMkLst>
          <pc:docMk/>
          <pc:sldMk cId="2496857726" sldId="380"/>
        </pc:sldMkLst>
        <pc:spChg chg="mod">
          <ac:chgData name="Manuel Montrond" userId="3d746ec0db3500e1" providerId="LiveId" clId="{3029DE3F-C90A-4666-A3BD-5CD738F1BFA7}" dt="2020-01-11T22:52:29.042" v="90" actId="20577"/>
          <ac:spMkLst>
            <pc:docMk/>
            <pc:sldMk cId="2496857726" sldId="380"/>
            <ac:spMk id="2" creationId="{532025EB-82DE-4646-99DB-210CFD25E173}"/>
          </ac:spMkLst>
        </pc:spChg>
      </pc:sldChg>
      <pc:sldChg chg="add">
        <pc:chgData name="Manuel Montrond" userId="3d746ec0db3500e1" providerId="LiveId" clId="{3029DE3F-C90A-4666-A3BD-5CD738F1BFA7}" dt="2020-01-12T15:21:18.913" v="175"/>
        <pc:sldMkLst>
          <pc:docMk/>
          <pc:sldMk cId="4123200750" sldId="381"/>
        </pc:sldMkLst>
      </pc:sldChg>
      <pc:sldChg chg="modSp add modNotesTx">
        <pc:chgData name="Manuel Montrond" userId="3d746ec0db3500e1" providerId="LiveId" clId="{3029DE3F-C90A-4666-A3BD-5CD738F1BFA7}" dt="2020-01-12T15:42:51.375" v="537" actId="20577"/>
        <pc:sldMkLst>
          <pc:docMk/>
          <pc:sldMk cId="2934705692" sldId="382"/>
        </pc:sldMkLst>
        <pc:spChg chg="mod">
          <ac:chgData name="Manuel Montrond" userId="3d746ec0db3500e1" providerId="LiveId" clId="{3029DE3F-C90A-4666-A3BD-5CD738F1BFA7}" dt="2020-01-12T15:39:55.930" v="424" actId="14100"/>
          <ac:spMkLst>
            <pc:docMk/>
            <pc:sldMk cId="2934705692" sldId="382"/>
            <ac:spMk id="2" creationId="{A8DBD5A3-FE30-4338-A246-8CCA4E05272B}"/>
          </ac:spMkLst>
        </pc:spChg>
        <pc:spChg chg="mod">
          <ac:chgData name="Manuel Montrond" userId="3d746ec0db3500e1" providerId="LiveId" clId="{3029DE3F-C90A-4666-A3BD-5CD738F1BFA7}" dt="2020-01-12T15:39:05.664" v="404" actId="20577"/>
          <ac:spMkLst>
            <pc:docMk/>
            <pc:sldMk cId="2934705692" sldId="382"/>
            <ac:spMk id="3" creationId="{0AC58E7F-F959-4AED-AAA6-EE577C9F2B9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16F873-6EA7-44B5-B77A-854B568113D0}" type="datetimeFigureOut">
              <a:rPr lang="en-US" smtClean="0"/>
              <a:t>1/14/2020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13F91C-DD51-40C0-B2B5-C1A1E72FE5A1}" type="slidenum">
              <a:rPr lang="en-US" smtClean="0"/>
              <a:t>‹#›</a:t>
            </a:fld>
            <a:endParaRPr lang="en-US"/>
          </a:p>
        </p:txBody>
      </p:sp>
    </p:spTree>
    <p:extLst>
      <p:ext uri="{BB962C8B-B14F-4D97-AF65-F5344CB8AC3E}">
        <p14:creationId xmlns:p14="http://schemas.microsoft.com/office/powerpoint/2010/main" val="2897890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6420184D-B524-4EA0-BD50-FBF9DCC7FB25}"/>
              </a:ext>
            </a:extLst>
          </p:cNvPr>
          <p:cNvSpPr>
            <a:spLocks noGrp="1" noRot="1" noChangeAspect="1" noChangeArrowheads="1" noTextEdit="1"/>
          </p:cNvSpPr>
          <p:nvPr>
            <p:ph type="sldImg"/>
          </p:nvPr>
        </p:nvSpPr>
        <p:spPr>
          <a:xfrm>
            <a:off x="393700" y="692150"/>
            <a:ext cx="6070600" cy="3416300"/>
          </a:xfrm>
          <a:ln/>
        </p:spPr>
      </p:sp>
      <p:sp>
        <p:nvSpPr>
          <p:cNvPr id="5123" name="Rectangle 3">
            <a:extLst>
              <a:ext uri="{FF2B5EF4-FFF2-40B4-BE49-F238E27FC236}">
                <a16:creationId xmlns:a16="http://schemas.microsoft.com/office/drawing/2014/main" id="{FB9D86B8-0871-4442-92EF-DC27C5AAFAB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cs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13F91C-DD51-40C0-B2B5-C1A1E72FE5A1}" type="slidenum">
              <a:rPr lang="en-US" smtClean="0"/>
              <a:t>10</a:t>
            </a:fld>
            <a:endParaRPr lang="en-US"/>
          </a:p>
        </p:txBody>
      </p:sp>
    </p:spTree>
    <p:extLst>
      <p:ext uri="{BB962C8B-B14F-4D97-AF65-F5344CB8AC3E}">
        <p14:creationId xmlns:p14="http://schemas.microsoft.com/office/powerpoint/2010/main" val="6271378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a:extLst>
              <a:ext uri="{FF2B5EF4-FFF2-40B4-BE49-F238E27FC236}">
                <a16:creationId xmlns:a16="http://schemas.microsoft.com/office/drawing/2014/main" id="{3B3CDBF5-4036-44C4-949F-051C8C0823F7}"/>
              </a:ext>
            </a:extLst>
          </p:cNvPr>
          <p:cNvSpPr>
            <a:spLocks noGrp="1" noRot="1" noChangeAspect="1" noChangeArrowheads="1" noTextEdit="1"/>
          </p:cNvSpPr>
          <p:nvPr>
            <p:ph type="sldImg"/>
          </p:nvPr>
        </p:nvSpPr>
        <p:spPr>
          <a:xfrm>
            <a:off x="393700" y="692150"/>
            <a:ext cx="6070600" cy="3416300"/>
          </a:xfrm>
          <a:ln/>
        </p:spPr>
      </p:sp>
      <p:sp>
        <p:nvSpPr>
          <p:cNvPr id="25603" name="Notes Placeholder 2">
            <a:extLst>
              <a:ext uri="{FF2B5EF4-FFF2-40B4-BE49-F238E27FC236}">
                <a16:creationId xmlns:a16="http://schemas.microsoft.com/office/drawing/2014/main" id="{7216DF02-5A2D-4813-924F-6C1436D42BBF}"/>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anose="020B0604020202020204" pitchFamily="34" charset="0"/>
              </a:rPr>
              <a:t>The first applications to solve the problems you tried to solve with the bank is creating of software systems.</a:t>
            </a:r>
          </a:p>
          <a:p>
            <a:pPr eaLnBrk="1" hangingPunct="1"/>
            <a:r>
              <a:rPr lang="en-US" altLang="en-US" dirty="0">
                <a:cs typeface="Arial" panose="020B0604020202020204" pitchFamily="34" charset="0"/>
              </a:rPr>
              <a:t>Instead of storing the data on the paper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4953F331-FB9A-4F3F-B72F-A8038A7A240A}"/>
              </a:ext>
            </a:extLst>
          </p:cNvPr>
          <p:cNvSpPr>
            <a:spLocks noGrp="1" noRot="1" noChangeAspect="1" noChangeArrowheads="1" noTextEdit="1"/>
          </p:cNvSpPr>
          <p:nvPr>
            <p:ph type="sldImg"/>
          </p:nvPr>
        </p:nvSpPr>
        <p:spPr>
          <a:xfrm>
            <a:off x="393700" y="692150"/>
            <a:ext cx="6070600" cy="3416300"/>
          </a:xfrm>
          <a:ln/>
        </p:spPr>
      </p:sp>
      <p:sp>
        <p:nvSpPr>
          <p:cNvPr id="62467" name="Notes Placeholder 2">
            <a:extLst>
              <a:ext uri="{FF2B5EF4-FFF2-40B4-BE49-F238E27FC236}">
                <a16:creationId xmlns:a16="http://schemas.microsoft.com/office/drawing/2014/main" id="{630B1A29-9E55-433C-8DF3-F22B7A44CE62}"/>
              </a:ext>
            </a:extLst>
          </p:cNvPr>
          <p:cNvSpPr>
            <a:spLocks noGrp="1"/>
          </p:cNvSpPr>
          <p:nvPr>
            <p:ph type="body" idx="1"/>
          </p:nvPr>
        </p:nvSpPr>
        <p:spPr>
          <a:ln w="9525"/>
        </p:spPr>
        <p:txBody>
          <a:bodyPr/>
          <a:lstStyle/>
          <a:p>
            <a:pPr marL="533400" indent="-533400" eaLnBrk="1" hangingPunct="1">
              <a:lnSpc>
                <a:spcPct val="90000"/>
              </a:lnSpc>
              <a:defRPr/>
            </a:pPr>
            <a:r>
              <a:rPr lang="en-US" dirty="0">
                <a:solidFill>
                  <a:srgbClr val="000000"/>
                </a:solidFill>
                <a:effectLst>
                  <a:outerShdw blurRad="38100" dist="38100" dir="2700000" algn="tl">
                    <a:srgbClr val="FFFFFF"/>
                  </a:outerShdw>
                </a:effectLst>
              </a:rPr>
              <a:t>Each application programmer must maintain his/her own data – Accounts Payable, Ordering system, Customer management system</a:t>
            </a:r>
          </a:p>
          <a:p>
            <a:pPr marL="533400" indent="-533400" eaLnBrk="1" hangingPunct="1">
              <a:lnSpc>
                <a:spcPct val="90000"/>
              </a:lnSpc>
              <a:defRPr/>
            </a:pPr>
            <a:r>
              <a:rPr lang="en-US" dirty="0">
                <a:solidFill>
                  <a:srgbClr val="000000"/>
                </a:solidFill>
                <a:effectLst>
                  <a:outerShdw blurRad="38100" dist="38100" dir="2700000" algn="tl">
                    <a:srgbClr val="FFFFFF"/>
                  </a:outerShdw>
                </a:effectLst>
              </a:rPr>
              <a:t>Each application program needs to include code for the metadata of each file!  - a file with customer on the third column, your code needs to always took at that position</a:t>
            </a:r>
          </a:p>
          <a:p>
            <a:pPr marL="533400" indent="-533400" eaLnBrk="1" hangingPunct="1">
              <a:lnSpc>
                <a:spcPct val="90000"/>
              </a:lnSpc>
              <a:defRPr/>
            </a:pPr>
            <a:r>
              <a:rPr lang="en-US" dirty="0">
                <a:solidFill>
                  <a:srgbClr val="000000"/>
                </a:solidFill>
                <a:effectLst>
                  <a:outerShdw blurRad="38100" dist="38100" dir="2700000" algn="tl">
                    <a:srgbClr val="FFFFFF"/>
                  </a:outerShdw>
                </a:effectLst>
              </a:rPr>
              <a:t>Each application program must have its own processing routines for reading, inserting, updating, and deleting data – how to read data and update the data… may be different from app to app</a:t>
            </a:r>
          </a:p>
          <a:p>
            <a:pPr marL="533400" indent="-533400" eaLnBrk="1" hangingPunct="1">
              <a:lnSpc>
                <a:spcPct val="90000"/>
              </a:lnSpc>
              <a:defRPr/>
            </a:pPr>
            <a:r>
              <a:rPr lang="en-US" dirty="0">
                <a:solidFill>
                  <a:srgbClr val="000000"/>
                </a:solidFill>
                <a:effectLst>
                  <a:outerShdw blurRad="38100" dist="38100" dir="2700000" algn="tl">
                    <a:srgbClr val="FFFFFF"/>
                  </a:outerShdw>
                </a:effectLst>
              </a:rPr>
              <a:t>Lack of coordination and central control – completely separate</a:t>
            </a:r>
          </a:p>
          <a:p>
            <a:pPr marL="533400" indent="-533400" eaLnBrk="1" hangingPunct="1">
              <a:lnSpc>
                <a:spcPct val="90000"/>
              </a:lnSpc>
              <a:defRPr/>
            </a:pPr>
            <a:r>
              <a:rPr lang="en-US" dirty="0">
                <a:solidFill>
                  <a:srgbClr val="000000"/>
                </a:solidFill>
                <a:effectLst>
                  <a:outerShdw blurRad="38100" dist="38100" dir="2700000" algn="tl">
                    <a:srgbClr val="FFFFFF"/>
                  </a:outerShdw>
                </a:effectLst>
              </a:rPr>
              <a:t>Non-standard file formats – it could be tab delimited, comma delimited etc. </a:t>
            </a:r>
          </a:p>
          <a:p>
            <a:pPr eaLnBrk="1" hangingPunct="1">
              <a:defRPr/>
            </a:pPr>
            <a:endParaRPr lang="en-US" altLang="en-US" dirty="0">
              <a:cs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0333650E-03F5-426A-B331-E0961638CCC6}"/>
              </a:ext>
            </a:extLst>
          </p:cNvPr>
          <p:cNvSpPr>
            <a:spLocks noGrp="1" noRot="1" noChangeAspect="1" noChangeArrowheads="1" noTextEdit="1"/>
          </p:cNvSpPr>
          <p:nvPr>
            <p:ph type="sldImg"/>
          </p:nvPr>
        </p:nvSpPr>
        <p:spPr>
          <a:xfrm>
            <a:off x="393700" y="692150"/>
            <a:ext cx="6070600" cy="3416300"/>
          </a:xfrm>
          <a:ln/>
        </p:spPr>
      </p:sp>
      <p:sp>
        <p:nvSpPr>
          <p:cNvPr id="29699" name="Notes Placeholder 2">
            <a:extLst>
              <a:ext uri="{FF2B5EF4-FFF2-40B4-BE49-F238E27FC236}">
                <a16:creationId xmlns:a16="http://schemas.microsoft.com/office/drawing/2014/main" id="{942C4B2A-C02D-46C7-A564-69A7D04D5851}"/>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dirty="0">
                <a:cs typeface="Arial" panose="020B0604020202020204" pitchFamily="34" charset="0"/>
              </a:rPr>
              <a:t>Data Duplication</a:t>
            </a:r>
          </a:p>
          <a:p>
            <a:endParaRPr lang="en-US" altLang="en-US" dirty="0">
              <a:cs typeface="Arial" panose="020B0604020202020204" pitchFamily="34" charset="0"/>
            </a:endParaRPr>
          </a:p>
          <a:p>
            <a:r>
              <a:rPr lang="en-US" altLang="en-US" dirty="0">
                <a:cs typeface="Arial" panose="020B0604020202020204" pitchFamily="34" charset="0"/>
              </a:rPr>
              <a:t>What is the issue with this picture?</a:t>
            </a:r>
          </a:p>
          <a:p>
            <a:endParaRPr lang="en-US" altLang="en-US" dirty="0">
              <a:cs typeface="Arial" panose="020B0604020202020204" pitchFamily="34" charset="0"/>
            </a:endParaRPr>
          </a:p>
          <a:p>
            <a:r>
              <a:rPr lang="en-US" altLang="en-US" dirty="0">
                <a:cs typeface="Arial" panose="020B0604020202020204" pitchFamily="34" charset="0"/>
              </a:rPr>
              <a:t>Order Dept needs 3 files: customer, inventory, and back order</a:t>
            </a:r>
          </a:p>
          <a:p>
            <a:endParaRPr lang="en-US" altLang="en-US" dirty="0">
              <a:cs typeface="Arial" panose="020B0604020202020204" pitchFamily="34" charset="0"/>
            </a:endParaRPr>
          </a:p>
          <a:p>
            <a:r>
              <a:rPr lang="en-US" altLang="en-US" dirty="0">
                <a:cs typeface="Arial" panose="020B0604020202020204" pitchFamily="34" charset="0"/>
              </a:rPr>
              <a:t>Acct dept needs inventory pricing and customer </a:t>
            </a:r>
          </a:p>
          <a:p>
            <a:endParaRPr lang="en-US" altLang="en-US" dirty="0">
              <a:cs typeface="Arial" panose="020B0604020202020204" pitchFamily="34" charset="0"/>
            </a:endParaRPr>
          </a:p>
          <a:p>
            <a:r>
              <a:rPr lang="en-US" altLang="en-US" dirty="0">
                <a:cs typeface="Arial" panose="020B0604020202020204" pitchFamily="34" charset="0"/>
              </a:rPr>
              <a:t>Payroll needs employee file</a:t>
            </a:r>
          </a:p>
          <a:p>
            <a:endParaRPr lang="en-US" altLang="en-US" dirty="0">
              <a:cs typeface="Arial" panose="020B0604020202020204" pitchFamily="34" charset="0"/>
            </a:endParaRPr>
          </a:p>
          <a:p>
            <a:r>
              <a:rPr lang="en-US" altLang="en-US" dirty="0">
                <a:cs typeface="Arial" panose="020B0604020202020204" pitchFamily="34" charset="0"/>
              </a:rPr>
              <a:t>What is the problem?</a:t>
            </a:r>
          </a:p>
          <a:p>
            <a:endParaRPr lang="en-US" altLang="en-US" dirty="0">
              <a:cs typeface="Arial" panose="020B0604020202020204" pitchFamily="34" charset="0"/>
            </a:endParaRPr>
          </a:p>
          <a:p>
            <a:endParaRPr lang="en-US" altLang="en-US" dirty="0">
              <a:cs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25E6EF50-3FE8-424B-B8BD-AAAEAE629D6C}"/>
              </a:ext>
            </a:extLst>
          </p:cNvPr>
          <p:cNvSpPr>
            <a:spLocks noGrp="1" noRot="1" noChangeAspect="1" noChangeArrowheads="1" noTextEdit="1"/>
          </p:cNvSpPr>
          <p:nvPr>
            <p:ph type="sldImg"/>
          </p:nvPr>
        </p:nvSpPr>
        <p:spPr>
          <a:xfrm>
            <a:off x="393700" y="692150"/>
            <a:ext cx="6070600" cy="3416300"/>
          </a:xfrm>
          <a:ln/>
        </p:spPr>
      </p:sp>
      <p:sp>
        <p:nvSpPr>
          <p:cNvPr id="31747" name="Notes Placeholder 2">
            <a:extLst>
              <a:ext uri="{FF2B5EF4-FFF2-40B4-BE49-F238E27FC236}">
                <a16:creationId xmlns:a16="http://schemas.microsoft.com/office/drawing/2014/main" id="{3037736A-7350-4174-BA20-6512BAE40586}"/>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cs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10063D82-6A26-48E3-A4D2-BBB368EAB131}"/>
              </a:ext>
            </a:extLst>
          </p:cNvPr>
          <p:cNvSpPr>
            <a:spLocks noGrp="1" noRot="1" noChangeAspect="1" noChangeArrowheads="1" noTextEdit="1"/>
          </p:cNvSpPr>
          <p:nvPr>
            <p:ph type="sldImg"/>
          </p:nvPr>
        </p:nvSpPr>
        <p:spPr>
          <a:xfrm>
            <a:off x="393700" y="692150"/>
            <a:ext cx="6070600" cy="3416300"/>
          </a:xfrm>
          <a:ln/>
        </p:spPr>
      </p:sp>
      <p:sp>
        <p:nvSpPr>
          <p:cNvPr id="64515" name="Notes Placeholder 2">
            <a:extLst>
              <a:ext uri="{FF2B5EF4-FFF2-40B4-BE49-F238E27FC236}">
                <a16:creationId xmlns:a16="http://schemas.microsoft.com/office/drawing/2014/main" id="{783CA68D-75B1-49B3-998A-0BCD617ED448}"/>
              </a:ext>
            </a:extLst>
          </p:cNvPr>
          <p:cNvSpPr>
            <a:spLocks noGrp="1"/>
          </p:cNvSpPr>
          <p:nvPr>
            <p:ph type="body" idx="1"/>
          </p:nvPr>
        </p:nvSpPr>
        <p:spPr>
          <a:ln w="9525"/>
        </p:spPr>
        <p:txBody>
          <a:bodyPr/>
          <a:lstStyle/>
          <a:p>
            <a:pPr eaLnBrk="1" hangingPunct="1">
              <a:defRPr/>
            </a:pPr>
            <a:r>
              <a:rPr lang="en-US" altLang="en-US" dirty="0">
                <a:cs typeface="Arial" panose="020B0604020202020204" pitchFamily="34" charset="0"/>
              </a:rPr>
              <a:t>It solves most of the problems with file-based approach. </a:t>
            </a:r>
          </a:p>
          <a:p>
            <a:pPr eaLnBrk="1" hangingPunct="1">
              <a:defRPr/>
            </a:pPr>
            <a:endParaRPr lang="en-US" altLang="en-US" dirty="0">
              <a:cs typeface="Arial" panose="020B0604020202020204" pitchFamily="34" charset="0"/>
            </a:endParaRPr>
          </a:p>
          <a:p>
            <a:pPr eaLnBrk="1" hangingPunct="1">
              <a:defRPr/>
            </a:pPr>
            <a:r>
              <a:rPr lang="en-US" dirty="0">
                <a:solidFill>
                  <a:srgbClr val="000000"/>
                </a:solidFill>
                <a:effectLst>
                  <a:outerShdw blurRad="38100" dist="38100" dir="2700000" algn="tl">
                    <a:srgbClr val="FFFFFF"/>
                  </a:outerShdw>
                </a:effectLst>
              </a:rPr>
              <a:t>Central repository of shared data – many applications can connect to the same database</a:t>
            </a:r>
          </a:p>
          <a:p>
            <a:pPr eaLnBrk="1" hangingPunct="1">
              <a:defRPr/>
            </a:pPr>
            <a:r>
              <a:rPr lang="en-US" dirty="0">
                <a:solidFill>
                  <a:srgbClr val="000000"/>
                </a:solidFill>
                <a:effectLst>
                  <a:outerShdw blurRad="38100" dist="38100" dir="2700000" algn="tl">
                    <a:srgbClr val="FFFFFF"/>
                  </a:outerShdw>
                </a:effectLst>
              </a:rPr>
              <a:t>Data is managed by a controlling agent -&gt; database agent controls the properties of database</a:t>
            </a:r>
          </a:p>
          <a:p>
            <a:pPr eaLnBrk="1" hangingPunct="1">
              <a:defRPr/>
            </a:pPr>
            <a:r>
              <a:rPr lang="en-US" dirty="0">
                <a:solidFill>
                  <a:srgbClr val="000000"/>
                </a:solidFill>
                <a:effectLst>
                  <a:outerShdw blurRad="38100" dist="38100" dir="2700000" algn="tl">
                    <a:srgbClr val="FFFFFF"/>
                  </a:outerShdw>
                </a:effectLst>
              </a:rPr>
              <a:t>Stored in a standardized, convenient form – in the forms of tables and columns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id="{23E70ADF-0267-4798-A91D-E59F86FB24F8}"/>
              </a:ext>
            </a:extLst>
          </p:cNvPr>
          <p:cNvSpPr>
            <a:spLocks noGrp="1" noRot="1" noChangeAspect="1" noChangeArrowheads="1" noTextEdit="1"/>
          </p:cNvSpPr>
          <p:nvPr>
            <p:ph type="sldImg"/>
          </p:nvPr>
        </p:nvSpPr>
        <p:spPr>
          <a:xfrm>
            <a:off x="393700" y="692150"/>
            <a:ext cx="6070600" cy="3416300"/>
          </a:xfrm>
          <a:ln/>
        </p:spPr>
      </p:sp>
      <p:sp>
        <p:nvSpPr>
          <p:cNvPr id="35843" name="Notes Placeholder 2">
            <a:extLst>
              <a:ext uri="{FF2B5EF4-FFF2-40B4-BE49-F238E27FC236}">
                <a16:creationId xmlns:a16="http://schemas.microsoft.com/office/drawing/2014/main" id="{07CCD0A8-C17B-4BC6-99AF-12BE3EA15B8C}"/>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solidFill>
                  <a:srgbClr val="000000"/>
                </a:solidFill>
                <a:cs typeface="Arial" panose="020B0604020202020204" pitchFamily="34" charset="0"/>
              </a:rPr>
              <a:t>A software system that is used to create, maintain, and provide controlled access to user databases</a:t>
            </a:r>
          </a:p>
          <a:p>
            <a:pPr eaLnBrk="1" hangingPunct="1"/>
            <a:endParaRPr lang="en-US" altLang="en-US" dirty="0">
              <a:cs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a16="http://schemas.microsoft.com/office/drawing/2014/main" id="{7FF78CBE-A602-4104-8982-5F9E60D8E4E5}"/>
              </a:ext>
            </a:extLst>
          </p:cNvPr>
          <p:cNvSpPr>
            <a:spLocks noGrp="1" noRot="1" noChangeAspect="1" noChangeArrowheads="1" noTextEdit="1"/>
          </p:cNvSpPr>
          <p:nvPr>
            <p:ph type="sldImg"/>
          </p:nvPr>
        </p:nvSpPr>
        <p:spPr>
          <a:xfrm>
            <a:off x="393700" y="692150"/>
            <a:ext cx="6070600" cy="3416300"/>
          </a:xfrm>
          <a:ln/>
        </p:spPr>
      </p:sp>
      <p:sp>
        <p:nvSpPr>
          <p:cNvPr id="39939" name="Notes Placeholder 2">
            <a:extLst>
              <a:ext uri="{FF2B5EF4-FFF2-40B4-BE49-F238E27FC236}">
                <a16:creationId xmlns:a16="http://schemas.microsoft.com/office/drawing/2014/main" id="{3A103583-149E-478A-85DC-3FF68FBAA86B}"/>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cs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a:extLst>
              <a:ext uri="{FF2B5EF4-FFF2-40B4-BE49-F238E27FC236}">
                <a16:creationId xmlns:a16="http://schemas.microsoft.com/office/drawing/2014/main" id="{3335B182-75F4-44C2-A8DB-4D842CC53AD7}"/>
              </a:ext>
            </a:extLst>
          </p:cNvPr>
          <p:cNvSpPr>
            <a:spLocks noGrp="1" noRot="1" noChangeAspect="1" noChangeArrowheads="1" noTextEdit="1"/>
          </p:cNvSpPr>
          <p:nvPr>
            <p:ph type="sldImg"/>
          </p:nvPr>
        </p:nvSpPr>
        <p:spPr>
          <a:xfrm>
            <a:off x="393700" y="692150"/>
            <a:ext cx="6070600" cy="3416300"/>
          </a:xfrm>
          <a:ln/>
        </p:spPr>
      </p:sp>
      <p:sp>
        <p:nvSpPr>
          <p:cNvPr id="44035" name="Notes Placeholder 2">
            <a:extLst>
              <a:ext uri="{FF2B5EF4-FFF2-40B4-BE49-F238E27FC236}">
                <a16:creationId xmlns:a16="http://schemas.microsoft.com/office/drawing/2014/main" id="{10F5BAFD-F106-4028-B720-CE8CA240ACF6}"/>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anose="020B0604020202020204" pitchFamily="34" charset="0"/>
              </a:rPr>
              <a:t>Begin to talk about data models, relationships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a:extLst>
              <a:ext uri="{FF2B5EF4-FFF2-40B4-BE49-F238E27FC236}">
                <a16:creationId xmlns:a16="http://schemas.microsoft.com/office/drawing/2014/main" id="{7823EF2A-01ED-4DA5-955C-84FE24EE71FE}"/>
              </a:ext>
            </a:extLst>
          </p:cNvPr>
          <p:cNvSpPr>
            <a:spLocks noGrp="1" noRot="1" noChangeAspect="1" noChangeArrowheads="1" noTextEdit="1"/>
          </p:cNvSpPr>
          <p:nvPr>
            <p:ph type="sldImg"/>
          </p:nvPr>
        </p:nvSpPr>
        <p:spPr>
          <a:xfrm>
            <a:off x="393700" y="692150"/>
            <a:ext cx="6070600" cy="3416300"/>
          </a:xfrm>
          <a:ln/>
        </p:spPr>
      </p:sp>
      <p:sp>
        <p:nvSpPr>
          <p:cNvPr id="70659" name="Notes Placeholder 2">
            <a:extLst>
              <a:ext uri="{FF2B5EF4-FFF2-40B4-BE49-F238E27FC236}">
                <a16:creationId xmlns:a16="http://schemas.microsoft.com/office/drawing/2014/main" id="{1A530311-2AF9-4CDC-80F2-D0BB091C356F}"/>
              </a:ext>
            </a:extLst>
          </p:cNvPr>
          <p:cNvSpPr>
            <a:spLocks noGrp="1"/>
          </p:cNvSpPr>
          <p:nvPr>
            <p:ph type="body" idx="1"/>
          </p:nvPr>
        </p:nvSpPr>
        <p:spPr>
          <a:ln w="9525"/>
        </p:spPr>
        <p:txBody>
          <a:bodyPr/>
          <a:lstStyle/>
          <a:p>
            <a:pPr eaLnBrk="1" hangingPunct="1">
              <a:defRPr/>
            </a:pPr>
            <a:r>
              <a:rPr lang="en-US" altLang="en-US" dirty="0">
                <a:cs typeface="Arial" panose="020B0604020202020204" pitchFamily="34" charset="0"/>
              </a:rPr>
              <a:t>The very first step in the database project is to design an Enterprise data model.</a:t>
            </a:r>
          </a:p>
          <a:p>
            <a:pPr eaLnBrk="1" hangingPunct="1">
              <a:defRPr/>
            </a:pPr>
            <a:endParaRPr lang="en-US" altLang="en-US" dirty="0">
              <a:cs typeface="Arial" panose="020B0604020202020204" pitchFamily="34" charset="0"/>
            </a:endParaRPr>
          </a:p>
          <a:p>
            <a:pPr eaLnBrk="1" hangingPunct="1">
              <a:defRPr/>
            </a:pPr>
            <a:r>
              <a:rPr lang="en-US" dirty="0">
                <a:solidFill>
                  <a:srgbClr val="000000"/>
                </a:solidFill>
                <a:effectLst>
                  <a:outerShdw blurRad="38100" dist="38100" dir="2700000" algn="tl">
                    <a:srgbClr val="FFFFFF"/>
                  </a:outerShdw>
                </a:effectLst>
              </a:rPr>
              <a:t>First step in database development</a:t>
            </a:r>
          </a:p>
          <a:p>
            <a:pPr eaLnBrk="1" hangingPunct="1">
              <a:defRPr/>
            </a:pPr>
            <a:r>
              <a:rPr lang="en-US" dirty="0">
                <a:solidFill>
                  <a:srgbClr val="000000"/>
                </a:solidFill>
                <a:effectLst>
                  <a:outerShdw blurRad="38100" dist="38100" dir="2700000" algn="tl">
                    <a:srgbClr val="FFFFFF"/>
                  </a:outerShdw>
                </a:effectLst>
              </a:rPr>
              <a:t>Specifies scope and general content – are modeling a subsection of the business or the whole business. </a:t>
            </a:r>
            <a:r>
              <a:rPr lang="en-US" dirty="0" err="1">
                <a:solidFill>
                  <a:srgbClr val="000000"/>
                </a:solidFill>
                <a:effectLst>
                  <a:outerShdw blurRad="38100" dist="38100" dir="2700000" algn="tl">
                    <a:srgbClr val="FFFFFF"/>
                  </a:outerShdw>
                </a:effectLst>
              </a:rPr>
              <a:t>Whats’</a:t>
            </a:r>
            <a:r>
              <a:rPr lang="en-US" dirty="0">
                <a:solidFill>
                  <a:srgbClr val="000000"/>
                </a:solidFill>
                <a:effectLst>
                  <a:outerShdw blurRad="38100" dist="38100" dir="2700000" algn="tl">
                    <a:srgbClr val="FFFFFF"/>
                  </a:outerShdw>
                </a:effectLst>
              </a:rPr>
              <a:t> in scope </a:t>
            </a:r>
            <a:r>
              <a:rPr lang="en-US" dirty="0" err="1">
                <a:solidFill>
                  <a:srgbClr val="000000"/>
                </a:solidFill>
                <a:effectLst>
                  <a:outerShdw blurRad="38100" dist="38100" dir="2700000" algn="tl">
                    <a:srgbClr val="FFFFFF"/>
                  </a:outerShdw>
                </a:effectLst>
              </a:rPr>
              <a:t>whats’</a:t>
            </a:r>
            <a:r>
              <a:rPr lang="en-US" dirty="0">
                <a:solidFill>
                  <a:srgbClr val="000000"/>
                </a:solidFill>
                <a:effectLst>
                  <a:outerShdw blurRad="38100" dist="38100" dir="2700000" algn="tl">
                    <a:srgbClr val="FFFFFF"/>
                  </a:outerShdw>
                </a:effectLst>
              </a:rPr>
              <a:t> out of scope</a:t>
            </a:r>
          </a:p>
          <a:p>
            <a:pPr eaLnBrk="1" hangingPunct="1">
              <a:defRPr/>
            </a:pPr>
            <a:r>
              <a:rPr lang="en-US" dirty="0">
                <a:solidFill>
                  <a:srgbClr val="000000"/>
                </a:solidFill>
                <a:effectLst>
                  <a:outerShdw blurRad="38100" dist="38100" dir="2700000" algn="tl">
                    <a:srgbClr val="FFFFFF"/>
                  </a:outerShdw>
                </a:effectLst>
              </a:rPr>
              <a:t>Overall picture of organizational data at high level of abstraction – at this point no details are necessary, just high </a:t>
            </a:r>
            <a:r>
              <a:rPr lang="en-US" dirty="0" err="1">
                <a:solidFill>
                  <a:srgbClr val="000000"/>
                </a:solidFill>
                <a:effectLst>
                  <a:outerShdw blurRad="38100" dist="38100" dir="2700000" algn="tl">
                    <a:srgbClr val="FFFFFF"/>
                  </a:outerShdw>
                </a:effectLst>
              </a:rPr>
              <a:t>leverls</a:t>
            </a:r>
            <a:endParaRPr lang="en-US" dirty="0">
              <a:solidFill>
                <a:srgbClr val="000000"/>
              </a:solidFill>
              <a:effectLst>
                <a:outerShdw blurRad="38100" dist="38100" dir="2700000" algn="tl">
                  <a:srgbClr val="FFFFFF"/>
                </a:outerShdw>
              </a:effectLst>
            </a:endParaRPr>
          </a:p>
          <a:p>
            <a:pPr eaLnBrk="1" hangingPunct="1">
              <a:defRPr/>
            </a:pPr>
            <a:r>
              <a:rPr lang="en-US" dirty="0">
                <a:solidFill>
                  <a:srgbClr val="000000"/>
                </a:solidFill>
                <a:effectLst>
                  <a:outerShdw blurRad="38100" dist="38100" dir="2700000" algn="tl">
                    <a:srgbClr val="FFFFFF"/>
                  </a:outerShdw>
                </a:effectLst>
              </a:rPr>
              <a:t>Entity-relationship diagram – how the entities related to one another</a:t>
            </a:r>
          </a:p>
          <a:p>
            <a:pPr eaLnBrk="1" hangingPunct="1">
              <a:defRPr/>
            </a:pPr>
            <a:r>
              <a:rPr lang="en-US" dirty="0">
                <a:solidFill>
                  <a:srgbClr val="000000"/>
                </a:solidFill>
                <a:effectLst>
                  <a:outerShdw blurRad="38100" dist="38100" dir="2700000" algn="tl">
                    <a:srgbClr val="FFFFFF"/>
                  </a:outerShdw>
                </a:effectLst>
              </a:rPr>
              <a:t>Descriptions of entity types – the description and high level business rules</a:t>
            </a:r>
          </a:p>
          <a:p>
            <a:pPr eaLnBrk="1" hangingPunct="1">
              <a:defRPr/>
            </a:pPr>
            <a:r>
              <a:rPr lang="en-US" dirty="0">
                <a:solidFill>
                  <a:srgbClr val="000000"/>
                </a:solidFill>
                <a:effectLst>
                  <a:outerShdw blurRad="38100" dist="38100" dir="2700000" algn="tl">
                    <a:srgbClr val="FFFFFF"/>
                  </a:outerShdw>
                </a:effectLst>
              </a:rPr>
              <a:t>Relationships between entities</a:t>
            </a:r>
          </a:p>
          <a:p>
            <a:pPr eaLnBrk="1" hangingPunct="1">
              <a:defRPr/>
            </a:pPr>
            <a:r>
              <a:rPr lang="en-US" dirty="0">
                <a:solidFill>
                  <a:srgbClr val="000000"/>
                </a:solidFill>
                <a:effectLst>
                  <a:outerShdw blurRad="38100" dist="38100" dir="2700000" algn="tl">
                    <a:srgbClr val="FFFFFF"/>
                  </a:outerShdw>
                </a:effectLst>
              </a:rPr>
              <a:t>Business rules</a:t>
            </a:r>
          </a:p>
          <a:p>
            <a:pPr eaLnBrk="1" hangingPunct="1">
              <a:defRPr/>
            </a:pPr>
            <a:endParaRPr lang="en-US" altLang="en-US" dirty="0">
              <a:cs typeface="Arial" panose="020B0604020202020204" pitchFamily="34" charset="0"/>
            </a:endParaRPr>
          </a:p>
          <a:p>
            <a:pPr eaLnBrk="1" hangingPunct="1">
              <a:defRPr/>
            </a:pPr>
            <a:endParaRPr lang="en-US" altLang="en-US" dirty="0">
              <a:cs typeface="Arial" panose="020B0604020202020204" pitchFamily="34" charset="0"/>
            </a:endParaRPr>
          </a:p>
        </p:txBody>
      </p:sp>
      <p:sp>
        <p:nvSpPr>
          <p:cNvPr id="73732" name="Slide Number Placeholder 3">
            <a:extLst>
              <a:ext uri="{FF2B5EF4-FFF2-40B4-BE49-F238E27FC236}">
                <a16:creationId xmlns:a16="http://schemas.microsoft.com/office/drawing/2014/main" id="{C66F3E10-29EE-49D7-AF93-7C259ADEF5F8}"/>
              </a:ext>
            </a:extLst>
          </p:cNvPr>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eaLnBrk="1" hangingPunct="1">
              <a:spcBef>
                <a:spcPct val="0"/>
              </a:spcBef>
            </a:pPr>
            <a:fld id="{2A0F97B0-1209-430B-BF7D-2F41D42AB763}" type="slidenum">
              <a:rPr lang="en-US" altLang="en-US" sz="1800">
                <a:latin typeface="Tahoma" panose="020B0604030504040204" pitchFamily="34" charset="0"/>
              </a:rPr>
              <a:pPr algn="r" eaLnBrk="1" hangingPunct="1">
                <a:spcBef>
                  <a:spcPct val="0"/>
                </a:spcBef>
              </a:pPr>
              <a:t>19</a:t>
            </a:fld>
            <a:endParaRPr lang="en-US" altLang="en-US" sz="1800">
              <a:latin typeface="Tahoma" panose="020B060403050404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CDE6C0DB-F0E3-42A3-9B5D-64F502B494E7}"/>
              </a:ext>
            </a:extLst>
          </p:cNvPr>
          <p:cNvSpPr>
            <a:spLocks noGrp="1" noRot="1" noChangeAspect="1" noChangeArrowheads="1" noTextEdit="1"/>
          </p:cNvSpPr>
          <p:nvPr>
            <p:ph type="sldImg"/>
          </p:nvPr>
        </p:nvSpPr>
        <p:spPr>
          <a:xfrm>
            <a:off x="393700" y="692150"/>
            <a:ext cx="6070600" cy="3416300"/>
          </a:xfrm>
          <a:ln/>
        </p:spPr>
      </p:sp>
      <p:sp>
        <p:nvSpPr>
          <p:cNvPr id="57347" name="Notes Placeholder 2">
            <a:extLst>
              <a:ext uri="{FF2B5EF4-FFF2-40B4-BE49-F238E27FC236}">
                <a16:creationId xmlns:a16="http://schemas.microsoft.com/office/drawing/2014/main" id="{053CF789-7E4D-4C87-83E7-C279BD5FB036}"/>
              </a:ext>
            </a:extLst>
          </p:cNvPr>
          <p:cNvSpPr>
            <a:spLocks noGrp="1"/>
          </p:cNvSpPr>
          <p:nvPr>
            <p:ph type="body" idx="1"/>
          </p:nvPr>
        </p:nvSpPr>
        <p:spPr>
          <a:ln w="9525"/>
        </p:spPr>
        <p:txBody>
          <a:bodyPr/>
          <a:lstStyle/>
          <a:p>
            <a:pPr eaLnBrk="1" hangingPunct="1">
              <a:defRPr/>
            </a:pPr>
            <a:r>
              <a:rPr lang="en-US" sz="2800" dirty="0">
                <a:solidFill>
                  <a:srgbClr val="000000"/>
                </a:solidFill>
                <a:effectLst>
                  <a:outerShdw blurRad="38100" dist="38100" dir="2700000" algn="tl">
                    <a:srgbClr val="FFFFFF"/>
                  </a:outerShdw>
                </a:effectLst>
              </a:rPr>
              <a:t>Database: organized collection of logically related data – key word is related data which implies it is a database.  Why Logical, not physical: doesn’t it have to be in the same data center?</a:t>
            </a:r>
          </a:p>
          <a:p>
            <a:pPr eaLnBrk="1" hangingPunct="1">
              <a:defRPr/>
            </a:pPr>
            <a:r>
              <a:rPr lang="en-US" sz="2800" dirty="0">
                <a:solidFill>
                  <a:srgbClr val="000000"/>
                </a:solidFill>
                <a:effectLst>
                  <a:outerShdw blurRad="38100" dist="38100" dir="2700000" algn="tl">
                    <a:srgbClr val="FFFFFF"/>
                  </a:outerShdw>
                </a:effectLst>
              </a:rPr>
              <a:t>Data: stored representations of meaningful objects and events -  e.g. social media store posts, pictures etc. </a:t>
            </a:r>
          </a:p>
          <a:p>
            <a:pPr lvl="1" eaLnBrk="1" hangingPunct="1">
              <a:defRPr/>
            </a:pPr>
            <a:r>
              <a:rPr lang="en-US" sz="2400" dirty="0">
                <a:solidFill>
                  <a:srgbClr val="000000"/>
                </a:solidFill>
                <a:effectLst>
                  <a:outerShdw blurRad="38100" dist="38100" dir="2700000" algn="tl">
                    <a:srgbClr val="FFFFFF"/>
                  </a:outerShdw>
                </a:effectLst>
              </a:rPr>
              <a:t>Structured: numbers, text, dates</a:t>
            </a:r>
          </a:p>
          <a:p>
            <a:pPr lvl="1" eaLnBrk="1" hangingPunct="1">
              <a:defRPr/>
            </a:pPr>
            <a:r>
              <a:rPr lang="en-US" sz="2400" dirty="0">
                <a:solidFill>
                  <a:srgbClr val="000000"/>
                </a:solidFill>
                <a:effectLst>
                  <a:outerShdw blurRad="38100" dist="38100" dir="2700000" algn="tl">
                    <a:srgbClr val="FFFFFF"/>
                  </a:outerShdw>
                </a:effectLst>
              </a:rPr>
              <a:t>Unstructured: images, video, documents</a:t>
            </a:r>
          </a:p>
          <a:p>
            <a:pPr eaLnBrk="1" hangingPunct="1">
              <a:defRPr/>
            </a:pPr>
            <a:r>
              <a:rPr lang="en-US" sz="2800" dirty="0">
                <a:solidFill>
                  <a:srgbClr val="000000"/>
                </a:solidFill>
                <a:effectLst>
                  <a:outerShdw blurRad="38100" dist="38100" dir="2700000" algn="tl">
                    <a:srgbClr val="FFFFFF"/>
                  </a:outerShdw>
                </a:effectLst>
              </a:rPr>
              <a:t>Information: data processed to increase knowledge in the person using the data. The difference between data and information is that information increases knowledge. </a:t>
            </a:r>
          </a:p>
          <a:p>
            <a:pPr eaLnBrk="1" hangingPunct="1">
              <a:defRPr/>
            </a:pPr>
            <a:r>
              <a:rPr lang="en-US" sz="2800" dirty="0">
                <a:solidFill>
                  <a:srgbClr val="000000"/>
                </a:solidFill>
                <a:effectLst>
                  <a:outerShdw blurRad="38100" dist="38100" dir="2700000" algn="tl">
                    <a:srgbClr val="FFFFFF"/>
                  </a:outerShdw>
                </a:effectLst>
              </a:rPr>
              <a:t>Metadata: data that describes the properties and context of user data – or simply data about the data. </a:t>
            </a:r>
          </a:p>
          <a:p>
            <a:pPr eaLnBrk="1" hangingPunct="1">
              <a:defRPr/>
            </a:pPr>
            <a:endParaRPr lang="en-US" altLang="en-US" dirty="0">
              <a:cs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a:extLst>
              <a:ext uri="{FF2B5EF4-FFF2-40B4-BE49-F238E27FC236}">
                <a16:creationId xmlns:a16="http://schemas.microsoft.com/office/drawing/2014/main" id="{7544779E-6901-47D0-ACD2-4327123061DB}"/>
              </a:ext>
            </a:extLst>
          </p:cNvPr>
          <p:cNvSpPr>
            <a:spLocks noGrp="1" noRot="1" noChangeAspect="1" noChangeArrowheads="1" noTextEdit="1"/>
          </p:cNvSpPr>
          <p:nvPr>
            <p:ph type="sldImg"/>
          </p:nvPr>
        </p:nvSpPr>
        <p:spPr>
          <a:xfrm>
            <a:off x="393700" y="692150"/>
            <a:ext cx="6070600" cy="3416300"/>
          </a:xfrm>
          <a:ln/>
        </p:spPr>
      </p:sp>
      <p:sp>
        <p:nvSpPr>
          <p:cNvPr id="46083" name="Notes Placeholder 2">
            <a:extLst>
              <a:ext uri="{FF2B5EF4-FFF2-40B4-BE49-F238E27FC236}">
                <a16:creationId xmlns:a16="http://schemas.microsoft.com/office/drawing/2014/main" id="{A10EC5B5-E4C5-49F3-BF54-3270915BB29E}"/>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solidFill>
                  <a:srgbClr val="000000"/>
                </a:solidFill>
                <a:cs typeface="Arial" panose="020B0604020202020204" pitchFamily="34" charset="0"/>
              </a:rPr>
              <a:t>Rectangular shape – entities</a:t>
            </a:r>
          </a:p>
          <a:p>
            <a:pPr eaLnBrk="1" hangingPunct="1"/>
            <a:r>
              <a:rPr lang="en-US" altLang="en-US" dirty="0">
                <a:solidFill>
                  <a:srgbClr val="000000"/>
                </a:solidFill>
                <a:cs typeface="Arial" panose="020B0604020202020204" pitchFamily="34" charset="0"/>
              </a:rPr>
              <a:t>Lines ( in blue) – relationships</a:t>
            </a:r>
          </a:p>
          <a:p>
            <a:pPr eaLnBrk="1" hangingPunct="1"/>
            <a:endParaRPr lang="en-US" altLang="en-US" dirty="0">
              <a:solidFill>
                <a:srgbClr val="000000"/>
              </a:solidFill>
              <a:cs typeface="Arial" panose="020B0604020202020204" pitchFamily="34" charset="0"/>
            </a:endParaRPr>
          </a:p>
          <a:p>
            <a:pPr eaLnBrk="1" hangingPunct="1"/>
            <a:r>
              <a:rPr lang="en-US" altLang="en-US" dirty="0">
                <a:solidFill>
                  <a:srgbClr val="000000"/>
                </a:solidFill>
                <a:cs typeface="Arial" panose="020B0604020202020204" pitchFamily="34" charset="0"/>
              </a:rPr>
              <a:t>Verbs indicating the relationships. Notation</a:t>
            </a:r>
          </a:p>
          <a:p>
            <a:pPr eaLnBrk="1" hangingPunct="1"/>
            <a:endParaRPr lang="en-US" altLang="en-US" dirty="0">
              <a:solidFill>
                <a:srgbClr val="000000"/>
              </a:solidFill>
              <a:cs typeface="Arial" panose="020B0604020202020204" pitchFamily="34" charset="0"/>
            </a:endParaRPr>
          </a:p>
          <a:p>
            <a:pPr eaLnBrk="1" hangingPunct="1"/>
            <a:r>
              <a:rPr lang="en-US" altLang="en-US" dirty="0">
                <a:solidFill>
                  <a:srgbClr val="000000"/>
                </a:solidFill>
                <a:cs typeface="Arial" panose="020B0604020202020204" pitchFamily="34" charset="0"/>
              </a:rPr>
              <a:t>What is the difference between these two data models,  the enterprise vs project level?</a:t>
            </a:r>
          </a:p>
          <a:p>
            <a:pPr eaLnBrk="1" hangingPunct="1"/>
            <a:endParaRPr lang="en-US" altLang="en-US" dirty="0">
              <a:solidFill>
                <a:srgbClr val="000000"/>
              </a:solidFill>
              <a:cs typeface="Arial" panose="020B0604020202020204" pitchFamily="34" charset="0"/>
            </a:endParaRPr>
          </a:p>
          <a:p>
            <a:pPr eaLnBrk="1" hangingPunct="1"/>
            <a:r>
              <a:rPr lang="en-US" altLang="en-US" dirty="0">
                <a:solidFill>
                  <a:srgbClr val="000000"/>
                </a:solidFill>
                <a:cs typeface="Arial" panose="020B0604020202020204" pitchFamily="34" charset="0"/>
              </a:rPr>
              <a:t>Comparison of enterprise and project level data models</a:t>
            </a:r>
            <a:endParaRPr lang="en-US" altLang="en-US" dirty="0">
              <a:cs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7299566C-613B-4ED7-BA10-463D4532BD8C}"/>
              </a:ext>
            </a:extLst>
          </p:cNvPr>
          <p:cNvSpPr>
            <a:spLocks noGrp="1" noRot="1" noChangeAspect="1" noChangeArrowheads="1" noTextEdit="1"/>
          </p:cNvSpPr>
          <p:nvPr>
            <p:ph type="sldImg"/>
          </p:nvPr>
        </p:nvSpPr>
        <p:spPr>
          <a:xfrm>
            <a:off x="393700" y="692150"/>
            <a:ext cx="6070600" cy="3416300"/>
          </a:xfrm>
          <a:ln/>
        </p:spPr>
      </p:sp>
      <p:sp>
        <p:nvSpPr>
          <p:cNvPr id="48131" name="Notes Placeholder 2">
            <a:extLst>
              <a:ext uri="{FF2B5EF4-FFF2-40B4-BE49-F238E27FC236}">
                <a16:creationId xmlns:a16="http://schemas.microsoft.com/office/drawing/2014/main" id="{72E7901E-B291-4B46-A2F8-D4A77847BDA3}"/>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cs typeface="Arial" panose="020B0604020202020204" pitchFamily="34" charset="0"/>
              </a:rPr>
              <a:t>One to many relationship circled between customer and order</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1F0E2F00-AF65-49D1-BF74-56762C4D702B}"/>
              </a:ext>
            </a:extLst>
          </p:cNvPr>
          <p:cNvSpPr>
            <a:spLocks noGrp="1" noRot="1" noChangeAspect="1" noChangeArrowheads="1" noTextEdit="1"/>
          </p:cNvSpPr>
          <p:nvPr>
            <p:ph type="sldImg"/>
          </p:nvPr>
        </p:nvSpPr>
        <p:spPr>
          <a:xfrm>
            <a:off x="393700" y="692150"/>
            <a:ext cx="6070600" cy="3416300"/>
          </a:xfrm>
          <a:ln/>
        </p:spPr>
      </p:sp>
      <p:sp>
        <p:nvSpPr>
          <p:cNvPr id="50179" name="Notes Placeholder 2">
            <a:extLst>
              <a:ext uri="{FF2B5EF4-FFF2-40B4-BE49-F238E27FC236}">
                <a16:creationId xmlns:a16="http://schemas.microsoft.com/office/drawing/2014/main" id="{1045A279-01AC-451B-BD3F-1860EA61DB20}"/>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cs typeface="Arial" panose="020B0604020202020204" pitchFamily="34" charset="0"/>
              </a:rPr>
              <a:t>Another example of one to many relashionship</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a:extLst>
              <a:ext uri="{FF2B5EF4-FFF2-40B4-BE49-F238E27FC236}">
                <a16:creationId xmlns:a16="http://schemas.microsoft.com/office/drawing/2014/main" id="{F756D7F5-4465-4F3C-B817-7C4DFFB0F02F}"/>
              </a:ext>
            </a:extLst>
          </p:cNvPr>
          <p:cNvSpPr>
            <a:spLocks noGrp="1" noRot="1" noChangeAspect="1" noChangeArrowheads="1" noTextEdit="1"/>
          </p:cNvSpPr>
          <p:nvPr>
            <p:ph type="sldImg"/>
          </p:nvPr>
        </p:nvSpPr>
        <p:spPr>
          <a:xfrm>
            <a:off x="393700" y="692150"/>
            <a:ext cx="6070600" cy="3416300"/>
          </a:xfrm>
          <a:ln/>
        </p:spPr>
      </p:sp>
      <p:sp>
        <p:nvSpPr>
          <p:cNvPr id="52227" name="Notes Placeholder 2">
            <a:extLst>
              <a:ext uri="{FF2B5EF4-FFF2-40B4-BE49-F238E27FC236}">
                <a16:creationId xmlns:a16="http://schemas.microsoft.com/office/drawing/2014/main" id="{11C44624-7742-428C-9957-664690785573}"/>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cs typeface="Arial" panose="020B0604020202020204" pitchFamily="34" charset="0"/>
              </a:rPr>
              <a:t>One to many between order line and product</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a:extLst>
              <a:ext uri="{FF2B5EF4-FFF2-40B4-BE49-F238E27FC236}">
                <a16:creationId xmlns:a16="http://schemas.microsoft.com/office/drawing/2014/main" id="{2DE7A38D-EB8F-4520-88DB-3347DE4489E5}"/>
              </a:ext>
            </a:extLst>
          </p:cNvPr>
          <p:cNvSpPr>
            <a:spLocks noGrp="1" noRot="1" noChangeAspect="1" noChangeArrowheads="1" noTextEdit="1"/>
          </p:cNvSpPr>
          <p:nvPr>
            <p:ph type="sldImg"/>
          </p:nvPr>
        </p:nvSpPr>
        <p:spPr>
          <a:xfrm>
            <a:off x="393700" y="692150"/>
            <a:ext cx="6070600" cy="3416300"/>
          </a:xfrm>
          <a:ln/>
        </p:spPr>
      </p:sp>
      <p:sp>
        <p:nvSpPr>
          <p:cNvPr id="54275" name="Notes Placeholder 2">
            <a:extLst>
              <a:ext uri="{FF2B5EF4-FFF2-40B4-BE49-F238E27FC236}">
                <a16:creationId xmlns:a16="http://schemas.microsoft.com/office/drawing/2014/main" id="{351414AF-7186-4759-9DCD-49CC77BA3098}"/>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anose="020B0604020202020204" pitchFamily="34" charset="0"/>
              </a:rPr>
              <a:t>Many to many relationship </a:t>
            </a:r>
          </a:p>
          <a:p>
            <a:pPr eaLnBrk="1" hangingPunct="1"/>
            <a:endParaRPr lang="en-US" altLang="en-US" dirty="0">
              <a:cs typeface="Arial" panose="020B0604020202020204" pitchFamily="34" charset="0"/>
            </a:endParaRPr>
          </a:p>
          <a:p>
            <a:pPr eaLnBrk="1" hangingPunct="1"/>
            <a:r>
              <a:rPr lang="en-US" altLang="en-US" dirty="0">
                <a:cs typeface="Arial" panose="020B0604020202020204" pitchFamily="34" charset="0"/>
              </a:rPr>
              <a:t>Curly square here means it is an associative entity. We will cover different types of entities later.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a:extLst>
              <a:ext uri="{FF2B5EF4-FFF2-40B4-BE49-F238E27FC236}">
                <a16:creationId xmlns:a16="http://schemas.microsoft.com/office/drawing/2014/main" id="{A94BD22B-3CD0-4F81-A796-6DC1C2C5CF45}"/>
              </a:ext>
            </a:extLst>
          </p:cNvPr>
          <p:cNvSpPr>
            <a:spLocks noGrp="1" noRot="1" noChangeAspect="1" noChangeArrowheads="1" noTextEdit="1"/>
          </p:cNvSpPr>
          <p:nvPr>
            <p:ph type="sldImg"/>
          </p:nvPr>
        </p:nvSpPr>
        <p:spPr>
          <a:xfrm>
            <a:off x="393700" y="692150"/>
            <a:ext cx="6070600" cy="3416300"/>
          </a:xfrm>
          <a:ln/>
        </p:spPr>
      </p:sp>
      <p:sp>
        <p:nvSpPr>
          <p:cNvPr id="56323" name="Notes Placeholder 2">
            <a:extLst>
              <a:ext uri="{FF2B5EF4-FFF2-40B4-BE49-F238E27FC236}">
                <a16:creationId xmlns:a16="http://schemas.microsoft.com/office/drawing/2014/main" id="{1E729ECF-40AB-4F2B-8CE3-DDEF257320B4}"/>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anose="020B0604020202020204" pitchFamily="34" charset="0"/>
              </a:rPr>
              <a:t>Example of an enterprise model !!!!</a:t>
            </a:r>
          </a:p>
          <a:p>
            <a:pPr eaLnBrk="1" hangingPunct="1"/>
            <a:endParaRPr lang="en-US" altLang="en-US" dirty="0">
              <a:cs typeface="Arial" panose="020B0604020202020204" pitchFamily="34" charset="0"/>
            </a:endParaRPr>
          </a:p>
          <a:p>
            <a:pPr eaLnBrk="1" hangingPunct="1"/>
            <a:r>
              <a:rPr lang="en-US" altLang="en-US" dirty="0">
                <a:cs typeface="Arial" panose="020B0604020202020204" pitchFamily="34" charset="0"/>
              </a:rPr>
              <a:t>Image this is an online retailer that sells books. </a:t>
            </a:r>
          </a:p>
          <a:p>
            <a:pPr eaLnBrk="1" hangingPunct="1"/>
            <a:endParaRPr lang="en-US" altLang="en-US" dirty="0">
              <a:cs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A</a:t>
            </a:r>
          </a:p>
          <a:p>
            <a:r>
              <a:rPr lang="en-US" dirty="0"/>
              <a:t>b) A</a:t>
            </a:r>
          </a:p>
        </p:txBody>
      </p:sp>
      <p:sp>
        <p:nvSpPr>
          <p:cNvPr id="4" name="Slide Number Placeholder 3"/>
          <p:cNvSpPr>
            <a:spLocks noGrp="1"/>
          </p:cNvSpPr>
          <p:nvPr>
            <p:ph type="sldNum" sz="quarter" idx="5"/>
          </p:nvPr>
        </p:nvSpPr>
        <p:spPr/>
        <p:txBody>
          <a:bodyPr/>
          <a:lstStyle/>
          <a:p>
            <a:fld id="{0313F91C-DD51-40C0-B2B5-C1A1E72FE5A1}" type="slidenum">
              <a:rPr lang="en-US" smtClean="0"/>
              <a:t>26</a:t>
            </a:fld>
            <a:endParaRPr lang="en-US"/>
          </a:p>
        </p:txBody>
      </p:sp>
    </p:spTree>
    <p:extLst>
      <p:ext uri="{BB962C8B-B14F-4D97-AF65-F5344CB8AC3E}">
        <p14:creationId xmlns:p14="http://schemas.microsoft.com/office/powerpoint/2010/main" val="33228149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2011 study shows that data quality problems costed companies a trillion dollars. </a:t>
            </a:r>
          </a:p>
        </p:txBody>
      </p:sp>
      <p:sp>
        <p:nvSpPr>
          <p:cNvPr id="4" name="Slide Number Placeholder 3"/>
          <p:cNvSpPr>
            <a:spLocks noGrp="1"/>
          </p:cNvSpPr>
          <p:nvPr>
            <p:ph type="sldNum" sz="quarter" idx="5"/>
          </p:nvPr>
        </p:nvSpPr>
        <p:spPr/>
        <p:txBody>
          <a:bodyPr/>
          <a:lstStyle/>
          <a:p>
            <a:fld id="{0313F91C-DD51-40C0-B2B5-C1A1E72FE5A1}" type="slidenum">
              <a:rPr lang="en-US" smtClean="0"/>
              <a:t>27</a:t>
            </a:fld>
            <a:endParaRPr lang="en-US"/>
          </a:p>
        </p:txBody>
      </p:sp>
    </p:spTree>
    <p:extLst>
      <p:ext uri="{BB962C8B-B14F-4D97-AF65-F5344CB8AC3E}">
        <p14:creationId xmlns:p14="http://schemas.microsoft.com/office/powerpoint/2010/main" val="11314247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Causes of data quality issues:</a:t>
            </a:r>
          </a:p>
          <a:p>
            <a:pPr marL="171450" indent="-171450">
              <a:buFont typeface="Arial" panose="020B0604020202020204" pitchFamily="34" charset="0"/>
              <a:buChar char="•"/>
            </a:pPr>
            <a:r>
              <a:rPr lang="en-US" dirty="0"/>
              <a:t>Duplicate data </a:t>
            </a:r>
          </a:p>
          <a:p>
            <a:pPr marL="171450" indent="-171450">
              <a:buFont typeface="Arial" panose="020B0604020202020204" pitchFamily="34" charset="0"/>
              <a:buChar char="•"/>
            </a:pPr>
            <a:r>
              <a:rPr lang="en-US" dirty="0"/>
              <a:t>Data transformation errors</a:t>
            </a:r>
          </a:p>
          <a:p>
            <a:pPr marL="171450" indent="-171450">
              <a:buFont typeface="Arial" panose="020B0604020202020204" pitchFamily="34" charset="0"/>
              <a:buChar char="•"/>
            </a:pPr>
            <a:r>
              <a:rPr lang="en-US" dirty="0"/>
              <a:t>Proliferation of systems</a:t>
            </a:r>
          </a:p>
          <a:p>
            <a:pPr marL="171450" indent="-171450">
              <a:buFont typeface="Arial" panose="020B0604020202020204" pitchFamily="34" charset="0"/>
              <a:buChar char="•"/>
            </a:pPr>
            <a:r>
              <a:rPr lang="en-US" dirty="0"/>
              <a:t>Unplanned systems</a:t>
            </a:r>
          </a:p>
        </p:txBody>
      </p:sp>
      <p:sp>
        <p:nvSpPr>
          <p:cNvPr id="4" name="Slide Number Placeholder 3"/>
          <p:cNvSpPr>
            <a:spLocks noGrp="1"/>
          </p:cNvSpPr>
          <p:nvPr>
            <p:ph type="sldNum" sz="quarter" idx="5"/>
          </p:nvPr>
        </p:nvSpPr>
        <p:spPr/>
        <p:txBody>
          <a:bodyPr/>
          <a:lstStyle/>
          <a:p>
            <a:fld id="{0313F91C-DD51-40C0-B2B5-C1A1E72FE5A1}" type="slidenum">
              <a:rPr lang="en-US" smtClean="0"/>
              <a:t>28</a:t>
            </a:fld>
            <a:endParaRPr lang="en-US"/>
          </a:p>
        </p:txBody>
      </p:sp>
    </p:spTree>
    <p:extLst>
      <p:ext uri="{BB962C8B-B14F-4D97-AF65-F5344CB8AC3E}">
        <p14:creationId xmlns:p14="http://schemas.microsoft.com/office/powerpoint/2010/main" val="27465976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cap="none" baseline="0" dirty="0">
                <a:solidFill>
                  <a:schemeClr val="tx1"/>
                </a:solidFill>
                <a:latin typeface="Times New Roman" pitchFamily="18" charset="0"/>
                <a:ea typeface="Arial"/>
                <a:cs typeface="Arial" charset="0"/>
                <a:sym typeface="Arial"/>
              </a:rPr>
              <a:t>Data modeling and design tools </a:t>
            </a:r>
            <a:r>
              <a:rPr lang="en-US" sz="1200" b="0" i="0" u="none" strike="noStrike" kern="1200" cap="none" baseline="0" dirty="0">
                <a:solidFill>
                  <a:schemeClr val="tx1"/>
                </a:solidFill>
                <a:latin typeface="Times New Roman" pitchFamily="18" charset="0"/>
                <a:ea typeface="Arial"/>
                <a:cs typeface="Arial" charset="0"/>
                <a:sym typeface="Arial"/>
              </a:rPr>
              <a:t>are automated tools used to design databases and application programs. These tools help with creation of data models and in some cases can also help automatically generate the “code” needed to create the database.</a:t>
            </a:r>
          </a:p>
          <a:p>
            <a:endParaRPr lang="en-US" altLang="en-US" sz="1200" b="0" i="0" u="none" strike="noStrike" kern="1200" cap="none" baseline="0" dirty="0">
              <a:solidFill>
                <a:schemeClr val="tx1"/>
              </a:solidFill>
              <a:latin typeface="Times New Roman" pitchFamily="18" charset="0"/>
              <a:ea typeface="Arial"/>
              <a:cs typeface="Arial" charset="0"/>
              <a:sym typeface="Arial"/>
            </a:endParaRPr>
          </a:p>
          <a:p>
            <a:r>
              <a:rPr lang="en-US" sz="1200" b="0" i="0" u="none" strike="noStrike" kern="1200" cap="none" baseline="0" dirty="0">
                <a:solidFill>
                  <a:schemeClr val="tx1"/>
                </a:solidFill>
                <a:latin typeface="Times New Roman" pitchFamily="18" charset="0"/>
                <a:ea typeface="Arial"/>
                <a:cs typeface="Arial" charset="0"/>
                <a:sym typeface="Arial"/>
              </a:rPr>
              <a:t>A </a:t>
            </a:r>
            <a:r>
              <a:rPr lang="en-US" sz="1200" b="1" i="0" u="none" strike="noStrike" kern="1200" cap="none" baseline="0" dirty="0">
                <a:solidFill>
                  <a:schemeClr val="tx1"/>
                </a:solidFill>
                <a:latin typeface="Times New Roman" pitchFamily="18" charset="0"/>
                <a:ea typeface="Arial"/>
                <a:cs typeface="Arial" charset="0"/>
                <a:sym typeface="Arial"/>
              </a:rPr>
              <a:t>repository </a:t>
            </a:r>
            <a:r>
              <a:rPr lang="en-US" sz="1200" b="0" i="0" u="none" strike="noStrike" kern="1200" cap="none" baseline="0" dirty="0">
                <a:solidFill>
                  <a:schemeClr val="tx1"/>
                </a:solidFill>
                <a:latin typeface="Times New Roman" pitchFamily="18" charset="0"/>
                <a:ea typeface="Arial"/>
                <a:cs typeface="Arial" charset="0"/>
                <a:sym typeface="Arial"/>
              </a:rPr>
              <a:t>is a centralized knowledge base for all data definitions, data relationships, screen and report formats, and other system components. In other words, the metadata resides in the repository.</a:t>
            </a:r>
          </a:p>
          <a:p>
            <a:endParaRPr lang="en-US" altLang="en-US" sz="1200" b="0" i="0" u="none" strike="noStrike" kern="1200" cap="none" baseline="0" dirty="0">
              <a:solidFill>
                <a:schemeClr val="tx1"/>
              </a:solidFill>
              <a:latin typeface="Times New Roman" pitchFamily="18" charset="0"/>
              <a:ea typeface="Arial"/>
              <a:cs typeface="Arial" charset="0"/>
              <a:sym typeface="Arial"/>
            </a:endParaRPr>
          </a:p>
          <a:p>
            <a:r>
              <a:rPr lang="en-US" sz="1200" b="1" i="0" u="none" strike="noStrike" kern="1200" cap="none" baseline="0" dirty="0">
                <a:solidFill>
                  <a:schemeClr val="tx1"/>
                </a:solidFill>
                <a:latin typeface="Times New Roman" pitchFamily="18" charset="0"/>
                <a:ea typeface="Arial"/>
                <a:cs typeface="Arial" charset="0"/>
                <a:sym typeface="Arial"/>
              </a:rPr>
              <a:t>DBMS</a:t>
            </a:r>
            <a:r>
              <a:rPr lang="en-US" sz="1200" b="0" i="0" u="none" strike="noStrike" kern="1200" cap="none" baseline="0" dirty="0">
                <a:solidFill>
                  <a:schemeClr val="tx1"/>
                </a:solidFill>
                <a:latin typeface="Times New Roman" pitchFamily="18" charset="0"/>
                <a:ea typeface="Arial"/>
                <a:cs typeface="Arial" charset="0"/>
                <a:sym typeface="Arial"/>
              </a:rPr>
              <a:t> is a software system that is used to create, maintain, and provide controlled access to databases. A </a:t>
            </a:r>
            <a:r>
              <a:rPr lang="en-US" sz="1200" b="1" i="0" u="none" strike="noStrike" kern="1200" cap="none" baseline="0" dirty="0">
                <a:solidFill>
                  <a:schemeClr val="tx1"/>
                </a:solidFill>
                <a:latin typeface="Times New Roman" pitchFamily="18" charset="0"/>
                <a:ea typeface="Arial"/>
                <a:cs typeface="Arial" charset="0"/>
                <a:sym typeface="Arial"/>
              </a:rPr>
              <a:t>database</a:t>
            </a:r>
            <a:r>
              <a:rPr lang="en-US" sz="1200" b="0" i="0" u="none" strike="noStrike" kern="1200" cap="none" baseline="0" dirty="0">
                <a:solidFill>
                  <a:schemeClr val="tx1"/>
                </a:solidFill>
                <a:latin typeface="Times New Roman" pitchFamily="18" charset="0"/>
                <a:ea typeface="Arial"/>
                <a:cs typeface="Arial" charset="0"/>
                <a:sym typeface="Arial"/>
              </a:rPr>
              <a:t> is an organized collection of logically related data, usually designed to meet the information needs of multiple users in an organization. A database is not the same as a repository. The database contains data, whereas the repository contains metadata. In other words, the repository defines the structure of the data.</a:t>
            </a:r>
          </a:p>
          <a:p>
            <a:endParaRPr lang="en-US" altLang="en-US" sz="1200" b="0" i="0" u="none" strike="noStrike" kern="1200" cap="none" baseline="0" dirty="0">
              <a:solidFill>
                <a:schemeClr val="tx1"/>
              </a:solidFill>
              <a:latin typeface="Times New Roman" pitchFamily="18" charset="0"/>
              <a:ea typeface="Arial"/>
              <a:cs typeface="Arial" charset="0"/>
              <a:sym typeface="Arial"/>
            </a:endParaRPr>
          </a:p>
          <a:p>
            <a:r>
              <a:rPr lang="en-US" altLang="en-US" sz="1200" b="1" i="0" u="none" strike="noStrike" kern="1200" cap="none" baseline="0" dirty="0">
                <a:solidFill>
                  <a:schemeClr val="tx1"/>
                </a:solidFill>
                <a:latin typeface="Times New Roman" pitchFamily="18" charset="0"/>
                <a:ea typeface="Arial"/>
                <a:cs typeface="Arial" charset="0"/>
                <a:sym typeface="Arial"/>
              </a:rPr>
              <a:t>Application programs </a:t>
            </a:r>
            <a:r>
              <a:rPr lang="en-US" altLang="en-US" sz="1200" b="0" i="0" u="none" strike="noStrike" kern="1200" cap="none" baseline="0" dirty="0">
                <a:solidFill>
                  <a:schemeClr val="tx1"/>
                </a:solidFill>
                <a:latin typeface="Times New Roman" pitchFamily="18" charset="0"/>
                <a:ea typeface="Arial"/>
                <a:cs typeface="Arial" charset="0"/>
                <a:sym typeface="Arial"/>
              </a:rPr>
              <a:t>interact with the database to provide functionality of use for the company. Relating this to figure 1-2, the application programs fulfill the order processing, invoicing, and payroll functions. </a:t>
            </a:r>
          </a:p>
          <a:p>
            <a:endParaRPr lang="en-US" altLang="en-US" sz="1200" b="0" i="0" u="none" strike="noStrike" kern="1200" cap="none" baseline="0" dirty="0">
              <a:solidFill>
                <a:schemeClr val="tx1"/>
              </a:solidFill>
              <a:latin typeface="Times New Roman" pitchFamily="18" charset="0"/>
              <a:ea typeface="Arial"/>
              <a:cs typeface="Arial" charset="0"/>
              <a:sym typeface="Arial"/>
            </a:endParaRPr>
          </a:p>
          <a:p>
            <a:r>
              <a:rPr lang="en-US" sz="1200" b="0" i="0" u="none" strike="noStrike" kern="1200" cap="none" baseline="0" dirty="0">
                <a:solidFill>
                  <a:schemeClr val="tx1"/>
                </a:solidFill>
                <a:latin typeface="Times New Roman" pitchFamily="18" charset="0"/>
                <a:ea typeface="Arial"/>
                <a:cs typeface="Arial" charset="0"/>
                <a:sym typeface="Arial"/>
              </a:rPr>
              <a:t>The </a:t>
            </a:r>
            <a:r>
              <a:rPr lang="en-US" sz="1200" b="1" i="0" u="none" strike="noStrike" kern="1200" cap="none" baseline="0" dirty="0">
                <a:solidFill>
                  <a:schemeClr val="tx1"/>
                </a:solidFill>
                <a:latin typeface="Times New Roman" pitchFamily="18" charset="0"/>
                <a:ea typeface="Arial"/>
                <a:cs typeface="Arial" charset="0"/>
                <a:sym typeface="Arial"/>
              </a:rPr>
              <a:t>user interface </a:t>
            </a:r>
            <a:r>
              <a:rPr lang="en-US" sz="1200" b="0" i="0" u="none" strike="noStrike" kern="1200" cap="none" baseline="0" dirty="0">
                <a:solidFill>
                  <a:schemeClr val="tx1"/>
                </a:solidFill>
                <a:latin typeface="Times New Roman" pitchFamily="18" charset="0"/>
                <a:ea typeface="Arial"/>
                <a:cs typeface="Arial" charset="0"/>
                <a:sym typeface="Arial"/>
              </a:rPr>
              <a:t>includes languages, menus, and other facilities by which users interact with various system components. Most application programs will involve user interfaces, because they will be directly used by people (users). However, not all applications involve user interfaces; some are run as batch programs in the background. For example, a program that prints paychecks may not include a user interface.</a:t>
            </a:r>
          </a:p>
          <a:p>
            <a:endParaRPr lang="en-US" altLang="en-US" sz="1200" b="0" i="0" u="none" strike="noStrike" kern="1200" cap="none" baseline="0" dirty="0">
              <a:solidFill>
                <a:schemeClr val="tx1"/>
              </a:solidFill>
              <a:latin typeface="Times New Roman" pitchFamily="18" charset="0"/>
              <a:ea typeface="Arial"/>
              <a:cs typeface="Arial" charset="0"/>
              <a:sym typeface="Arial"/>
            </a:endParaRPr>
          </a:p>
          <a:p>
            <a:r>
              <a:rPr lang="en-US" altLang="en-US" sz="1200" b="0" i="0" u="none" strike="noStrike" kern="1200" cap="none" baseline="0" dirty="0">
                <a:solidFill>
                  <a:schemeClr val="tx1"/>
                </a:solidFill>
                <a:latin typeface="Times New Roman" pitchFamily="18" charset="0"/>
                <a:ea typeface="Arial"/>
                <a:cs typeface="Arial" charset="0"/>
                <a:sym typeface="Arial"/>
              </a:rPr>
              <a:t>Different types of users include </a:t>
            </a:r>
            <a:r>
              <a:rPr lang="en-US" altLang="en-US" sz="1200" b="1" i="0" u="none" strike="noStrike" kern="1200" cap="none" baseline="0" dirty="0">
                <a:solidFill>
                  <a:schemeClr val="tx1"/>
                </a:solidFill>
                <a:latin typeface="Times New Roman" pitchFamily="18" charset="0"/>
                <a:ea typeface="Arial"/>
                <a:cs typeface="Arial" charset="0"/>
                <a:sym typeface="Arial"/>
              </a:rPr>
              <a:t>d</a:t>
            </a:r>
            <a:r>
              <a:rPr lang="en-US" sz="1200" b="1" i="0" u="none" strike="noStrike" kern="1200" cap="none" baseline="0" dirty="0">
                <a:solidFill>
                  <a:schemeClr val="tx1"/>
                </a:solidFill>
                <a:latin typeface="Times New Roman" pitchFamily="18" charset="0"/>
                <a:ea typeface="Arial"/>
                <a:cs typeface="Arial" charset="0"/>
                <a:sym typeface="Arial"/>
              </a:rPr>
              <a:t>ata and database administrators</a:t>
            </a:r>
            <a:r>
              <a:rPr lang="en-US" sz="1200" b="0" i="0" u="none" strike="noStrike" kern="1200" cap="none" baseline="0" dirty="0">
                <a:solidFill>
                  <a:schemeClr val="tx1"/>
                </a:solidFill>
                <a:latin typeface="Times New Roman" pitchFamily="18" charset="0"/>
                <a:ea typeface="Arial"/>
                <a:cs typeface="Arial" charset="0"/>
                <a:sym typeface="Arial"/>
              </a:rPr>
              <a:t>, </a:t>
            </a:r>
            <a:r>
              <a:rPr lang="en-US" sz="1200" b="1" i="0" u="none" strike="noStrike" kern="1200" cap="none" baseline="0" dirty="0">
                <a:solidFill>
                  <a:schemeClr val="tx1"/>
                </a:solidFill>
                <a:latin typeface="Times New Roman" pitchFamily="18" charset="0"/>
                <a:ea typeface="Arial"/>
                <a:cs typeface="Arial" charset="0"/>
                <a:sym typeface="Arial"/>
              </a:rPr>
              <a:t>system developers</a:t>
            </a:r>
            <a:r>
              <a:rPr lang="en-US" sz="1200" b="0" i="0" u="none" strike="noStrike" kern="1200" cap="none" baseline="0" dirty="0">
                <a:solidFill>
                  <a:schemeClr val="tx1"/>
                </a:solidFill>
                <a:latin typeface="Times New Roman" pitchFamily="18" charset="0"/>
                <a:ea typeface="Arial"/>
                <a:cs typeface="Arial" charset="0"/>
                <a:sym typeface="Arial"/>
              </a:rPr>
              <a:t>, and </a:t>
            </a:r>
            <a:r>
              <a:rPr lang="en-US" sz="1200" b="1" i="0" u="none" strike="noStrike" kern="1200" cap="none" baseline="0" dirty="0">
                <a:solidFill>
                  <a:schemeClr val="tx1"/>
                </a:solidFill>
                <a:latin typeface="Times New Roman" pitchFamily="18" charset="0"/>
                <a:ea typeface="Arial"/>
                <a:cs typeface="Arial" charset="0"/>
                <a:sym typeface="Arial"/>
              </a:rPr>
              <a:t>end users</a:t>
            </a:r>
            <a:r>
              <a:rPr lang="en-US" sz="1200" b="0" i="0" u="none" strike="noStrike" kern="1200" cap="none" baseline="0" dirty="0">
                <a:solidFill>
                  <a:schemeClr val="tx1"/>
                </a:solidFill>
                <a:latin typeface="Times New Roman" pitchFamily="18" charset="0"/>
                <a:ea typeface="Arial"/>
                <a:cs typeface="Arial" charset="0"/>
                <a:sym typeface="Arial"/>
              </a:rPr>
              <a:t>. The data administrators manage the data and database. The developers create the application programs. The end users are people who use the systems for various business functions. These can include accountants, sales people, managers, etc. Database administrators and system developers are IT people, and their principal clientele are end users.</a:t>
            </a:r>
            <a:endParaRPr lang="en-US" altLang="en-US" b="0"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781070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Peoples name, Savings account number</a:t>
            </a:r>
          </a:p>
          <a:p>
            <a:r>
              <a:rPr lang="en-US" dirty="0"/>
              <a:t>Peoples name, Social security number!</a:t>
            </a:r>
          </a:p>
          <a:p>
            <a:endParaRPr lang="en-US" dirty="0"/>
          </a:p>
          <a:p>
            <a:r>
              <a:rPr lang="en-US" dirty="0"/>
              <a:t>Is this a record from department of revenue collection taxes, peoples name with SS#</a:t>
            </a:r>
          </a:p>
          <a:p>
            <a:r>
              <a:rPr lang="en-US" dirty="0"/>
              <a:t>Student names with ss#</a:t>
            </a:r>
          </a:p>
        </p:txBody>
      </p:sp>
    </p:spTree>
    <p:extLst>
      <p:ext uri="{BB962C8B-B14F-4D97-AF65-F5344CB8AC3E}">
        <p14:creationId xmlns:p14="http://schemas.microsoft.com/office/powerpoint/2010/main" val="1349713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a:extLst>
              <a:ext uri="{FF2B5EF4-FFF2-40B4-BE49-F238E27FC236}">
                <a16:creationId xmlns:a16="http://schemas.microsoft.com/office/drawing/2014/main" id="{6E5B9650-3650-464D-AA70-49FF08D116CD}"/>
              </a:ext>
            </a:extLst>
          </p:cNvPr>
          <p:cNvSpPr>
            <a:spLocks noGrp="1" noRot="1" noChangeAspect="1" noChangeArrowheads="1" noTextEdit="1"/>
          </p:cNvSpPr>
          <p:nvPr>
            <p:ph type="sldImg"/>
          </p:nvPr>
        </p:nvSpPr>
        <p:spPr>
          <a:xfrm>
            <a:off x="393700" y="692150"/>
            <a:ext cx="6070600" cy="3416300"/>
          </a:xfrm>
          <a:ln/>
        </p:spPr>
      </p:sp>
      <p:sp>
        <p:nvSpPr>
          <p:cNvPr id="58371" name="Notes Placeholder 2">
            <a:extLst>
              <a:ext uri="{FF2B5EF4-FFF2-40B4-BE49-F238E27FC236}">
                <a16:creationId xmlns:a16="http://schemas.microsoft.com/office/drawing/2014/main" id="{A8A0D8E9-F09A-44B7-9B68-F0B2219834CF}"/>
              </a:ext>
            </a:extLst>
          </p:cNvPr>
          <p:cNvSpPr>
            <a:spLocks noGrp="1"/>
          </p:cNvSpPr>
          <p:nvPr>
            <p:ph type="body" idx="1"/>
          </p:nvPr>
        </p:nvSpPr>
        <p:spPr>
          <a:ln w="9525"/>
        </p:spPr>
        <p:txBody>
          <a:bodyPr/>
          <a:lstStyle/>
          <a:p>
            <a:pPr eaLnBrk="1" hangingPunct="1">
              <a:defRPr/>
            </a:pPr>
            <a:r>
              <a:rPr lang="en-US" dirty="0">
                <a:solidFill>
                  <a:srgbClr val="000000"/>
                </a:solidFill>
                <a:effectLst>
                  <a:outerShdw blurRad="38100" dist="38100" dir="2700000" algn="tl">
                    <a:srgbClr val="FFFFFF"/>
                  </a:outerShdw>
                </a:effectLst>
              </a:rPr>
              <a:t>Personal databases -&gt; databases that sits on a user device. For example MS Access, databases on your cell phone etc. </a:t>
            </a:r>
          </a:p>
          <a:p>
            <a:pPr eaLnBrk="1" hangingPunct="1">
              <a:defRPr/>
            </a:pPr>
            <a:r>
              <a:rPr lang="en-US" dirty="0">
                <a:solidFill>
                  <a:srgbClr val="000000"/>
                </a:solidFill>
                <a:effectLst>
                  <a:outerShdw blurRad="38100" dist="38100" dir="2700000" algn="tl">
                    <a:srgbClr val="FFFFFF"/>
                  </a:outerShdw>
                </a:effectLst>
              </a:rPr>
              <a:t>Two-tier Client/Server databases -&gt; that is having an application/ typically a desktop application that connects directly to a db.  Used in small companies for </a:t>
            </a:r>
            <a:r>
              <a:rPr lang="en-US" dirty="0" err="1">
                <a:solidFill>
                  <a:srgbClr val="000000"/>
                </a:solidFill>
                <a:effectLst>
                  <a:outerShdw blurRad="38100" dist="38100" dir="2700000" algn="tl">
                    <a:srgbClr val="FFFFFF"/>
                  </a:outerShdw>
                </a:effectLst>
              </a:rPr>
              <a:t>specifictype</a:t>
            </a:r>
            <a:r>
              <a:rPr lang="en-US" dirty="0">
                <a:solidFill>
                  <a:srgbClr val="000000"/>
                </a:solidFill>
                <a:effectLst>
                  <a:outerShdw blurRad="38100" dist="38100" dir="2700000" algn="tl">
                    <a:srgbClr val="FFFFFF"/>
                  </a:outerShdw>
                </a:effectLst>
              </a:rPr>
              <a:t> of applications</a:t>
            </a:r>
          </a:p>
          <a:p>
            <a:pPr eaLnBrk="1" hangingPunct="1">
              <a:defRPr/>
            </a:pPr>
            <a:r>
              <a:rPr lang="en-US" dirty="0">
                <a:solidFill>
                  <a:srgbClr val="000000"/>
                </a:solidFill>
                <a:effectLst>
                  <a:outerShdw blurRad="38100" dist="38100" dir="2700000" algn="tl">
                    <a:srgbClr val="FFFFFF"/>
                  </a:outerShdw>
                </a:effectLst>
              </a:rPr>
              <a:t>Multitier Client/Server databases -&gt; more than one tire, they may be a web-service that separates the </a:t>
            </a:r>
            <a:r>
              <a:rPr lang="en-US" dirty="0" err="1">
                <a:solidFill>
                  <a:srgbClr val="000000"/>
                </a:solidFill>
                <a:effectLst>
                  <a:outerShdw blurRad="38100" dist="38100" dir="2700000" algn="tl">
                    <a:srgbClr val="FFFFFF"/>
                  </a:outerShdw>
                </a:effectLst>
              </a:rPr>
              <a:t>db</a:t>
            </a:r>
            <a:r>
              <a:rPr lang="en-US" dirty="0">
                <a:solidFill>
                  <a:srgbClr val="000000"/>
                </a:solidFill>
                <a:effectLst>
                  <a:outerShdw blurRad="38100" dist="38100" dir="2700000" algn="tl">
                    <a:srgbClr val="FFFFFF"/>
                  </a:outerShdw>
                </a:effectLst>
              </a:rPr>
              <a:t> from the application such as SOP OR REST</a:t>
            </a:r>
          </a:p>
          <a:p>
            <a:pPr eaLnBrk="1" hangingPunct="1">
              <a:defRPr/>
            </a:pPr>
            <a:r>
              <a:rPr lang="en-US" dirty="0">
                <a:solidFill>
                  <a:srgbClr val="000000"/>
                </a:solidFill>
                <a:effectLst>
                  <a:outerShdw blurRad="38100" dist="38100" dir="2700000" algn="tl">
                    <a:srgbClr val="FFFFFF"/>
                  </a:outerShdw>
                </a:effectLst>
              </a:rPr>
              <a:t>Enterprise applications</a:t>
            </a:r>
          </a:p>
          <a:p>
            <a:pPr lvl="1" eaLnBrk="1" hangingPunct="1">
              <a:defRPr/>
            </a:pPr>
            <a:r>
              <a:rPr lang="en-US" dirty="0">
                <a:solidFill>
                  <a:srgbClr val="000000"/>
                </a:solidFill>
                <a:effectLst>
                  <a:outerShdw blurRad="38100" dist="38100" dir="2700000" algn="tl">
                    <a:srgbClr val="FFFFFF"/>
                  </a:outerShdw>
                </a:effectLst>
              </a:rPr>
              <a:t>Enterprise resource planning (ERP) systems such as SAP and Oracle ERP applications</a:t>
            </a:r>
          </a:p>
          <a:p>
            <a:pPr lvl="1" eaLnBrk="1" hangingPunct="1">
              <a:defRPr/>
            </a:pPr>
            <a:r>
              <a:rPr lang="en-US" dirty="0">
                <a:solidFill>
                  <a:srgbClr val="000000"/>
                </a:solidFill>
                <a:effectLst>
                  <a:outerShdw blurRad="38100" dist="38100" dir="2700000" algn="tl">
                    <a:srgbClr val="FFFFFF"/>
                  </a:outerShdw>
                </a:effectLst>
              </a:rPr>
              <a:t>Data warehousing implementations</a:t>
            </a:r>
          </a:p>
          <a:p>
            <a:pPr eaLnBrk="1" hangingPunct="1">
              <a:defRPr/>
            </a:pPr>
            <a:endParaRPr lang="en-US" altLang="en-US" dirty="0">
              <a:cs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a:extLst>
              <a:ext uri="{FF2B5EF4-FFF2-40B4-BE49-F238E27FC236}">
                <a16:creationId xmlns:a16="http://schemas.microsoft.com/office/drawing/2014/main" id="{A18596A0-2328-41DC-839A-72C7C495ACEA}"/>
              </a:ext>
            </a:extLst>
          </p:cNvPr>
          <p:cNvSpPr>
            <a:spLocks noGrp="1" noRot="1" noChangeAspect="1" noChangeArrowheads="1" noTextEdit="1"/>
          </p:cNvSpPr>
          <p:nvPr>
            <p:ph type="sldImg"/>
          </p:nvPr>
        </p:nvSpPr>
        <p:spPr>
          <a:xfrm>
            <a:off x="393700" y="692150"/>
            <a:ext cx="6070600" cy="3416300"/>
          </a:xfrm>
          <a:ln/>
        </p:spPr>
      </p:sp>
      <p:sp>
        <p:nvSpPr>
          <p:cNvPr id="71683" name="Notes Placeholder 2">
            <a:extLst>
              <a:ext uri="{FF2B5EF4-FFF2-40B4-BE49-F238E27FC236}">
                <a16:creationId xmlns:a16="http://schemas.microsoft.com/office/drawing/2014/main" id="{0CFC8E95-07F7-40E9-9A3E-FAD298E1F607}"/>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anose="020B0604020202020204" pitchFamily="34" charset="0"/>
              </a:rPr>
              <a:t>Enterprise DB are the engine behind operations of an organization</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a:extLst>
              <a:ext uri="{FF2B5EF4-FFF2-40B4-BE49-F238E27FC236}">
                <a16:creationId xmlns:a16="http://schemas.microsoft.com/office/drawing/2014/main" id="{A72D602F-E8FC-418E-94A8-81E11F1F145C}"/>
              </a:ext>
            </a:extLst>
          </p:cNvPr>
          <p:cNvSpPr>
            <a:spLocks noGrp="1" noRot="1" noChangeAspect="1" noChangeArrowheads="1" noTextEdit="1"/>
          </p:cNvSpPr>
          <p:nvPr>
            <p:ph type="sldImg"/>
          </p:nvPr>
        </p:nvSpPr>
        <p:spPr>
          <a:xfrm>
            <a:off x="393700" y="692150"/>
            <a:ext cx="6070600" cy="3416300"/>
          </a:xfrm>
          <a:ln/>
        </p:spPr>
      </p:sp>
      <p:sp>
        <p:nvSpPr>
          <p:cNvPr id="67587" name="Notes Placeholder 2">
            <a:extLst>
              <a:ext uri="{FF2B5EF4-FFF2-40B4-BE49-F238E27FC236}">
                <a16:creationId xmlns:a16="http://schemas.microsoft.com/office/drawing/2014/main" id="{DC66B15E-1080-4699-BAF4-736535771590}"/>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anose="020B0604020202020204" pitchFamily="34" charset="0"/>
              </a:rPr>
              <a:t>For a smaller companies, or a just a single department.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Multidimensional models are typically based on data warehouses and are used for decision support purposes. The star schema is a typical data warehouse structure. It’s still a relational database, but here there are two types of tables. Fact tables contain numerical data that can be aggregated (prices, sales revenue, payments, etc.). Dimensions are different “lenses” by which you can slice and dice the numerical data (customers, departments, products, time periods, etc.). The term Online</a:t>
            </a:r>
            <a:r>
              <a:rPr lang="en-US" altLang="en-US" baseline="0" dirty="0"/>
              <a:t> Analytical Processing (OLAP) refers to the types of systems that use multidimensional data.</a:t>
            </a:r>
            <a:endParaRPr lang="en-US" altLang="en-US" dirty="0"/>
          </a:p>
          <a:p>
            <a:pPr eaLnBrk="1" hangingPunct="1"/>
            <a:endParaRPr lang="en-US" altLang="en-US" dirty="0"/>
          </a:p>
          <a:p>
            <a:pPr eaLnBrk="1" hangingPunct="1"/>
            <a:r>
              <a:rPr lang="en-US" altLang="en-US" dirty="0"/>
              <a:t>Big data is an emerging concern and opportunity for business. This refers to the huge amount of often unstructured data (such as tweets, customer reviews, blogs, emails, etc.) that are increasingly important for business decision-making. The Vs (volume, velocity,</a:t>
            </a:r>
            <a:r>
              <a:rPr lang="en-US" altLang="en-US" baseline="0" dirty="0"/>
              <a:t> variety, veracity, and value) are big buzzword in the big data world.</a:t>
            </a: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8826495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a:solidFill>
                  <a:schemeClr val="dk1"/>
                </a:solidFill>
                <a:latin typeface="Arial"/>
                <a:ea typeface="Arial"/>
                <a:cs typeface="Arial"/>
                <a:sym typeface="Arial"/>
              </a:rPr>
              <a:t>Figure 1-13 presents an example of what an output from a data warehouse might look like.</a:t>
            </a:r>
            <a:endParaRPr lang="en-US" altLang="en-US" dirty="0"/>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1859264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Informational systems or processing system, there is  process on how they are developed</a:t>
            </a:r>
          </a:p>
        </p:txBody>
      </p:sp>
    </p:spTree>
    <p:extLst>
      <p:ext uri="{BB962C8B-B14F-4D97-AF65-F5344CB8AC3E}">
        <p14:creationId xmlns:p14="http://schemas.microsoft.com/office/powerpoint/2010/main" val="12669596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a:extLst>
              <a:ext uri="{FF2B5EF4-FFF2-40B4-BE49-F238E27FC236}">
                <a16:creationId xmlns:a16="http://schemas.microsoft.com/office/drawing/2014/main" id="{8787CE0D-801F-4BB8-9498-D07E8C1CC6AE}"/>
              </a:ext>
            </a:extLst>
          </p:cNvPr>
          <p:cNvSpPr>
            <a:spLocks noGrp="1" noRot="1" noChangeAspect="1" noChangeArrowheads="1" noTextEdit="1"/>
          </p:cNvSpPr>
          <p:nvPr>
            <p:ph type="sldImg"/>
          </p:nvPr>
        </p:nvSpPr>
        <p:spPr>
          <a:xfrm>
            <a:off x="393700" y="692150"/>
            <a:ext cx="6070600" cy="3416300"/>
          </a:xfrm>
          <a:ln/>
        </p:spPr>
      </p:sp>
      <p:sp>
        <p:nvSpPr>
          <p:cNvPr id="77827" name="Notes Placeholder 2">
            <a:extLst>
              <a:ext uri="{FF2B5EF4-FFF2-40B4-BE49-F238E27FC236}">
                <a16:creationId xmlns:a16="http://schemas.microsoft.com/office/drawing/2014/main" id="{69BEA6A3-EE42-4656-A361-D6C5351687A6}"/>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cs typeface="Arial" panose="020B0604020202020204" pitchFamily="34" charset="0"/>
            </a:endParaRPr>
          </a:p>
        </p:txBody>
      </p:sp>
      <p:sp>
        <p:nvSpPr>
          <p:cNvPr id="77828" name="Slide Number Placeholder 3">
            <a:extLst>
              <a:ext uri="{FF2B5EF4-FFF2-40B4-BE49-F238E27FC236}">
                <a16:creationId xmlns:a16="http://schemas.microsoft.com/office/drawing/2014/main" id="{038587BE-0EC2-4D3C-9F0D-5C26F87FB18C}"/>
              </a:ext>
            </a:extLst>
          </p:cNvPr>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eaLnBrk="1" hangingPunct="1">
              <a:spcBef>
                <a:spcPct val="0"/>
              </a:spcBef>
            </a:pPr>
            <a:fld id="{BB43FFF3-01EC-4528-80D3-34B39CEE06C1}" type="slidenum">
              <a:rPr lang="en-US" altLang="en-US" sz="1800">
                <a:latin typeface="Tahoma" panose="020B0604030504040204" pitchFamily="34" charset="0"/>
              </a:rPr>
              <a:pPr algn="r" eaLnBrk="1" hangingPunct="1">
                <a:spcBef>
                  <a:spcPct val="0"/>
                </a:spcBef>
              </a:pPr>
              <a:t>37</a:t>
            </a:fld>
            <a:endParaRPr lang="en-US" altLang="en-US" sz="1800">
              <a:latin typeface="Tahoma" panose="020B060403050404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a:extLst>
              <a:ext uri="{FF2B5EF4-FFF2-40B4-BE49-F238E27FC236}">
                <a16:creationId xmlns:a16="http://schemas.microsoft.com/office/drawing/2014/main" id="{604E17E9-ED41-4760-A401-21899D1DE383}"/>
              </a:ext>
            </a:extLst>
          </p:cNvPr>
          <p:cNvSpPr>
            <a:spLocks noGrp="1" noRot="1" noChangeAspect="1" noChangeArrowheads="1" noTextEdit="1"/>
          </p:cNvSpPr>
          <p:nvPr>
            <p:ph type="sldImg"/>
          </p:nvPr>
        </p:nvSpPr>
        <p:spPr>
          <a:xfrm>
            <a:off x="393700" y="692150"/>
            <a:ext cx="6070600" cy="3416300"/>
          </a:xfrm>
          <a:ln/>
        </p:spPr>
      </p:sp>
      <p:sp>
        <p:nvSpPr>
          <p:cNvPr id="79875" name="Notes Placeholder 2">
            <a:extLst>
              <a:ext uri="{FF2B5EF4-FFF2-40B4-BE49-F238E27FC236}">
                <a16:creationId xmlns:a16="http://schemas.microsoft.com/office/drawing/2014/main" id="{CA50C758-D8C7-43CA-ACAC-F7F3A6D06E42}"/>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dirty="0">
                <a:cs typeface="Arial" panose="020B0604020202020204" pitchFamily="34" charset="0"/>
              </a:rPr>
              <a:t>6 phases of Traditional SDLC process. Each phase is dependent on the other</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a:extLst>
              <a:ext uri="{FF2B5EF4-FFF2-40B4-BE49-F238E27FC236}">
                <a16:creationId xmlns:a16="http://schemas.microsoft.com/office/drawing/2014/main" id="{0E0DA793-35DD-409F-B7B4-ABD1C75571DB}"/>
              </a:ext>
            </a:extLst>
          </p:cNvPr>
          <p:cNvSpPr>
            <a:spLocks noGrp="1" noRot="1" noChangeAspect="1" noChangeArrowheads="1" noTextEdit="1"/>
          </p:cNvSpPr>
          <p:nvPr>
            <p:ph type="sldImg"/>
          </p:nvPr>
        </p:nvSpPr>
        <p:spPr>
          <a:xfrm>
            <a:off x="393700" y="692150"/>
            <a:ext cx="6070600" cy="3416300"/>
          </a:xfrm>
          <a:ln/>
        </p:spPr>
      </p:sp>
      <p:sp>
        <p:nvSpPr>
          <p:cNvPr id="81923" name="Notes Placeholder 2">
            <a:extLst>
              <a:ext uri="{FF2B5EF4-FFF2-40B4-BE49-F238E27FC236}">
                <a16:creationId xmlns:a16="http://schemas.microsoft.com/office/drawing/2014/main" id="{314BEE27-AB5A-414D-A476-25BD042785F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dirty="0">
                <a:cs typeface="Arial" panose="020B0604020202020204" pitchFamily="34" charset="0"/>
              </a:rPr>
              <a:t>Step 1  -&gt; Enterprise database modeling/ conceptual data modeling. Understanding the requirements at a high level</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a:extLst>
              <a:ext uri="{FF2B5EF4-FFF2-40B4-BE49-F238E27FC236}">
                <a16:creationId xmlns:a16="http://schemas.microsoft.com/office/drawing/2014/main" id="{D3E7BED7-4478-44EF-A2B9-35BD0EDEAA79}"/>
              </a:ext>
            </a:extLst>
          </p:cNvPr>
          <p:cNvSpPr>
            <a:spLocks noGrp="1" noRot="1" noChangeAspect="1" noChangeArrowheads="1" noTextEdit="1"/>
          </p:cNvSpPr>
          <p:nvPr>
            <p:ph type="sldImg"/>
          </p:nvPr>
        </p:nvSpPr>
        <p:spPr>
          <a:xfrm>
            <a:off x="393700" y="692150"/>
            <a:ext cx="6070600" cy="3416300"/>
          </a:xfrm>
          <a:ln/>
        </p:spPr>
      </p:sp>
      <p:sp>
        <p:nvSpPr>
          <p:cNvPr id="83971" name="Notes Placeholder 2">
            <a:extLst>
              <a:ext uri="{FF2B5EF4-FFF2-40B4-BE49-F238E27FC236}">
                <a16:creationId xmlns:a16="http://schemas.microsoft.com/office/drawing/2014/main" id="{17139810-895A-4785-9574-61F6F5EF03F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dirty="0">
                <a:solidFill>
                  <a:srgbClr val="000000"/>
                </a:solidFill>
                <a:cs typeface="Arial" panose="020B0604020202020204" pitchFamily="34" charset="0"/>
              </a:rPr>
              <a:t>thorough requirements analysis and structuring</a:t>
            </a:r>
          </a:p>
          <a:p>
            <a:r>
              <a:rPr lang="en-US" altLang="en-US" dirty="0">
                <a:solidFill>
                  <a:srgbClr val="000000"/>
                </a:solidFill>
                <a:cs typeface="Arial" panose="020B0604020202020204" pitchFamily="34" charset="0"/>
              </a:rPr>
              <a:t>Deliverable–functional system specifications! Project level data conceptual data model</a:t>
            </a:r>
          </a:p>
          <a:p>
            <a:endParaRPr lang="en-US" altLang="en-US" dirty="0">
              <a:cs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467670FE-30CD-4F45-9987-4D6C5CBF16BE}"/>
              </a:ext>
            </a:extLst>
          </p:cNvPr>
          <p:cNvSpPr>
            <a:spLocks noGrp="1" noRot="1" noChangeAspect="1" noChangeArrowheads="1" noTextEdit="1"/>
          </p:cNvSpPr>
          <p:nvPr>
            <p:ph type="sldImg"/>
          </p:nvPr>
        </p:nvSpPr>
        <p:spPr>
          <a:xfrm>
            <a:off x="393700" y="692150"/>
            <a:ext cx="6070600" cy="3416300"/>
          </a:xfrm>
          <a:ln/>
        </p:spPr>
      </p:sp>
      <p:sp>
        <p:nvSpPr>
          <p:cNvPr id="11267" name="Notes Placeholder 2">
            <a:extLst>
              <a:ext uri="{FF2B5EF4-FFF2-40B4-BE49-F238E27FC236}">
                <a16:creationId xmlns:a16="http://schemas.microsoft.com/office/drawing/2014/main" id="{962EB8B1-DEE0-419E-AD52-B5100907BDC9}"/>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anose="020B0604020202020204" pitchFamily="34" charset="0"/>
              </a:rPr>
              <a:t>Some numbers, and a number with decimal point</a:t>
            </a:r>
          </a:p>
          <a:p>
            <a:pPr eaLnBrk="1" hangingPunct="1"/>
            <a:endParaRPr lang="en-US" altLang="en-US" dirty="0">
              <a:cs typeface="Arial" panose="020B0604020202020204" pitchFamily="34" charset="0"/>
            </a:endParaRPr>
          </a:p>
          <a:p>
            <a:pPr eaLnBrk="1" hangingPunct="1"/>
            <a:r>
              <a:rPr lang="en-US" altLang="en-US" dirty="0">
                <a:cs typeface="Arial" panose="020B0604020202020204" pitchFamily="34" charset="0"/>
              </a:rPr>
              <a:t>Could that be social security number and some sort of ranking</a:t>
            </a:r>
          </a:p>
          <a:p>
            <a:pPr eaLnBrk="1" hangingPunct="1"/>
            <a:r>
              <a:rPr lang="en-US" altLang="en-US" dirty="0">
                <a:cs typeface="Arial" panose="020B0604020202020204" pitchFamily="34" charset="0"/>
              </a:rPr>
              <a:t>Could be account number and the amount</a:t>
            </a:r>
          </a:p>
          <a:p>
            <a:pPr eaLnBrk="1" hangingPunct="1"/>
            <a:endParaRPr lang="en-US" altLang="en-US" dirty="0">
              <a:cs typeface="Arial" panose="020B0604020202020204" pitchFamily="34" charset="0"/>
            </a:endParaRPr>
          </a:p>
          <a:p>
            <a:pPr eaLnBrk="1" hangingPunct="1"/>
            <a:r>
              <a:rPr lang="en-US" altLang="en-US" dirty="0">
                <a:cs typeface="Arial" panose="020B0604020202020204" pitchFamily="34" charset="0"/>
              </a:rPr>
              <a:t>What is missing about the data to make it meaningful?</a:t>
            </a:r>
          </a:p>
          <a:p>
            <a:pPr eaLnBrk="1" hangingPunct="1"/>
            <a:endParaRPr lang="en-US" altLang="en-US" dirty="0">
              <a:cs typeface="Arial" panose="020B060402020202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a:extLst>
              <a:ext uri="{FF2B5EF4-FFF2-40B4-BE49-F238E27FC236}">
                <a16:creationId xmlns:a16="http://schemas.microsoft.com/office/drawing/2014/main" id="{8D60F1CA-D64A-4699-9DEC-AE263296DAF2}"/>
              </a:ext>
            </a:extLst>
          </p:cNvPr>
          <p:cNvSpPr>
            <a:spLocks noGrp="1" noRot="1" noChangeAspect="1" noChangeArrowheads="1" noTextEdit="1"/>
          </p:cNvSpPr>
          <p:nvPr>
            <p:ph type="sldImg"/>
          </p:nvPr>
        </p:nvSpPr>
        <p:spPr>
          <a:xfrm>
            <a:off x="393700" y="692150"/>
            <a:ext cx="6070600" cy="3416300"/>
          </a:xfrm>
          <a:ln/>
        </p:spPr>
      </p:sp>
      <p:sp>
        <p:nvSpPr>
          <p:cNvPr id="3" name="Notes Placeholder 2">
            <a:extLst>
              <a:ext uri="{FF2B5EF4-FFF2-40B4-BE49-F238E27FC236}">
                <a16:creationId xmlns:a16="http://schemas.microsoft.com/office/drawing/2014/main" id="{734FCABF-4321-4341-9667-1D0B7172D9D4}"/>
              </a:ext>
            </a:extLst>
          </p:cNvPr>
          <p:cNvSpPr>
            <a:spLocks noGrp="1"/>
          </p:cNvSpPr>
          <p:nvPr>
            <p:ph type="body" idx="1"/>
          </p:nvPr>
        </p:nvSpPr>
        <p:spPr/>
        <p:txBody>
          <a:bodyPr/>
          <a:lstStyle/>
          <a:p>
            <a:pPr marL="171450" indent="-171450" eaLnBrk="1" hangingPunct="1">
              <a:spcBef>
                <a:spcPct val="0"/>
              </a:spcBef>
              <a:buFont typeface="Arial" panose="020B0604020202020204" pitchFamily="34" charset="0"/>
              <a:buChar char="•"/>
              <a:defRPr/>
            </a:pPr>
            <a:r>
              <a:rPr lang="en-US" altLang="en-US" dirty="0">
                <a:solidFill>
                  <a:srgbClr val="000000"/>
                </a:solidFill>
              </a:rPr>
              <a:t>Purpose–information requirements elicitation and structure</a:t>
            </a:r>
          </a:p>
          <a:p>
            <a:pPr marL="171450" indent="-171450" eaLnBrk="1" hangingPunct="1">
              <a:spcBef>
                <a:spcPct val="0"/>
              </a:spcBef>
              <a:buFont typeface="Arial" panose="020B0604020202020204" pitchFamily="34" charset="0"/>
              <a:buChar char="•"/>
              <a:defRPr/>
            </a:pPr>
            <a:r>
              <a:rPr lang="en-US" altLang="en-US" dirty="0">
                <a:solidFill>
                  <a:srgbClr val="000000"/>
                </a:solidFill>
              </a:rPr>
              <a:t>Deliverable–detailed design specifications! </a:t>
            </a:r>
          </a:p>
          <a:p>
            <a:pPr marL="171450" indent="-171450" eaLnBrk="1" hangingPunct="1">
              <a:spcBef>
                <a:spcPct val="0"/>
              </a:spcBef>
              <a:buFont typeface="Arial" panose="020B0604020202020204" pitchFamily="34" charset="0"/>
              <a:buChar char="•"/>
              <a:defRPr/>
            </a:pPr>
            <a:r>
              <a:rPr lang="en-US" altLang="en-US" dirty="0">
                <a:solidFill>
                  <a:srgbClr val="000000"/>
                </a:solidFill>
              </a:rPr>
              <a:t>In this step, you figure out the data types etc.</a:t>
            </a:r>
          </a:p>
          <a:p>
            <a:pPr>
              <a:defRPr/>
            </a:pPr>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a:extLst>
              <a:ext uri="{FF2B5EF4-FFF2-40B4-BE49-F238E27FC236}">
                <a16:creationId xmlns:a16="http://schemas.microsoft.com/office/drawing/2014/main" id="{9B17059B-372B-4A76-A668-A4608A3F29A4}"/>
              </a:ext>
            </a:extLst>
          </p:cNvPr>
          <p:cNvSpPr>
            <a:spLocks noGrp="1" noRot="1" noChangeAspect="1" noChangeArrowheads="1" noTextEdit="1"/>
          </p:cNvSpPr>
          <p:nvPr>
            <p:ph type="sldImg"/>
          </p:nvPr>
        </p:nvSpPr>
        <p:spPr>
          <a:xfrm>
            <a:off x="393700" y="692150"/>
            <a:ext cx="6070600" cy="3416300"/>
          </a:xfrm>
          <a:ln/>
        </p:spPr>
      </p:sp>
      <p:sp>
        <p:nvSpPr>
          <p:cNvPr id="88067" name="Notes Placeholder 2">
            <a:extLst>
              <a:ext uri="{FF2B5EF4-FFF2-40B4-BE49-F238E27FC236}">
                <a16:creationId xmlns:a16="http://schemas.microsoft.com/office/drawing/2014/main" id="{AD3AAE46-42C6-40B3-B39B-E9DC852C938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dirty="0">
                <a:solidFill>
                  <a:srgbClr val="000000"/>
                </a:solidFill>
                <a:cs typeface="Arial" panose="020B0604020202020204" pitchFamily="34" charset="0"/>
              </a:rPr>
              <a:t>Deliverable–program/data structures, technology purchases, organization redesigns</a:t>
            </a:r>
          </a:p>
          <a:p>
            <a:endParaRPr lang="en-US" altLang="en-US" dirty="0">
              <a:cs typeface="Arial" panose="020B0604020202020204" pitchFamily="34" charset="0"/>
            </a:endParaRPr>
          </a:p>
          <a:p>
            <a:endParaRPr lang="en-US" altLang="en-US" dirty="0">
              <a:cs typeface="Arial" panose="020B0604020202020204" pitchFamily="34" charset="0"/>
            </a:endParaRPr>
          </a:p>
          <a:p>
            <a:pPr eaLnBrk="1" hangingPunct="1">
              <a:spcBef>
                <a:spcPct val="0"/>
              </a:spcBef>
            </a:pPr>
            <a:r>
              <a:rPr lang="en-US" altLang="en-US" dirty="0">
                <a:solidFill>
                  <a:srgbClr val="000000"/>
                </a:solidFill>
                <a:cs typeface="Arial" panose="020B0604020202020204" pitchFamily="34" charset="0"/>
              </a:rPr>
              <a:t>Database activity– </a:t>
            </a:r>
          </a:p>
          <a:p>
            <a:pPr eaLnBrk="1" hangingPunct="1">
              <a:spcBef>
                <a:spcPct val="0"/>
              </a:spcBef>
            </a:pPr>
            <a:r>
              <a:rPr lang="en-US" altLang="en-US" dirty="0">
                <a:solidFill>
                  <a:srgbClr val="000000"/>
                </a:solidFill>
                <a:cs typeface="Arial" panose="020B0604020202020204" pitchFamily="34" charset="0"/>
              </a:rPr>
              <a:t>physical database design (define database to DBMS, physical data organization, database processing programs)</a:t>
            </a:r>
          </a:p>
          <a:p>
            <a:endParaRPr lang="en-US" altLang="en-US" dirty="0">
              <a:cs typeface="Arial" panose="020B060402020202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a:extLst>
              <a:ext uri="{FF2B5EF4-FFF2-40B4-BE49-F238E27FC236}">
                <a16:creationId xmlns:a16="http://schemas.microsoft.com/office/drawing/2014/main" id="{E6B1EED4-9481-457C-BC15-04986CA0EAE0}"/>
              </a:ext>
            </a:extLst>
          </p:cNvPr>
          <p:cNvSpPr>
            <a:spLocks noGrp="1" noRot="1" noChangeAspect="1" noChangeArrowheads="1" noTextEdit="1"/>
          </p:cNvSpPr>
          <p:nvPr>
            <p:ph type="sldImg"/>
          </p:nvPr>
        </p:nvSpPr>
        <p:spPr>
          <a:xfrm>
            <a:off x="393700" y="692150"/>
            <a:ext cx="6070600" cy="3416300"/>
          </a:xfrm>
          <a:ln/>
        </p:spPr>
      </p:sp>
      <p:sp>
        <p:nvSpPr>
          <p:cNvPr id="90115" name="Notes Placeholder 2">
            <a:extLst>
              <a:ext uri="{FF2B5EF4-FFF2-40B4-BE49-F238E27FC236}">
                <a16:creationId xmlns:a16="http://schemas.microsoft.com/office/drawing/2014/main" id="{FBA170B4-12BB-4E47-BDB9-5C54031F98FB}"/>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eaLnBrk="1" hangingPunct="1">
              <a:spcBef>
                <a:spcPct val="0"/>
              </a:spcBef>
            </a:pPr>
            <a:r>
              <a:rPr lang="en-US" altLang="en-US">
                <a:solidFill>
                  <a:srgbClr val="000000"/>
                </a:solidFill>
                <a:cs typeface="Arial" panose="020B0604020202020204" pitchFamily="34" charset="0"/>
              </a:rPr>
              <a:t>Database activity– </a:t>
            </a:r>
          </a:p>
          <a:p>
            <a:pPr eaLnBrk="1" hangingPunct="1">
              <a:spcBef>
                <a:spcPct val="0"/>
              </a:spcBef>
            </a:pPr>
            <a:r>
              <a:rPr lang="en-US" altLang="en-US">
                <a:solidFill>
                  <a:srgbClr val="000000"/>
                </a:solidFill>
                <a:cs typeface="Arial" panose="020B0604020202020204" pitchFamily="34" charset="0"/>
              </a:rPr>
              <a:t>database implementation, including coded programs, documentation, installation and conversion</a:t>
            </a:r>
          </a:p>
          <a:p>
            <a:endParaRPr lang="en-US" altLang="en-US">
              <a:cs typeface="Arial" panose="020B060402020202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a:extLst>
              <a:ext uri="{FF2B5EF4-FFF2-40B4-BE49-F238E27FC236}">
                <a16:creationId xmlns:a16="http://schemas.microsoft.com/office/drawing/2014/main" id="{982CD403-F3B6-4DA6-86E3-35AF03D65F37}"/>
              </a:ext>
            </a:extLst>
          </p:cNvPr>
          <p:cNvSpPr>
            <a:spLocks noGrp="1" noRot="1" noChangeAspect="1" noChangeArrowheads="1" noTextEdit="1"/>
          </p:cNvSpPr>
          <p:nvPr>
            <p:ph type="sldImg"/>
          </p:nvPr>
        </p:nvSpPr>
        <p:spPr>
          <a:xfrm>
            <a:off x="393700" y="692150"/>
            <a:ext cx="6070600" cy="3416300"/>
          </a:xfrm>
          <a:ln/>
        </p:spPr>
      </p:sp>
      <p:sp>
        <p:nvSpPr>
          <p:cNvPr id="92163" name="Notes Placeholder 2">
            <a:extLst>
              <a:ext uri="{FF2B5EF4-FFF2-40B4-BE49-F238E27FC236}">
                <a16:creationId xmlns:a16="http://schemas.microsoft.com/office/drawing/2014/main" id="{55F5B9FA-1386-4B4E-BE6C-A82AD6A37921}"/>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eaLnBrk="1" hangingPunct="1">
              <a:spcBef>
                <a:spcPct val="0"/>
              </a:spcBef>
            </a:pPr>
            <a:r>
              <a:rPr lang="en-US" altLang="en-US">
                <a:solidFill>
                  <a:srgbClr val="000000"/>
                </a:solidFill>
                <a:cs typeface="Arial" panose="020B0604020202020204" pitchFamily="34" charset="0"/>
              </a:rPr>
              <a:t>Database activity– </a:t>
            </a:r>
          </a:p>
          <a:p>
            <a:pPr eaLnBrk="1" hangingPunct="1">
              <a:spcBef>
                <a:spcPct val="0"/>
              </a:spcBef>
            </a:pPr>
            <a:r>
              <a:rPr lang="en-US" altLang="en-US">
                <a:solidFill>
                  <a:srgbClr val="000000"/>
                </a:solidFill>
                <a:cs typeface="Arial" panose="020B0604020202020204" pitchFamily="34" charset="0"/>
              </a:rPr>
              <a:t>database maintenance, performance analysis and tuning, error corrections</a:t>
            </a:r>
          </a:p>
          <a:p>
            <a:endParaRPr lang="en-US" altLang="en-US">
              <a:cs typeface="Arial" panose="020B060402020202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a:extLst>
              <a:ext uri="{FF2B5EF4-FFF2-40B4-BE49-F238E27FC236}">
                <a16:creationId xmlns:a16="http://schemas.microsoft.com/office/drawing/2014/main" id="{7BE8F0D8-E759-4BA0-9F8D-89D367D8DBEB}"/>
              </a:ext>
            </a:extLst>
          </p:cNvPr>
          <p:cNvSpPr>
            <a:spLocks noGrp="1" noRot="1" noChangeAspect="1" noChangeArrowheads="1" noTextEdit="1"/>
          </p:cNvSpPr>
          <p:nvPr>
            <p:ph type="sldImg"/>
          </p:nvPr>
        </p:nvSpPr>
        <p:spPr>
          <a:xfrm>
            <a:off x="393700" y="692150"/>
            <a:ext cx="6070600" cy="3416300"/>
          </a:xfrm>
          <a:ln/>
        </p:spPr>
      </p:sp>
      <p:sp>
        <p:nvSpPr>
          <p:cNvPr id="94211" name="Notes Placeholder 2">
            <a:extLst>
              <a:ext uri="{FF2B5EF4-FFF2-40B4-BE49-F238E27FC236}">
                <a16:creationId xmlns:a16="http://schemas.microsoft.com/office/drawing/2014/main" id="{20DF75D5-DA41-493E-932F-5850CFBC3BB2}"/>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cs typeface="Arial" panose="020B0604020202020204" pitchFamily="34" charset="0"/>
              </a:rPr>
              <a:t>Rapid prototyping –</a:t>
            </a:r>
          </a:p>
          <a:p>
            <a:pPr eaLnBrk="1" hangingPunct="1"/>
            <a:r>
              <a:rPr lang="en-US" altLang="en-US">
                <a:cs typeface="Arial" panose="020B0604020202020204" pitchFamily="34" charset="0"/>
              </a:rPr>
              <a:t>Step 1 next</a:t>
            </a:r>
          </a:p>
        </p:txBody>
      </p:sp>
      <p:sp>
        <p:nvSpPr>
          <p:cNvPr id="94212" name="Slide Number Placeholder 3">
            <a:extLst>
              <a:ext uri="{FF2B5EF4-FFF2-40B4-BE49-F238E27FC236}">
                <a16:creationId xmlns:a16="http://schemas.microsoft.com/office/drawing/2014/main" id="{7BDFD9FE-27F0-4CC9-A9DF-94033AC24E91}"/>
              </a:ext>
            </a:extLst>
          </p:cNvPr>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eaLnBrk="1" hangingPunct="1">
              <a:spcBef>
                <a:spcPct val="0"/>
              </a:spcBef>
            </a:pPr>
            <a:fld id="{83456FD5-40EB-447F-AB30-6FE412C7DCB0}" type="slidenum">
              <a:rPr lang="en-US" altLang="en-US" sz="1800">
                <a:latin typeface="Tahoma" panose="020B0604030504040204" pitchFamily="34" charset="0"/>
              </a:rPr>
              <a:pPr algn="r" eaLnBrk="1" hangingPunct="1">
                <a:spcBef>
                  <a:spcPct val="0"/>
                </a:spcBef>
              </a:pPr>
              <a:t>45</a:t>
            </a:fld>
            <a:endParaRPr lang="en-US" altLang="en-US" sz="1800">
              <a:latin typeface="Tahoma" panose="020B060403050404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a:extLst>
              <a:ext uri="{FF2B5EF4-FFF2-40B4-BE49-F238E27FC236}">
                <a16:creationId xmlns:a16="http://schemas.microsoft.com/office/drawing/2014/main" id="{230F8DF5-206B-44F6-8A01-C73D2AE6A495}"/>
              </a:ext>
            </a:extLst>
          </p:cNvPr>
          <p:cNvSpPr>
            <a:spLocks noGrp="1" noRot="1" noChangeAspect="1" noChangeArrowheads="1" noTextEdit="1"/>
          </p:cNvSpPr>
          <p:nvPr>
            <p:ph type="sldImg"/>
          </p:nvPr>
        </p:nvSpPr>
        <p:spPr>
          <a:xfrm>
            <a:off x="393700" y="692150"/>
            <a:ext cx="6070600" cy="3416300"/>
          </a:xfrm>
          <a:ln/>
        </p:spPr>
      </p:sp>
      <p:sp>
        <p:nvSpPr>
          <p:cNvPr id="96259" name="Notes Placeholder 2">
            <a:extLst>
              <a:ext uri="{FF2B5EF4-FFF2-40B4-BE49-F238E27FC236}">
                <a16:creationId xmlns:a16="http://schemas.microsoft.com/office/drawing/2014/main" id="{B9EEFD5C-667F-4927-8DDB-7CE4C9592B64}"/>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cs typeface="Arial" panose="020B0604020202020204" pitchFamily="34" charset="0"/>
              </a:rPr>
              <a:t>Problem identification</a:t>
            </a:r>
          </a:p>
          <a:p>
            <a:pPr eaLnBrk="1" hangingPunct="1"/>
            <a:r>
              <a:rPr lang="en-US" altLang="en-US">
                <a:cs typeface="Arial" panose="020B0604020202020204" pitchFamily="34" charset="0"/>
              </a:rPr>
              <a:t>Conceptual data model</a:t>
            </a:r>
          </a:p>
        </p:txBody>
      </p:sp>
      <p:sp>
        <p:nvSpPr>
          <p:cNvPr id="96260" name="Slide Number Placeholder 3">
            <a:extLst>
              <a:ext uri="{FF2B5EF4-FFF2-40B4-BE49-F238E27FC236}">
                <a16:creationId xmlns:a16="http://schemas.microsoft.com/office/drawing/2014/main" id="{06A2C7CF-53D6-4674-AED3-C09A8F216AC8}"/>
              </a:ext>
            </a:extLst>
          </p:cNvPr>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eaLnBrk="1" hangingPunct="1">
              <a:spcBef>
                <a:spcPct val="0"/>
              </a:spcBef>
            </a:pPr>
            <a:fld id="{173AE9B4-B810-49E7-8821-DA66471D5030}" type="slidenum">
              <a:rPr lang="en-US" altLang="en-US" sz="1800">
                <a:latin typeface="Tahoma" panose="020B0604030504040204" pitchFamily="34" charset="0"/>
              </a:rPr>
              <a:pPr algn="r" eaLnBrk="1" hangingPunct="1">
                <a:spcBef>
                  <a:spcPct val="0"/>
                </a:spcBef>
              </a:pPr>
              <a:t>46</a:t>
            </a:fld>
            <a:endParaRPr lang="en-US" altLang="en-US" sz="1800">
              <a:latin typeface="Tahoma" panose="020B060403050404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a:extLst>
              <a:ext uri="{FF2B5EF4-FFF2-40B4-BE49-F238E27FC236}">
                <a16:creationId xmlns:a16="http://schemas.microsoft.com/office/drawing/2014/main" id="{2C18C07B-440E-4BC8-B075-A28A4F0C087B}"/>
              </a:ext>
            </a:extLst>
          </p:cNvPr>
          <p:cNvSpPr>
            <a:spLocks noGrp="1" noRot="1" noChangeAspect="1" noChangeArrowheads="1" noTextEdit="1"/>
          </p:cNvSpPr>
          <p:nvPr>
            <p:ph type="sldImg"/>
          </p:nvPr>
        </p:nvSpPr>
        <p:spPr>
          <a:xfrm>
            <a:off x="393700" y="692150"/>
            <a:ext cx="6070600" cy="3416300"/>
          </a:xfrm>
          <a:ln/>
        </p:spPr>
      </p:sp>
      <p:sp>
        <p:nvSpPr>
          <p:cNvPr id="98307" name="Notes Placeholder 2">
            <a:extLst>
              <a:ext uri="{FF2B5EF4-FFF2-40B4-BE49-F238E27FC236}">
                <a16:creationId xmlns:a16="http://schemas.microsoft.com/office/drawing/2014/main" id="{62C564CC-3C04-4B5D-85ED-8D8ABF62C42A}"/>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cs typeface="Arial" panose="020B0604020202020204" pitchFamily="34" charset="0"/>
              </a:rPr>
              <a:t>Step two. </a:t>
            </a:r>
          </a:p>
          <a:p>
            <a:pPr eaLnBrk="1" hangingPunct="1"/>
            <a:r>
              <a:rPr lang="en-US" altLang="en-US">
                <a:cs typeface="Arial" panose="020B0604020202020204" pitchFamily="34" charset="0"/>
              </a:rPr>
              <a:t>Analyze the re requirements in details </a:t>
            </a:r>
          </a:p>
          <a:p>
            <a:pPr eaLnBrk="1" hangingPunct="1"/>
            <a:r>
              <a:rPr lang="en-US" altLang="en-US">
                <a:cs typeface="Arial" panose="020B0604020202020204" pitchFamily="34" charset="0"/>
              </a:rPr>
              <a:t>Integrate the database views into conceptual data model</a:t>
            </a:r>
          </a:p>
        </p:txBody>
      </p:sp>
      <p:sp>
        <p:nvSpPr>
          <p:cNvPr id="98308" name="Slide Number Placeholder 3">
            <a:extLst>
              <a:ext uri="{FF2B5EF4-FFF2-40B4-BE49-F238E27FC236}">
                <a16:creationId xmlns:a16="http://schemas.microsoft.com/office/drawing/2014/main" id="{9D64D068-CD41-4474-B0C1-2896EC3F6152}"/>
              </a:ext>
            </a:extLst>
          </p:cNvPr>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eaLnBrk="1" hangingPunct="1">
              <a:spcBef>
                <a:spcPct val="0"/>
              </a:spcBef>
            </a:pPr>
            <a:fld id="{F742E4A0-E7CF-4F11-A9C7-889A767B62D5}" type="slidenum">
              <a:rPr lang="en-US" altLang="en-US" sz="1800">
                <a:latin typeface="Tahoma" panose="020B0604030504040204" pitchFamily="34" charset="0"/>
              </a:rPr>
              <a:pPr algn="r" eaLnBrk="1" hangingPunct="1">
                <a:spcBef>
                  <a:spcPct val="0"/>
                </a:spcBef>
              </a:pPr>
              <a:t>47</a:t>
            </a:fld>
            <a:endParaRPr lang="en-US" altLang="en-US" sz="1800">
              <a:latin typeface="Tahoma" panose="020B060403050404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a:extLst>
              <a:ext uri="{FF2B5EF4-FFF2-40B4-BE49-F238E27FC236}">
                <a16:creationId xmlns:a16="http://schemas.microsoft.com/office/drawing/2014/main" id="{6905CF44-2ABB-42DC-AC6F-DFBBBEC019EE}"/>
              </a:ext>
            </a:extLst>
          </p:cNvPr>
          <p:cNvSpPr>
            <a:spLocks noGrp="1" noRot="1" noChangeAspect="1" noChangeArrowheads="1" noTextEdit="1"/>
          </p:cNvSpPr>
          <p:nvPr>
            <p:ph type="sldImg"/>
          </p:nvPr>
        </p:nvSpPr>
        <p:spPr>
          <a:xfrm>
            <a:off x="393700" y="692150"/>
            <a:ext cx="6070600" cy="3416300"/>
          </a:xfrm>
          <a:ln/>
        </p:spPr>
      </p:sp>
      <p:sp>
        <p:nvSpPr>
          <p:cNvPr id="100355" name="Notes Placeholder 2">
            <a:extLst>
              <a:ext uri="{FF2B5EF4-FFF2-40B4-BE49-F238E27FC236}">
                <a16:creationId xmlns:a16="http://schemas.microsoft.com/office/drawing/2014/main" id="{1F94B477-78D9-498D-B0CA-245F0FAA2026}"/>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cs typeface="Arial" panose="020B0604020202020204" pitchFamily="34" charset="0"/>
              </a:rPr>
              <a:t>Physical DB implementation. </a:t>
            </a:r>
          </a:p>
          <a:p>
            <a:pPr eaLnBrk="1" hangingPunct="1"/>
            <a:r>
              <a:rPr lang="en-US" altLang="en-US">
                <a:cs typeface="Arial" panose="020B0604020202020204" pitchFamily="34" charset="0"/>
              </a:rPr>
              <a:t>Revise and necessary </a:t>
            </a:r>
          </a:p>
        </p:txBody>
      </p:sp>
      <p:sp>
        <p:nvSpPr>
          <p:cNvPr id="100356" name="Slide Number Placeholder 3">
            <a:extLst>
              <a:ext uri="{FF2B5EF4-FFF2-40B4-BE49-F238E27FC236}">
                <a16:creationId xmlns:a16="http://schemas.microsoft.com/office/drawing/2014/main" id="{D0B87659-F070-4D54-B85C-C2CAD7326636}"/>
              </a:ext>
            </a:extLst>
          </p:cNvPr>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eaLnBrk="1" hangingPunct="1">
              <a:spcBef>
                <a:spcPct val="0"/>
              </a:spcBef>
            </a:pPr>
            <a:fld id="{E81F00F6-8E3A-4FA4-9470-6EEAF723D121}" type="slidenum">
              <a:rPr lang="en-US" altLang="en-US" sz="1800">
                <a:latin typeface="Tahoma" panose="020B0604030504040204" pitchFamily="34" charset="0"/>
              </a:rPr>
              <a:pPr algn="r" eaLnBrk="1" hangingPunct="1">
                <a:spcBef>
                  <a:spcPct val="0"/>
                </a:spcBef>
              </a:pPr>
              <a:t>48</a:t>
            </a:fld>
            <a:endParaRPr lang="en-US" altLang="en-US" sz="1800">
              <a:latin typeface="Tahoma" panose="020B0604030504040204"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a:extLst>
              <a:ext uri="{FF2B5EF4-FFF2-40B4-BE49-F238E27FC236}">
                <a16:creationId xmlns:a16="http://schemas.microsoft.com/office/drawing/2014/main" id="{9860C151-038A-4533-B2B8-CAA9DD0E65FC}"/>
              </a:ext>
            </a:extLst>
          </p:cNvPr>
          <p:cNvSpPr>
            <a:spLocks noGrp="1" noRot="1" noChangeAspect="1" noChangeArrowheads="1" noTextEdit="1"/>
          </p:cNvSpPr>
          <p:nvPr>
            <p:ph type="sldImg"/>
          </p:nvPr>
        </p:nvSpPr>
        <p:spPr>
          <a:xfrm>
            <a:off x="393700" y="692150"/>
            <a:ext cx="6070600" cy="3416300"/>
          </a:xfrm>
          <a:ln/>
        </p:spPr>
      </p:sp>
      <p:sp>
        <p:nvSpPr>
          <p:cNvPr id="102403" name="Notes Placeholder 2">
            <a:extLst>
              <a:ext uri="{FF2B5EF4-FFF2-40B4-BE49-F238E27FC236}">
                <a16:creationId xmlns:a16="http://schemas.microsoft.com/office/drawing/2014/main" id="{A3A98285-BDF1-4C82-990C-C9D7660C0B4C}"/>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anose="020B0604020202020204" pitchFamily="34" charset="0"/>
              </a:rPr>
              <a:t>If all is working as expected</a:t>
            </a:r>
          </a:p>
          <a:p>
            <a:pPr eaLnBrk="1" hangingPunct="1"/>
            <a:r>
              <a:rPr lang="en-US" altLang="en-US" dirty="0">
                <a:cs typeface="Arial" panose="020B0604020202020204" pitchFamily="34" charset="0"/>
              </a:rPr>
              <a:t>Tune the </a:t>
            </a:r>
            <a:r>
              <a:rPr lang="en-US" altLang="en-US" dirty="0" err="1">
                <a:cs typeface="Arial" panose="020B0604020202020204" pitchFamily="34" charset="0"/>
              </a:rPr>
              <a:t>db</a:t>
            </a:r>
            <a:r>
              <a:rPr lang="en-US" altLang="en-US" dirty="0">
                <a:cs typeface="Arial" panose="020B0604020202020204" pitchFamily="34" charset="0"/>
              </a:rPr>
              <a:t> for performance etc. </a:t>
            </a:r>
          </a:p>
        </p:txBody>
      </p:sp>
      <p:sp>
        <p:nvSpPr>
          <p:cNvPr id="102404" name="Slide Number Placeholder 3">
            <a:extLst>
              <a:ext uri="{FF2B5EF4-FFF2-40B4-BE49-F238E27FC236}">
                <a16:creationId xmlns:a16="http://schemas.microsoft.com/office/drawing/2014/main" id="{85A6D085-3CF4-449D-9F73-69E148A4D0BB}"/>
              </a:ext>
            </a:extLst>
          </p:cNvPr>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eaLnBrk="1" hangingPunct="1">
              <a:spcBef>
                <a:spcPct val="0"/>
              </a:spcBef>
            </a:pPr>
            <a:fld id="{EB4EF225-201B-41A9-8824-565878CF757D}" type="slidenum">
              <a:rPr lang="en-US" altLang="en-US" sz="1800">
                <a:latin typeface="Tahoma" panose="020B0604030504040204" pitchFamily="34" charset="0"/>
              </a:rPr>
              <a:pPr algn="r" eaLnBrk="1" hangingPunct="1">
                <a:spcBef>
                  <a:spcPct val="0"/>
                </a:spcBef>
              </a:pPr>
              <a:t>49</a:t>
            </a:fld>
            <a:endParaRPr lang="en-US" altLang="en-US" sz="1800">
              <a:latin typeface="Tahoma" panose="020B0604030504040204"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Agile software development emphasizes </a:t>
            </a:r>
            <a:r>
              <a:rPr lang="en-US" sz="1200" i="1" dirty="0"/>
              <a:t>“individuals and interactions </a:t>
            </a:r>
            <a:r>
              <a:rPr lang="en-US" sz="1200" dirty="0"/>
              <a:t>over processes and tools, </a:t>
            </a:r>
            <a:r>
              <a:rPr lang="en-US" sz="1200" i="1" dirty="0"/>
              <a:t>working software </a:t>
            </a:r>
            <a:r>
              <a:rPr lang="en-US" sz="1200" dirty="0"/>
              <a:t>over comprehensive documentation, </a:t>
            </a:r>
            <a:r>
              <a:rPr lang="en-US" sz="1200" i="1" dirty="0"/>
              <a:t>customer collaboration </a:t>
            </a:r>
            <a:r>
              <a:rPr lang="en-US" sz="1200" dirty="0"/>
              <a:t>over contract negotiation, and </a:t>
            </a:r>
            <a:r>
              <a:rPr lang="en-US" sz="1200" i="1" dirty="0"/>
              <a:t>response to change </a:t>
            </a:r>
            <a:r>
              <a:rPr lang="en-US" sz="1200" dirty="0"/>
              <a:t>over following a plan.”</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8630117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85364C6E-2231-4D9C-986E-A61C9F8C57A5}"/>
              </a:ext>
            </a:extLst>
          </p:cNvPr>
          <p:cNvSpPr>
            <a:spLocks noGrp="1" noRot="1" noChangeAspect="1" noChangeArrowheads="1" noTextEdit="1"/>
          </p:cNvSpPr>
          <p:nvPr>
            <p:ph type="sldImg"/>
          </p:nvPr>
        </p:nvSpPr>
        <p:spPr>
          <a:xfrm>
            <a:off x="393700" y="692150"/>
            <a:ext cx="6070600" cy="3416300"/>
          </a:xfrm>
          <a:ln/>
        </p:spPr>
      </p:sp>
      <p:sp>
        <p:nvSpPr>
          <p:cNvPr id="13315" name="Notes Placeholder 2">
            <a:extLst>
              <a:ext uri="{FF2B5EF4-FFF2-40B4-BE49-F238E27FC236}">
                <a16:creationId xmlns:a16="http://schemas.microsoft.com/office/drawing/2014/main" id="{D4D46292-89F7-4086-9279-BF10E5EBAE40}"/>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anose="020B0604020202020204" pitchFamily="34" charset="0"/>
              </a:rPr>
              <a:t>Data without context means nothing!</a:t>
            </a:r>
          </a:p>
          <a:p>
            <a:pPr eaLnBrk="1" hangingPunct="1"/>
            <a:endParaRPr lang="en-US" altLang="en-US" dirty="0">
              <a:cs typeface="Arial" panose="020B0604020202020204" pitchFamily="34" charset="0"/>
            </a:endParaRPr>
          </a:p>
          <a:p>
            <a:pPr eaLnBrk="1" hangingPunct="1"/>
            <a:r>
              <a:rPr lang="en-US" altLang="en-US" dirty="0">
                <a:cs typeface="Arial" panose="020B0604020202020204" pitchFamily="34" charset="0"/>
              </a:rPr>
              <a:t>Only through context, one can understand the data.!</a:t>
            </a:r>
          </a:p>
          <a:p>
            <a:pPr eaLnBrk="1" hangingPunct="1"/>
            <a:endParaRPr lang="en-US" altLang="en-US" dirty="0">
              <a:cs typeface="Arial" panose="020B0604020202020204" pitchFamily="34" charset="0"/>
            </a:endParaRPr>
          </a:p>
          <a:p>
            <a:pPr eaLnBrk="1" hangingPunct="1"/>
            <a:r>
              <a:rPr lang="en-US" altLang="en-US" dirty="0">
                <a:cs typeface="Arial" panose="020B0604020202020204" pitchFamily="34" charset="0"/>
              </a:rPr>
              <a:t>What metadata can you derive from this image?</a:t>
            </a:r>
          </a:p>
          <a:p>
            <a:pPr eaLnBrk="1" hangingPunct="1"/>
            <a:r>
              <a:rPr lang="en-US" altLang="en-US" dirty="0">
                <a:cs typeface="Arial" panose="020B0604020202020204" pitchFamily="34" charset="0"/>
              </a:rPr>
              <a:t>Course: alpha numeric</a:t>
            </a:r>
          </a:p>
          <a:p>
            <a:pPr eaLnBrk="1" hangingPunct="1"/>
            <a:r>
              <a:rPr lang="en-US" altLang="en-US" dirty="0">
                <a:cs typeface="Arial" panose="020B0604020202020204" pitchFamily="34" charset="0"/>
              </a:rPr>
              <a:t>Semester: alphanumeric</a:t>
            </a:r>
          </a:p>
          <a:p>
            <a:pPr eaLnBrk="1" hangingPunct="1"/>
            <a:r>
              <a:rPr lang="en-US" altLang="en-US" dirty="0">
                <a:cs typeface="Arial" panose="020B0604020202020204" pitchFamily="34" charset="0"/>
              </a:rPr>
              <a:t>Section: numeric</a:t>
            </a:r>
          </a:p>
          <a:p>
            <a:pPr eaLnBrk="1" hangingPunct="1"/>
            <a:r>
              <a:rPr lang="en-US" altLang="en-US" dirty="0">
                <a:cs typeface="Arial" panose="020B0604020202020204" pitchFamily="34" charset="0"/>
              </a:rPr>
              <a:t>Name: alphanumeric</a:t>
            </a:r>
          </a:p>
          <a:p>
            <a:pPr eaLnBrk="1" hangingPunct="1"/>
            <a:r>
              <a:rPr lang="en-US" altLang="en-US" dirty="0">
                <a:cs typeface="Arial" panose="020B0604020202020204" pitchFamily="34" charset="0"/>
              </a:rPr>
              <a:t>GPA: decimal</a:t>
            </a:r>
          </a:p>
          <a:p>
            <a:pPr eaLnBrk="1" hangingPunct="1"/>
            <a:endParaRPr lang="en-US" altLang="en-US" dirty="0">
              <a:cs typeface="Arial" panose="020B0604020202020204"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1)Enterprise data model is high level, only concerned with entities and relationships. Project Level data model deals with the attributes of each entity, and recognition of additional entities </a:t>
            </a:r>
          </a:p>
          <a:p>
            <a:r>
              <a:rPr lang="en-US" dirty="0"/>
              <a:t>Both are type of conceptual data model!</a:t>
            </a:r>
          </a:p>
          <a:p>
            <a:endParaRPr lang="en-US" dirty="0"/>
          </a:p>
          <a:p>
            <a:r>
              <a:rPr lang="en-US" dirty="0"/>
              <a:t>2) Planning – Enterprise Data Model</a:t>
            </a:r>
          </a:p>
          <a:p>
            <a:r>
              <a:rPr lang="en-US" dirty="0"/>
              <a:t>Analysis – Project Level Data Model!</a:t>
            </a:r>
          </a:p>
          <a:p>
            <a:endParaRPr lang="en-US" dirty="0"/>
          </a:p>
          <a:p>
            <a:endParaRPr lang="en-US" dirty="0"/>
          </a:p>
          <a:p>
            <a:endParaRPr lang="en-US" dirty="0"/>
          </a:p>
        </p:txBody>
      </p:sp>
    </p:spTree>
    <p:extLst>
      <p:ext uri="{BB962C8B-B14F-4D97-AF65-F5344CB8AC3E}">
        <p14:creationId xmlns:p14="http://schemas.microsoft.com/office/powerpoint/2010/main" val="386811946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a:extLst>
              <a:ext uri="{FF2B5EF4-FFF2-40B4-BE49-F238E27FC236}">
                <a16:creationId xmlns:a16="http://schemas.microsoft.com/office/drawing/2014/main" id="{7E80E953-3FE0-41C4-8A2D-0DEAE7EC73A5}"/>
              </a:ext>
            </a:extLst>
          </p:cNvPr>
          <p:cNvSpPr>
            <a:spLocks noGrp="1" noRot="1" noChangeAspect="1" noChangeArrowheads="1" noTextEdit="1"/>
          </p:cNvSpPr>
          <p:nvPr>
            <p:ph type="sldImg"/>
          </p:nvPr>
        </p:nvSpPr>
        <p:spPr>
          <a:xfrm>
            <a:off x="393700" y="692150"/>
            <a:ext cx="6070600" cy="3416300"/>
          </a:xfrm>
          <a:ln/>
        </p:spPr>
      </p:sp>
      <p:sp>
        <p:nvSpPr>
          <p:cNvPr id="105475" name="Notes Placeholder 2">
            <a:extLst>
              <a:ext uri="{FF2B5EF4-FFF2-40B4-BE49-F238E27FC236}">
                <a16:creationId xmlns:a16="http://schemas.microsoft.com/office/drawing/2014/main" id="{EE16E7D2-7D41-4CE0-9919-9DACC587EF37}"/>
              </a:ext>
            </a:extLst>
          </p:cNvPr>
          <p:cNvSpPr>
            <a:spLocks noGrp="1"/>
          </p:cNvSpPr>
          <p:nvPr>
            <p:ph type="body" idx="1"/>
          </p:nvPr>
        </p:nvSpPr>
        <p:spPr>
          <a:ln w="9525"/>
        </p:spPr>
        <p:txBody>
          <a:bodyPr/>
          <a:lstStyle/>
          <a:p>
            <a:pPr eaLnBrk="1" hangingPunct="1">
              <a:lnSpc>
                <a:spcPct val="80000"/>
              </a:lnSpc>
              <a:defRPr/>
            </a:pPr>
            <a:r>
              <a:rPr lang="en-US" dirty="0">
                <a:solidFill>
                  <a:srgbClr val="000000"/>
                </a:solidFill>
                <a:effectLst>
                  <a:outerShdw blurRad="38100" dist="38100" dir="2700000" algn="tl">
                    <a:srgbClr val="FFFFFF"/>
                  </a:outerShdw>
                </a:effectLst>
              </a:rPr>
              <a:t>Project– each has has a beginning and an end. It may involve different stakeholders</a:t>
            </a:r>
          </a:p>
          <a:p>
            <a:pPr eaLnBrk="1" hangingPunct="1">
              <a:lnSpc>
                <a:spcPct val="80000"/>
              </a:lnSpc>
              <a:defRPr/>
            </a:pPr>
            <a:r>
              <a:rPr lang="en-US" dirty="0">
                <a:solidFill>
                  <a:srgbClr val="000000"/>
                </a:solidFill>
                <a:effectLst>
                  <a:outerShdw blurRad="38100" dist="38100" dir="2700000" algn="tl">
                    <a:srgbClr val="FFFFFF"/>
                  </a:outerShdw>
                </a:effectLst>
              </a:rPr>
              <a:t>Involves use of review points for:</a:t>
            </a:r>
          </a:p>
          <a:p>
            <a:pPr lvl="1" eaLnBrk="1" hangingPunct="1">
              <a:lnSpc>
                <a:spcPct val="80000"/>
              </a:lnSpc>
              <a:defRPr/>
            </a:pPr>
            <a:r>
              <a:rPr lang="en-US" dirty="0">
                <a:solidFill>
                  <a:srgbClr val="000000"/>
                </a:solidFill>
                <a:effectLst>
                  <a:outerShdw blurRad="38100" dist="38100" dir="2700000" algn="tl">
                    <a:srgbClr val="FFFFFF"/>
                  </a:outerShdw>
                </a:effectLst>
              </a:rPr>
              <a:t>Validation of satisfactory progress</a:t>
            </a:r>
          </a:p>
          <a:p>
            <a:pPr lvl="1" eaLnBrk="1" hangingPunct="1">
              <a:lnSpc>
                <a:spcPct val="80000"/>
              </a:lnSpc>
              <a:defRPr/>
            </a:pPr>
            <a:r>
              <a:rPr lang="en-US" dirty="0">
                <a:solidFill>
                  <a:srgbClr val="000000"/>
                </a:solidFill>
                <a:effectLst>
                  <a:outerShdw blurRad="38100" dist="38100" dir="2700000" algn="tl">
                    <a:srgbClr val="FFFFFF"/>
                  </a:outerShdw>
                </a:effectLst>
              </a:rPr>
              <a:t>Step back from detail to overall view</a:t>
            </a:r>
          </a:p>
          <a:p>
            <a:pPr lvl="1" eaLnBrk="1" hangingPunct="1">
              <a:lnSpc>
                <a:spcPct val="80000"/>
              </a:lnSpc>
              <a:defRPr/>
            </a:pPr>
            <a:r>
              <a:rPr lang="en-US" dirty="0">
                <a:solidFill>
                  <a:srgbClr val="000000"/>
                </a:solidFill>
                <a:effectLst>
                  <a:outerShdw blurRad="38100" dist="38100" dir="2700000" algn="tl">
                    <a:srgbClr val="FFFFFF"/>
                  </a:outerShdw>
                </a:effectLst>
              </a:rPr>
              <a:t>Renew commitment of stakeholders</a:t>
            </a:r>
          </a:p>
          <a:p>
            <a:pPr eaLnBrk="1" hangingPunct="1">
              <a:defRPr/>
            </a:pPr>
            <a:endParaRPr lang="en-US" altLang="en-US" dirty="0">
              <a:cs typeface="Arial" panose="020B0604020202020204" pitchFamily="34" charset="0"/>
            </a:endParaRPr>
          </a:p>
        </p:txBody>
      </p:sp>
      <p:sp>
        <p:nvSpPr>
          <p:cNvPr id="111620" name="Slide Number Placeholder 3">
            <a:extLst>
              <a:ext uri="{FF2B5EF4-FFF2-40B4-BE49-F238E27FC236}">
                <a16:creationId xmlns:a16="http://schemas.microsoft.com/office/drawing/2014/main" id="{C80F8518-838A-452D-AD70-A4380FE9A62F}"/>
              </a:ext>
            </a:extLst>
          </p:cNvPr>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eaLnBrk="1" hangingPunct="1">
              <a:spcBef>
                <a:spcPct val="0"/>
              </a:spcBef>
            </a:pPr>
            <a:fld id="{57926A6B-9EF2-421B-9828-1DFC10197593}" type="slidenum">
              <a:rPr lang="en-US" altLang="en-US" sz="1800">
                <a:latin typeface="Tahoma" panose="020B0604030504040204" pitchFamily="34" charset="0"/>
              </a:rPr>
              <a:pPr algn="r" eaLnBrk="1" hangingPunct="1">
                <a:spcBef>
                  <a:spcPct val="0"/>
                </a:spcBef>
              </a:pPr>
              <a:t>52</a:t>
            </a:fld>
            <a:endParaRPr lang="en-US" altLang="en-US" sz="1800">
              <a:latin typeface="Tahoma" panose="020B0604030504040204"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a:extLst>
              <a:ext uri="{FF2B5EF4-FFF2-40B4-BE49-F238E27FC236}">
                <a16:creationId xmlns:a16="http://schemas.microsoft.com/office/drawing/2014/main" id="{EDCCDCD9-4DD1-4846-9C01-CD1B185E53FB}"/>
              </a:ext>
            </a:extLst>
          </p:cNvPr>
          <p:cNvSpPr>
            <a:spLocks noGrp="1" noRot="1" noChangeAspect="1" noChangeArrowheads="1" noTextEdit="1"/>
          </p:cNvSpPr>
          <p:nvPr>
            <p:ph type="sldImg"/>
          </p:nvPr>
        </p:nvSpPr>
        <p:spPr>
          <a:xfrm>
            <a:off x="393700" y="692150"/>
            <a:ext cx="6070600" cy="3416300"/>
          </a:xfrm>
          <a:ln/>
        </p:spPr>
      </p:sp>
      <p:sp>
        <p:nvSpPr>
          <p:cNvPr id="113667" name="Notes Placeholder 2">
            <a:extLst>
              <a:ext uri="{FF2B5EF4-FFF2-40B4-BE49-F238E27FC236}">
                <a16:creationId xmlns:a16="http://schemas.microsoft.com/office/drawing/2014/main" id="{110D9814-765B-4733-B853-36791AACFE6C}"/>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anose="020B0604020202020204" pitchFamily="34" charset="0"/>
              </a:rPr>
              <a:t>Folks involved. </a:t>
            </a:r>
          </a:p>
          <a:p>
            <a:pPr eaLnBrk="1" hangingPunct="1"/>
            <a:r>
              <a:rPr lang="en-US" altLang="en-US" dirty="0">
                <a:cs typeface="Arial" panose="020B0604020202020204" pitchFamily="34" charset="0"/>
              </a:rPr>
              <a:t>Depends from company to company</a:t>
            </a:r>
          </a:p>
        </p:txBody>
      </p:sp>
      <p:sp>
        <p:nvSpPr>
          <p:cNvPr id="113668" name="Slide Number Placeholder 3">
            <a:extLst>
              <a:ext uri="{FF2B5EF4-FFF2-40B4-BE49-F238E27FC236}">
                <a16:creationId xmlns:a16="http://schemas.microsoft.com/office/drawing/2014/main" id="{FAC567FE-53CA-4799-8B2C-9C4A1B6DFF4D}"/>
              </a:ext>
            </a:extLst>
          </p:cNvPr>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eaLnBrk="1" hangingPunct="1">
              <a:spcBef>
                <a:spcPct val="0"/>
              </a:spcBef>
            </a:pPr>
            <a:fld id="{AD1C4F98-A86C-4931-90F2-233A48EB7A3A}" type="slidenum">
              <a:rPr lang="en-US" altLang="en-US" sz="1800">
                <a:latin typeface="Tahoma" panose="020B0604030504040204" pitchFamily="34" charset="0"/>
              </a:rPr>
              <a:pPr algn="r" eaLnBrk="1" hangingPunct="1">
                <a:spcBef>
                  <a:spcPct val="0"/>
                </a:spcBef>
              </a:pPr>
              <a:t>53</a:t>
            </a:fld>
            <a:endParaRPr lang="en-US" altLang="en-US" sz="1800">
              <a:latin typeface="Tahoma" panose="020B0604030504040204"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There are many different people,</a:t>
            </a:r>
            <a:r>
              <a:rPr lang="en-US" altLang="en-US" baseline="0" dirty="0"/>
              <a:t> each with different perspectives, skills, and needs, involved in a systems development project.</a:t>
            </a: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58028605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a:extLst>
              <a:ext uri="{FF2B5EF4-FFF2-40B4-BE49-F238E27FC236}">
                <a16:creationId xmlns:a16="http://schemas.microsoft.com/office/drawing/2014/main" id="{3128A9A0-3AB2-4803-85AA-74CF4A95AAE7}"/>
              </a:ext>
            </a:extLst>
          </p:cNvPr>
          <p:cNvSpPr>
            <a:spLocks noGrp="1" noRot="1" noChangeAspect="1" noChangeArrowheads="1" noTextEdit="1"/>
          </p:cNvSpPr>
          <p:nvPr>
            <p:ph type="sldImg"/>
          </p:nvPr>
        </p:nvSpPr>
        <p:spPr>
          <a:xfrm>
            <a:off x="393700" y="692150"/>
            <a:ext cx="6070600" cy="3416300"/>
          </a:xfrm>
          <a:ln/>
        </p:spPr>
      </p:sp>
      <p:sp>
        <p:nvSpPr>
          <p:cNvPr id="119811" name="Notes Placeholder 2">
            <a:extLst>
              <a:ext uri="{FF2B5EF4-FFF2-40B4-BE49-F238E27FC236}">
                <a16:creationId xmlns:a16="http://schemas.microsoft.com/office/drawing/2014/main" id="{F551FE70-9F69-4FE7-B43F-E53203D80FA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dirty="0">
                <a:cs typeface="Arial" panose="020B0604020202020204" pitchFamily="34" charset="0"/>
              </a:rPr>
              <a:t>He first wrote a paper of managing data through RDMBS in 1970. He worked for IBM</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58416263-CEFD-44FB-ADBB-E8A8FEB2DC54}"/>
              </a:ext>
            </a:extLst>
          </p:cNvPr>
          <p:cNvSpPr>
            <a:spLocks noGrp="1" noRot="1" noChangeAspect="1" noChangeArrowheads="1" noTextEdit="1"/>
          </p:cNvSpPr>
          <p:nvPr>
            <p:ph type="sldImg"/>
          </p:nvPr>
        </p:nvSpPr>
        <p:spPr>
          <a:xfrm>
            <a:off x="393700" y="692150"/>
            <a:ext cx="6070600" cy="3416300"/>
          </a:xfrm>
          <a:ln/>
        </p:spPr>
      </p:sp>
      <p:sp>
        <p:nvSpPr>
          <p:cNvPr id="15363" name="Notes Placeholder 2">
            <a:extLst>
              <a:ext uri="{FF2B5EF4-FFF2-40B4-BE49-F238E27FC236}">
                <a16:creationId xmlns:a16="http://schemas.microsoft.com/office/drawing/2014/main" id="{0AFA2B28-3DD8-47CE-B24F-BF54BCBF5959}"/>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E2C67A21-B467-4159-9F83-866217B9FAEF}"/>
              </a:ext>
            </a:extLst>
          </p:cNvPr>
          <p:cNvSpPr>
            <a:spLocks noGrp="1" noRot="1" noChangeAspect="1" noChangeArrowheads="1" noTextEdit="1"/>
          </p:cNvSpPr>
          <p:nvPr>
            <p:ph type="sldImg"/>
          </p:nvPr>
        </p:nvSpPr>
        <p:spPr>
          <a:xfrm>
            <a:off x="393700" y="692150"/>
            <a:ext cx="6070600" cy="3416300"/>
          </a:xfrm>
          <a:ln/>
        </p:spPr>
      </p:sp>
      <p:sp>
        <p:nvSpPr>
          <p:cNvPr id="17411" name="Notes Placeholder 2">
            <a:extLst>
              <a:ext uri="{FF2B5EF4-FFF2-40B4-BE49-F238E27FC236}">
                <a16:creationId xmlns:a16="http://schemas.microsoft.com/office/drawing/2014/main" id="{0BC939D5-6F3A-40C9-8682-B4D15C4549D2}"/>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anose="020B0604020202020204" pitchFamily="34" charset="0"/>
              </a:rPr>
              <a:t>Example of meta data – data about the data.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a:t>A</a:t>
            </a:r>
          </a:p>
          <a:p>
            <a:pPr marL="228600" indent="-228600">
              <a:buAutoNum type="arabicParenR"/>
            </a:pPr>
            <a:r>
              <a:rPr lang="en-US" dirty="0"/>
              <a:t>C</a:t>
            </a:r>
          </a:p>
          <a:p>
            <a:pPr marL="228600" indent="-228600">
              <a:buAutoNum type="arabicParenR"/>
            </a:pPr>
            <a:r>
              <a:rPr lang="en-US" dirty="0"/>
              <a:t>D</a:t>
            </a:r>
          </a:p>
          <a:p>
            <a:pPr marL="0" indent="0">
              <a:buNone/>
            </a:pPr>
            <a:endParaRPr lang="en-US" dirty="0"/>
          </a:p>
          <a:p>
            <a:endParaRPr lang="en-US" dirty="0"/>
          </a:p>
        </p:txBody>
      </p:sp>
      <p:sp>
        <p:nvSpPr>
          <p:cNvPr id="4" name="Slide Number Placeholder 3"/>
          <p:cNvSpPr>
            <a:spLocks noGrp="1"/>
          </p:cNvSpPr>
          <p:nvPr>
            <p:ph type="sldNum" sz="quarter" idx="5"/>
          </p:nvPr>
        </p:nvSpPr>
        <p:spPr/>
        <p:txBody>
          <a:bodyPr/>
          <a:lstStyle/>
          <a:p>
            <a:fld id="{0313F91C-DD51-40C0-B2B5-C1A1E72FE5A1}" type="slidenum">
              <a:rPr lang="en-US" smtClean="0"/>
              <a:t>8</a:t>
            </a:fld>
            <a:endParaRPr lang="en-US"/>
          </a:p>
        </p:txBody>
      </p:sp>
    </p:spTree>
    <p:extLst>
      <p:ext uri="{BB962C8B-B14F-4D97-AF65-F5344CB8AC3E}">
        <p14:creationId xmlns:p14="http://schemas.microsoft.com/office/powerpoint/2010/main" val="29313669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a:extLst>
              <a:ext uri="{FF2B5EF4-FFF2-40B4-BE49-F238E27FC236}">
                <a16:creationId xmlns:a16="http://schemas.microsoft.com/office/drawing/2014/main" id="{E473D564-C15B-4B83-9B8C-C0D4DD156006}"/>
              </a:ext>
            </a:extLst>
          </p:cNvPr>
          <p:cNvSpPr>
            <a:spLocks noGrp="1" noRot="1" noChangeAspect="1" noChangeArrowheads="1" noTextEdit="1"/>
          </p:cNvSpPr>
          <p:nvPr>
            <p:ph type="sldImg"/>
          </p:nvPr>
        </p:nvSpPr>
        <p:spPr>
          <a:xfrm>
            <a:off x="393700" y="692150"/>
            <a:ext cx="6070600" cy="3416300"/>
          </a:xfrm>
          <a:ln/>
        </p:spPr>
      </p:sp>
      <p:sp>
        <p:nvSpPr>
          <p:cNvPr id="117763" name="Notes Placeholder 2">
            <a:extLst>
              <a:ext uri="{FF2B5EF4-FFF2-40B4-BE49-F238E27FC236}">
                <a16:creationId xmlns:a16="http://schemas.microsoft.com/office/drawing/2014/main" id="{02C501B3-43DD-4622-B63A-3441539DA699}"/>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r>
              <a:rPr lang="en-US" sz="1200" b="1" dirty="0">
                <a:solidFill>
                  <a:srgbClr val="000000"/>
                </a:solidFill>
                <a:effectLst>
                  <a:outerShdw blurRad="38100" dist="38100" dir="2700000" algn="tl">
                    <a:srgbClr val="FFFFFF"/>
                  </a:outerShdw>
                </a:effectLst>
              </a:rPr>
              <a:t>What are the disadvantages of file processing?</a:t>
            </a:r>
          </a:p>
          <a:p>
            <a:pPr eaLnBrk="1" hangingPunct="1"/>
            <a:endParaRPr lang="en-US" altLang="en-US" dirty="0">
              <a:cs typeface="Arial" panose="020B0604020202020204" pitchFamily="34" charset="0"/>
            </a:endParaRPr>
          </a:p>
        </p:txBody>
      </p:sp>
    </p:spTree>
    <p:extLst>
      <p:ext uri="{BB962C8B-B14F-4D97-AF65-F5344CB8AC3E}">
        <p14:creationId xmlns:p14="http://schemas.microsoft.com/office/powerpoint/2010/main" val="1613205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CB28D-8340-421F-8CC8-3C59FAE1DC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7867810-13BC-4776-99B2-8FF50E0B4D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1A45C5-9509-4F48-B671-F2772DD62813}"/>
              </a:ext>
            </a:extLst>
          </p:cNvPr>
          <p:cNvSpPr>
            <a:spLocks noGrp="1"/>
          </p:cNvSpPr>
          <p:nvPr>
            <p:ph type="dt" sz="half" idx="10"/>
          </p:nvPr>
        </p:nvSpPr>
        <p:spPr/>
        <p:txBody>
          <a:bodyPr/>
          <a:lstStyle/>
          <a:p>
            <a:fld id="{9734D234-DBD7-4D89-A58E-E23475409327}" type="datetimeFigureOut">
              <a:rPr lang="en-US" smtClean="0"/>
              <a:t>1/14/2020</a:t>
            </a:fld>
            <a:endParaRPr lang="en-US"/>
          </a:p>
        </p:txBody>
      </p:sp>
      <p:sp>
        <p:nvSpPr>
          <p:cNvPr id="5" name="Footer Placeholder 4">
            <a:extLst>
              <a:ext uri="{FF2B5EF4-FFF2-40B4-BE49-F238E27FC236}">
                <a16:creationId xmlns:a16="http://schemas.microsoft.com/office/drawing/2014/main" id="{FCAD8246-0010-4F81-A3B0-9606F6C5C3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5ABFC3-A3D4-46B5-A0BB-5CC27D3A3250}"/>
              </a:ext>
            </a:extLst>
          </p:cNvPr>
          <p:cNvSpPr>
            <a:spLocks noGrp="1"/>
          </p:cNvSpPr>
          <p:nvPr>
            <p:ph type="sldNum" sz="quarter" idx="12"/>
          </p:nvPr>
        </p:nvSpPr>
        <p:spPr/>
        <p:txBody>
          <a:bodyPr/>
          <a:lstStyle/>
          <a:p>
            <a:fld id="{A201A046-C967-4E63-BDF9-55BF1E35A8D7}" type="slidenum">
              <a:rPr lang="en-US" smtClean="0"/>
              <a:t>‹#›</a:t>
            </a:fld>
            <a:endParaRPr lang="en-US"/>
          </a:p>
        </p:txBody>
      </p:sp>
    </p:spTree>
    <p:extLst>
      <p:ext uri="{BB962C8B-B14F-4D97-AF65-F5344CB8AC3E}">
        <p14:creationId xmlns:p14="http://schemas.microsoft.com/office/powerpoint/2010/main" val="1699239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6255D-9ED4-44A3-A835-E4C4CAAAE3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8A2E858-4E87-4D21-B846-4A1B5066D8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2E86F9-5668-4E68-AEF3-113D60C16703}"/>
              </a:ext>
            </a:extLst>
          </p:cNvPr>
          <p:cNvSpPr>
            <a:spLocks noGrp="1"/>
          </p:cNvSpPr>
          <p:nvPr>
            <p:ph type="dt" sz="half" idx="10"/>
          </p:nvPr>
        </p:nvSpPr>
        <p:spPr/>
        <p:txBody>
          <a:bodyPr/>
          <a:lstStyle/>
          <a:p>
            <a:fld id="{9734D234-DBD7-4D89-A58E-E23475409327}" type="datetimeFigureOut">
              <a:rPr lang="en-US" smtClean="0"/>
              <a:t>1/14/2020</a:t>
            </a:fld>
            <a:endParaRPr lang="en-US"/>
          </a:p>
        </p:txBody>
      </p:sp>
      <p:sp>
        <p:nvSpPr>
          <p:cNvPr id="5" name="Footer Placeholder 4">
            <a:extLst>
              <a:ext uri="{FF2B5EF4-FFF2-40B4-BE49-F238E27FC236}">
                <a16:creationId xmlns:a16="http://schemas.microsoft.com/office/drawing/2014/main" id="{5A349239-7959-49F1-8FA3-B075C92A4F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0010C7-A10D-4470-B72B-A8ED847345A1}"/>
              </a:ext>
            </a:extLst>
          </p:cNvPr>
          <p:cNvSpPr>
            <a:spLocks noGrp="1"/>
          </p:cNvSpPr>
          <p:nvPr>
            <p:ph type="sldNum" sz="quarter" idx="12"/>
          </p:nvPr>
        </p:nvSpPr>
        <p:spPr/>
        <p:txBody>
          <a:bodyPr/>
          <a:lstStyle/>
          <a:p>
            <a:fld id="{A201A046-C967-4E63-BDF9-55BF1E35A8D7}" type="slidenum">
              <a:rPr lang="en-US" smtClean="0"/>
              <a:t>‹#›</a:t>
            </a:fld>
            <a:endParaRPr lang="en-US"/>
          </a:p>
        </p:txBody>
      </p:sp>
    </p:spTree>
    <p:extLst>
      <p:ext uri="{BB962C8B-B14F-4D97-AF65-F5344CB8AC3E}">
        <p14:creationId xmlns:p14="http://schemas.microsoft.com/office/powerpoint/2010/main" val="1844473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740E8F-913B-463D-BEEE-4A202E99FC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819133-ED1F-46A2-8F95-FA6A91BCFE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34FDD4-5A5F-477F-95C3-2F5713D8479E}"/>
              </a:ext>
            </a:extLst>
          </p:cNvPr>
          <p:cNvSpPr>
            <a:spLocks noGrp="1"/>
          </p:cNvSpPr>
          <p:nvPr>
            <p:ph type="dt" sz="half" idx="10"/>
          </p:nvPr>
        </p:nvSpPr>
        <p:spPr/>
        <p:txBody>
          <a:bodyPr/>
          <a:lstStyle/>
          <a:p>
            <a:fld id="{9734D234-DBD7-4D89-A58E-E23475409327}" type="datetimeFigureOut">
              <a:rPr lang="en-US" smtClean="0"/>
              <a:t>1/14/2020</a:t>
            </a:fld>
            <a:endParaRPr lang="en-US"/>
          </a:p>
        </p:txBody>
      </p:sp>
      <p:sp>
        <p:nvSpPr>
          <p:cNvPr id="5" name="Footer Placeholder 4">
            <a:extLst>
              <a:ext uri="{FF2B5EF4-FFF2-40B4-BE49-F238E27FC236}">
                <a16:creationId xmlns:a16="http://schemas.microsoft.com/office/drawing/2014/main" id="{B8EBE26E-5568-4742-8C9D-A327A0819E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C1D473-48F1-4030-AF82-863ABD909887}"/>
              </a:ext>
            </a:extLst>
          </p:cNvPr>
          <p:cNvSpPr>
            <a:spLocks noGrp="1"/>
          </p:cNvSpPr>
          <p:nvPr>
            <p:ph type="sldNum" sz="quarter" idx="12"/>
          </p:nvPr>
        </p:nvSpPr>
        <p:spPr/>
        <p:txBody>
          <a:bodyPr/>
          <a:lstStyle/>
          <a:p>
            <a:fld id="{A201A046-C967-4E63-BDF9-55BF1E35A8D7}" type="slidenum">
              <a:rPr lang="en-US" smtClean="0"/>
              <a:t>‹#›</a:t>
            </a:fld>
            <a:endParaRPr lang="en-US"/>
          </a:p>
        </p:txBody>
      </p:sp>
    </p:spTree>
    <p:extLst>
      <p:ext uri="{BB962C8B-B14F-4D97-AF65-F5344CB8AC3E}">
        <p14:creationId xmlns:p14="http://schemas.microsoft.com/office/powerpoint/2010/main" val="38238652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609600" y="228601"/>
            <a:ext cx="109728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609600" y="5368160"/>
            <a:ext cx="109728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spcBef>
                <a:spcPts val="0"/>
              </a:spcBef>
              <a:buSzPct val="25000"/>
            </a:pPr>
            <a:fld id="{00000000-1234-1234-1234-123412341234}" type="slidenum">
              <a:rPr lang="en-US" sz="900" smtClean="0">
                <a:solidFill>
                  <a:schemeClr val="dk1"/>
                </a:solidFill>
                <a:latin typeface="Arial"/>
                <a:ea typeface="Arial"/>
                <a:cs typeface="Arial"/>
                <a:sym typeface="Arial"/>
              </a:rPr>
              <a:pPr>
                <a:spcBef>
                  <a:spcPts val="0"/>
                </a:spcBef>
                <a:buSzPct val="25000"/>
              </a:pPr>
              <a:t>‹#›</a:t>
            </a:fld>
            <a:endParaRPr lang="en-US" sz="900">
              <a:solidFill>
                <a:schemeClr val="dk1"/>
              </a:solidFill>
              <a:latin typeface="Arial"/>
              <a:ea typeface="Arial"/>
              <a:cs typeface="Arial"/>
              <a:sym typeface="Arial"/>
            </a:endParaRPr>
          </a:p>
        </p:txBody>
      </p:sp>
    </p:spTree>
    <p:extLst>
      <p:ext uri="{BB962C8B-B14F-4D97-AF65-F5344CB8AC3E}">
        <p14:creationId xmlns:p14="http://schemas.microsoft.com/office/powerpoint/2010/main" val="3782246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31572-6819-4412-BEBC-459BEE7EC3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495AED-9B31-4EDE-9812-3366432884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79B3A7-F87D-4B2E-A3D3-1FDC80CF5066}"/>
              </a:ext>
            </a:extLst>
          </p:cNvPr>
          <p:cNvSpPr>
            <a:spLocks noGrp="1"/>
          </p:cNvSpPr>
          <p:nvPr>
            <p:ph type="dt" sz="half" idx="10"/>
          </p:nvPr>
        </p:nvSpPr>
        <p:spPr/>
        <p:txBody>
          <a:bodyPr/>
          <a:lstStyle/>
          <a:p>
            <a:fld id="{9734D234-DBD7-4D89-A58E-E23475409327}" type="datetimeFigureOut">
              <a:rPr lang="en-US" smtClean="0"/>
              <a:t>1/14/2020</a:t>
            </a:fld>
            <a:endParaRPr lang="en-US"/>
          </a:p>
        </p:txBody>
      </p:sp>
      <p:sp>
        <p:nvSpPr>
          <p:cNvPr id="5" name="Footer Placeholder 4">
            <a:extLst>
              <a:ext uri="{FF2B5EF4-FFF2-40B4-BE49-F238E27FC236}">
                <a16:creationId xmlns:a16="http://schemas.microsoft.com/office/drawing/2014/main" id="{0C50FF30-53FB-4B1B-B0EB-8A722B4E7F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D02889-F930-4749-8D70-CA1781B5821E}"/>
              </a:ext>
            </a:extLst>
          </p:cNvPr>
          <p:cNvSpPr>
            <a:spLocks noGrp="1"/>
          </p:cNvSpPr>
          <p:nvPr>
            <p:ph type="sldNum" sz="quarter" idx="12"/>
          </p:nvPr>
        </p:nvSpPr>
        <p:spPr/>
        <p:txBody>
          <a:bodyPr/>
          <a:lstStyle/>
          <a:p>
            <a:fld id="{A201A046-C967-4E63-BDF9-55BF1E35A8D7}" type="slidenum">
              <a:rPr lang="en-US" smtClean="0"/>
              <a:t>‹#›</a:t>
            </a:fld>
            <a:endParaRPr lang="en-US"/>
          </a:p>
        </p:txBody>
      </p:sp>
    </p:spTree>
    <p:extLst>
      <p:ext uri="{BB962C8B-B14F-4D97-AF65-F5344CB8AC3E}">
        <p14:creationId xmlns:p14="http://schemas.microsoft.com/office/powerpoint/2010/main" val="2207496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90CFD-32B4-4B33-936E-6940305410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0ECC1F-AB68-41C0-96DB-19310042E7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69B03D6-848C-4B07-AA09-8B10FA586D73}"/>
              </a:ext>
            </a:extLst>
          </p:cNvPr>
          <p:cNvSpPr>
            <a:spLocks noGrp="1"/>
          </p:cNvSpPr>
          <p:nvPr>
            <p:ph type="dt" sz="half" idx="10"/>
          </p:nvPr>
        </p:nvSpPr>
        <p:spPr/>
        <p:txBody>
          <a:bodyPr/>
          <a:lstStyle/>
          <a:p>
            <a:fld id="{9734D234-DBD7-4D89-A58E-E23475409327}" type="datetimeFigureOut">
              <a:rPr lang="en-US" smtClean="0"/>
              <a:t>1/14/2020</a:t>
            </a:fld>
            <a:endParaRPr lang="en-US"/>
          </a:p>
        </p:txBody>
      </p:sp>
      <p:sp>
        <p:nvSpPr>
          <p:cNvPr id="5" name="Footer Placeholder 4">
            <a:extLst>
              <a:ext uri="{FF2B5EF4-FFF2-40B4-BE49-F238E27FC236}">
                <a16:creationId xmlns:a16="http://schemas.microsoft.com/office/drawing/2014/main" id="{52E53103-5908-41FF-AA34-D2447CCC3A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57DD86-9283-4398-9FA6-FF84B9D020A7}"/>
              </a:ext>
            </a:extLst>
          </p:cNvPr>
          <p:cNvSpPr>
            <a:spLocks noGrp="1"/>
          </p:cNvSpPr>
          <p:nvPr>
            <p:ph type="sldNum" sz="quarter" idx="12"/>
          </p:nvPr>
        </p:nvSpPr>
        <p:spPr/>
        <p:txBody>
          <a:bodyPr/>
          <a:lstStyle/>
          <a:p>
            <a:fld id="{A201A046-C967-4E63-BDF9-55BF1E35A8D7}" type="slidenum">
              <a:rPr lang="en-US" smtClean="0"/>
              <a:t>‹#›</a:t>
            </a:fld>
            <a:endParaRPr lang="en-US"/>
          </a:p>
        </p:txBody>
      </p:sp>
    </p:spTree>
    <p:extLst>
      <p:ext uri="{BB962C8B-B14F-4D97-AF65-F5344CB8AC3E}">
        <p14:creationId xmlns:p14="http://schemas.microsoft.com/office/powerpoint/2010/main" val="285635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A83DC-1271-4FD6-9EB0-F1898AFB66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462403-6684-4FB9-99E3-E298881AE6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51F668-FD02-41FA-B7CD-C7DF3809F6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2A95830-825F-4D0E-9269-1FA543F372A7}"/>
              </a:ext>
            </a:extLst>
          </p:cNvPr>
          <p:cNvSpPr>
            <a:spLocks noGrp="1"/>
          </p:cNvSpPr>
          <p:nvPr>
            <p:ph type="dt" sz="half" idx="10"/>
          </p:nvPr>
        </p:nvSpPr>
        <p:spPr/>
        <p:txBody>
          <a:bodyPr/>
          <a:lstStyle/>
          <a:p>
            <a:fld id="{9734D234-DBD7-4D89-A58E-E23475409327}" type="datetimeFigureOut">
              <a:rPr lang="en-US" smtClean="0"/>
              <a:t>1/14/2020</a:t>
            </a:fld>
            <a:endParaRPr lang="en-US"/>
          </a:p>
        </p:txBody>
      </p:sp>
      <p:sp>
        <p:nvSpPr>
          <p:cNvPr id="6" name="Footer Placeholder 5">
            <a:extLst>
              <a:ext uri="{FF2B5EF4-FFF2-40B4-BE49-F238E27FC236}">
                <a16:creationId xmlns:a16="http://schemas.microsoft.com/office/drawing/2014/main" id="{A78073CC-FC01-470D-9BD1-466B91057E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49F458-7F16-49CD-903B-D7075666DF9E}"/>
              </a:ext>
            </a:extLst>
          </p:cNvPr>
          <p:cNvSpPr>
            <a:spLocks noGrp="1"/>
          </p:cNvSpPr>
          <p:nvPr>
            <p:ph type="sldNum" sz="quarter" idx="12"/>
          </p:nvPr>
        </p:nvSpPr>
        <p:spPr/>
        <p:txBody>
          <a:bodyPr/>
          <a:lstStyle/>
          <a:p>
            <a:fld id="{A201A046-C967-4E63-BDF9-55BF1E35A8D7}" type="slidenum">
              <a:rPr lang="en-US" smtClean="0"/>
              <a:t>‹#›</a:t>
            </a:fld>
            <a:endParaRPr lang="en-US"/>
          </a:p>
        </p:txBody>
      </p:sp>
    </p:spTree>
    <p:extLst>
      <p:ext uri="{BB962C8B-B14F-4D97-AF65-F5344CB8AC3E}">
        <p14:creationId xmlns:p14="http://schemas.microsoft.com/office/powerpoint/2010/main" val="936243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957A7-CD4D-405E-8DC4-A64CA146DF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5FE424-33DD-4245-AD40-53870B81BE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789DFF-D4F5-408F-8A95-B76F998344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1C8D1A-A49C-441F-9BF3-AC7F068FB7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CA886F-C8BE-4958-903A-3606196A4B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3E6EC5-D6EB-4C6A-8ED7-ABFA21494A2E}"/>
              </a:ext>
            </a:extLst>
          </p:cNvPr>
          <p:cNvSpPr>
            <a:spLocks noGrp="1"/>
          </p:cNvSpPr>
          <p:nvPr>
            <p:ph type="dt" sz="half" idx="10"/>
          </p:nvPr>
        </p:nvSpPr>
        <p:spPr/>
        <p:txBody>
          <a:bodyPr/>
          <a:lstStyle/>
          <a:p>
            <a:fld id="{9734D234-DBD7-4D89-A58E-E23475409327}" type="datetimeFigureOut">
              <a:rPr lang="en-US" smtClean="0"/>
              <a:t>1/14/2020</a:t>
            </a:fld>
            <a:endParaRPr lang="en-US"/>
          </a:p>
        </p:txBody>
      </p:sp>
      <p:sp>
        <p:nvSpPr>
          <p:cNvPr id="8" name="Footer Placeholder 7">
            <a:extLst>
              <a:ext uri="{FF2B5EF4-FFF2-40B4-BE49-F238E27FC236}">
                <a16:creationId xmlns:a16="http://schemas.microsoft.com/office/drawing/2014/main" id="{26FB784E-CA0B-43CE-8F25-DCCE8C07FB0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0F5591C-67E7-41E6-8C1B-1DE01FEC9D67}"/>
              </a:ext>
            </a:extLst>
          </p:cNvPr>
          <p:cNvSpPr>
            <a:spLocks noGrp="1"/>
          </p:cNvSpPr>
          <p:nvPr>
            <p:ph type="sldNum" sz="quarter" idx="12"/>
          </p:nvPr>
        </p:nvSpPr>
        <p:spPr/>
        <p:txBody>
          <a:bodyPr/>
          <a:lstStyle/>
          <a:p>
            <a:fld id="{A201A046-C967-4E63-BDF9-55BF1E35A8D7}" type="slidenum">
              <a:rPr lang="en-US" smtClean="0"/>
              <a:t>‹#›</a:t>
            </a:fld>
            <a:endParaRPr lang="en-US"/>
          </a:p>
        </p:txBody>
      </p:sp>
    </p:spTree>
    <p:extLst>
      <p:ext uri="{BB962C8B-B14F-4D97-AF65-F5344CB8AC3E}">
        <p14:creationId xmlns:p14="http://schemas.microsoft.com/office/powerpoint/2010/main" val="1946337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0B655-F9EF-43F1-8354-4EAB4B135C1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9D3FAE5-F624-41E0-B769-E5B146057354}"/>
              </a:ext>
            </a:extLst>
          </p:cNvPr>
          <p:cNvSpPr>
            <a:spLocks noGrp="1"/>
          </p:cNvSpPr>
          <p:nvPr>
            <p:ph type="dt" sz="half" idx="10"/>
          </p:nvPr>
        </p:nvSpPr>
        <p:spPr/>
        <p:txBody>
          <a:bodyPr/>
          <a:lstStyle/>
          <a:p>
            <a:fld id="{9734D234-DBD7-4D89-A58E-E23475409327}" type="datetimeFigureOut">
              <a:rPr lang="en-US" smtClean="0"/>
              <a:t>1/14/2020</a:t>
            </a:fld>
            <a:endParaRPr lang="en-US"/>
          </a:p>
        </p:txBody>
      </p:sp>
      <p:sp>
        <p:nvSpPr>
          <p:cNvPr id="4" name="Footer Placeholder 3">
            <a:extLst>
              <a:ext uri="{FF2B5EF4-FFF2-40B4-BE49-F238E27FC236}">
                <a16:creationId xmlns:a16="http://schemas.microsoft.com/office/drawing/2014/main" id="{68D30295-A3B1-4C4C-8F82-10B81916318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BBF31A0-9192-4F93-A6B8-0886F006FD76}"/>
              </a:ext>
            </a:extLst>
          </p:cNvPr>
          <p:cNvSpPr>
            <a:spLocks noGrp="1"/>
          </p:cNvSpPr>
          <p:nvPr>
            <p:ph type="sldNum" sz="quarter" idx="12"/>
          </p:nvPr>
        </p:nvSpPr>
        <p:spPr/>
        <p:txBody>
          <a:bodyPr/>
          <a:lstStyle/>
          <a:p>
            <a:fld id="{A201A046-C967-4E63-BDF9-55BF1E35A8D7}" type="slidenum">
              <a:rPr lang="en-US" smtClean="0"/>
              <a:t>‹#›</a:t>
            </a:fld>
            <a:endParaRPr lang="en-US"/>
          </a:p>
        </p:txBody>
      </p:sp>
    </p:spTree>
    <p:extLst>
      <p:ext uri="{BB962C8B-B14F-4D97-AF65-F5344CB8AC3E}">
        <p14:creationId xmlns:p14="http://schemas.microsoft.com/office/powerpoint/2010/main" val="15948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D87BC1-5328-4630-BC5C-B326BC4BD998}"/>
              </a:ext>
            </a:extLst>
          </p:cNvPr>
          <p:cNvSpPr>
            <a:spLocks noGrp="1"/>
          </p:cNvSpPr>
          <p:nvPr>
            <p:ph type="dt" sz="half" idx="10"/>
          </p:nvPr>
        </p:nvSpPr>
        <p:spPr/>
        <p:txBody>
          <a:bodyPr/>
          <a:lstStyle/>
          <a:p>
            <a:fld id="{9734D234-DBD7-4D89-A58E-E23475409327}" type="datetimeFigureOut">
              <a:rPr lang="en-US" smtClean="0"/>
              <a:t>1/14/2020</a:t>
            </a:fld>
            <a:endParaRPr lang="en-US"/>
          </a:p>
        </p:txBody>
      </p:sp>
      <p:sp>
        <p:nvSpPr>
          <p:cNvPr id="3" name="Footer Placeholder 2">
            <a:extLst>
              <a:ext uri="{FF2B5EF4-FFF2-40B4-BE49-F238E27FC236}">
                <a16:creationId xmlns:a16="http://schemas.microsoft.com/office/drawing/2014/main" id="{2DD2255E-59F3-4390-B30E-00E2E76038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3655DFA-34A9-48F0-8006-F2D1E4C30305}"/>
              </a:ext>
            </a:extLst>
          </p:cNvPr>
          <p:cNvSpPr>
            <a:spLocks noGrp="1"/>
          </p:cNvSpPr>
          <p:nvPr>
            <p:ph type="sldNum" sz="quarter" idx="12"/>
          </p:nvPr>
        </p:nvSpPr>
        <p:spPr/>
        <p:txBody>
          <a:bodyPr/>
          <a:lstStyle/>
          <a:p>
            <a:fld id="{A201A046-C967-4E63-BDF9-55BF1E35A8D7}" type="slidenum">
              <a:rPr lang="en-US" smtClean="0"/>
              <a:t>‹#›</a:t>
            </a:fld>
            <a:endParaRPr lang="en-US"/>
          </a:p>
        </p:txBody>
      </p:sp>
    </p:spTree>
    <p:extLst>
      <p:ext uri="{BB962C8B-B14F-4D97-AF65-F5344CB8AC3E}">
        <p14:creationId xmlns:p14="http://schemas.microsoft.com/office/powerpoint/2010/main" val="2170680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78066-765A-4436-B3C8-D4EE57A91C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DBDD51C-1D2F-4A7E-840C-E116F7C6F8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75739D-6C7A-4A14-80EF-7F4F37C9C6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2E4F54-EF52-4972-9724-537F42DC45E2}"/>
              </a:ext>
            </a:extLst>
          </p:cNvPr>
          <p:cNvSpPr>
            <a:spLocks noGrp="1"/>
          </p:cNvSpPr>
          <p:nvPr>
            <p:ph type="dt" sz="half" idx="10"/>
          </p:nvPr>
        </p:nvSpPr>
        <p:spPr/>
        <p:txBody>
          <a:bodyPr/>
          <a:lstStyle/>
          <a:p>
            <a:fld id="{9734D234-DBD7-4D89-A58E-E23475409327}" type="datetimeFigureOut">
              <a:rPr lang="en-US" smtClean="0"/>
              <a:t>1/14/2020</a:t>
            </a:fld>
            <a:endParaRPr lang="en-US"/>
          </a:p>
        </p:txBody>
      </p:sp>
      <p:sp>
        <p:nvSpPr>
          <p:cNvPr id="6" name="Footer Placeholder 5">
            <a:extLst>
              <a:ext uri="{FF2B5EF4-FFF2-40B4-BE49-F238E27FC236}">
                <a16:creationId xmlns:a16="http://schemas.microsoft.com/office/drawing/2014/main" id="{955DB627-81EE-41A1-9A2C-4776D7E25E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6CD0D7-1ED4-4F6D-80E3-27479C50D808}"/>
              </a:ext>
            </a:extLst>
          </p:cNvPr>
          <p:cNvSpPr>
            <a:spLocks noGrp="1"/>
          </p:cNvSpPr>
          <p:nvPr>
            <p:ph type="sldNum" sz="quarter" idx="12"/>
          </p:nvPr>
        </p:nvSpPr>
        <p:spPr/>
        <p:txBody>
          <a:bodyPr/>
          <a:lstStyle/>
          <a:p>
            <a:fld id="{A201A046-C967-4E63-BDF9-55BF1E35A8D7}" type="slidenum">
              <a:rPr lang="en-US" smtClean="0"/>
              <a:t>‹#›</a:t>
            </a:fld>
            <a:endParaRPr lang="en-US"/>
          </a:p>
        </p:txBody>
      </p:sp>
    </p:spTree>
    <p:extLst>
      <p:ext uri="{BB962C8B-B14F-4D97-AF65-F5344CB8AC3E}">
        <p14:creationId xmlns:p14="http://schemas.microsoft.com/office/powerpoint/2010/main" val="2295509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1591D-9912-49BF-8DEF-D9AB0E6CFB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8CA860-D6A5-497D-AB80-A41D15F158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3E64C96-0C57-4FF8-8712-B9D1C8DA2B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1C8F77-E250-47D6-9987-A3A7437336BD}"/>
              </a:ext>
            </a:extLst>
          </p:cNvPr>
          <p:cNvSpPr>
            <a:spLocks noGrp="1"/>
          </p:cNvSpPr>
          <p:nvPr>
            <p:ph type="dt" sz="half" idx="10"/>
          </p:nvPr>
        </p:nvSpPr>
        <p:spPr/>
        <p:txBody>
          <a:bodyPr/>
          <a:lstStyle/>
          <a:p>
            <a:fld id="{9734D234-DBD7-4D89-A58E-E23475409327}" type="datetimeFigureOut">
              <a:rPr lang="en-US" smtClean="0"/>
              <a:t>1/14/2020</a:t>
            </a:fld>
            <a:endParaRPr lang="en-US"/>
          </a:p>
        </p:txBody>
      </p:sp>
      <p:sp>
        <p:nvSpPr>
          <p:cNvPr id="6" name="Footer Placeholder 5">
            <a:extLst>
              <a:ext uri="{FF2B5EF4-FFF2-40B4-BE49-F238E27FC236}">
                <a16:creationId xmlns:a16="http://schemas.microsoft.com/office/drawing/2014/main" id="{4DDCA426-079E-45F5-8455-AD14692201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8C1584-E207-4404-AE48-08720AA2454D}"/>
              </a:ext>
            </a:extLst>
          </p:cNvPr>
          <p:cNvSpPr>
            <a:spLocks noGrp="1"/>
          </p:cNvSpPr>
          <p:nvPr>
            <p:ph type="sldNum" sz="quarter" idx="12"/>
          </p:nvPr>
        </p:nvSpPr>
        <p:spPr/>
        <p:txBody>
          <a:bodyPr/>
          <a:lstStyle/>
          <a:p>
            <a:fld id="{A201A046-C967-4E63-BDF9-55BF1E35A8D7}" type="slidenum">
              <a:rPr lang="en-US" smtClean="0"/>
              <a:t>‹#›</a:t>
            </a:fld>
            <a:endParaRPr lang="en-US"/>
          </a:p>
        </p:txBody>
      </p:sp>
    </p:spTree>
    <p:extLst>
      <p:ext uri="{BB962C8B-B14F-4D97-AF65-F5344CB8AC3E}">
        <p14:creationId xmlns:p14="http://schemas.microsoft.com/office/powerpoint/2010/main" val="433930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9AA4F6-E9CD-43A8-B30D-5FC581FE6E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D669FF-0AF1-4F9A-A647-D94541FBE1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F1265C-AC14-46DF-AF69-149FC3FA58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34D234-DBD7-4D89-A58E-E23475409327}" type="datetimeFigureOut">
              <a:rPr lang="en-US" smtClean="0"/>
              <a:t>1/14/2020</a:t>
            </a:fld>
            <a:endParaRPr lang="en-US"/>
          </a:p>
        </p:txBody>
      </p:sp>
      <p:sp>
        <p:nvSpPr>
          <p:cNvPr id="5" name="Footer Placeholder 4">
            <a:extLst>
              <a:ext uri="{FF2B5EF4-FFF2-40B4-BE49-F238E27FC236}">
                <a16:creationId xmlns:a16="http://schemas.microsoft.com/office/drawing/2014/main" id="{31DF13F4-4709-46AB-A0E9-5FCA60E7B0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3271022-61A2-425D-B2EC-2A6E41437B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01A046-C967-4E63-BDF9-55BF1E35A8D7}" type="slidenum">
              <a:rPr lang="en-US" smtClean="0"/>
              <a:t>‹#›</a:t>
            </a:fld>
            <a:endParaRPr lang="en-US"/>
          </a:p>
        </p:txBody>
      </p:sp>
    </p:spTree>
    <p:extLst>
      <p:ext uri="{BB962C8B-B14F-4D97-AF65-F5344CB8AC3E}">
        <p14:creationId xmlns:p14="http://schemas.microsoft.com/office/powerpoint/2010/main" val="1595411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gartner.com/smarterwithgartner/how-to-create-a-business-case-for-data-quality-improvement/"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hyperlink" Target="https://www.ibmbigdatahub.com/infographic/extracting-business-value-4-vs-big-data"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12.xml"/><Relationship Id="rId4" Type="http://schemas.openxmlformats.org/officeDocument/2006/relationships/hyperlink" Target="http://public.tableausoftware.com/profile/mirandali#!/vizhome/Executive-Dashboard_7/ExecutiveDashboard"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3">
            <a:extLst>
              <a:ext uri="{FF2B5EF4-FFF2-40B4-BE49-F238E27FC236}">
                <a16:creationId xmlns:a16="http://schemas.microsoft.com/office/drawing/2014/main" id="{65C99585-0B74-45C0-BA49-6AF94E47808A}"/>
              </a:ext>
            </a:extLst>
          </p:cNvPr>
          <p:cNvSpPr>
            <a:spLocks noGrp="1" noChangeArrowheads="1"/>
          </p:cNvSpPr>
          <p:nvPr>
            <p:ph sz="half" idx="1"/>
          </p:nvPr>
        </p:nvSpPr>
        <p:spPr bwMode="auto">
          <a:xfrm>
            <a:off x="609600" y="1981200"/>
            <a:ext cx="5384800" cy="3910314"/>
          </a:xfrm>
          <a:prstGeom prst="rect">
            <a:avLst/>
          </a:prstGeom>
          <a:noFill/>
          <a:ln w="9525">
            <a:noFill/>
            <a:miter lim="800000"/>
            <a:headEnd/>
            <a:tailEnd/>
          </a:ln>
          <a:effectLst/>
        </p:spPr>
        <p:txBody>
          <a:bodyPr vert="horz" wrap="square" lIns="90488" tIns="44450" rIns="90488" bIns="44450" numCol="1" anchor="t" anchorCtr="0" compatLnSpc="1">
            <a:prstTxWarp prst="textNoShape">
              <a:avLst/>
            </a:prstTxWarp>
            <a:normAutofit/>
          </a:bodyPr>
          <a:lstStyle/>
          <a:p>
            <a:pPr marL="0" indent="0" algn="ctr" eaLnBrk="1" hangingPunct="1">
              <a:buNone/>
              <a:defRPr/>
            </a:pPr>
            <a:endParaRPr lang="en-US" dirty="0">
              <a:effectLst>
                <a:outerShdw blurRad="38100" dist="38100" dir="2700000" algn="tl">
                  <a:srgbClr val="FFFFFF"/>
                </a:outerShdw>
              </a:effectLst>
            </a:endParaRPr>
          </a:p>
          <a:p>
            <a:pPr marL="0" indent="0" algn="ctr" eaLnBrk="1" hangingPunct="1">
              <a:buNone/>
              <a:defRPr/>
            </a:pPr>
            <a:endParaRPr lang="en-US" dirty="0">
              <a:effectLst>
                <a:outerShdw blurRad="38100" dist="38100" dir="2700000" algn="tl">
                  <a:srgbClr val="FFFFFF"/>
                </a:outerShdw>
              </a:effectLst>
            </a:endParaRPr>
          </a:p>
          <a:p>
            <a:pPr marL="0" indent="0" algn="ctr" eaLnBrk="1" hangingPunct="1">
              <a:buNone/>
              <a:defRPr/>
            </a:pPr>
            <a:r>
              <a:rPr lang="en-US" dirty="0">
                <a:effectLst>
                  <a:outerShdw blurRad="38100" dist="38100" dir="2700000" algn="tl">
                    <a:srgbClr val="FFFFFF"/>
                  </a:outerShdw>
                </a:effectLst>
              </a:rPr>
              <a:t>Chapter 1:</a:t>
            </a:r>
            <a:br>
              <a:rPr lang="en-US" dirty="0">
                <a:effectLst>
                  <a:outerShdw blurRad="38100" dist="38100" dir="2700000" algn="tl">
                    <a:srgbClr val="FFFFFF"/>
                  </a:outerShdw>
                </a:effectLst>
              </a:rPr>
            </a:br>
            <a:r>
              <a:rPr lang="en-US" dirty="0">
                <a:effectLst>
                  <a:outerShdw blurRad="38100" dist="38100" dir="2700000" algn="tl">
                    <a:srgbClr val="FFFFFF"/>
                  </a:outerShdw>
                </a:effectLst>
              </a:rPr>
              <a:t>The Database Environment and Development Process</a:t>
            </a:r>
            <a:endParaRPr lang="en-US" dirty="0">
              <a:effectLst/>
            </a:endParaRPr>
          </a:p>
        </p:txBody>
      </p:sp>
      <p:pic>
        <p:nvPicPr>
          <p:cNvPr id="7" name="Picture 6">
            <a:extLst>
              <a:ext uri="{FF2B5EF4-FFF2-40B4-BE49-F238E27FC236}">
                <a16:creationId xmlns:a16="http://schemas.microsoft.com/office/drawing/2014/main" id="{39BBF66E-39A4-453B-BBFC-6EE5D724B2C7}"/>
              </a:ext>
            </a:extLst>
          </p:cNvPr>
          <p:cNvPicPr>
            <a:picLocks noChangeAspect="1"/>
          </p:cNvPicPr>
          <p:nvPr/>
        </p:nvPicPr>
        <p:blipFill>
          <a:blip r:embed="rId3"/>
          <a:stretch>
            <a:fillRect/>
          </a:stretch>
        </p:blipFill>
        <p:spPr>
          <a:xfrm>
            <a:off x="6262235" y="1776714"/>
            <a:ext cx="3455530" cy="4114800"/>
          </a:xfrm>
          <a:prstGeom prst="rect">
            <a:avLst/>
          </a:prstGeom>
          <a:noFill/>
        </p:spPr>
      </p:pic>
      <p:sp>
        <p:nvSpPr>
          <p:cNvPr id="6" name="Rectangle 6">
            <a:extLst>
              <a:ext uri="{FF2B5EF4-FFF2-40B4-BE49-F238E27FC236}">
                <a16:creationId xmlns:a16="http://schemas.microsoft.com/office/drawing/2014/main" id="{7E9470F8-37DD-43AE-A7B1-B21A67897BB5}"/>
              </a:ext>
            </a:extLst>
          </p:cNvPr>
          <p:cNvSpPr>
            <a:spLocks noGrp="1" noChangeArrowheads="1"/>
          </p:cNvSpPr>
          <p:nvPr>
            <p:ph type="sldNum" sz="quarter" idx="10"/>
          </p:nvPr>
        </p:nvSpPr>
        <p:spPr bwMode="auto">
          <a:xfrm>
            <a:off x="8737600" y="6245225"/>
            <a:ext cx="2844800" cy="476250"/>
          </a:xfrm>
          <a:prstGeom prst="rect">
            <a:avLst/>
          </a:prstGeom>
          <a:noFill/>
          <a:ln w="9525">
            <a:noFill/>
            <a:miter lim="800000"/>
            <a:headEnd/>
            <a:tailEnd/>
          </a:ln>
          <a:effectLst/>
        </p:spPr>
        <p:txBody>
          <a:bodyPr wrap="square" anchor="b">
            <a:norm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spcAft>
                <a:spcPts val="600"/>
              </a:spcAft>
              <a:defRPr/>
            </a:pPr>
            <a:fld id="{266FD798-9C09-4A98-9F42-1E096653A419}" type="slidenum">
              <a:rPr lang="en-US" altLang="en-US" smtClean="0">
                <a:solidFill>
                  <a:srgbClr val="000000"/>
                </a:solidFill>
              </a:rPr>
              <a:pPr eaLnBrk="1" hangingPunct="1">
                <a:spcAft>
                  <a:spcPts val="600"/>
                </a:spcAft>
                <a:defRPr/>
              </a:pPr>
              <a:t>1</a:t>
            </a:fld>
            <a:endParaRPr lang="en-US" altLang="en-US">
              <a:solidFill>
                <a:srgbClr val="000000"/>
              </a:solidFill>
            </a:endParaRPr>
          </a:p>
        </p:txBody>
      </p:sp>
      <p:sp>
        <p:nvSpPr>
          <p:cNvPr id="5" name="Rectangle 5">
            <a:extLst>
              <a:ext uri="{FF2B5EF4-FFF2-40B4-BE49-F238E27FC236}">
                <a16:creationId xmlns:a16="http://schemas.microsoft.com/office/drawing/2014/main" id="{246E446F-C381-47A9-A188-64CAE3605F44}"/>
              </a:ext>
            </a:extLst>
          </p:cNvPr>
          <p:cNvSpPr>
            <a:spLocks noGrp="1" noChangeArrowheads="1"/>
          </p:cNvSpPr>
          <p:nvPr>
            <p:ph type="ftr" sz="quarter" idx="11"/>
          </p:nvPr>
        </p:nvSpPr>
        <p:spPr>
          <a:xfrm>
            <a:off x="2736851" y="6203950"/>
            <a:ext cx="6386513" cy="476250"/>
          </a:xfrm>
        </p:spPr>
        <p:txBody>
          <a:bodyPr/>
          <a:lstStyle/>
          <a:p>
            <a:pPr>
              <a:spcAft>
                <a:spcPts val="600"/>
              </a:spcAft>
              <a:defRPr/>
            </a:pPr>
            <a:r>
              <a:rPr lang="en-US" sz="1800" dirty="0">
                <a:latin typeface="Tahoma" pitchFamily="34" charset="0"/>
              </a:rPr>
              <a:t>© 2011 Pearson Education, Inc.  Publishing as Prentice Hall</a:t>
            </a:r>
            <a:endParaRPr lang="en-US" sz="1800">
              <a:latin typeface="Tahoma" pitchFamily="34"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D274FE5-1AEE-4E84-88FD-B2BC66C794CB}"/>
              </a:ext>
            </a:extLst>
          </p:cNvPr>
          <p:cNvPicPr>
            <a:picLocks noChangeAspect="1"/>
          </p:cNvPicPr>
          <p:nvPr/>
        </p:nvPicPr>
        <p:blipFill>
          <a:blip r:embed="rId3"/>
          <a:stretch>
            <a:fillRect/>
          </a:stretch>
        </p:blipFill>
        <p:spPr>
          <a:xfrm>
            <a:off x="2743200" y="514349"/>
            <a:ext cx="5786437" cy="6321729"/>
          </a:xfrm>
          <a:prstGeom prst="rect">
            <a:avLst/>
          </a:prstGeom>
        </p:spPr>
      </p:pic>
    </p:spTree>
    <p:extLst>
      <p:ext uri="{BB962C8B-B14F-4D97-AF65-F5344CB8AC3E}">
        <p14:creationId xmlns:p14="http://schemas.microsoft.com/office/powerpoint/2010/main" val="487404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BB5C46-A33B-47BA-BA40-B169DBE5F122}"/>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84C97C40-32F7-4A38-BD67-0ED9E1197297}" type="slidenum">
              <a:rPr lang="en-US" altLang="en-US" smtClean="0">
                <a:solidFill>
                  <a:srgbClr val="000000"/>
                </a:solidFill>
                <a:latin typeface="Arial" panose="020B0604020202020204" pitchFamily="34" charset="0"/>
              </a:rPr>
              <a:pPr eaLnBrk="1" hangingPunct="1">
                <a:defRPr/>
              </a:pPr>
              <a:t>11</a:t>
            </a:fld>
            <a:endParaRPr lang="en-US" altLang="en-US">
              <a:solidFill>
                <a:srgbClr val="000000"/>
              </a:solidFill>
              <a:latin typeface="Arial" panose="020B0604020202020204" pitchFamily="34" charset="0"/>
            </a:endParaRPr>
          </a:p>
        </p:txBody>
      </p:sp>
      <p:sp>
        <p:nvSpPr>
          <p:cNvPr id="6146" name="Rectangle 2">
            <a:extLst>
              <a:ext uri="{FF2B5EF4-FFF2-40B4-BE49-F238E27FC236}">
                <a16:creationId xmlns:a16="http://schemas.microsoft.com/office/drawing/2014/main" id="{09AABF88-4D6B-46FE-B454-5C1425609085}"/>
              </a:ext>
            </a:extLst>
          </p:cNvPr>
          <p:cNvSpPr>
            <a:spLocks noGrp="1" noChangeArrowheads="1"/>
          </p:cNvSpPr>
          <p:nvPr>
            <p:ph type="title"/>
          </p:nvPr>
        </p:nvSpPr>
        <p:spPr>
          <a:xfrm>
            <a:off x="1752600" y="0"/>
            <a:ext cx="8915400" cy="1143000"/>
          </a:xfrm>
        </p:spPr>
        <p:txBody>
          <a:bodyPr vert="horz" wrap="square" lIns="90488" tIns="44450" rIns="90488" bIns="44450" numCol="1" anchor="ctr" anchorCtr="0" compatLnSpc="1">
            <a:prstTxWarp prst="textNoShape">
              <a:avLst/>
            </a:prstTxWarp>
          </a:bodyPr>
          <a:lstStyle/>
          <a:p>
            <a:pPr eaLnBrk="1" hangingPunct="1">
              <a:defRPr/>
            </a:pPr>
            <a:r>
              <a:rPr lang="en-US">
                <a:solidFill>
                  <a:srgbClr val="000000"/>
                </a:solidFill>
                <a:effectLst>
                  <a:outerShdw blurRad="38100" dist="38100" dir="2700000" algn="tl">
                    <a:srgbClr val="FFFFFF"/>
                  </a:outerShdw>
                </a:effectLst>
              </a:rPr>
              <a:t>Disadvantages of File Processing</a:t>
            </a:r>
          </a:p>
        </p:txBody>
      </p:sp>
      <p:sp>
        <p:nvSpPr>
          <p:cNvPr id="6147" name="Rectangle 3">
            <a:extLst>
              <a:ext uri="{FF2B5EF4-FFF2-40B4-BE49-F238E27FC236}">
                <a16:creationId xmlns:a16="http://schemas.microsoft.com/office/drawing/2014/main" id="{9CABD470-08EB-4329-AD64-33BBE87B6D51}"/>
              </a:ext>
            </a:extLst>
          </p:cNvPr>
          <p:cNvSpPr>
            <a:spLocks noGrp="1" noChangeArrowheads="1"/>
          </p:cNvSpPr>
          <p:nvPr>
            <p:ph type="body" idx="1"/>
          </p:nvPr>
        </p:nvSpPr>
        <p:spPr>
          <a:xfrm>
            <a:off x="1752600" y="1371600"/>
            <a:ext cx="8763000" cy="4648200"/>
          </a:xfrm>
        </p:spPr>
        <p:txBody>
          <a:bodyPr vert="horz" wrap="square" lIns="90488" tIns="44450" rIns="90488" bIns="44450" numCol="1" anchor="t" anchorCtr="0" compatLnSpc="1">
            <a:prstTxWarp prst="textNoShape">
              <a:avLst/>
            </a:prstTxWarp>
          </a:bodyPr>
          <a:lstStyle/>
          <a:p>
            <a:pPr eaLnBrk="1" hangingPunct="1">
              <a:defRPr/>
            </a:pPr>
            <a:r>
              <a:rPr lang="en-US" sz="2800" b="1" dirty="0">
                <a:solidFill>
                  <a:srgbClr val="000000"/>
                </a:solidFill>
                <a:effectLst>
                  <a:outerShdw blurRad="38100" dist="38100" dir="2700000" algn="tl">
                    <a:srgbClr val="FFFFFF"/>
                  </a:outerShdw>
                </a:effectLst>
              </a:rPr>
              <a:t>Program-Data Dependence</a:t>
            </a:r>
          </a:p>
          <a:p>
            <a:pPr lvl="1" eaLnBrk="1" hangingPunct="1">
              <a:defRPr/>
            </a:pPr>
            <a:r>
              <a:rPr lang="en-US" sz="2000" dirty="0">
                <a:solidFill>
                  <a:srgbClr val="000000"/>
                </a:solidFill>
                <a:effectLst>
                  <a:outerShdw blurRad="38100" dist="38100" dir="2700000" algn="tl">
                    <a:srgbClr val="FFFFFF"/>
                  </a:outerShdw>
                </a:effectLst>
              </a:rPr>
              <a:t>All programs maintain metadata for each file they use</a:t>
            </a:r>
          </a:p>
          <a:p>
            <a:pPr eaLnBrk="1" hangingPunct="1">
              <a:defRPr/>
            </a:pPr>
            <a:r>
              <a:rPr lang="en-US" sz="2800" b="1" dirty="0">
                <a:solidFill>
                  <a:srgbClr val="000000"/>
                </a:solidFill>
                <a:effectLst>
                  <a:outerShdw blurRad="38100" dist="38100" dir="2700000" algn="tl">
                    <a:srgbClr val="FFFFFF"/>
                  </a:outerShdw>
                </a:effectLst>
              </a:rPr>
              <a:t>Duplication of Data</a:t>
            </a:r>
          </a:p>
          <a:p>
            <a:pPr lvl="1" eaLnBrk="1" hangingPunct="1">
              <a:defRPr/>
            </a:pPr>
            <a:r>
              <a:rPr lang="en-US" sz="2000" dirty="0">
                <a:solidFill>
                  <a:srgbClr val="000000"/>
                </a:solidFill>
                <a:effectLst>
                  <a:outerShdw blurRad="38100" dist="38100" dir="2700000" algn="tl">
                    <a:srgbClr val="FFFFFF"/>
                  </a:outerShdw>
                </a:effectLst>
              </a:rPr>
              <a:t>Different systems/programs have separate copies of the same data</a:t>
            </a:r>
          </a:p>
          <a:p>
            <a:pPr eaLnBrk="1" hangingPunct="1">
              <a:defRPr/>
            </a:pPr>
            <a:r>
              <a:rPr lang="en-US" sz="2800" b="1" dirty="0">
                <a:solidFill>
                  <a:srgbClr val="000000"/>
                </a:solidFill>
                <a:effectLst>
                  <a:outerShdw blurRad="38100" dist="38100" dir="2700000" algn="tl">
                    <a:srgbClr val="FFFFFF"/>
                  </a:outerShdw>
                </a:effectLst>
              </a:rPr>
              <a:t>Limited Data Sharing</a:t>
            </a:r>
          </a:p>
          <a:p>
            <a:pPr lvl="1" eaLnBrk="1" hangingPunct="1">
              <a:defRPr/>
            </a:pPr>
            <a:r>
              <a:rPr lang="en-US" sz="2000" dirty="0">
                <a:solidFill>
                  <a:srgbClr val="000000"/>
                </a:solidFill>
                <a:effectLst>
                  <a:outerShdw blurRad="38100" dist="38100" dir="2700000" algn="tl">
                    <a:srgbClr val="FFFFFF"/>
                  </a:outerShdw>
                </a:effectLst>
              </a:rPr>
              <a:t>No centralized control of data</a:t>
            </a:r>
          </a:p>
          <a:p>
            <a:pPr eaLnBrk="1" hangingPunct="1">
              <a:defRPr/>
            </a:pPr>
            <a:r>
              <a:rPr lang="en-US" sz="2800" b="1" dirty="0">
                <a:solidFill>
                  <a:srgbClr val="000000"/>
                </a:solidFill>
                <a:effectLst>
                  <a:outerShdw blurRad="38100" dist="38100" dir="2700000" algn="tl">
                    <a:srgbClr val="FFFFFF"/>
                  </a:outerShdw>
                </a:effectLst>
              </a:rPr>
              <a:t>Lengthy Development Times</a:t>
            </a:r>
          </a:p>
          <a:p>
            <a:pPr lvl="1" eaLnBrk="1" hangingPunct="1">
              <a:defRPr/>
            </a:pPr>
            <a:r>
              <a:rPr lang="en-US" sz="2000" dirty="0">
                <a:solidFill>
                  <a:srgbClr val="000000"/>
                </a:solidFill>
                <a:effectLst>
                  <a:outerShdw blurRad="38100" dist="38100" dir="2700000" algn="tl">
                    <a:srgbClr val="FFFFFF"/>
                  </a:outerShdw>
                </a:effectLst>
              </a:rPr>
              <a:t>Programmers must design their own file formats</a:t>
            </a:r>
          </a:p>
          <a:p>
            <a:pPr eaLnBrk="1" hangingPunct="1">
              <a:defRPr/>
            </a:pPr>
            <a:r>
              <a:rPr lang="en-US" sz="2800" b="1" dirty="0">
                <a:solidFill>
                  <a:srgbClr val="000000"/>
                </a:solidFill>
                <a:effectLst>
                  <a:outerShdw blurRad="38100" dist="38100" dir="2700000" algn="tl">
                    <a:srgbClr val="FFFFFF"/>
                  </a:outerShdw>
                </a:effectLst>
              </a:rPr>
              <a:t>Excessive Program Maintenance</a:t>
            </a:r>
          </a:p>
          <a:p>
            <a:pPr lvl="1" eaLnBrk="1" hangingPunct="1">
              <a:defRPr/>
            </a:pPr>
            <a:r>
              <a:rPr lang="en-US" sz="2000" dirty="0">
                <a:solidFill>
                  <a:srgbClr val="000000"/>
                </a:solidFill>
                <a:effectLst>
                  <a:outerShdw blurRad="38100" dist="38100" dir="2700000" algn="tl">
                    <a:srgbClr val="FFFFFF"/>
                  </a:outerShdw>
                </a:effectLst>
              </a:rPr>
              <a:t>80% of information systems budget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fade">
                                      <p:cBhvr>
                                        <p:cTn id="7" dur="1000"/>
                                        <p:tgtEl>
                                          <p:spTgt spid="6147">
                                            <p:txEl>
                                              <p:pRg st="0" end="0"/>
                                            </p:txEl>
                                          </p:spTgt>
                                        </p:tgtEl>
                                      </p:cBhvr>
                                    </p:animEffect>
                                    <p:anim calcmode="lin" valueType="num">
                                      <p:cBhvr>
                                        <p:cTn id="8" dur="1000" fill="hold"/>
                                        <p:tgtEl>
                                          <p:spTgt spid="614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14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147">
                                            <p:txEl>
                                              <p:pRg st="1" end="1"/>
                                            </p:txEl>
                                          </p:spTgt>
                                        </p:tgtEl>
                                        <p:attrNameLst>
                                          <p:attrName>style.visibility</p:attrName>
                                        </p:attrNameLst>
                                      </p:cBhvr>
                                      <p:to>
                                        <p:strVal val="visible"/>
                                      </p:to>
                                    </p:set>
                                    <p:animEffect transition="in" filter="fade">
                                      <p:cBhvr>
                                        <p:cTn id="12" dur="1000"/>
                                        <p:tgtEl>
                                          <p:spTgt spid="6147">
                                            <p:txEl>
                                              <p:pRg st="1" end="1"/>
                                            </p:txEl>
                                          </p:spTgt>
                                        </p:tgtEl>
                                      </p:cBhvr>
                                    </p:animEffect>
                                    <p:anim calcmode="lin" valueType="num">
                                      <p:cBhvr>
                                        <p:cTn id="13" dur="1000" fill="hold"/>
                                        <p:tgtEl>
                                          <p:spTgt spid="614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614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147">
                                            <p:txEl>
                                              <p:pRg st="2" end="2"/>
                                            </p:txEl>
                                          </p:spTgt>
                                        </p:tgtEl>
                                        <p:attrNameLst>
                                          <p:attrName>style.visibility</p:attrName>
                                        </p:attrNameLst>
                                      </p:cBhvr>
                                      <p:to>
                                        <p:strVal val="visible"/>
                                      </p:to>
                                    </p:set>
                                    <p:animEffect transition="in" filter="fade">
                                      <p:cBhvr>
                                        <p:cTn id="19" dur="1000"/>
                                        <p:tgtEl>
                                          <p:spTgt spid="6147">
                                            <p:txEl>
                                              <p:pRg st="2" end="2"/>
                                            </p:txEl>
                                          </p:spTgt>
                                        </p:tgtEl>
                                      </p:cBhvr>
                                    </p:animEffect>
                                    <p:anim calcmode="lin" valueType="num">
                                      <p:cBhvr>
                                        <p:cTn id="20" dur="1000" fill="hold"/>
                                        <p:tgtEl>
                                          <p:spTgt spid="6147">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6147">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6147">
                                            <p:txEl>
                                              <p:pRg st="3" end="3"/>
                                            </p:txEl>
                                          </p:spTgt>
                                        </p:tgtEl>
                                        <p:attrNameLst>
                                          <p:attrName>style.visibility</p:attrName>
                                        </p:attrNameLst>
                                      </p:cBhvr>
                                      <p:to>
                                        <p:strVal val="visible"/>
                                      </p:to>
                                    </p:set>
                                    <p:animEffect transition="in" filter="fade">
                                      <p:cBhvr>
                                        <p:cTn id="24" dur="1000"/>
                                        <p:tgtEl>
                                          <p:spTgt spid="6147">
                                            <p:txEl>
                                              <p:pRg st="3" end="3"/>
                                            </p:txEl>
                                          </p:spTgt>
                                        </p:tgtEl>
                                      </p:cBhvr>
                                    </p:animEffect>
                                    <p:anim calcmode="lin" valueType="num">
                                      <p:cBhvr>
                                        <p:cTn id="25" dur="1000" fill="hold"/>
                                        <p:tgtEl>
                                          <p:spTgt spid="6147">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614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6147">
                                            <p:txEl>
                                              <p:pRg st="4" end="4"/>
                                            </p:txEl>
                                          </p:spTgt>
                                        </p:tgtEl>
                                        <p:attrNameLst>
                                          <p:attrName>style.visibility</p:attrName>
                                        </p:attrNameLst>
                                      </p:cBhvr>
                                      <p:to>
                                        <p:strVal val="visible"/>
                                      </p:to>
                                    </p:set>
                                    <p:animEffect transition="in" filter="fade">
                                      <p:cBhvr>
                                        <p:cTn id="31" dur="1000"/>
                                        <p:tgtEl>
                                          <p:spTgt spid="6147">
                                            <p:txEl>
                                              <p:pRg st="4" end="4"/>
                                            </p:txEl>
                                          </p:spTgt>
                                        </p:tgtEl>
                                      </p:cBhvr>
                                    </p:animEffect>
                                    <p:anim calcmode="lin" valueType="num">
                                      <p:cBhvr>
                                        <p:cTn id="32" dur="1000" fill="hold"/>
                                        <p:tgtEl>
                                          <p:spTgt spid="6147">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6147">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6147">
                                            <p:txEl>
                                              <p:pRg st="5" end="5"/>
                                            </p:txEl>
                                          </p:spTgt>
                                        </p:tgtEl>
                                        <p:attrNameLst>
                                          <p:attrName>style.visibility</p:attrName>
                                        </p:attrNameLst>
                                      </p:cBhvr>
                                      <p:to>
                                        <p:strVal val="visible"/>
                                      </p:to>
                                    </p:set>
                                    <p:animEffect transition="in" filter="fade">
                                      <p:cBhvr>
                                        <p:cTn id="36" dur="1000"/>
                                        <p:tgtEl>
                                          <p:spTgt spid="6147">
                                            <p:txEl>
                                              <p:pRg st="5" end="5"/>
                                            </p:txEl>
                                          </p:spTgt>
                                        </p:tgtEl>
                                      </p:cBhvr>
                                    </p:animEffect>
                                    <p:anim calcmode="lin" valueType="num">
                                      <p:cBhvr>
                                        <p:cTn id="37" dur="1000" fill="hold"/>
                                        <p:tgtEl>
                                          <p:spTgt spid="6147">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614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6147">
                                            <p:txEl>
                                              <p:pRg st="6" end="6"/>
                                            </p:txEl>
                                          </p:spTgt>
                                        </p:tgtEl>
                                        <p:attrNameLst>
                                          <p:attrName>style.visibility</p:attrName>
                                        </p:attrNameLst>
                                      </p:cBhvr>
                                      <p:to>
                                        <p:strVal val="visible"/>
                                      </p:to>
                                    </p:set>
                                    <p:animEffect transition="in" filter="fade">
                                      <p:cBhvr>
                                        <p:cTn id="43" dur="1000"/>
                                        <p:tgtEl>
                                          <p:spTgt spid="6147">
                                            <p:txEl>
                                              <p:pRg st="6" end="6"/>
                                            </p:txEl>
                                          </p:spTgt>
                                        </p:tgtEl>
                                      </p:cBhvr>
                                    </p:animEffect>
                                    <p:anim calcmode="lin" valueType="num">
                                      <p:cBhvr>
                                        <p:cTn id="44" dur="1000" fill="hold"/>
                                        <p:tgtEl>
                                          <p:spTgt spid="6147">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6147">
                                            <p:txEl>
                                              <p:pRg st="6" end="6"/>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6147">
                                            <p:txEl>
                                              <p:pRg st="7" end="7"/>
                                            </p:txEl>
                                          </p:spTgt>
                                        </p:tgtEl>
                                        <p:attrNameLst>
                                          <p:attrName>style.visibility</p:attrName>
                                        </p:attrNameLst>
                                      </p:cBhvr>
                                      <p:to>
                                        <p:strVal val="visible"/>
                                      </p:to>
                                    </p:set>
                                    <p:animEffect transition="in" filter="fade">
                                      <p:cBhvr>
                                        <p:cTn id="48" dur="1000"/>
                                        <p:tgtEl>
                                          <p:spTgt spid="6147">
                                            <p:txEl>
                                              <p:pRg st="7" end="7"/>
                                            </p:txEl>
                                          </p:spTgt>
                                        </p:tgtEl>
                                      </p:cBhvr>
                                    </p:animEffect>
                                    <p:anim calcmode="lin" valueType="num">
                                      <p:cBhvr>
                                        <p:cTn id="49" dur="1000" fill="hold"/>
                                        <p:tgtEl>
                                          <p:spTgt spid="6147">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614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6147">
                                            <p:txEl>
                                              <p:pRg st="8" end="8"/>
                                            </p:txEl>
                                          </p:spTgt>
                                        </p:tgtEl>
                                        <p:attrNameLst>
                                          <p:attrName>style.visibility</p:attrName>
                                        </p:attrNameLst>
                                      </p:cBhvr>
                                      <p:to>
                                        <p:strVal val="visible"/>
                                      </p:to>
                                    </p:set>
                                    <p:animEffect transition="in" filter="fade">
                                      <p:cBhvr>
                                        <p:cTn id="55" dur="1000"/>
                                        <p:tgtEl>
                                          <p:spTgt spid="6147">
                                            <p:txEl>
                                              <p:pRg st="8" end="8"/>
                                            </p:txEl>
                                          </p:spTgt>
                                        </p:tgtEl>
                                      </p:cBhvr>
                                    </p:animEffect>
                                    <p:anim calcmode="lin" valueType="num">
                                      <p:cBhvr>
                                        <p:cTn id="56" dur="1000" fill="hold"/>
                                        <p:tgtEl>
                                          <p:spTgt spid="6147">
                                            <p:txEl>
                                              <p:pRg st="8" end="8"/>
                                            </p:txEl>
                                          </p:spTgt>
                                        </p:tgtEl>
                                        <p:attrNameLst>
                                          <p:attrName>ppt_x</p:attrName>
                                        </p:attrNameLst>
                                      </p:cBhvr>
                                      <p:tavLst>
                                        <p:tav tm="0">
                                          <p:val>
                                            <p:strVal val="#ppt_x"/>
                                          </p:val>
                                        </p:tav>
                                        <p:tav tm="100000">
                                          <p:val>
                                            <p:strVal val="#ppt_x"/>
                                          </p:val>
                                        </p:tav>
                                      </p:tavLst>
                                    </p:anim>
                                    <p:anim calcmode="lin" valueType="num">
                                      <p:cBhvr>
                                        <p:cTn id="57" dur="1000" fill="hold"/>
                                        <p:tgtEl>
                                          <p:spTgt spid="6147">
                                            <p:txEl>
                                              <p:pRg st="8" end="8"/>
                                            </p:txEl>
                                          </p:spTgt>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6147">
                                            <p:txEl>
                                              <p:pRg st="9" end="9"/>
                                            </p:txEl>
                                          </p:spTgt>
                                        </p:tgtEl>
                                        <p:attrNameLst>
                                          <p:attrName>style.visibility</p:attrName>
                                        </p:attrNameLst>
                                      </p:cBhvr>
                                      <p:to>
                                        <p:strVal val="visible"/>
                                      </p:to>
                                    </p:set>
                                    <p:animEffect transition="in" filter="fade">
                                      <p:cBhvr>
                                        <p:cTn id="60" dur="1000"/>
                                        <p:tgtEl>
                                          <p:spTgt spid="6147">
                                            <p:txEl>
                                              <p:pRg st="9" end="9"/>
                                            </p:txEl>
                                          </p:spTgt>
                                        </p:tgtEl>
                                      </p:cBhvr>
                                    </p:animEffect>
                                    <p:anim calcmode="lin" valueType="num">
                                      <p:cBhvr>
                                        <p:cTn id="61" dur="1000" fill="hold"/>
                                        <p:tgtEl>
                                          <p:spTgt spid="6147">
                                            <p:txEl>
                                              <p:pRg st="9" end="9"/>
                                            </p:txEl>
                                          </p:spTgt>
                                        </p:tgtEl>
                                        <p:attrNameLst>
                                          <p:attrName>ppt_x</p:attrName>
                                        </p:attrNameLst>
                                      </p:cBhvr>
                                      <p:tavLst>
                                        <p:tav tm="0">
                                          <p:val>
                                            <p:strVal val="#ppt_x"/>
                                          </p:val>
                                        </p:tav>
                                        <p:tav tm="100000">
                                          <p:val>
                                            <p:strVal val="#ppt_x"/>
                                          </p:val>
                                        </p:tav>
                                      </p:tavLst>
                                    </p:anim>
                                    <p:anim calcmode="lin" valueType="num">
                                      <p:cBhvr>
                                        <p:cTn id="62" dur="1000" fill="hold"/>
                                        <p:tgtEl>
                                          <p:spTgt spid="6147">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544C173-055F-4A2E-BE01-137CA1CB73E1}"/>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DC477EAE-690D-4591-BAA0-64905DF39503}" type="slidenum">
              <a:rPr lang="en-US" altLang="en-US" smtClean="0">
                <a:solidFill>
                  <a:srgbClr val="000000"/>
                </a:solidFill>
                <a:latin typeface="Arial" panose="020B0604020202020204" pitchFamily="34" charset="0"/>
              </a:rPr>
              <a:pPr eaLnBrk="1" hangingPunct="1">
                <a:defRPr/>
              </a:pPr>
              <a:t>12</a:t>
            </a:fld>
            <a:endParaRPr lang="en-US" altLang="en-US">
              <a:solidFill>
                <a:srgbClr val="000000"/>
              </a:solidFill>
              <a:latin typeface="Arial" panose="020B0604020202020204" pitchFamily="34" charset="0"/>
            </a:endParaRPr>
          </a:p>
        </p:txBody>
      </p:sp>
      <p:sp>
        <p:nvSpPr>
          <p:cNvPr id="41986" name="Rectangle 2">
            <a:extLst>
              <a:ext uri="{FF2B5EF4-FFF2-40B4-BE49-F238E27FC236}">
                <a16:creationId xmlns:a16="http://schemas.microsoft.com/office/drawing/2014/main" id="{55166794-572C-422B-9506-06575A0705D5}"/>
              </a:ext>
            </a:extLst>
          </p:cNvPr>
          <p:cNvSpPr>
            <a:spLocks noGrp="1" noChangeArrowheads="1"/>
          </p:cNvSpPr>
          <p:nvPr>
            <p:ph type="title"/>
          </p:nvPr>
        </p:nvSpPr>
        <p:spPr>
          <a:xfrm>
            <a:off x="2133600" y="304800"/>
            <a:ext cx="8534400" cy="1143000"/>
          </a:xfrm>
        </p:spPr>
        <p:txBody>
          <a:bodyPr/>
          <a:lstStyle/>
          <a:p>
            <a:pPr eaLnBrk="1" hangingPunct="1">
              <a:defRPr/>
            </a:pPr>
            <a:r>
              <a:rPr lang="en-US">
                <a:solidFill>
                  <a:srgbClr val="000000"/>
                </a:solidFill>
                <a:effectLst>
                  <a:outerShdw blurRad="38100" dist="38100" dir="2700000" algn="tl">
                    <a:srgbClr val="FFFFFF"/>
                  </a:outerShdw>
                </a:effectLst>
              </a:rPr>
              <a:t>Problems with Data Dependency</a:t>
            </a:r>
          </a:p>
        </p:txBody>
      </p:sp>
      <p:sp>
        <p:nvSpPr>
          <p:cNvPr id="41987" name="Rectangle 3">
            <a:extLst>
              <a:ext uri="{FF2B5EF4-FFF2-40B4-BE49-F238E27FC236}">
                <a16:creationId xmlns:a16="http://schemas.microsoft.com/office/drawing/2014/main" id="{8B940750-961A-4750-9013-B404889F750B}"/>
              </a:ext>
            </a:extLst>
          </p:cNvPr>
          <p:cNvSpPr>
            <a:spLocks noGrp="1" noChangeArrowheads="1"/>
          </p:cNvSpPr>
          <p:nvPr>
            <p:ph type="body" idx="1"/>
          </p:nvPr>
        </p:nvSpPr>
        <p:spPr>
          <a:xfrm>
            <a:off x="1447800" y="1524000"/>
            <a:ext cx="8534400" cy="4305300"/>
          </a:xfrm>
        </p:spPr>
        <p:txBody>
          <a:bodyPr/>
          <a:lstStyle/>
          <a:p>
            <a:pPr marL="533400" indent="-533400" eaLnBrk="1" hangingPunct="1">
              <a:lnSpc>
                <a:spcPct val="90000"/>
              </a:lnSpc>
              <a:defRPr/>
            </a:pPr>
            <a:r>
              <a:rPr lang="en-US" sz="2800" dirty="0">
                <a:solidFill>
                  <a:srgbClr val="000000"/>
                </a:solidFill>
                <a:effectLst>
                  <a:outerShdw blurRad="38100" dist="38100" dir="2700000" algn="tl">
                    <a:srgbClr val="FFFFFF"/>
                  </a:outerShdw>
                </a:effectLst>
              </a:rPr>
              <a:t>Each application programmer must maintain his/her own data</a:t>
            </a:r>
          </a:p>
          <a:p>
            <a:pPr marL="533400" indent="-533400" eaLnBrk="1" hangingPunct="1">
              <a:lnSpc>
                <a:spcPct val="90000"/>
              </a:lnSpc>
              <a:defRPr/>
            </a:pPr>
            <a:r>
              <a:rPr lang="en-US" sz="2800" dirty="0">
                <a:solidFill>
                  <a:srgbClr val="000000"/>
                </a:solidFill>
                <a:effectLst>
                  <a:outerShdw blurRad="38100" dist="38100" dir="2700000" algn="tl">
                    <a:srgbClr val="FFFFFF"/>
                  </a:outerShdw>
                </a:effectLst>
              </a:rPr>
              <a:t>Each application program needs to include code for the metadata of each file</a:t>
            </a:r>
          </a:p>
          <a:p>
            <a:pPr marL="533400" indent="-533400" eaLnBrk="1" hangingPunct="1">
              <a:lnSpc>
                <a:spcPct val="90000"/>
              </a:lnSpc>
              <a:defRPr/>
            </a:pPr>
            <a:r>
              <a:rPr lang="en-US" sz="2800" dirty="0">
                <a:solidFill>
                  <a:srgbClr val="000000"/>
                </a:solidFill>
                <a:effectLst>
                  <a:outerShdw blurRad="38100" dist="38100" dir="2700000" algn="tl">
                    <a:srgbClr val="FFFFFF"/>
                  </a:outerShdw>
                </a:effectLst>
              </a:rPr>
              <a:t>Each application program must have its own processing routines for reading, inserting, updating, and deleting data</a:t>
            </a:r>
          </a:p>
          <a:p>
            <a:pPr marL="533400" indent="-533400" eaLnBrk="1" hangingPunct="1">
              <a:lnSpc>
                <a:spcPct val="90000"/>
              </a:lnSpc>
              <a:defRPr/>
            </a:pPr>
            <a:r>
              <a:rPr lang="en-US" sz="2800" dirty="0">
                <a:solidFill>
                  <a:srgbClr val="000000"/>
                </a:solidFill>
                <a:effectLst>
                  <a:outerShdw blurRad="38100" dist="38100" dir="2700000" algn="tl">
                    <a:srgbClr val="FFFFFF"/>
                  </a:outerShdw>
                </a:effectLst>
              </a:rPr>
              <a:t>Lack of coordination and central control</a:t>
            </a:r>
          </a:p>
          <a:p>
            <a:pPr marL="533400" indent="-533400" eaLnBrk="1" hangingPunct="1">
              <a:lnSpc>
                <a:spcPct val="90000"/>
              </a:lnSpc>
              <a:defRPr/>
            </a:pPr>
            <a:r>
              <a:rPr lang="en-US" sz="2800" dirty="0">
                <a:solidFill>
                  <a:srgbClr val="000000"/>
                </a:solidFill>
                <a:effectLst>
                  <a:outerShdw blurRad="38100" dist="38100" dir="2700000" algn="tl">
                    <a:srgbClr val="FFFFFF"/>
                  </a:outerShdw>
                </a:effectLst>
              </a:rPr>
              <a:t>Non-standard file formats</a:t>
            </a:r>
          </a:p>
          <a:p>
            <a:pPr marL="533400" indent="-533400" eaLnBrk="1" hangingPunct="1">
              <a:lnSpc>
                <a:spcPct val="90000"/>
              </a:lnSpc>
              <a:buNone/>
              <a:defRPr/>
            </a:pPr>
            <a:endParaRPr lang="en-US" sz="2800" dirty="0">
              <a:solidFill>
                <a:srgbClr val="000000"/>
              </a:solidFill>
              <a:effectLst>
                <a:outerShdw blurRad="38100" dist="38100" dir="2700000" algn="tl">
                  <a:srgbClr val="FFFFFF"/>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 calcmode="lin" valueType="num">
                                      <p:cBhvr additive="base">
                                        <p:cTn id="7" dur="500" fill="hold"/>
                                        <p:tgtEl>
                                          <p:spTgt spid="419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9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1987">
                                            <p:txEl>
                                              <p:pRg st="1" end="1"/>
                                            </p:txEl>
                                          </p:spTgt>
                                        </p:tgtEl>
                                        <p:attrNameLst>
                                          <p:attrName>style.visibility</p:attrName>
                                        </p:attrNameLst>
                                      </p:cBhvr>
                                      <p:to>
                                        <p:strVal val="visible"/>
                                      </p:to>
                                    </p:set>
                                    <p:anim calcmode="lin" valueType="num">
                                      <p:cBhvr additive="base">
                                        <p:cTn id="13" dur="500" fill="hold"/>
                                        <p:tgtEl>
                                          <p:spTgt spid="4198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9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1987">
                                            <p:txEl>
                                              <p:pRg st="2" end="2"/>
                                            </p:txEl>
                                          </p:spTgt>
                                        </p:tgtEl>
                                        <p:attrNameLst>
                                          <p:attrName>style.visibility</p:attrName>
                                        </p:attrNameLst>
                                      </p:cBhvr>
                                      <p:to>
                                        <p:strVal val="visible"/>
                                      </p:to>
                                    </p:set>
                                    <p:anim calcmode="lin" valueType="num">
                                      <p:cBhvr additive="base">
                                        <p:cTn id="19" dur="500" fill="hold"/>
                                        <p:tgtEl>
                                          <p:spTgt spid="4198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9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1987">
                                            <p:txEl>
                                              <p:pRg st="3" end="3"/>
                                            </p:txEl>
                                          </p:spTgt>
                                        </p:tgtEl>
                                        <p:attrNameLst>
                                          <p:attrName>style.visibility</p:attrName>
                                        </p:attrNameLst>
                                      </p:cBhvr>
                                      <p:to>
                                        <p:strVal val="visible"/>
                                      </p:to>
                                    </p:set>
                                    <p:anim calcmode="lin" valueType="num">
                                      <p:cBhvr additive="base">
                                        <p:cTn id="25" dur="500" fill="hold"/>
                                        <p:tgtEl>
                                          <p:spTgt spid="4198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198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1987">
                                            <p:txEl>
                                              <p:pRg st="4" end="4"/>
                                            </p:txEl>
                                          </p:spTgt>
                                        </p:tgtEl>
                                        <p:attrNameLst>
                                          <p:attrName>style.visibility</p:attrName>
                                        </p:attrNameLst>
                                      </p:cBhvr>
                                      <p:to>
                                        <p:strVal val="visible"/>
                                      </p:to>
                                    </p:set>
                                    <p:anim calcmode="lin" valueType="num">
                                      <p:cBhvr additive="base">
                                        <p:cTn id="31" dur="500" fill="hold"/>
                                        <p:tgtEl>
                                          <p:spTgt spid="4198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198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8674" name="Picture 9">
            <a:extLst>
              <a:ext uri="{FF2B5EF4-FFF2-40B4-BE49-F238E27FC236}">
                <a16:creationId xmlns:a16="http://schemas.microsoft.com/office/drawing/2014/main" id="{1C516E9B-CDBC-43CF-9D74-01AB91432D4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800101"/>
            <a:ext cx="9144000" cy="507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lide Number Placeholder 1">
            <a:extLst>
              <a:ext uri="{FF2B5EF4-FFF2-40B4-BE49-F238E27FC236}">
                <a16:creationId xmlns:a16="http://schemas.microsoft.com/office/drawing/2014/main" id="{87E4FDFD-437F-495D-92CA-081AFA79D5E2}"/>
              </a:ext>
            </a:extLst>
          </p:cNvPr>
          <p:cNvSpPr>
            <a:spLocks noGrp="1"/>
          </p:cNvSpPr>
          <p:nvPr>
            <p:ph type="sldNum" sz="quarter" idx="10"/>
          </p:nvPr>
        </p:nvSpPr>
        <p:spPr>
          <a:xfrm>
            <a:off x="8248650" y="5478463"/>
            <a:ext cx="2133600" cy="476250"/>
          </a:xfrm>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40F652EB-752C-40F6-9BBC-275B7DC7B262}" type="slidenum">
              <a:rPr lang="en-US" altLang="en-US" smtClean="0">
                <a:solidFill>
                  <a:srgbClr val="000000"/>
                </a:solidFill>
                <a:latin typeface="Arial" panose="020B0604020202020204" pitchFamily="34" charset="0"/>
              </a:rPr>
              <a:pPr eaLnBrk="1" hangingPunct="1">
                <a:defRPr/>
              </a:pPr>
              <a:t>13</a:t>
            </a:fld>
            <a:endParaRPr lang="en-US" altLang="en-US">
              <a:solidFill>
                <a:srgbClr val="000000"/>
              </a:solidFill>
              <a:latin typeface="Arial" panose="020B0604020202020204" pitchFamily="34" charset="0"/>
            </a:endParaRPr>
          </a:p>
        </p:txBody>
      </p:sp>
      <p:grpSp>
        <p:nvGrpSpPr>
          <p:cNvPr id="28676" name="Group 5">
            <a:extLst>
              <a:ext uri="{FF2B5EF4-FFF2-40B4-BE49-F238E27FC236}">
                <a16:creationId xmlns:a16="http://schemas.microsoft.com/office/drawing/2014/main" id="{C6527451-B04B-4138-96D9-06B369BB7024}"/>
              </a:ext>
            </a:extLst>
          </p:cNvPr>
          <p:cNvGrpSpPr>
            <a:grpSpLocks/>
          </p:cNvGrpSpPr>
          <p:nvPr/>
        </p:nvGrpSpPr>
        <p:grpSpPr bwMode="auto">
          <a:xfrm>
            <a:off x="1954214" y="193676"/>
            <a:ext cx="5799137" cy="5046663"/>
            <a:chOff x="163" y="548"/>
            <a:chExt cx="3814" cy="3236"/>
          </a:xfrm>
        </p:grpSpPr>
        <p:sp>
          <p:nvSpPr>
            <p:cNvPr id="28677" name="Oval 1029">
              <a:extLst>
                <a:ext uri="{FF2B5EF4-FFF2-40B4-BE49-F238E27FC236}">
                  <a16:creationId xmlns:a16="http://schemas.microsoft.com/office/drawing/2014/main" id="{2BECE6BF-DDEC-43FA-BE72-2CEF9A2EAD30}"/>
                </a:ext>
              </a:extLst>
            </p:cNvPr>
            <p:cNvSpPr>
              <a:spLocks noChangeArrowheads="1"/>
            </p:cNvSpPr>
            <p:nvPr/>
          </p:nvSpPr>
          <p:spPr bwMode="auto">
            <a:xfrm>
              <a:off x="181" y="2787"/>
              <a:ext cx="738" cy="996"/>
            </a:xfrm>
            <a:prstGeom prst="ellipse">
              <a:avLst/>
            </a:prstGeom>
            <a:noFill/>
            <a:ln w="2540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r" eaLnBrk="1" hangingPunct="1">
                <a:spcBef>
                  <a:spcPct val="0"/>
                </a:spcBef>
                <a:buClrTx/>
                <a:buSzTx/>
                <a:buFontTx/>
                <a:buNone/>
              </a:pPr>
              <a:endParaRPr lang="en-US" altLang="en-US" sz="1800"/>
            </a:p>
          </p:txBody>
        </p:sp>
        <p:sp>
          <p:nvSpPr>
            <p:cNvPr id="28678" name="Oval 1030">
              <a:extLst>
                <a:ext uri="{FF2B5EF4-FFF2-40B4-BE49-F238E27FC236}">
                  <a16:creationId xmlns:a16="http://schemas.microsoft.com/office/drawing/2014/main" id="{17B8E3B2-6E2D-4C4A-A186-90ADB432E6ED}"/>
                </a:ext>
              </a:extLst>
            </p:cNvPr>
            <p:cNvSpPr>
              <a:spLocks noChangeArrowheads="1"/>
            </p:cNvSpPr>
            <p:nvPr/>
          </p:nvSpPr>
          <p:spPr bwMode="auto">
            <a:xfrm>
              <a:off x="3248" y="2838"/>
              <a:ext cx="729" cy="946"/>
            </a:xfrm>
            <a:prstGeom prst="ellipse">
              <a:avLst/>
            </a:prstGeom>
            <a:noFill/>
            <a:ln w="2540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r" eaLnBrk="1" hangingPunct="1">
                <a:spcBef>
                  <a:spcPct val="0"/>
                </a:spcBef>
                <a:buClrTx/>
                <a:buSzTx/>
                <a:buFontTx/>
                <a:buNone/>
              </a:pPr>
              <a:endParaRPr lang="en-US" altLang="en-US" sz="1800"/>
            </a:p>
          </p:txBody>
        </p:sp>
        <p:cxnSp>
          <p:nvCxnSpPr>
            <p:cNvPr id="28679" name="AutoShape 1031">
              <a:extLst>
                <a:ext uri="{FF2B5EF4-FFF2-40B4-BE49-F238E27FC236}">
                  <a16:creationId xmlns:a16="http://schemas.microsoft.com/office/drawing/2014/main" id="{77FB14E2-3C71-4CAC-A10F-21D7D85A450F}"/>
                </a:ext>
              </a:extLst>
            </p:cNvPr>
            <p:cNvCxnSpPr>
              <a:cxnSpLocks noChangeShapeType="1"/>
            </p:cNvCxnSpPr>
            <p:nvPr/>
          </p:nvCxnSpPr>
          <p:spPr bwMode="auto">
            <a:xfrm rot="10800000" flipH="1" flipV="1">
              <a:off x="163" y="3275"/>
              <a:ext cx="3812" cy="82"/>
            </a:xfrm>
            <a:prstGeom prst="bentConnector5">
              <a:avLst>
                <a:gd name="adj1" fmla="val -2889"/>
                <a:gd name="adj2" fmla="val -3004880"/>
                <a:gd name="adj3" fmla="val 103542"/>
              </a:avLst>
            </a:prstGeom>
            <a:noFill/>
            <a:ln w="25400">
              <a:solidFill>
                <a:srgbClr val="800000"/>
              </a:solidFill>
              <a:miter lim="800000"/>
              <a:headEnd/>
              <a:tailEnd/>
            </a:ln>
            <a:extLst>
              <a:ext uri="{909E8E84-426E-40DD-AFC4-6F175D3DCCD1}">
                <a14:hiddenFill xmlns:a14="http://schemas.microsoft.com/office/drawing/2010/main">
                  <a:noFill/>
                </a14:hiddenFill>
              </a:ext>
            </a:extLst>
          </p:spPr>
        </p:cxnSp>
        <p:sp>
          <p:nvSpPr>
            <p:cNvPr id="28680" name="Text Box 1032">
              <a:extLst>
                <a:ext uri="{FF2B5EF4-FFF2-40B4-BE49-F238E27FC236}">
                  <a16:creationId xmlns:a16="http://schemas.microsoft.com/office/drawing/2014/main" id="{F8AF485B-D925-427F-AB51-A6CDE7A80F65}"/>
                </a:ext>
              </a:extLst>
            </p:cNvPr>
            <p:cNvSpPr txBox="1">
              <a:spLocks noChangeArrowheads="1"/>
            </p:cNvSpPr>
            <p:nvPr/>
          </p:nvSpPr>
          <p:spPr bwMode="auto">
            <a:xfrm>
              <a:off x="1296" y="548"/>
              <a:ext cx="1968"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buClrTx/>
                <a:buSzTx/>
                <a:buFontTx/>
                <a:buNone/>
              </a:pPr>
              <a:r>
                <a:rPr lang="en-US" altLang="en-US" sz="2400">
                  <a:solidFill>
                    <a:srgbClr val="990000"/>
                  </a:solidFill>
                  <a:latin typeface="Times New Roman" panose="02020603050405020304" pitchFamily="18" charset="0"/>
                </a:rPr>
                <a:t>Duplicate Data</a:t>
              </a:r>
            </a:p>
          </p:txBody>
        </p:sp>
      </p:gr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FD2FD37-6AA9-4696-8B48-1595EE00090E}"/>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B963E826-AAD6-4263-9D34-C2022260E504}" type="slidenum">
              <a:rPr lang="en-US" altLang="en-US" smtClean="0">
                <a:solidFill>
                  <a:srgbClr val="000000"/>
                </a:solidFill>
                <a:latin typeface="Arial" panose="020B0604020202020204" pitchFamily="34" charset="0"/>
              </a:rPr>
              <a:pPr eaLnBrk="1" hangingPunct="1">
                <a:defRPr/>
              </a:pPr>
              <a:t>14</a:t>
            </a:fld>
            <a:endParaRPr lang="en-US" altLang="en-US">
              <a:solidFill>
                <a:srgbClr val="000000"/>
              </a:solidFill>
              <a:latin typeface="Arial" panose="020B0604020202020204" pitchFamily="34" charset="0"/>
            </a:endParaRPr>
          </a:p>
        </p:txBody>
      </p:sp>
      <p:sp>
        <p:nvSpPr>
          <p:cNvPr id="40962" name="Rectangle 2">
            <a:extLst>
              <a:ext uri="{FF2B5EF4-FFF2-40B4-BE49-F238E27FC236}">
                <a16:creationId xmlns:a16="http://schemas.microsoft.com/office/drawing/2014/main" id="{87463EC7-6FEF-4129-B73C-D17190A921C0}"/>
              </a:ext>
            </a:extLst>
          </p:cNvPr>
          <p:cNvSpPr>
            <a:spLocks noGrp="1" noChangeArrowheads="1"/>
          </p:cNvSpPr>
          <p:nvPr>
            <p:ph type="title"/>
          </p:nvPr>
        </p:nvSpPr>
        <p:spPr/>
        <p:txBody>
          <a:bodyPr/>
          <a:lstStyle/>
          <a:p>
            <a:pPr eaLnBrk="1" hangingPunct="1">
              <a:defRPr/>
            </a:pPr>
            <a:r>
              <a:rPr lang="en-US">
                <a:solidFill>
                  <a:srgbClr val="000000"/>
                </a:solidFill>
                <a:effectLst>
                  <a:outerShdw blurRad="38100" dist="38100" dir="2700000" algn="tl">
                    <a:srgbClr val="FFFFFF"/>
                  </a:outerShdw>
                </a:effectLst>
              </a:rPr>
              <a:t>Problems with Data Redundancy</a:t>
            </a:r>
          </a:p>
        </p:txBody>
      </p:sp>
      <p:sp>
        <p:nvSpPr>
          <p:cNvPr id="40963" name="Rectangle 3">
            <a:extLst>
              <a:ext uri="{FF2B5EF4-FFF2-40B4-BE49-F238E27FC236}">
                <a16:creationId xmlns:a16="http://schemas.microsoft.com/office/drawing/2014/main" id="{3E8108FE-6723-4EB3-89AE-91B1006235C8}"/>
              </a:ext>
            </a:extLst>
          </p:cNvPr>
          <p:cNvSpPr>
            <a:spLocks noGrp="1" noChangeArrowheads="1"/>
          </p:cNvSpPr>
          <p:nvPr>
            <p:ph type="body" idx="1"/>
          </p:nvPr>
        </p:nvSpPr>
        <p:spPr>
          <a:xfrm>
            <a:off x="914400" y="1864312"/>
            <a:ext cx="9525000" cy="4190260"/>
          </a:xfrm>
        </p:spPr>
        <p:txBody>
          <a:bodyPr/>
          <a:lstStyle/>
          <a:p>
            <a:pPr eaLnBrk="1" hangingPunct="1">
              <a:defRPr/>
            </a:pPr>
            <a:r>
              <a:rPr lang="en-US" sz="3600" dirty="0">
                <a:solidFill>
                  <a:srgbClr val="000000"/>
                </a:solidFill>
                <a:effectLst>
                  <a:outerShdw blurRad="38100" dist="38100" dir="2700000" algn="tl">
                    <a:srgbClr val="FFFFFF"/>
                  </a:outerShdw>
                </a:effectLst>
              </a:rPr>
              <a:t>Waste of space to have duplicate data</a:t>
            </a:r>
          </a:p>
          <a:p>
            <a:pPr eaLnBrk="1" hangingPunct="1">
              <a:defRPr/>
            </a:pPr>
            <a:r>
              <a:rPr lang="en-US" sz="3600" dirty="0">
                <a:solidFill>
                  <a:srgbClr val="000000"/>
                </a:solidFill>
                <a:effectLst>
                  <a:outerShdw blurRad="38100" dist="38100" dir="2700000" algn="tl">
                    <a:srgbClr val="FFFFFF"/>
                  </a:outerShdw>
                </a:effectLst>
              </a:rPr>
              <a:t>Causes more maintenance headaches</a:t>
            </a:r>
          </a:p>
          <a:p>
            <a:pPr eaLnBrk="1" hangingPunct="1">
              <a:defRPr/>
            </a:pPr>
            <a:r>
              <a:rPr lang="en-US" sz="3600" dirty="0">
                <a:solidFill>
                  <a:srgbClr val="000000"/>
                </a:solidFill>
                <a:effectLst>
                  <a:outerShdw blurRad="38100" dist="38100" dir="2700000" algn="tl">
                    <a:srgbClr val="FFFFFF"/>
                  </a:outerShdw>
                </a:effectLst>
              </a:rPr>
              <a:t>The biggest problem: </a:t>
            </a:r>
          </a:p>
          <a:p>
            <a:pPr lvl="1" eaLnBrk="1" hangingPunct="1">
              <a:defRPr/>
            </a:pPr>
            <a:r>
              <a:rPr lang="en-US" sz="3200" b="1" dirty="0">
                <a:solidFill>
                  <a:srgbClr val="000000"/>
                </a:solidFill>
                <a:effectLst>
                  <a:outerShdw blurRad="38100" dist="38100" dir="2700000" algn="tl">
                    <a:srgbClr val="FFFFFF"/>
                  </a:outerShdw>
                </a:effectLst>
              </a:rPr>
              <a:t>Data changes in one file could cause inconsistencies</a:t>
            </a:r>
          </a:p>
          <a:p>
            <a:pPr lvl="1" eaLnBrk="1" hangingPunct="1">
              <a:defRPr/>
            </a:pPr>
            <a:r>
              <a:rPr lang="en-US" sz="3200" dirty="0">
                <a:solidFill>
                  <a:srgbClr val="000000"/>
                </a:solidFill>
                <a:effectLst>
                  <a:outerShdw blurRad="38100" dist="38100" dir="2700000" algn="tl">
                    <a:srgbClr val="FFFFFF"/>
                  </a:outerShdw>
                </a:effectLst>
              </a:rPr>
              <a:t>Compromises in </a:t>
            </a:r>
            <a:r>
              <a:rPr lang="en-US" sz="3200" b="1" i="1" dirty="0">
                <a:solidFill>
                  <a:srgbClr val="000000"/>
                </a:solidFill>
                <a:effectLst>
                  <a:outerShdw blurRad="38100" dist="38100" dir="2700000" algn="tl">
                    <a:srgbClr val="FFFFFF"/>
                  </a:outerShdw>
                </a:effectLst>
              </a:rPr>
              <a:t>data integrity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Effect transition="in" filter="fade">
                                      <p:cBhvr>
                                        <p:cTn id="7" dur="1000"/>
                                        <p:tgtEl>
                                          <p:spTgt spid="40963">
                                            <p:txEl>
                                              <p:pRg st="0" end="0"/>
                                            </p:txEl>
                                          </p:spTgt>
                                        </p:tgtEl>
                                      </p:cBhvr>
                                    </p:animEffect>
                                    <p:anim calcmode="lin" valueType="num">
                                      <p:cBhvr>
                                        <p:cTn id="8" dur="1000" fill="hold"/>
                                        <p:tgtEl>
                                          <p:spTgt spid="4096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096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0963">
                                            <p:txEl>
                                              <p:pRg st="1" end="1"/>
                                            </p:txEl>
                                          </p:spTgt>
                                        </p:tgtEl>
                                        <p:attrNameLst>
                                          <p:attrName>style.visibility</p:attrName>
                                        </p:attrNameLst>
                                      </p:cBhvr>
                                      <p:to>
                                        <p:strVal val="visible"/>
                                      </p:to>
                                    </p:set>
                                    <p:animEffect transition="in" filter="fade">
                                      <p:cBhvr>
                                        <p:cTn id="14" dur="1000"/>
                                        <p:tgtEl>
                                          <p:spTgt spid="40963">
                                            <p:txEl>
                                              <p:pRg st="1" end="1"/>
                                            </p:txEl>
                                          </p:spTgt>
                                        </p:tgtEl>
                                      </p:cBhvr>
                                    </p:animEffect>
                                    <p:anim calcmode="lin" valueType="num">
                                      <p:cBhvr>
                                        <p:cTn id="15" dur="1000" fill="hold"/>
                                        <p:tgtEl>
                                          <p:spTgt spid="4096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096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0963">
                                            <p:txEl>
                                              <p:pRg st="2" end="2"/>
                                            </p:txEl>
                                          </p:spTgt>
                                        </p:tgtEl>
                                        <p:attrNameLst>
                                          <p:attrName>style.visibility</p:attrName>
                                        </p:attrNameLst>
                                      </p:cBhvr>
                                      <p:to>
                                        <p:strVal val="visible"/>
                                      </p:to>
                                    </p:set>
                                    <p:animEffect transition="in" filter="fade">
                                      <p:cBhvr>
                                        <p:cTn id="21" dur="1000"/>
                                        <p:tgtEl>
                                          <p:spTgt spid="40963">
                                            <p:txEl>
                                              <p:pRg st="2" end="2"/>
                                            </p:txEl>
                                          </p:spTgt>
                                        </p:tgtEl>
                                      </p:cBhvr>
                                    </p:animEffect>
                                    <p:anim calcmode="lin" valueType="num">
                                      <p:cBhvr>
                                        <p:cTn id="22" dur="1000" fill="hold"/>
                                        <p:tgtEl>
                                          <p:spTgt spid="4096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0963">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40963">
                                            <p:txEl>
                                              <p:pRg st="3" end="3"/>
                                            </p:txEl>
                                          </p:spTgt>
                                        </p:tgtEl>
                                        <p:attrNameLst>
                                          <p:attrName>style.visibility</p:attrName>
                                        </p:attrNameLst>
                                      </p:cBhvr>
                                      <p:to>
                                        <p:strVal val="visible"/>
                                      </p:to>
                                    </p:set>
                                    <p:animEffect transition="in" filter="fade">
                                      <p:cBhvr>
                                        <p:cTn id="26" dur="1000"/>
                                        <p:tgtEl>
                                          <p:spTgt spid="40963">
                                            <p:txEl>
                                              <p:pRg st="3" end="3"/>
                                            </p:txEl>
                                          </p:spTgt>
                                        </p:tgtEl>
                                      </p:cBhvr>
                                    </p:animEffect>
                                    <p:anim calcmode="lin" valueType="num">
                                      <p:cBhvr>
                                        <p:cTn id="27" dur="1000" fill="hold"/>
                                        <p:tgtEl>
                                          <p:spTgt spid="4096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40963">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40963">
                                            <p:txEl>
                                              <p:pRg st="4" end="4"/>
                                            </p:txEl>
                                          </p:spTgt>
                                        </p:tgtEl>
                                        <p:attrNameLst>
                                          <p:attrName>style.visibility</p:attrName>
                                        </p:attrNameLst>
                                      </p:cBhvr>
                                      <p:to>
                                        <p:strVal val="visible"/>
                                      </p:to>
                                    </p:set>
                                    <p:animEffect transition="in" filter="fade">
                                      <p:cBhvr>
                                        <p:cTn id="31" dur="1000"/>
                                        <p:tgtEl>
                                          <p:spTgt spid="40963">
                                            <p:txEl>
                                              <p:pRg st="4" end="4"/>
                                            </p:txEl>
                                          </p:spTgt>
                                        </p:tgtEl>
                                      </p:cBhvr>
                                    </p:animEffect>
                                    <p:anim calcmode="lin" valueType="num">
                                      <p:cBhvr>
                                        <p:cTn id="32" dur="1000" fill="hold"/>
                                        <p:tgtEl>
                                          <p:spTgt spid="4096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4096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8C31B8FD-79BC-4DF3-AC0C-B5FB31E1F9C5}"/>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584E04C9-AB00-4FB8-BFDF-80592887733B}" type="slidenum">
              <a:rPr lang="en-US" altLang="en-US" smtClean="0">
                <a:solidFill>
                  <a:srgbClr val="000000"/>
                </a:solidFill>
                <a:latin typeface="Arial" panose="020B0604020202020204" pitchFamily="34" charset="0"/>
              </a:rPr>
              <a:pPr eaLnBrk="1" hangingPunct="1">
                <a:defRPr/>
              </a:pPr>
              <a:t>15</a:t>
            </a:fld>
            <a:endParaRPr lang="en-US" altLang="en-US">
              <a:solidFill>
                <a:srgbClr val="000000"/>
              </a:solidFill>
              <a:latin typeface="Arial" panose="020B0604020202020204" pitchFamily="34" charset="0"/>
            </a:endParaRPr>
          </a:p>
        </p:txBody>
      </p:sp>
      <p:sp>
        <p:nvSpPr>
          <p:cNvPr id="44034" name="Rectangle 1026">
            <a:extLst>
              <a:ext uri="{FF2B5EF4-FFF2-40B4-BE49-F238E27FC236}">
                <a16:creationId xmlns:a16="http://schemas.microsoft.com/office/drawing/2014/main" id="{A4400041-1AA3-4DF3-9104-E99EA97E0F86}"/>
              </a:ext>
            </a:extLst>
          </p:cNvPr>
          <p:cNvSpPr>
            <a:spLocks noGrp="1" noChangeArrowheads="1"/>
          </p:cNvSpPr>
          <p:nvPr>
            <p:ph type="title"/>
          </p:nvPr>
        </p:nvSpPr>
        <p:spPr/>
        <p:txBody>
          <a:bodyPr vert="horz" wrap="square" lIns="90488" tIns="44450" rIns="90488" bIns="44450" numCol="1" anchor="ctr" anchorCtr="0" compatLnSpc="1">
            <a:prstTxWarp prst="textNoShape">
              <a:avLst/>
            </a:prstTxWarp>
          </a:bodyPr>
          <a:lstStyle/>
          <a:p>
            <a:pPr eaLnBrk="1" hangingPunct="1">
              <a:defRPr/>
            </a:pPr>
            <a:r>
              <a:rPr lang="en-US" dirty="0">
                <a:solidFill>
                  <a:srgbClr val="000000"/>
                </a:solidFill>
                <a:effectLst>
                  <a:outerShdw blurRad="38100" dist="38100" dir="2700000" algn="tl">
                    <a:srgbClr val="FFFFFF"/>
                  </a:outerShdw>
                </a:effectLst>
              </a:rPr>
              <a:t>SOLUTION: </a:t>
            </a:r>
            <a:br>
              <a:rPr lang="en-US" dirty="0">
                <a:solidFill>
                  <a:srgbClr val="000000"/>
                </a:solidFill>
                <a:effectLst>
                  <a:outerShdw blurRad="38100" dist="38100" dir="2700000" algn="tl">
                    <a:srgbClr val="FFFFFF"/>
                  </a:outerShdw>
                </a:effectLst>
              </a:rPr>
            </a:br>
            <a:r>
              <a:rPr lang="en-US" dirty="0">
                <a:solidFill>
                  <a:srgbClr val="000000"/>
                </a:solidFill>
                <a:effectLst>
                  <a:outerShdw blurRad="38100" dist="38100" dir="2700000" algn="tl">
                    <a:srgbClr val="FFFFFF"/>
                  </a:outerShdw>
                </a:effectLst>
              </a:rPr>
              <a:t>The DATABASE Approach</a:t>
            </a:r>
          </a:p>
        </p:txBody>
      </p:sp>
      <p:sp>
        <p:nvSpPr>
          <p:cNvPr id="44035" name="Rectangle 1027">
            <a:extLst>
              <a:ext uri="{FF2B5EF4-FFF2-40B4-BE49-F238E27FC236}">
                <a16:creationId xmlns:a16="http://schemas.microsoft.com/office/drawing/2014/main" id="{BB50786E-C72C-48EB-998B-D413C2901C74}"/>
              </a:ext>
            </a:extLst>
          </p:cNvPr>
          <p:cNvSpPr>
            <a:spLocks noGrp="1" noChangeArrowheads="1"/>
          </p:cNvSpPr>
          <p:nvPr>
            <p:ph type="body" idx="1"/>
          </p:nvPr>
        </p:nvSpPr>
        <p:spPr>
          <a:xfrm>
            <a:off x="1981200" y="1981201"/>
            <a:ext cx="8229600" cy="2900363"/>
          </a:xfrm>
        </p:spPr>
        <p:txBody>
          <a:bodyPr vert="horz" wrap="square" lIns="90488" tIns="44450" rIns="90488" bIns="44450" numCol="1" anchor="t" anchorCtr="0" compatLnSpc="1">
            <a:prstTxWarp prst="textNoShape">
              <a:avLst/>
            </a:prstTxWarp>
          </a:bodyPr>
          <a:lstStyle/>
          <a:p>
            <a:pPr eaLnBrk="1" hangingPunct="1">
              <a:defRPr/>
            </a:pPr>
            <a:r>
              <a:rPr lang="en-US" sz="3600" dirty="0">
                <a:solidFill>
                  <a:srgbClr val="000000"/>
                </a:solidFill>
                <a:effectLst>
                  <a:outerShdw blurRad="38100" dist="38100" dir="2700000" algn="tl">
                    <a:srgbClr val="FFFFFF"/>
                  </a:outerShdw>
                </a:effectLst>
              </a:rPr>
              <a:t>Central repository of shared data</a:t>
            </a:r>
          </a:p>
          <a:p>
            <a:pPr eaLnBrk="1" hangingPunct="1">
              <a:defRPr/>
            </a:pPr>
            <a:r>
              <a:rPr lang="en-US" sz="3600" dirty="0">
                <a:solidFill>
                  <a:srgbClr val="000000"/>
                </a:solidFill>
                <a:effectLst>
                  <a:outerShdw blurRad="38100" dist="38100" dir="2700000" algn="tl">
                    <a:srgbClr val="FFFFFF"/>
                  </a:outerShdw>
                </a:effectLst>
              </a:rPr>
              <a:t>Data is managed by a controlling agent</a:t>
            </a:r>
          </a:p>
          <a:p>
            <a:pPr eaLnBrk="1" hangingPunct="1">
              <a:defRPr/>
            </a:pPr>
            <a:r>
              <a:rPr lang="en-US" sz="3600" dirty="0">
                <a:solidFill>
                  <a:srgbClr val="000000"/>
                </a:solidFill>
                <a:effectLst>
                  <a:outerShdw blurRad="38100" dist="38100" dir="2700000" algn="tl">
                    <a:srgbClr val="FFFFFF"/>
                  </a:outerShdw>
                </a:effectLst>
              </a:rPr>
              <a:t>Stored in a standardized, convenient form</a:t>
            </a:r>
          </a:p>
          <a:p>
            <a:pPr eaLnBrk="1" hangingPunct="1">
              <a:buFont typeface="Wingdings" panose="05000000000000000000" pitchFamily="2" charset="2"/>
              <a:buNone/>
              <a:defRPr/>
            </a:pPr>
            <a:endParaRPr lang="en-US" sz="3600" dirty="0">
              <a:solidFill>
                <a:srgbClr val="000000"/>
              </a:solidFill>
              <a:effectLst>
                <a:outerShdw blurRad="38100" dist="38100" dir="2700000" algn="tl">
                  <a:srgbClr val="FFFFFF"/>
                </a:outerShdw>
              </a:effectLst>
            </a:endParaRPr>
          </a:p>
        </p:txBody>
      </p:sp>
      <p:sp>
        <p:nvSpPr>
          <p:cNvPr id="32773" name="Text Box 1028">
            <a:extLst>
              <a:ext uri="{FF2B5EF4-FFF2-40B4-BE49-F238E27FC236}">
                <a16:creationId xmlns:a16="http://schemas.microsoft.com/office/drawing/2014/main" id="{E08A4AC2-BBE5-49C1-A19A-51FE0012547C}"/>
              </a:ext>
            </a:extLst>
          </p:cNvPr>
          <p:cNvSpPr txBox="1">
            <a:spLocks noChangeArrowheads="1"/>
          </p:cNvSpPr>
          <p:nvPr/>
        </p:nvSpPr>
        <p:spPr bwMode="auto">
          <a:xfrm>
            <a:off x="2362200" y="5414963"/>
            <a:ext cx="81232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800" dirty="0">
                <a:solidFill>
                  <a:srgbClr val="990000"/>
                </a:solidFill>
                <a:cs typeface="Tahoma" panose="020B0604030504040204" pitchFamily="34" charset="0"/>
              </a:rPr>
              <a:t>Requires a Database Management System (DBMS)</a:t>
            </a:r>
            <a:endParaRPr lang="en-US" altLang="en-US" sz="2400" dirty="0">
              <a:solidFill>
                <a:srgbClr val="990000"/>
              </a:solidFill>
              <a:cs typeface="Tahoma" panose="020B060403050404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anim calcmode="lin" valueType="num">
                                      <p:cBhvr additive="base">
                                        <p:cTn id="7" dur="500" fill="hold"/>
                                        <p:tgtEl>
                                          <p:spTgt spid="440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0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4035">
                                            <p:txEl>
                                              <p:pRg st="1" end="1"/>
                                            </p:txEl>
                                          </p:spTgt>
                                        </p:tgtEl>
                                        <p:attrNameLst>
                                          <p:attrName>style.visibility</p:attrName>
                                        </p:attrNameLst>
                                      </p:cBhvr>
                                      <p:to>
                                        <p:strVal val="visible"/>
                                      </p:to>
                                    </p:set>
                                    <p:anim calcmode="lin" valueType="num">
                                      <p:cBhvr additive="base">
                                        <p:cTn id="13" dur="500" fill="hold"/>
                                        <p:tgtEl>
                                          <p:spTgt spid="4403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40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4035">
                                            <p:txEl>
                                              <p:pRg st="2" end="2"/>
                                            </p:txEl>
                                          </p:spTgt>
                                        </p:tgtEl>
                                        <p:attrNameLst>
                                          <p:attrName>style.visibility</p:attrName>
                                        </p:attrNameLst>
                                      </p:cBhvr>
                                      <p:to>
                                        <p:strVal val="visible"/>
                                      </p:to>
                                    </p:set>
                                    <p:anim calcmode="lin" valueType="num">
                                      <p:cBhvr additive="base">
                                        <p:cTn id="19" dur="500" fill="hold"/>
                                        <p:tgtEl>
                                          <p:spTgt spid="4403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40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32773"/>
                                        </p:tgtEl>
                                        <p:attrNameLst>
                                          <p:attrName>style.visibility</p:attrName>
                                        </p:attrNameLst>
                                      </p:cBhvr>
                                      <p:to>
                                        <p:strVal val="visible"/>
                                      </p:to>
                                    </p:set>
                                    <p:animEffect transition="in" filter="barn(inVertical)">
                                      <p:cBhvr>
                                        <p:cTn id="25" dur="500"/>
                                        <p:tgtEl>
                                          <p:spTgt spid="327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P spid="32773" grpId="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 name="Slide Number Placeholder 3">
            <a:extLst>
              <a:ext uri="{FF2B5EF4-FFF2-40B4-BE49-F238E27FC236}">
                <a16:creationId xmlns:a16="http://schemas.microsoft.com/office/drawing/2014/main" id="{4AF99BCA-8F65-4C14-B059-2D2C9C88B3AE}"/>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2A58AAD3-CF58-4051-998F-9139FA8086C3}" type="slidenum">
              <a:rPr lang="en-US" altLang="en-US" smtClean="0">
                <a:solidFill>
                  <a:srgbClr val="000000"/>
                </a:solidFill>
                <a:latin typeface="Arial" panose="020B0604020202020204" pitchFamily="34" charset="0"/>
              </a:rPr>
              <a:pPr eaLnBrk="1" hangingPunct="1">
                <a:defRPr/>
              </a:pPr>
              <a:t>16</a:t>
            </a:fld>
            <a:endParaRPr lang="en-US" altLang="en-US">
              <a:solidFill>
                <a:srgbClr val="000000"/>
              </a:solidFill>
              <a:latin typeface="Arial" panose="020B0604020202020204" pitchFamily="34" charset="0"/>
            </a:endParaRPr>
          </a:p>
        </p:txBody>
      </p:sp>
      <p:sp>
        <p:nvSpPr>
          <p:cNvPr id="46082" name="Rectangle 2">
            <a:extLst>
              <a:ext uri="{FF2B5EF4-FFF2-40B4-BE49-F238E27FC236}">
                <a16:creationId xmlns:a16="http://schemas.microsoft.com/office/drawing/2014/main" id="{A7D2F406-FD31-489E-9507-4D28251BB67F}"/>
              </a:ext>
            </a:extLst>
          </p:cNvPr>
          <p:cNvSpPr>
            <a:spLocks noGrp="1" noChangeArrowheads="1"/>
          </p:cNvSpPr>
          <p:nvPr>
            <p:ph type="title"/>
          </p:nvPr>
        </p:nvSpPr>
        <p:spPr>
          <a:xfrm>
            <a:off x="2200703" y="152401"/>
            <a:ext cx="7790594" cy="712373"/>
          </a:xfrm>
        </p:spPr>
        <p:txBody>
          <a:bodyPr vert="horz" wrap="none" lIns="41275" tIns="17462" rIns="41275" bIns="17462" numCol="1" anchor="t" anchorCtr="0" compatLnSpc="1">
            <a:prstTxWarp prst="textNoShape">
              <a:avLst/>
            </a:prstTxWarp>
            <a:spAutoFit/>
          </a:bodyPr>
          <a:lstStyle/>
          <a:p>
            <a:pPr defTabSz="804863" eaLnBrk="1" hangingPunct="1">
              <a:defRPr/>
            </a:pPr>
            <a:r>
              <a:rPr lang="en-US" dirty="0">
                <a:solidFill>
                  <a:srgbClr val="000000"/>
                </a:solidFill>
                <a:effectLst>
                  <a:outerShdw blurRad="38100" dist="38100" dir="2700000" algn="tl">
                    <a:srgbClr val="FFFFFF"/>
                  </a:outerShdw>
                </a:effectLst>
              </a:rPr>
              <a:t>Database Management System</a:t>
            </a:r>
          </a:p>
        </p:txBody>
      </p:sp>
      <p:sp>
        <p:nvSpPr>
          <p:cNvPr id="34820" name="Text Box 81">
            <a:extLst>
              <a:ext uri="{FF2B5EF4-FFF2-40B4-BE49-F238E27FC236}">
                <a16:creationId xmlns:a16="http://schemas.microsoft.com/office/drawing/2014/main" id="{FC44D76B-A065-49C3-83FC-501675043692}"/>
              </a:ext>
            </a:extLst>
          </p:cNvPr>
          <p:cNvSpPr txBox="1">
            <a:spLocks noChangeArrowheads="1"/>
          </p:cNvSpPr>
          <p:nvPr/>
        </p:nvSpPr>
        <p:spPr bwMode="auto">
          <a:xfrm>
            <a:off x="1677988" y="5753101"/>
            <a:ext cx="89328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50000"/>
              </a:spcBef>
              <a:buClrTx/>
              <a:buSzTx/>
              <a:buFontTx/>
              <a:buNone/>
            </a:pPr>
            <a:r>
              <a:rPr lang="en-US" altLang="en-US" sz="1800" i="1">
                <a:solidFill>
                  <a:srgbClr val="000000"/>
                </a:solidFill>
                <a:cs typeface="Tahoma" panose="020B0604030504040204" pitchFamily="34" charset="0"/>
              </a:rPr>
              <a:t>DBMS manages data resources like an operating system manages hardware resources</a:t>
            </a:r>
            <a:endParaRPr lang="en-US" altLang="en-US" sz="1800">
              <a:solidFill>
                <a:srgbClr val="000000"/>
              </a:solidFill>
              <a:cs typeface="Tahoma" panose="020B0604030504040204" pitchFamily="34" charset="0"/>
            </a:endParaRPr>
          </a:p>
        </p:txBody>
      </p:sp>
      <p:sp>
        <p:nvSpPr>
          <p:cNvPr id="34821" name="Rectangle 126">
            <a:extLst>
              <a:ext uri="{FF2B5EF4-FFF2-40B4-BE49-F238E27FC236}">
                <a16:creationId xmlns:a16="http://schemas.microsoft.com/office/drawing/2014/main" id="{58554FB1-1C80-4B64-BF05-728330830681}"/>
              </a:ext>
            </a:extLst>
          </p:cNvPr>
          <p:cNvSpPr>
            <a:spLocks noChangeArrowheads="1"/>
          </p:cNvSpPr>
          <p:nvPr/>
        </p:nvSpPr>
        <p:spPr bwMode="auto">
          <a:xfrm>
            <a:off x="2286000" y="914400"/>
            <a:ext cx="7772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r>
              <a:rPr lang="en-US" altLang="en-US" sz="2000">
                <a:solidFill>
                  <a:srgbClr val="000000"/>
                </a:solidFill>
              </a:rPr>
              <a:t>A software system that is used to create, maintain, and provide controlled access to user databases</a:t>
            </a:r>
          </a:p>
        </p:txBody>
      </p:sp>
      <p:sp>
        <p:nvSpPr>
          <p:cNvPr id="34822" name="Rectangle 131">
            <a:extLst>
              <a:ext uri="{FF2B5EF4-FFF2-40B4-BE49-F238E27FC236}">
                <a16:creationId xmlns:a16="http://schemas.microsoft.com/office/drawing/2014/main" id="{C5F7AE8F-190A-4DA9-B239-3A14BAD0BE2B}"/>
              </a:ext>
            </a:extLst>
          </p:cNvPr>
          <p:cNvSpPr>
            <a:spLocks noChangeArrowheads="1"/>
          </p:cNvSpPr>
          <p:nvPr/>
        </p:nvSpPr>
        <p:spPr bwMode="auto">
          <a:xfrm>
            <a:off x="2514600" y="1981200"/>
            <a:ext cx="1676400" cy="914400"/>
          </a:xfrm>
          <a:prstGeom prst="rect">
            <a:avLst/>
          </a:prstGeom>
          <a:solidFill>
            <a:srgbClr val="969696"/>
          </a:solidFill>
          <a:ln w="25400">
            <a:solidFill>
              <a:schemeClr val="accent1"/>
            </a:solidFill>
            <a:miter lim="800000"/>
            <a:headEnd/>
            <a:tailEnd/>
          </a:ln>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r>
              <a:rPr lang="en-US" altLang="en-US" sz="1800" dirty="0"/>
              <a:t>Order Filing</a:t>
            </a:r>
          </a:p>
          <a:p>
            <a:pPr algn="ctr" eaLnBrk="1" hangingPunct="1">
              <a:spcBef>
                <a:spcPct val="0"/>
              </a:spcBef>
              <a:buClrTx/>
              <a:buSzTx/>
              <a:buFontTx/>
              <a:buNone/>
            </a:pPr>
            <a:r>
              <a:rPr lang="en-US" altLang="en-US" sz="1800" dirty="0"/>
              <a:t> System</a:t>
            </a:r>
          </a:p>
        </p:txBody>
      </p:sp>
      <p:sp>
        <p:nvSpPr>
          <p:cNvPr id="34823" name="Rectangle 133">
            <a:extLst>
              <a:ext uri="{FF2B5EF4-FFF2-40B4-BE49-F238E27FC236}">
                <a16:creationId xmlns:a16="http://schemas.microsoft.com/office/drawing/2014/main" id="{857B2943-AE22-4053-9FEA-BDD5CA0ABA82}"/>
              </a:ext>
            </a:extLst>
          </p:cNvPr>
          <p:cNvSpPr>
            <a:spLocks noChangeArrowheads="1"/>
          </p:cNvSpPr>
          <p:nvPr/>
        </p:nvSpPr>
        <p:spPr bwMode="auto">
          <a:xfrm>
            <a:off x="2514600" y="3124200"/>
            <a:ext cx="1676400" cy="914400"/>
          </a:xfrm>
          <a:prstGeom prst="rect">
            <a:avLst/>
          </a:prstGeom>
          <a:solidFill>
            <a:srgbClr val="969696"/>
          </a:solidFill>
          <a:ln w="25400">
            <a:solidFill>
              <a:schemeClr val="accent1"/>
            </a:solidFill>
            <a:miter lim="800000"/>
            <a:headEnd/>
            <a:tailEnd/>
          </a:ln>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r>
              <a:rPr lang="en-US" altLang="en-US" sz="1800" dirty="0"/>
              <a:t>Invoicing</a:t>
            </a:r>
          </a:p>
          <a:p>
            <a:pPr algn="ctr" eaLnBrk="1" hangingPunct="1">
              <a:spcBef>
                <a:spcPct val="0"/>
              </a:spcBef>
              <a:buClrTx/>
              <a:buSzTx/>
              <a:buFontTx/>
              <a:buNone/>
            </a:pPr>
            <a:r>
              <a:rPr lang="en-US" altLang="en-US" sz="1800" dirty="0"/>
              <a:t> System</a:t>
            </a:r>
          </a:p>
        </p:txBody>
      </p:sp>
      <p:sp>
        <p:nvSpPr>
          <p:cNvPr id="34824" name="Rectangle 134">
            <a:extLst>
              <a:ext uri="{FF2B5EF4-FFF2-40B4-BE49-F238E27FC236}">
                <a16:creationId xmlns:a16="http://schemas.microsoft.com/office/drawing/2014/main" id="{52ADED50-1AFC-4D1E-AF0A-ED72303661E6}"/>
              </a:ext>
            </a:extLst>
          </p:cNvPr>
          <p:cNvSpPr>
            <a:spLocks noChangeArrowheads="1"/>
          </p:cNvSpPr>
          <p:nvPr/>
        </p:nvSpPr>
        <p:spPr bwMode="auto">
          <a:xfrm>
            <a:off x="2514600" y="4267200"/>
            <a:ext cx="1676400" cy="914400"/>
          </a:xfrm>
          <a:prstGeom prst="rect">
            <a:avLst/>
          </a:prstGeom>
          <a:solidFill>
            <a:srgbClr val="969696"/>
          </a:solidFill>
          <a:ln w="25400">
            <a:solidFill>
              <a:schemeClr val="accent1"/>
            </a:solidFill>
            <a:miter lim="800000"/>
            <a:headEnd/>
            <a:tailEnd/>
          </a:ln>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r>
              <a:rPr lang="en-US" altLang="en-US" sz="1800" dirty="0"/>
              <a:t>Payroll</a:t>
            </a:r>
          </a:p>
          <a:p>
            <a:pPr algn="ctr" eaLnBrk="1" hangingPunct="1">
              <a:spcBef>
                <a:spcPct val="0"/>
              </a:spcBef>
              <a:buClrTx/>
              <a:buSzTx/>
              <a:buFontTx/>
              <a:buNone/>
            </a:pPr>
            <a:r>
              <a:rPr lang="en-US" altLang="en-US" sz="1800" dirty="0"/>
              <a:t> System</a:t>
            </a:r>
          </a:p>
        </p:txBody>
      </p:sp>
      <p:sp>
        <p:nvSpPr>
          <p:cNvPr id="34825" name="Rectangle 135">
            <a:extLst>
              <a:ext uri="{FF2B5EF4-FFF2-40B4-BE49-F238E27FC236}">
                <a16:creationId xmlns:a16="http://schemas.microsoft.com/office/drawing/2014/main" id="{1745C307-79FD-4B26-8F9E-AB9E4C38C99F}"/>
              </a:ext>
            </a:extLst>
          </p:cNvPr>
          <p:cNvSpPr>
            <a:spLocks noChangeArrowheads="1"/>
          </p:cNvSpPr>
          <p:nvPr/>
        </p:nvSpPr>
        <p:spPr bwMode="auto">
          <a:xfrm>
            <a:off x="5562600" y="3124200"/>
            <a:ext cx="1676400" cy="914400"/>
          </a:xfrm>
          <a:prstGeom prst="rect">
            <a:avLst/>
          </a:prstGeom>
          <a:solidFill>
            <a:schemeClr val="accent6">
              <a:lumMod val="60000"/>
              <a:lumOff val="40000"/>
            </a:schemeClr>
          </a:solidFill>
          <a:ln w="25400">
            <a:solidFill>
              <a:schemeClr val="accent1"/>
            </a:solidFill>
            <a:miter lim="800000"/>
            <a:headEnd/>
            <a:tailEnd/>
          </a:ln>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r>
              <a:rPr lang="en-US" altLang="en-US" sz="1800" dirty="0"/>
              <a:t>DBMS</a:t>
            </a:r>
          </a:p>
        </p:txBody>
      </p:sp>
      <p:sp>
        <p:nvSpPr>
          <p:cNvPr id="34826" name="Line 136">
            <a:extLst>
              <a:ext uri="{FF2B5EF4-FFF2-40B4-BE49-F238E27FC236}">
                <a16:creationId xmlns:a16="http://schemas.microsoft.com/office/drawing/2014/main" id="{A30ED256-F646-4C8E-AF03-68196048DB25}"/>
              </a:ext>
            </a:extLst>
          </p:cNvPr>
          <p:cNvSpPr>
            <a:spLocks noChangeShapeType="1"/>
          </p:cNvSpPr>
          <p:nvPr/>
        </p:nvSpPr>
        <p:spPr bwMode="auto">
          <a:xfrm>
            <a:off x="4191000" y="2362200"/>
            <a:ext cx="1371600" cy="838200"/>
          </a:xfrm>
          <a:prstGeom prst="line">
            <a:avLst/>
          </a:prstGeom>
          <a:noFill/>
          <a:ln w="25400">
            <a:solidFill>
              <a:srgbClr val="99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4827" name="Line 137">
            <a:extLst>
              <a:ext uri="{FF2B5EF4-FFF2-40B4-BE49-F238E27FC236}">
                <a16:creationId xmlns:a16="http://schemas.microsoft.com/office/drawing/2014/main" id="{19327BA5-4777-4B36-9245-B632B93E8081}"/>
              </a:ext>
            </a:extLst>
          </p:cNvPr>
          <p:cNvSpPr>
            <a:spLocks noChangeShapeType="1"/>
          </p:cNvSpPr>
          <p:nvPr/>
        </p:nvSpPr>
        <p:spPr bwMode="auto">
          <a:xfrm>
            <a:off x="4191000" y="3581400"/>
            <a:ext cx="1371600" cy="0"/>
          </a:xfrm>
          <a:prstGeom prst="line">
            <a:avLst/>
          </a:prstGeom>
          <a:noFill/>
          <a:ln w="25400">
            <a:solidFill>
              <a:srgbClr val="99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4828" name="Line 138">
            <a:extLst>
              <a:ext uri="{FF2B5EF4-FFF2-40B4-BE49-F238E27FC236}">
                <a16:creationId xmlns:a16="http://schemas.microsoft.com/office/drawing/2014/main" id="{E4BA3C62-7A83-44B3-A82B-DBC09C1656A6}"/>
              </a:ext>
            </a:extLst>
          </p:cNvPr>
          <p:cNvSpPr>
            <a:spLocks noChangeShapeType="1"/>
          </p:cNvSpPr>
          <p:nvPr/>
        </p:nvSpPr>
        <p:spPr bwMode="auto">
          <a:xfrm flipV="1">
            <a:off x="4191000" y="3886200"/>
            <a:ext cx="1371600" cy="838200"/>
          </a:xfrm>
          <a:prstGeom prst="line">
            <a:avLst/>
          </a:prstGeom>
          <a:noFill/>
          <a:ln w="25400">
            <a:solidFill>
              <a:srgbClr val="99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4829" name="AutoShape 139">
            <a:extLst>
              <a:ext uri="{FF2B5EF4-FFF2-40B4-BE49-F238E27FC236}">
                <a16:creationId xmlns:a16="http://schemas.microsoft.com/office/drawing/2014/main" id="{37D62B1A-E108-47C9-84CC-3986A6120C4B}"/>
              </a:ext>
            </a:extLst>
          </p:cNvPr>
          <p:cNvSpPr>
            <a:spLocks noChangeArrowheads="1"/>
          </p:cNvSpPr>
          <p:nvPr/>
        </p:nvSpPr>
        <p:spPr bwMode="auto">
          <a:xfrm>
            <a:off x="8077200" y="2057400"/>
            <a:ext cx="2209800" cy="3200400"/>
          </a:xfrm>
          <a:prstGeom prst="flowChartMagneticDisk">
            <a:avLst/>
          </a:prstGeom>
          <a:solidFill>
            <a:schemeClr val="accent1">
              <a:lumMod val="40000"/>
              <a:lumOff val="60000"/>
            </a:schemeClr>
          </a:solidFill>
          <a:ln w="25400">
            <a:solidFill>
              <a:schemeClr val="accent1"/>
            </a:solidFill>
            <a:round/>
            <a:headEnd/>
            <a:tailEnd/>
          </a:ln>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endParaRPr lang="en-US" altLang="en-US" sz="1800" dirty="0"/>
          </a:p>
          <a:p>
            <a:pPr algn="ctr" eaLnBrk="1" hangingPunct="1">
              <a:spcBef>
                <a:spcPct val="0"/>
              </a:spcBef>
              <a:buClrTx/>
              <a:buSzTx/>
              <a:buFontTx/>
              <a:buNone/>
            </a:pPr>
            <a:r>
              <a:rPr lang="en-US" altLang="en-US" sz="1800" dirty="0"/>
              <a:t>Central database</a:t>
            </a:r>
          </a:p>
          <a:p>
            <a:pPr algn="ctr" eaLnBrk="1" hangingPunct="1">
              <a:spcBef>
                <a:spcPct val="0"/>
              </a:spcBef>
              <a:buClrTx/>
              <a:buSzTx/>
              <a:buFontTx/>
              <a:buNone/>
            </a:pPr>
            <a:endParaRPr lang="en-US" altLang="en-US" sz="1800" dirty="0"/>
          </a:p>
          <a:p>
            <a:pPr algn="ctr" eaLnBrk="1" hangingPunct="1">
              <a:spcBef>
                <a:spcPct val="0"/>
              </a:spcBef>
              <a:buClrTx/>
              <a:buSzTx/>
              <a:buFontTx/>
              <a:buNone/>
            </a:pPr>
            <a:r>
              <a:rPr lang="en-US" altLang="en-US" sz="1800" dirty="0"/>
              <a:t>Contains employee,</a:t>
            </a:r>
          </a:p>
          <a:p>
            <a:pPr algn="ctr" eaLnBrk="1" hangingPunct="1">
              <a:spcBef>
                <a:spcPct val="0"/>
              </a:spcBef>
              <a:buClrTx/>
              <a:buSzTx/>
              <a:buFontTx/>
              <a:buNone/>
            </a:pPr>
            <a:r>
              <a:rPr lang="en-US" altLang="en-US" sz="1800" dirty="0"/>
              <a:t>order, inventory, </a:t>
            </a:r>
          </a:p>
          <a:p>
            <a:pPr algn="ctr" eaLnBrk="1" hangingPunct="1">
              <a:spcBef>
                <a:spcPct val="0"/>
              </a:spcBef>
              <a:buClrTx/>
              <a:buSzTx/>
              <a:buFontTx/>
              <a:buNone/>
            </a:pPr>
            <a:r>
              <a:rPr lang="en-US" altLang="en-US" sz="1800" dirty="0"/>
              <a:t>pricing, and </a:t>
            </a:r>
          </a:p>
          <a:p>
            <a:pPr algn="ctr" eaLnBrk="1" hangingPunct="1">
              <a:spcBef>
                <a:spcPct val="0"/>
              </a:spcBef>
              <a:buClrTx/>
              <a:buSzTx/>
              <a:buFontTx/>
              <a:buNone/>
            </a:pPr>
            <a:r>
              <a:rPr lang="en-US" altLang="en-US" sz="1800" dirty="0"/>
              <a:t>customer data</a:t>
            </a:r>
          </a:p>
        </p:txBody>
      </p:sp>
      <p:sp>
        <p:nvSpPr>
          <p:cNvPr id="34830" name="Line 140">
            <a:extLst>
              <a:ext uri="{FF2B5EF4-FFF2-40B4-BE49-F238E27FC236}">
                <a16:creationId xmlns:a16="http://schemas.microsoft.com/office/drawing/2014/main" id="{CCD28F10-263B-40E6-97F8-A1FA9E153BD7}"/>
              </a:ext>
            </a:extLst>
          </p:cNvPr>
          <p:cNvSpPr>
            <a:spLocks noChangeShapeType="1"/>
          </p:cNvSpPr>
          <p:nvPr/>
        </p:nvSpPr>
        <p:spPr bwMode="auto">
          <a:xfrm>
            <a:off x="7239000" y="3581400"/>
            <a:ext cx="838200" cy="0"/>
          </a:xfrm>
          <a:prstGeom prst="line">
            <a:avLst/>
          </a:prstGeom>
          <a:noFill/>
          <a:ln w="25400">
            <a:solidFill>
              <a:srgbClr val="990000"/>
            </a:solidFill>
            <a:round/>
            <a:headEnd/>
            <a:tailEnd/>
          </a:ln>
          <a:extLst>
            <a:ext uri="{909E8E84-426E-40DD-AFC4-6F175D3DCCD1}">
              <a14:hiddenFill xmlns:a14="http://schemas.microsoft.com/office/drawing/2010/main">
                <a:noFill/>
              </a14:hiddenFill>
            </a:ext>
          </a:extLst>
        </p:spPr>
        <p:txBody>
          <a:bodyPr wrap="none"/>
          <a:lstStyle/>
          <a:p>
            <a:endParaRPr 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9F09067-8E44-4D38-B688-DDEDAF4FCBDE}"/>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0CD5324E-E592-490B-BC5A-D2F418976BAB}" type="slidenum">
              <a:rPr lang="en-US" altLang="en-US" smtClean="0">
                <a:solidFill>
                  <a:srgbClr val="000000"/>
                </a:solidFill>
                <a:latin typeface="Arial" panose="020B0604020202020204" pitchFamily="34" charset="0"/>
              </a:rPr>
              <a:pPr eaLnBrk="1" hangingPunct="1">
                <a:defRPr/>
              </a:pPr>
              <a:t>17</a:t>
            </a:fld>
            <a:endParaRPr lang="en-US" altLang="en-US">
              <a:solidFill>
                <a:srgbClr val="000000"/>
              </a:solidFill>
              <a:latin typeface="Arial" panose="020B0604020202020204" pitchFamily="34" charset="0"/>
            </a:endParaRPr>
          </a:p>
        </p:txBody>
      </p:sp>
      <p:sp>
        <p:nvSpPr>
          <p:cNvPr id="167938" name="Rectangle 2">
            <a:extLst>
              <a:ext uri="{FF2B5EF4-FFF2-40B4-BE49-F238E27FC236}">
                <a16:creationId xmlns:a16="http://schemas.microsoft.com/office/drawing/2014/main" id="{387A7470-D227-4DD8-B086-7676971770F8}"/>
              </a:ext>
            </a:extLst>
          </p:cNvPr>
          <p:cNvSpPr>
            <a:spLocks noGrp="1" noChangeArrowheads="1"/>
          </p:cNvSpPr>
          <p:nvPr>
            <p:ph type="title"/>
          </p:nvPr>
        </p:nvSpPr>
        <p:spPr>
          <a:xfrm>
            <a:off x="1600200" y="76200"/>
            <a:ext cx="8915400" cy="1371600"/>
          </a:xfrm>
        </p:spPr>
        <p:txBody>
          <a:bodyPr/>
          <a:lstStyle/>
          <a:p>
            <a:pPr eaLnBrk="1" hangingPunct="1">
              <a:defRPr/>
            </a:pPr>
            <a:r>
              <a:rPr lang="en-US" sz="4000" dirty="0">
                <a:solidFill>
                  <a:srgbClr val="000000"/>
                </a:solidFill>
                <a:effectLst>
                  <a:outerShdw blurRad="38100" dist="38100" dir="2700000" algn="tl">
                    <a:srgbClr val="FFFFFF"/>
                  </a:outerShdw>
                </a:effectLst>
              </a:rPr>
              <a:t>Advantages of the Database Approach</a:t>
            </a:r>
          </a:p>
        </p:txBody>
      </p:sp>
      <p:sp>
        <p:nvSpPr>
          <p:cNvPr id="167939" name="Rectangle 3">
            <a:extLst>
              <a:ext uri="{FF2B5EF4-FFF2-40B4-BE49-F238E27FC236}">
                <a16:creationId xmlns:a16="http://schemas.microsoft.com/office/drawing/2014/main" id="{916DC052-6274-4B09-86FE-0C94DFE7DE30}"/>
              </a:ext>
            </a:extLst>
          </p:cNvPr>
          <p:cNvSpPr>
            <a:spLocks noGrp="1" noChangeArrowheads="1"/>
          </p:cNvSpPr>
          <p:nvPr>
            <p:ph type="body" idx="1"/>
          </p:nvPr>
        </p:nvSpPr>
        <p:spPr>
          <a:xfrm>
            <a:off x="1981200" y="1447800"/>
            <a:ext cx="8229600" cy="4572000"/>
          </a:xfrm>
        </p:spPr>
        <p:txBody>
          <a:bodyPr>
            <a:normAutofit lnSpcReduction="10000"/>
          </a:bodyPr>
          <a:lstStyle/>
          <a:p>
            <a:pPr eaLnBrk="1" hangingPunct="1">
              <a:lnSpc>
                <a:spcPct val="80000"/>
              </a:lnSpc>
              <a:defRPr/>
            </a:pPr>
            <a:r>
              <a:rPr lang="en-US" sz="2800" dirty="0">
                <a:solidFill>
                  <a:srgbClr val="000000"/>
                </a:solidFill>
                <a:effectLst>
                  <a:outerShdw blurRad="38100" dist="38100" dir="2700000" algn="tl">
                    <a:srgbClr val="FFFFFF"/>
                  </a:outerShdw>
                </a:effectLst>
              </a:rPr>
              <a:t>Program-data independence</a:t>
            </a:r>
          </a:p>
          <a:p>
            <a:pPr eaLnBrk="1" hangingPunct="1">
              <a:lnSpc>
                <a:spcPct val="80000"/>
              </a:lnSpc>
              <a:defRPr/>
            </a:pPr>
            <a:r>
              <a:rPr lang="en-US" sz="2800" dirty="0">
                <a:solidFill>
                  <a:srgbClr val="000000"/>
                </a:solidFill>
                <a:effectLst>
                  <a:outerShdw blurRad="38100" dist="38100" dir="2700000" algn="tl">
                    <a:srgbClr val="FFFFFF"/>
                  </a:outerShdw>
                </a:effectLst>
              </a:rPr>
              <a:t>Planned data redundancy</a:t>
            </a:r>
          </a:p>
          <a:p>
            <a:pPr eaLnBrk="1" hangingPunct="1">
              <a:lnSpc>
                <a:spcPct val="80000"/>
              </a:lnSpc>
              <a:defRPr/>
            </a:pPr>
            <a:r>
              <a:rPr lang="en-US" sz="2800" dirty="0">
                <a:solidFill>
                  <a:srgbClr val="000000"/>
                </a:solidFill>
                <a:effectLst>
                  <a:outerShdw blurRad="38100" dist="38100" dir="2700000" algn="tl">
                    <a:srgbClr val="FFFFFF"/>
                  </a:outerShdw>
                </a:effectLst>
              </a:rPr>
              <a:t>Improved data consistency</a:t>
            </a:r>
          </a:p>
          <a:p>
            <a:pPr eaLnBrk="1" hangingPunct="1">
              <a:lnSpc>
                <a:spcPct val="80000"/>
              </a:lnSpc>
              <a:defRPr/>
            </a:pPr>
            <a:r>
              <a:rPr lang="en-US" sz="2800" dirty="0">
                <a:solidFill>
                  <a:srgbClr val="000000"/>
                </a:solidFill>
                <a:effectLst>
                  <a:outerShdw blurRad="38100" dist="38100" dir="2700000" algn="tl">
                    <a:srgbClr val="FFFFFF"/>
                  </a:outerShdw>
                </a:effectLst>
              </a:rPr>
              <a:t>Improved data sharing</a:t>
            </a:r>
          </a:p>
          <a:p>
            <a:pPr eaLnBrk="1" hangingPunct="1">
              <a:lnSpc>
                <a:spcPct val="80000"/>
              </a:lnSpc>
              <a:defRPr/>
            </a:pPr>
            <a:r>
              <a:rPr lang="en-US" sz="2800" dirty="0">
                <a:solidFill>
                  <a:srgbClr val="000000"/>
                </a:solidFill>
                <a:effectLst>
                  <a:outerShdw blurRad="38100" dist="38100" dir="2700000" algn="tl">
                    <a:srgbClr val="FFFFFF"/>
                  </a:outerShdw>
                </a:effectLst>
              </a:rPr>
              <a:t>Increased application development productivity</a:t>
            </a:r>
          </a:p>
          <a:p>
            <a:pPr eaLnBrk="1" hangingPunct="1">
              <a:lnSpc>
                <a:spcPct val="80000"/>
              </a:lnSpc>
              <a:defRPr/>
            </a:pPr>
            <a:r>
              <a:rPr lang="en-US" sz="2800" dirty="0">
                <a:solidFill>
                  <a:srgbClr val="000000"/>
                </a:solidFill>
                <a:effectLst>
                  <a:outerShdw blurRad="38100" dist="38100" dir="2700000" algn="tl">
                    <a:srgbClr val="FFFFFF"/>
                  </a:outerShdw>
                </a:effectLst>
              </a:rPr>
              <a:t>Enforcement of standards</a:t>
            </a:r>
          </a:p>
          <a:p>
            <a:pPr eaLnBrk="1" hangingPunct="1">
              <a:lnSpc>
                <a:spcPct val="80000"/>
              </a:lnSpc>
              <a:defRPr/>
            </a:pPr>
            <a:r>
              <a:rPr lang="en-US" sz="2800" dirty="0">
                <a:solidFill>
                  <a:srgbClr val="000000"/>
                </a:solidFill>
                <a:effectLst>
                  <a:outerShdw blurRad="38100" dist="38100" dir="2700000" algn="tl">
                    <a:srgbClr val="FFFFFF"/>
                  </a:outerShdw>
                </a:effectLst>
              </a:rPr>
              <a:t>Improved data quality</a:t>
            </a:r>
          </a:p>
          <a:p>
            <a:pPr eaLnBrk="1" hangingPunct="1">
              <a:lnSpc>
                <a:spcPct val="80000"/>
              </a:lnSpc>
              <a:defRPr/>
            </a:pPr>
            <a:r>
              <a:rPr lang="en-US" sz="2800" dirty="0">
                <a:solidFill>
                  <a:srgbClr val="000000"/>
                </a:solidFill>
                <a:effectLst>
                  <a:outerShdw blurRad="38100" dist="38100" dir="2700000" algn="tl">
                    <a:srgbClr val="FFFFFF"/>
                  </a:outerShdw>
                </a:effectLst>
              </a:rPr>
              <a:t>Improved data accessibility and responsiveness</a:t>
            </a:r>
          </a:p>
          <a:p>
            <a:pPr eaLnBrk="1" hangingPunct="1">
              <a:lnSpc>
                <a:spcPct val="80000"/>
              </a:lnSpc>
              <a:defRPr/>
            </a:pPr>
            <a:r>
              <a:rPr lang="en-US" sz="2800" dirty="0">
                <a:solidFill>
                  <a:srgbClr val="000000"/>
                </a:solidFill>
                <a:effectLst>
                  <a:outerShdw blurRad="38100" dist="38100" dir="2700000" algn="tl">
                    <a:srgbClr val="FFFFFF"/>
                  </a:outerShdw>
                </a:effectLst>
              </a:rPr>
              <a:t>Reduced program maintenance</a:t>
            </a:r>
          </a:p>
          <a:p>
            <a:pPr eaLnBrk="1" hangingPunct="1">
              <a:lnSpc>
                <a:spcPct val="80000"/>
              </a:lnSpc>
              <a:defRPr/>
            </a:pPr>
            <a:r>
              <a:rPr lang="en-US" sz="2800" dirty="0">
                <a:solidFill>
                  <a:srgbClr val="000000"/>
                </a:solidFill>
                <a:effectLst>
                  <a:outerShdw blurRad="38100" dist="38100" dir="2700000" algn="tl">
                    <a:srgbClr val="FFFFFF"/>
                  </a:outerShdw>
                </a:effectLst>
              </a:rPr>
              <a:t>Improved decision support</a:t>
            </a:r>
          </a:p>
          <a:p>
            <a:pPr eaLnBrk="1" hangingPunct="1">
              <a:lnSpc>
                <a:spcPct val="80000"/>
              </a:lnSpc>
              <a:defRPr/>
            </a:pPr>
            <a:endParaRPr lang="en-US" sz="2800" dirty="0">
              <a:solidFill>
                <a:srgbClr val="000000"/>
              </a:solidFill>
              <a:effectLst>
                <a:outerShdw blurRad="38100" dist="38100" dir="2700000" algn="tl">
                  <a:srgbClr val="FFFFFF"/>
                </a:outerShdw>
              </a:effectLst>
            </a:endParaRPr>
          </a:p>
          <a:p>
            <a:pPr lvl="1" eaLnBrk="1" hangingPunct="1">
              <a:lnSpc>
                <a:spcPct val="80000"/>
              </a:lnSpc>
              <a:defRPr/>
            </a:pPr>
            <a:endParaRPr lang="en-US" sz="2400" dirty="0">
              <a:solidFill>
                <a:srgbClr val="000000"/>
              </a:solidFill>
              <a:effectLst>
                <a:outerShdw blurRad="38100" dist="38100" dir="2700000" algn="tl">
                  <a:srgbClr val="FFFFFF"/>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7939">
                                            <p:txEl>
                                              <p:pRg st="0" end="0"/>
                                            </p:txEl>
                                          </p:spTgt>
                                        </p:tgtEl>
                                        <p:attrNameLst>
                                          <p:attrName>style.visibility</p:attrName>
                                        </p:attrNameLst>
                                      </p:cBhvr>
                                      <p:to>
                                        <p:strVal val="visible"/>
                                      </p:to>
                                    </p:set>
                                    <p:anim calcmode="lin" valueType="num">
                                      <p:cBhvr additive="base">
                                        <p:cTn id="7" dur="500" fill="hold"/>
                                        <p:tgtEl>
                                          <p:spTgt spid="1679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79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7939">
                                            <p:txEl>
                                              <p:pRg st="1" end="1"/>
                                            </p:txEl>
                                          </p:spTgt>
                                        </p:tgtEl>
                                        <p:attrNameLst>
                                          <p:attrName>style.visibility</p:attrName>
                                        </p:attrNameLst>
                                      </p:cBhvr>
                                      <p:to>
                                        <p:strVal val="visible"/>
                                      </p:to>
                                    </p:set>
                                    <p:anim calcmode="lin" valueType="num">
                                      <p:cBhvr additive="base">
                                        <p:cTn id="13" dur="500" fill="hold"/>
                                        <p:tgtEl>
                                          <p:spTgt spid="16793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79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7939">
                                            <p:txEl>
                                              <p:pRg st="2" end="2"/>
                                            </p:txEl>
                                          </p:spTgt>
                                        </p:tgtEl>
                                        <p:attrNameLst>
                                          <p:attrName>style.visibility</p:attrName>
                                        </p:attrNameLst>
                                      </p:cBhvr>
                                      <p:to>
                                        <p:strVal val="visible"/>
                                      </p:to>
                                    </p:set>
                                    <p:anim calcmode="lin" valueType="num">
                                      <p:cBhvr additive="base">
                                        <p:cTn id="19" dur="500" fill="hold"/>
                                        <p:tgtEl>
                                          <p:spTgt spid="16793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79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7939">
                                            <p:txEl>
                                              <p:pRg st="3" end="3"/>
                                            </p:txEl>
                                          </p:spTgt>
                                        </p:tgtEl>
                                        <p:attrNameLst>
                                          <p:attrName>style.visibility</p:attrName>
                                        </p:attrNameLst>
                                      </p:cBhvr>
                                      <p:to>
                                        <p:strVal val="visible"/>
                                      </p:to>
                                    </p:set>
                                    <p:anim calcmode="lin" valueType="num">
                                      <p:cBhvr additive="base">
                                        <p:cTn id="25" dur="500" fill="hold"/>
                                        <p:tgtEl>
                                          <p:spTgt spid="16793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79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67939">
                                            <p:txEl>
                                              <p:pRg st="4" end="4"/>
                                            </p:txEl>
                                          </p:spTgt>
                                        </p:tgtEl>
                                        <p:attrNameLst>
                                          <p:attrName>style.visibility</p:attrName>
                                        </p:attrNameLst>
                                      </p:cBhvr>
                                      <p:to>
                                        <p:strVal val="visible"/>
                                      </p:to>
                                    </p:set>
                                    <p:anim calcmode="lin" valueType="num">
                                      <p:cBhvr additive="base">
                                        <p:cTn id="31" dur="500" fill="hold"/>
                                        <p:tgtEl>
                                          <p:spTgt spid="16793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679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67939">
                                            <p:txEl>
                                              <p:pRg st="5" end="5"/>
                                            </p:txEl>
                                          </p:spTgt>
                                        </p:tgtEl>
                                        <p:attrNameLst>
                                          <p:attrName>style.visibility</p:attrName>
                                        </p:attrNameLst>
                                      </p:cBhvr>
                                      <p:to>
                                        <p:strVal val="visible"/>
                                      </p:to>
                                    </p:set>
                                    <p:anim calcmode="lin" valueType="num">
                                      <p:cBhvr additive="base">
                                        <p:cTn id="37" dur="500" fill="hold"/>
                                        <p:tgtEl>
                                          <p:spTgt spid="16793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6793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67939">
                                            <p:txEl>
                                              <p:pRg st="6" end="6"/>
                                            </p:txEl>
                                          </p:spTgt>
                                        </p:tgtEl>
                                        <p:attrNameLst>
                                          <p:attrName>style.visibility</p:attrName>
                                        </p:attrNameLst>
                                      </p:cBhvr>
                                      <p:to>
                                        <p:strVal val="visible"/>
                                      </p:to>
                                    </p:set>
                                    <p:anim calcmode="lin" valueType="num">
                                      <p:cBhvr additive="base">
                                        <p:cTn id="43" dur="500" fill="hold"/>
                                        <p:tgtEl>
                                          <p:spTgt spid="16793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6793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67939">
                                            <p:txEl>
                                              <p:pRg st="7" end="7"/>
                                            </p:txEl>
                                          </p:spTgt>
                                        </p:tgtEl>
                                        <p:attrNameLst>
                                          <p:attrName>style.visibility</p:attrName>
                                        </p:attrNameLst>
                                      </p:cBhvr>
                                      <p:to>
                                        <p:strVal val="visible"/>
                                      </p:to>
                                    </p:set>
                                    <p:anim calcmode="lin" valueType="num">
                                      <p:cBhvr additive="base">
                                        <p:cTn id="49" dur="500" fill="hold"/>
                                        <p:tgtEl>
                                          <p:spTgt spid="167939">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6793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67939">
                                            <p:txEl>
                                              <p:pRg st="8" end="8"/>
                                            </p:txEl>
                                          </p:spTgt>
                                        </p:tgtEl>
                                        <p:attrNameLst>
                                          <p:attrName>style.visibility</p:attrName>
                                        </p:attrNameLst>
                                      </p:cBhvr>
                                      <p:to>
                                        <p:strVal val="visible"/>
                                      </p:to>
                                    </p:set>
                                    <p:anim calcmode="lin" valueType="num">
                                      <p:cBhvr additive="base">
                                        <p:cTn id="55" dur="500" fill="hold"/>
                                        <p:tgtEl>
                                          <p:spTgt spid="167939">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6793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67939">
                                            <p:txEl>
                                              <p:pRg st="9" end="9"/>
                                            </p:txEl>
                                          </p:spTgt>
                                        </p:tgtEl>
                                        <p:attrNameLst>
                                          <p:attrName>style.visibility</p:attrName>
                                        </p:attrNameLst>
                                      </p:cBhvr>
                                      <p:to>
                                        <p:strVal val="visible"/>
                                      </p:to>
                                    </p:set>
                                    <p:anim calcmode="lin" valueType="num">
                                      <p:cBhvr additive="base">
                                        <p:cTn id="61" dur="500" fill="hold"/>
                                        <p:tgtEl>
                                          <p:spTgt spid="167939">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67939">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9"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899E237-EF5C-400D-A416-411815C41016}"/>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C51E5A00-516A-4415-A35A-F11D784D4C16}" type="slidenum">
              <a:rPr lang="en-US" altLang="en-US" smtClean="0">
                <a:solidFill>
                  <a:srgbClr val="000000"/>
                </a:solidFill>
                <a:latin typeface="Arial" panose="020B0604020202020204" pitchFamily="34" charset="0"/>
              </a:rPr>
              <a:pPr eaLnBrk="1" hangingPunct="1">
                <a:defRPr/>
              </a:pPr>
              <a:t>18</a:t>
            </a:fld>
            <a:endParaRPr lang="en-US" altLang="en-US">
              <a:solidFill>
                <a:srgbClr val="000000"/>
              </a:solidFill>
              <a:latin typeface="Arial" panose="020B0604020202020204" pitchFamily="34" charset="0"/>
            </a:endParaRPr>
          </a:p>
        </p:txBody>
      </p:sp>
      <p:sp>
        <p:nvSpPr>
          <p:cNvPr id="151554" name="Rectangle 2">
            <a:extLst>
              <a:ext uri="{FF2B5EF4-FFF2-40B4-BE49-F238E27FC236}">
                <a16:creationId xmlns:a16="http://schemas.microsoft.com/office/drawing/2014/main" id="{89DCB831-1474-4318-931C-73F33A5E8375}"/>
              </a:ext>
            </a:extLst>
          </p:cNvPr>
          <p:cNvSpPr>
            <a:spLocks noGrp="1" noChangeArrowheads="1"/>
          </p:cNvSpPr>
          <p:nvPr>
            <p:ph type="title"/>
          </p:nvPr>
        </p:nvSpPr>
        <p:spPr>
          <a:xfrm>
            <a:off x="1981200" y="0"/>
            <a:ext cx="8229600" cy="1066800"/>
          </a:xfrm>
        </p:spPr>
        <p:txBody>
          <a:bodyPr/>
          <a:lstStyle/>
          <a:p>
            <a:pPr eaLnBrk="1" hangingPunct="1">
              <a:defRPr/>
            </a:pPr>
            <a:r>
              <a:rPr lang="en-US" sz="4000" dirty="0">
                <a:solidFill>
                  <a:srgbClr val="000000"/>
                </a:solidFill>
                <a:effectLst>
                  <a:outerShdw blurRad="38100" dist="38100" dir="2700000" algn="tl">
                    <a:srgbClr val="FFFFFF"/>
                  </a:outerShdw>
                </a:effectLst>
              </a:rPr>
              <a:t>Elements of the Database Approach</a:t>
            </a:r>
          </a:p>
        </p:txBody>
      </p:sp>
      <p:sp>
        <p:nvSpPr>
          <p:cNvPr id="151555" name="Rectangle 3">
            <a:extLst>
              <a:ext uri="{FF2B5EF4-FFF2-40B4-BE49-F238E27FC236}">
                <a16:creationId xmlns:a16="http://schemas.microsoft.com/office/drawing/2014/main" id="{8EF606D3-34B7-4E31-B512-DFA8F5039D6B}"/>
              </a:ext>
            </a:extLst>
          </p:cNvPr>
          <p:cNvSpPr>
            <a:spLocks noGrp="1" noChangeArrowheads="1"/>
          </p:cNvSpPr>
          <p:nvPr>
            <p:ph type="body" idx="1"/>
          </p:nvPr>
        </p:nvSpPr>
        <p:spPr>
          <a:xfrm>
            <a:off x="1927224" y="1089025"/>
            <a:ext cx="8871955" cy="4572000"/>
          </a:xfrm>
        </p:spPr>
        <p:txBody>
          <a:bodyPr>
            <a:noAutofit/>
          </a:bodyPr>
          <a:lstStyle/>
          <a:p>
            <a:pPr eaLnBrk="1" hangingPunct="1">
              <a:lnSpc>
                <a:spcPct val="110000"/>
              </a:lnSpc>
              <a:defRPr/>
            </a:pPr>
            <a:r>
              <a:rPr lang="en-US" sz="2000" dirty="0">
                <a:solidFill>
                  <a:srgbClr val="000000"/>
                </a:solidFill>
                <a:effectLst>
                  <a:outerShdw blurRad="38100" dist="38100" dir="2700000" algn="tl">
                    <a:srgbClr val="FFFFFF"/>
                  </a:outerShdw>
                </a:effectLst>
              </a:rPr>
              <a:t>Data models </a:t>
            </a:r>
          </a:p>
          <a:p>
            <a:pPr lvl="1" eaLnBrk="1" hangingPunct="1">
              <a:lnSpc>
                <a:spcPct val="110000"/>
              </a:lnSpc>
              <a:defRPr/>
            </a:pPr>
            <a:r>
              <a:rPr lang="en-US" sz="2000" dirty="0">
                <a:solidFill>
                  <a:srgbClr val="000000"/>
                </a:solidFill>
                <a:effectLst>
                  <a:outerShdw blurRad="38100" dist="38100" dir="2700000" algn="tl">
                    <a:srgbClr val="FFFFFF"/>
                  </a:outerShdw>
                </a:effectLst>
              </a:rPr>
              <a:t>Graphical system capturing nature and relationship of data</a:t>
            </a:r>
          </a:p>
          <a:p>
            <a:pPr lvl="1" eaLnBrk="1" hangingPunct="1">
              <a:lnSpc>
                <a:spcPct val="110000"/>
              </a:lnSpc>
              <a:defRPr/>
            </a:pPr>
            <a:r>
              <a:rPr lang="en-US" sz="2000" dirty="0">
                <a:solidFill>
                  <a:srgbClr val="000000"/>
                </a:solidFill>
                <a:effectLst>
                  <a:outerShdw blurRad="38100" dist="38100" dir="2700000" algn="tl">
                    <a:srgbClr val="FFFFFF"/>
                  </a:outerShdw>
                </a:effectLst>
              </a:rPr>
              <a:t>Enterprise Data Model–high-level entities and relationships for the organization</a:t>
            </a:r>
          </a:p>
          <a:p>
            <a:pPr lvl="1" eaLnBrk="1" hangingPunct="1">
              <a:lnSpc>
                <a:spcPct val="110000"/>
              </a:lnSpc>
              <a:defRPr/>
            </a:pPr>
            <a:r>
              <a:rPr lang="en-US" sz="2000" dirty="0">
                <a:solidFill>
                  <a:srgbClr val="000000"/>
                </a:solidFill>
                <a:effectLst>
                  <a:outerShdw blurRad="38100" dist="38100" dir="2700000" algn="tl">
                    <a:srgbClr val="FFFFFF"/>
                  </a:outerShdw>
                </a:effectLst>
              </a:rPr>
              <a:t>Project Data Model–more detailed view, matching data structure in database or data warehouse </a:t>
            </a:r>
          </a:p>
          <a:p>
            <a:pPr eaLnBrk="1" hangingPunct="1">
              <a:lnSpc>
                <a:spcPct val="110000"/>
              </a:lnSpc>
              <a:defRPr/>
            </a:pPr>
            <a:r>
              <a:rPr lang="en-US" sz="2000" dirty="0">
                <a:solidFill>
                  <a:srgbClr val="000000"/>
                </a:solidFill>
                <a:effectLst>
                  <a:outerShdw blurRad="38100" dist="38100" dir="2700000" algn="tl">
                    <a:srgbClr val="FFFFFF"/>
                  </a:outerShdw>
                </a:effectLst>
              </a:rPr>
              <a:t>Entities</a:t>
            </a:r>
          </a:p>
          <a:p>
            <a:pPr lvl="1" eaLnBrk="1" hangingPunct="1">
              <a:lnSpc>
                <a:spcPct val="110000"/>
              </a:lnSpc>
              <a:defRPr/>
            </a:pPr>
            <a:r>
              <a:rPr lang="en-US" sz="2000" dirty="0">
                <a:solidFill>
                  <a:srgbClr val="000000"/>
                </a:solidFill>
                <a:effectLst>
                  <a:outerShdw blurRad="38100" dist="38100" dir="2700000" algn="tl">
                    <a:srgbClr val="FFFFFF"/>
                  </a:outerShdw>
                </a:effectLst>
              </a:rPr>
              <a:t>Noun form describing a person, place, object, event, or concept</a:t>
            </a:r>
          </a:p>
          <a:p>
            <a:pPr lvl="1" eaLnBrk="1" hangingPunct="1">
              <a:lnSpc>
                <a:spcPct val="110000"/>
              </a:lnSpc>
              <a:defRPr/>
            </a:pPr>
            <a:r>
              <a:rPr lang="en-US" sz="2000" dirty="0">
                <a:solidFill>
                  <a:srgbClr val="000000"/>
                </a:solidFill>
                <a:effectLst>
                  <a:outerShdw blurRad="38100" dist="38100" dir="2700000" algn="tl">
                    <a:srgbClr val="FFFFFF"/>
                  </a:outerShdw>
                </a:effectLst>
              </a:rPr>
              <a:t>Composed of attributes</a:t>
            </a:r>
          </a:p>
          <a:p>
            <a:pPr eaLnBrk="1" hangingPunct="1">
              <a:lnSpc>
                <a:spcPct val="110000"/>
              </a:lnSpc>
              <a:defRPr/>
            </a:pPr>
            <a:r>
              <a:rPr lang="en-US" sz="2000" dirty="0">
                <a:solidFill>
                  <a:srgbClr val="000000"/>
                </a:solidFill>
                <a:effectLst>
                  <a:outerShdw blurRad="38100" dist="38100" dir="2700000" algn="tl">
                    <a:srgbClr val="FFFFFF"/>
                  </a:outerShdw>
                </a:effectLst>
              </a:rPr>
              <a:t>Relationships</a:t>
            </a:r>
          </a:p>
          <a:p>
            <a:pPr lvl="1" eaLnBrk="1" hangingPunct="1">
              <a:lnSpc>
                <a:spcPct val="110000"/>
              </a:lnSpc>
              <a:defRPr/>
            </a:pPr>
            <a:r>
              <a:rPr lang="en-US" sz="2000" dirty="0">
                <a:solidFill>
                  <a:srgbClr val="000000"/>
                </a:solidFill>
                <a:effectLst>
                  <a:outerShdw blurRad="38100" dist="38100" dir="2700000" algn="tl">
                    <a:srgbClr val="FFFFFF"/>
                  </a:outerShdw>
                </a:effectLst>
              </a:rPr>
              <a:t>Between entities</a:t>
            </a:r>
          </a:p>
          <a:p>
            <a:pPr lvl="1" eaLnBrk="1" hangingPunct="1">
              <a:lnSpc>
                <a:spcPct val="110000"/>
              </a:lnSpc>
              <a:defRPr/>
            </a:pPr>
            <a:r>
              <a:rPr lang="en-US" sz="2000" dirty="0">
                <a:solidFill>
                  <a:srgbClr val="000000"/>
                </a:solidFill>
                <a:effectLst>
                  <a:outerShdw blurRad="38100" dist="38100" dir="2700000" algn="tl">
                    <a:srgbClr val="FFFFFF"/>
                  </a:outerShdw>
                </a:effectLst>
              </a:rPr>
              <a:t>Usually one-to-many (1:M) or many-to-many (M:N)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1555">
                                            <p:txEl>
                                              <p:pRg st="0" end="0"/>
                                            </p:txEl>
                                          </p:spTgt>
                                        </p:tgtEl>
                                        <p:attrNameLst>
                                          <p:attrName>style.visibility</p:attrName>
                                        </p:attrNameLst>
                                      </p:cBhvr>
                                      <p:to>
                                        <p:strVal val="visible"/>
                                      </p:to>
                                    </p:set>
                                    <p:animEffect transition="in" filter="fade">
                                      <p:cBhvr>
                                        <p:cTn id="7" dur="1000"/>
                                        <p:tgtEl>
                                          <p:spTgt spid="151555">
                                            <p:txEl>
                                              <p:pRg st="0" end="0"/>
                                            </p:txEl>
                                          </p:spTgt>
                                        </p:tgtEl>
                                      </p:cBhvr>
                                    </p:animEffect>
                                    <p:anim calcmode="lin" valueType="num">
                                      <p:cBhvr>
                                        <p:cTn id="8" dur="1000" fill="hold"/>
                                        <p:tgtEl>
                                          <p:spTgt spid="15155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5155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51555">
                                            <p:txEl>
                                              <p:pRg st="1" end="1"/>
                                            </p:txEl>
                                          </p:spTgt>
                                        </p:tgtEl>
                                        <p:attrNameLst>
                                          <p:attrName>style.visibility</p:attrName>
                                        </p:attrNameLst>
                                      </p:cBhvr>
                                      <p:to>
                                        <p:strVal val="visible"/>
                                      </p:to>
                                    </p:set>
                                    <p:animEffect transition="in" filter="fade">
                                      <p:cBhvr>
                                        <p:cTn id="12" dur="1000"/>
                                        <p:tgtEl>
                                          <p:spTgt spid="151555">
                                            <p:txEl>
                                              <p:pRg st="1" end="1"/>
                                            </p:txEl>
                                          </p:spTgt>
                                        </p:tgtEl>
                                      </p:cBhvr>
                                    </p:animEffect>
                                    <p:anim calcmode="lin" valueType="num">
                                      <p:cBhvr>
                                        <p:cTn id="13" dur="1000" fill="hold"/>
                                        <p:tgtEl>
                                          <p:spTgt spid="15155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5155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51555">
                                            <p:txEl>
                                              <p:pRg st="2" end="2"/>
                                            </p:txEl>
                                          </p:spTgt>
                                        </p:tgtEl>
                                        <p:attrNameLst>
                                          <p:attrName>style.visibility</p:attrName>
                                        </p:attrNameLst>
                                      </p:cBhvr>
                                      <p:to>
                                        <p:strVal val="visible"/>
                                      </p:to>
                                    </p:set>
                                    <p:animEffect transition="in" filter="fade">
                                      <p:cBhvr>
                                        <p:cTn id="17" dur="1000"/>
                                        <p:tgtEl>
                                          <p:spTgt spid="151555">
                                            <p:txEl>
                                              <p:pRg st="2" end="2"/>
                                            </p:txEl>
                                          </p:spTgt>
                                        </p:tgtEl>
                                      </p:cBhvr>
                                    </p:animEffect>
                                    <p:anim calcmode="lin" valueType="num">
                                      <p:cBhvr>
                                        <p:cTn id="18" dur="1000" fill="hold"/>
                                        <p:tgtEl>
                                          <p:spTgt spid="15155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51555">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51555">
                                            <p:txEl>
                                              <p:pRg st="3" end="3"/>
                                            </p:txEl>
                                          </p:spTgt>
                                        </p:tgtEl>
                                        <p:attrNameLst>
                                          <p:attrName>style.visibility</p:attrName>
                                        </p:attrNameLst>
                                      </p:cBhvr>
                                      <p:to>
                                        <p:strVal val="visible"/>
                                      </p:to>
                                    </p:set>
                                    <p:animEffect transition="in" filter="fade">
                                      <p:cBhvr>
                                        <p:cTn id="22" dur="1000"/>
                                        <p:tgtEl>
                                          <p:spTgt spid="151555">
                                            <p:txEl>
                                              <p:pRg st="3" end="3"/>
                                            </p:txEl>
                                          </p:spTgt>
                                        </p:tgtEl>
                                      </p:cBhvr>
                                    </p:animEffect>
                                    <p:anim calcmode="lin" valueType="num">
                                      <p:cBhvr>
                                        <p:cTn id="23" dur="1000" fill="hold"/>
                                        <p:tgtEl>
                                          <p:spTgt spid="151555">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15155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51555">
                                            <p:txEl>
                                              <p:pRg st="4" end="4"/>
                                            </p:txEl>
                                          </p:spTgt>
                                        </p:tgtEl>
                                        <p:attrNameLst>
                                          <p:attrName>style.visibility</p:attrName>
                                        </p:attrNameLst>
                                      </p:cBhvr>
                                      <p:to>
                                        <p:strVal val="visible"/>
                                      </p:to>
                                    </p:set>
                                    <p:animEffect transition="in" filter="fade">
                                      <p:cBhvr>
                                        <p:cTn id="29" dur="1000"/>
                                        <p:tgtEl>
                                          <p:spTgt spid="151555">
                                            <p:txEl>
                                              <p:pRg st="4" end="4"/>
                                            </p:txEl>
                                          </p:spTgt>
                                        </p:tgtEl>
                                      </p:cBhvr>
                                    </p:animEffect>
                                    <p:anim calcmode="lin" valueType="num">
                                      <p:cBhvr>
                                        <p:cTn id="30" dur="1000" fill="hold"/>
                                        <p:tgtEl>
                                          <p:spTgt spid="151555">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151555">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51555">
                                            <p:txEl>
                                              <p:pRg st="5" end="5"/>
                                            </p:txEl>
                                          </p:spTgt>
                                        </p:tgtEl>
                                        <p:attrNameLst>
                                          <p:attrName>style.visibility</p:attrName>
                                        </p:attrNameLst>
                                      </p:cBhvr>
                                      <p:to>
                                        <p:strVal val="visible"/>
                                      </p:to>
                                    </p:set>
                                    <p:animEffect transition="in" filter="fade">
                                      <p:cBhvr>
                                        <p:cTn id="34" dur="1000"/>
                                        <p:tgtEl>
                                          <p:spTgt spid="151555">
                                            <p:txEl>
                                              <p:pRg st="5" end="5"/>
                                            </p:txEl>
                                          </p:spTgt>
                                        </p:tgtEl>
                                      </p:cBhvr>
                                    </p:animEffect>
                                    <p:anim calcmode="lin" valueType="num">
                                      <p:cBhvr>
                                        <p:cTn id="35" dur="1000" fill="hold"/>
                                        <p:tgtEl>
                                          <p:spTgt spid="151555">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151555">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51555">
                                            <p:txEl>
                                              <p:pRg st="6" end="6"/>
                                            </p:txEl>
                                          </p:spTgt>
                                        </p:tgtEl>
                                        <p:attrNameLst>
                                          <p:attrName>style.visibility</p:attrName>
                                        </p:attrNameLst>
                                      </p:cBhvr>
                                      <p:to>
                                        <p:strVal val="visible"/>
                                      </p:to>
                                    </p:set>
                                    <p:animEffect transition="in" filter="fade">
                                      <p:cBhvr>
                                        <p:cTn id="39" dur="1000"/>
                                        <p:tgtEl>
                                          <p:spTgt spid="151555">
                                            <p:txEl>
                                              <p:pRg st="6" end="6"/>
                                            </p:txEl>
                                          </p:spTgt>
                                        </p:tgtEl>
                                      </p:cBhvr>
                                    </p:animEffect>
                                    <p:anim calcmode="lin" valueType="num">
                                      <p:cBhvr>
                                        <p:cTn id="40" dur="1000" fill="hold"/>
                                        <p:tgtEl>
                                          <p:spTgt spid="151555">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15155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51555">
                                            <p:txEl>
                                              <p:pRg st="7" end="7"/>
                                            </p:txEl>
                                          </p:spTgt>
                                        </p:tgtEl>
                                        <p:attrNameLst>
                                          <p:attrName>style.visibility</p:attrName>
                                        </p:attrNameLst>
                                      </p:cBhvr>
                                      <p:to>
                                        <p:strVal val="visible"/>
                                      </p:to>
                                    </p:set>
                                    <p:animEffect transition="in" filter="fade">
                                      <p:cBhvr>
                                        <p:cTn id="46" dur="1000"/>
                                        <p:tgtEl>
                                          <p:spTgt spid="151555">
                                            <p:txEl>
                                              <p:pRg st="7" end="7"/>
                                            </p:txEl>
                                          </p:spTgt>
                                        </p:tgtEl>
                                      </p:cBhvr>
                                    </p:animEffect>
                                    <p:anim calcmode="lin" valueType="num">
                                      <p:cBhvr>
                                        <p:cTn id="47" dur="1000" fill="hold"/>
                                        <p:tgtEl>
                                          <p:spTgt spid="151555">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151555">
                                            <p:txEl>
                                              <p:pRg st="7" end="7"/>
                                            </p:txEl>
                                          </p:spTgt>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51555">
                                            <p:txEl>
                                              <p:pRg st="8" end="8"/>
                                            </p:txEl>
                                          </p:spTgt>
                                        </p:tgtEl>
                                        <p:attrNameLst>
                                          <p:attrName>style.visibility</p:attrName>
                                        </p:attrNameLst>
                                      </p:cBhvr>
                                      <p:to>
                                        <p:strVal val="visible"/>
                                      </p:to>
                                    </p:set>
                                    <p:animEffect transition="in" filter="fade">
                                      <p:cBhvr>
                                        <p:cTn id="51" dur="1000"/>
                                        <p:tgtEl>
                                          <p:spTgt spid="151555">
                                            <p:txEl>
                                              <p:pRg st="8" end="8"/>
                                            </p:txEl>
                                          </p:spTgt>
                                        </p:tgtEl>
                                      </p:cBhvr>
                                    </p:animEffect>
                                    <p:anim calcmode="lin" valueType="num">
                                      <p:cBhvr>
                                        <p:cTn id="52" dur="1000" fill="hold"/>
                                        <p:tgtEl>
                                          <p:spTgt spid="151555">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151555">
                                            <p:txEl>
                                              <p:pRg st="8" end="8"/>
                                            </p:tx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51555">
                                            <p:txEl>
                                              <p:pRg st="9" end="9"/>
                                            </p:txEl>
                                          </p:spTgt>
                                        </p:tgtEl>
                                        <p:attrNameLst>
                                          <p:attrName>style.visibility</p:attrName>
                                        </p:attrNameLst>
                                      </p:cBhvr>
                                      <p:to>
                                        <p:strVal val="visible"/>
                                      </p:to>
                                    </p:set>
                                    <p:animEffect transition="in" filter="fade">
                                      <p:cBhvr>
                                        <p:cTn id="56" dur="1000"/>
                                        <p:tgtEl>
                                          <p:spTgt spid="151555">
                                            <p:txEl>
                                              <p:pRg st="9" end="9"/>
                                            </p:txEl>
                                          </p:spTgt>
                                        </p:tgtEl>
                                      </p:cBhvr>
                                    </p:animEffect>
                                    <p:anim calcmode="lin" valueType="num">
                                      <p:cBhvr>
                                        <p:cTn id="57" dur="1000" fill="hold"/>
                                        <p:tgtEl>
                                          <p:spTgt spid="151555">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151555">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7ACB7C2-128A-4EFD-B0CE-142C6C2023F8}"/>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2CD568B5-7A6E-4C15-AD22-862800024726}" type="slidenum">
              <a:rPr lang="en-US" altLang="en-US" smtClean="0">
                <a:solidFill>
                  <a:srgbClr val="000000"/>
                </a:solidFill>
                <a:latin typeface="Arial" panose="020B0604020202020204" pitchFamily="34" charset="0"/>
              </a:rPr>
              <a:pPr eaLnBrk="1" hangingPunct="1">
                <a:defRPr/>
              </a:pPr>
              <a:t>19</a:t>
            </a:fld>
            <a:endParaRPr lang="en-US" altLang="en-US">
              <a:solidFill>
                <a:srgbClr val="000000"/>
              </a:solidFill>
              <a:latin typeface="Arial" panose="020B0604020202020204" pitchFamily="34" charset="0"/>
            </a:endParaRPr>
          </a:p>
        </p:txBody>
      </p:sp>
      <p:sp>
        <p:nvSpPr>
          <p:cNvPr id="137218" name="Rectangle 2">
            <a:extLst>
              <a:ext uri="{FF2B5EF4-FFF2-40B4-BE49-F238E27FC236}">
                <a16:creationId xmlns:a16="http://schemas.microsoft.com/office/drawing/2014/main" id="{35E80146-725B-48DA-AFAC-C9E65334C4C3}"/>
              </a:ext>
            </a:extLst>
          </p:cNvPr>
          <p:cNvSpPr>
            <a:spLocks noGrp="1" noChangeArrowheads="1"/>
          </p:cNvSpPr>
          <p:nvPr>
            <p:ph type="title"/>
          </p:nvPr>
        </p:nvSpPr>
        <p:spPr/>
        <p:txBody>
          <a:bodyPr/>
          <a:lstStyle/>
          <a:p>
            <a:pPr eaLnBrk="1" hangingPunct="1">
              <a:defRPr/>
            </a:pPr>
            <a:r>
              <a:rPr lang="en-US" dirty="0">
                <a:solidFill>
                  <a:srgbClr val="000000"/>
                </a:solidFill>
                <a:effectLst>
                  <a:outerShdw blurRad="38100" dist="38100" dir="2700000" algn="tl">
                    <a:srgbClr val="FFFFFF"/>
                  </a:outerShdw>
                </a:effectLst>
              </a:rPr>
              <a:t>Enterprise Data Model</a:t>
            </a:r>
          </a:p>
        </p:txBody>
      </p:sp>
      <p:sp>
        <p:nvSpPr>
          <p:cNvPr id="137219" name="Rectangle 3">
            <a:extLst>
              <a:ext uri="{FF2B5EF4-FFF2-40B4-BE49-F238E27FC236}">
                <a16:creationId xmlns:a16="http://schemas.microsoft.com/office/drawing/2014/main" id="{0A992BAD-AF98-4635-8B14-A20606A032BA}"/>
              </a:ext>
            </a:extLst>
          </p:cNvPr>
          <p:cNvSpPr>
            <a:spLocks noGrp="1" noChangeArrowheads="1"/>
          </p:cNvSpPr>
          <p:nvPr>
            <p:ph type="body" idx="1"/>
          </p:nvPr>
        </p:nvSpPr>
        <p:spPr>
          <a:xfrm>
            <a:off x="838200" y="1690688"/>
            <a:ext cx="10515600" cy="4486275"/>
          </a:xfrm>
        </p:spPr>
        <p:txBody>
          <a:bodyPr/>
          <a:lstStyle/>
          <a:p>
            <a:pPr eaLnBrk="1" hangingPunct="1">
              <a:defRPr/>
            </a:pPr>
            <a:r>
              <a:rPr lang="en-US" sz="2800" dirty="0">
                <a:solidFill>
                  <a:srgbClr val="000000"/>
                </a:solidFill>
                <a:effectLst>
                  <a:outerShdw blurRad="38100" dist="38100" dir="2700000" algn="tl">
                    <a:srgbClr val="FFFFFF"/>
                  </a:outerShdw>
                </a:effectLst>
              </a:rPr>
              <a:t>First step in database development</a:t>
            </a:r>
          </a:p>
          <a:p>
            <a:pPr eaLnBrk="1" hangingPunct="1">
              <a:defRPr/>
            </a:pPr>
            <a:r>
              <a:rPr lang="en-US" sz="2800" dirty="0">
                <a:solidFill>
                  <a:srgbClr val="000000"/>
                </a:solidFill>
                <a:effectLst>
                  <a:outerShdw blurRad="38100" dist="38100" dir="2700000" algn="tl">
                    <a:srgbClr val="FFFFFF"/>
                  </a:outerShdw>
                </a:effectLst>
              </a:rPr>
              <a:t>Specifies scope and general content</a:t>
            </a:r>
          </a:p>
          <a:p>
            <a:pPr eaLnBrk="1" hangingPunct="1">
              <a:defRPr/>
            </a:pPr>
            <a:r>
              <a:rPr lang="en-US" sz="2800" dirty="0">
                <a:solidFill>
                  <a:srgbClr val="000000"/>
                </a:solidFill>
                <a:effectLst>
                  <a:outerShdw blurRad="38100" dist="38100" dir="2700000" algn="tl">
                    <a:srgbClr val="FFFFFF"/>
                  </a:outerShdw>
                </a:effectLst>
              </a:rPr>
              <a:t>Overall picture of organizational data at high level of abstraction</a:t>
            </a:r>
          </a:p>
          <a:p>
            <a:pPr eaLnBrk="1" hangingPunct="1">
              <a:defRPr/>
            </a:pPr>
            <a:r>
              <a:rPr lang="en-US" sz="2800" dirty="0">
                <a:solidFill>
                  <a:srgbClr val="000000"/>
                </a:solidFill>
                <a:effectLst>
                  <a:outerShdw blurRad="38100" dist="38100" dir="2700000" algn="tl">
                    <a:srgbClr val="FFFFFF"/>
                  </a:outerShdw>
                </a:effectLst>
              </a:rPr>
              <a:t>Entity-relationship diagram</a:t>
            </a:r>
          </a:p>
          <a:p>
            <a:pPr eaLnBrk="1" hangingPunct="1">
              <a:defRPr/>
            </a:pPr>
            <a:r>
              <a:rPr lang="en-US" sz="2800" dirty="0">
                <a:solidFill>
                  <a:srgbClr val="000000"/>
                </a:solidFill>
                <a:effectLst>
                  <a:outerShdw blurRad="38100" dist="38100" dir="2700000" algn="tl">
                    <a:srgbClr val="FFFFFF"/>
                  </a:outerShdw>
                </a:effectLst>
              </a:rPr>
              <a:t>Descriptions of entity types</a:t>
            </a:r>
          </a:p>
          <a:p>
            <a:pPr eaLnBrk="1" hangingPunct="1">
              <a:defRPr/>
            </a:pPr>
            <a:r>
              <a:rPr lang="en-US" sz="2800" dirty="0">
                <a:solidFill>
                  <a:srgbClr val="000000"/>
                </a:solidFill>
                <a:effectLst>
                  <a:outerShdw blurRad="38100" dist="38100" dir="2700000" algn="tl">
                    <a:srgbClr val="FFFFFF"/>
                  </a:outerShdw>
                </a:effectLst>
              </a:rPr>
              <a:t>Relationships between entities</a:t>
            </a:r>
          </a:p>
          <a:p>
            <a:pPr eaLnBrk="1" hangingPunct="1">
              <a:defRPr/>
            </a:pPr>
            <a:r>
              <a:rPr lang="en-US" sz="2800" dirty="0">
                <a:solidFill>
                  <a:srgbClr val="000000"/>
                </a:solidFill>
                <a:effectLst>
                  <a:outerShdw blurRad="38100" dist="38100" dir="2700000" algn="tl">
                    <a:srgbClr val="FFFFFF"/>
                  </a:outerShdw>
                </a:effectLst>
              </a:rPr>
              <a:t>Business rules</a:t>
            </a:r>
            <a:endParaRPr lang="en-US" dirty="0">
              <a:solidFill>
                <a:srgbClr val="000000"/>
              </a:solidFill>
              <a:effectLst>
                <a:outerShdw blurRad="38100" dist="38100" dir="2700000" algn="tl">
                  <a:srgbClr val="FFFFFF"/>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7219">
                                            <p:txEl>
                                              <p:pRg st="0" end="0"/>
                                            </p:txEl>
                                          </p:spTgt>
                                        </p:tgtEl>
                                        <p:attrNameLst>
                                          <p:attrName>style.visibility</p:attrName>
                                        </p:attrNameLst>
                                      </p:cBhvr>
                                      <p:to>
                                        <p:strVal val="visible"/>
                                      </p:to>
                                    </p:set>
                                    <p:anim calcmode="lin" valueType="num">
                                      <p:cBhvr additive="base">
                                        <p:cTn id="7" dur="500" fill="hold"/>
                                        <p:tgtEl>
                                          <p:spTgt spid="1372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72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7219">
                                            <p:txEl>
                                              <p:pRg st="1" end="1"/>
                                            </p:txEl>
                                          </p:spTgt>
                                        </p:tgtEl>
                                        <p:attrNameLst>
                                          <p:attrName>style.visibility</p:attrName>
                                        </p:attrNameLst>
                                      </p:cBhvr>
                                      <p:to>
                                        <p:strVal val="visible"/>
                                      </p:to>
                                    </p:set>
                                    <p:anim calcmode="lin" valueType="num">
                                      <p:cBhvr additive="base">
                                        <p:cTn id="13" dur="500" fill="hold"/>
                                        <p:tgtEl>
                                          <p:spTgt spid="13721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72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7219">
                                            <p:txEl>
                                              <p:pRg st="2" end="2"/>
                                            </p:txEl>
                                          </p:spTgt>
                                        </p:tgtEl>
                                        <p:attrNameLst>
                                          <p:attrName>style.visibility</p:attrName>
                                        </p:attrNameLst>
                                      </p:cBhvr>
                                      <p:to>
                                        <p:strVal val="visible"/>
                                      </p:to>
                                    </p:set>
                                    <p:anim calcmode="lin" valueType="num">
                                      <p:cBhvr additive="base">
                                        <p:cTn id="19" dur="500" fill="hold"/>
                                        <p:tgtEl>
                                          <p:spTgt spid="13721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72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7219">
                                            <p:txEl>
                                              <p:pRg st="3" end="3"/>
                                            </p:txEl>
                                          </p:spTgt>
                                        </p:tgtEl>
                                        <p:attrNameLst>
                                          <p:attrName>style.visibility</p:attrName>
                                        </p:attrNameLst>
                                      </p:cBhvr>
                                      <p:to>
                                        <p:strVal val="visible"/>
                                      </p:to>
                                    </p:set>
                                    <p:anim calcmode="lin" valueType="num">
                                      <p:cBhvr additive="base">
                                        <p:cTn id="25" dur="500" fill="hold"/>
                                        <p:tgtEl>
                                          <p:spTgt spid="13721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721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7219">
                                            <p:txEl>
                                              <p:pRg st="4" end="4"/>
                                            </p:txEl>
                                          </p:spTgt>
                                        </p:tgtEl>
                                        <p:attrNameLst>
                                          <p:attrName>style.visibility</p:attrName>
                                        </p:attrNameLst>
                                      </p:cBhvr>
                                      <p:to>
                                        <p:strVal val="visible"/>
                                      </p:to>
                                    </p:set>
                                    <p:anim calcmode="lin" valueType="num">
                                      <p:cBhvr additive="base">
                                        <p:cTn id="31" dur="500" fill="hold"/>
                                        <p:tgtEl>
                                          <p:spTgt spid="13721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721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7219">
                                            <p:txEl>
                                              <p:pRg st="5" end="5"/>
                                            </p:txEl>
                                          </p:spTgt>
                                        </p:tgtEl>
                                        <p:attrNameLst>
                                          <p:attrName>style.visibility</p:attrName>
                                        </p:attrNameLst>
                                      </p:cBhvr>
                                      <p:to>
                                        <p:strVal val="visible"/>
                                      </p:to>
                                    </p:set>
                                    <p:anim calcmode="lin" valueType="num">
                                      <p:cBhvr additive="base">
                                        <p:cTn id="37" dur="500" fill="hold"/>
                                        <p:tgtEl>
                                          <p:spTgt spid="13721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3721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37219">
                                            <p:txEl>
                                              <p:pRg st="6" end="6"/>
                                            </p:txEl>
                                          </p:spTgt>
                                        </p:tgtEl>
                                        <p:attrNameLst>
                                          <p:attrName>style.visibility</p:attrName>
                                        </p:attrNameLst>
                                      </p:cBhvr>
                                      <p:to>
                                        <p:strVal val="visible"/>
                                      </p:to>
                                    </p:set>
                                    <p:anim calcmode="lin" valueType="num">
                                      <p:cBhvr additive="base">
                                        <p:cTn id="43" dur="500" fill="hold"/>
                                        <p:tgtEl>
                                          <p:spTgt spid="13721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3721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9"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63CACA-F752-43EC-B069-DAAEDC30C699}"/>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B939C254-C76C-49D9-9183-5DA8BA3BF655}" type="slidenum">
              <a:rPr lang="en-US" altLang="en-US" smtClean="0">
                <a:solidFill>
                  <a:srgbClr val="000000"/>
                </a:solidFill>
                <a:latin typeface="Arial" panose="020B0604020202020204" pitchFamily="34" charset="0"/>
              </a:rPr>
              <a:pPr eaLnBrk="1" hangingPunct="1">
                <a:defRPr/>
              </a:pPr>
              <a:t>2</a:t>
            </a:fld>
            <a:endParaRPr lang="en-US" altLang="en-US">
              <a:solidFill>
                <a:srgbClr val="000000"/>
              </a:solidFill>
              <a:latin typeface="Arial" panose="020B0604020202020204" pitchFamily="34" charset="0"/>
            </a:endParaRPr>
          </a:p>
        </p:txBody>
      </p:sp>
      <p:sp>
        <p:nvSpPr>
          <p:cNvPr id="164866" name="Rectangle 2">
            <a:extLst>
              <a:ext uri="{FF2B5EF4-FFF2-40B4-BE49-F238E27FC236}">
                <a16:creationId xmlns:a16="http://schemas.microsoft.com/office/drawing/2014/main" id="{0FEB8DE7-2599-461A-A218-66F0B71CBB20}"/>
              </a:ext>
            </a:extLst>
          </p:cNvPr>
          <p:cNvSpPr>
            <a:spLocks noGrp="1" noChangeArrowheads="1"/>
          </p:cNvSpPr>
          <p:nvPr>
            <p:ph type="title"/>
          </p:nvPr>
        </p:nvSpPr>
        <p:spPr/>
        <p:txBody>
          <a:bodyPr vert="horz" wrap="square" lIns="90488" tIns="44450" rIns="90488" bIns="44450" numCol="1" anchor="ctr" anchorCtr="0" compatLnSpc="1">
            <a:prstTxWarp prst="textNoShape">
              <a:avLst/>
            </a:prstTxWarp>
          </a:bodyPr>
          <a:lstStyle/>
          <a:p>
            <a:pPr eaLnBrk="1" hangingPunct="1">
              <a:defRPr/>
            </a:pPr>
            <a:r>
              <a:rPr lang="en-US" dirty="0">
                <a:solidFill>
                  <a:srgbClr val="000000"/>
                </a:solidFill>
                <a:effectLst>
                  <a:outerShdw blurRad="38100" dist="38100" dir="2700000" algn="tl">
                    <a:srgbClr val="FFFFFF"/>
                  </a:outerShdw>
                </a:effectLst>
              </a:rPr>
              <a:t>Definitions</a:t>
            </a:r>
          </a:p>
        </p:txBody>
      </p:sp>
      <p:sp>
        <p:nvSpPr>
          <p:cNvPr id="164867" name="Rectangle 3">
            <a:extLst>
              <a:ext uri="{FF2B5EF4-FFF2-40B4-BE49-F238E27FC236}">
                <a16:creationId xmlns:a16="http://schemas.microsoft.com/office/drawing/2014/main" id="{DFA11B0F-421E-4FF6-863F-31B3555750D4}"/>
              </a:ext>
            </a:extLst>
          </p:cNvPr>
          <p:cNvSpPr>
            <a:spLocks noGrp="1" noChangeArrowheads="1"/>
          </p:cNvSpPr>
          <p:nvPr>
            <p:ph type="body" idx="1"/>
          </p:nvPr>
        </p:nvSpPr>
        <p:spPr>
          <a:xfrm>
            <a:off x="1384917" y="1600199"/>
            <a:ext cx="8749683" cy="4623047"/>
          </a:xfrm>
        </p:spPr>
        <p:txBody>
          <a:bodyPr vert="horz" wrap="square" lIns="90488" tIns="44450" rIns="90488" bIns="44450" numCol="1" anchor="t" anchorCtr="0" compatLnSpc="1">
            <a:prstTxWarp prst="textNoShape">
              <a:avLst/>
            </a:prstTxWarp>
            <a:normAutofit/>
          </a:bodyPr>
          <a:lstStyle/>
          <a:p>
            <a:pPr eaLnBrk="1" hangingPunct="1">
              <a:defRPr/>
            </a:pPr>
            <a:r>
              <a:rPr lang="en-US" sz="2800" dirty="0">
                <a:solidFill>
                  <a:srgbClr val="000000"/>
                </a:solidFill>
                <a:effectLst>
                  <a:outerShdw blurRad="38100" dist="38100" dir="2700000" algn="tl">
                    <a:srgbClr val="FFFFFF"/>
                  </a:outerShdw>
                </a:effectLst>
              </a:rPr>
              <a:t>Database: organized collection of </a:t>
            </a:r>
            <a:r>
              <a:rPr lang="en-US" sz="2800" u="sng" dirty="0">
                <a:solidFill>
                  <a:srgbClr val="000000"/>
                </a:solidFill>
                <a:effectLst>
                  <a:outerShdw blurRad="38100" dist="38100" dir="2700000" algn="tl">
                    <a:srgbClr val="FFFFFF"/>
                  </a:outerShdw>
                </a:effectLst>
              </a:rPr>
              <a:t>logically related </a:t>
            </a:r>
            <a:r>
              <a:rPr lang="en-US" sz="2800" dirty="0">
                <a:solidFill>
                  <a:srgbClr val="000000"/>
                </a:solidFill>
                <a:effectLst>
                  <a:outerShdw blurRad="38100" dist="38100" dir="2700000" algn="tl">
                    <a:srgbClr val="FFFFFF"/>
                  </a:outerShdw>
                </a:effectLst>
              </a:rPr>
              <a:t>data</a:t>
            </a:r>
          </a:p>
          <a:p>
            <a:pPr eaLnBrk="1" hangingPunct="1">
              <a:defRPr/>
            </a:pPr>
            <a:r>
              <a:rPr lang="en-US" sz="2800" dirty="0">
                <a:solidFill>
                  <a:srgbClr val="000000"/>
                </a:solidFill>
                <a:effectLst>
                  <a:outerShdw blurRad="38100" dist="38100" dir="2700000" algn="tl">
                    <a:srgbClr val="FFFFFF"/>
                  </a:outerShdw>
                </a:effectLst>
              </a:rPr>
              <a:t>Data: sored representations of meaningful objects and events</a:t>
            </a:r>
          </a:p>
          <a:p>
            <a:pPr lvl="1" eaLnBrk="1" hangingPunct="1">
              <a:defRPr/>
            </a:pPr>
            <a:r>
              <a:rPr lang="en-US" sz="2400" dirty="0">
                <a:solidFill>
                  <a:srgbClr val="000000"/>
                </a:solidFill>
                <a:effectLst>
                  <a:outerShdw blurRad="38100" dist="38100" dir="2700000" algn="tl">
                    <a:srgbClr val="FFFFFF"/>
                  </a:outerShdw>
                </a:effectLst>
              </a:rPr>
              <a:t>Structured: numbers, text, dates</a:t>
            </a:r>
          </a:p>
          <a:p>
            <a:pPr lvl="1" eaLnBrk="1" hangingPunct="1">
              <a:defRPr/>
            </a:pPr>
            <a:r>
              <a:rPr lang="en-US" sz="2400" dirty="0">
                <a:solidFill>
                  <a:srgbClr val="000000"/>
                </a:solidFill>
                <a:effectLst>
                  <a:outerShdw blurRad="38100" dist="38100" dir="2700000" algn="tl">
                    <a:srgbClr val="FFFFFF"/>
                  </a:outerShdw>
                </a:effectLst>
              </a:rPr>
              <a:t>Unstructured: images, video, documents</a:t>
            </a:r>
          </a:p>
          <a:p>
            <a:pPr eaLnBrk="1" hangingPunct="1">
              <a:defRPr/>
            </a:pPr>
            <a:r>
              <a:rPr lang="en-US" sz="2800" dirty="0">
                <a:solidFill>
                  <a:srgbClr val="000000"/>
                </a:solidFill>
                <a:effectLst>
                  <a:outerShdw blurRad="38100" dist="38100" dir="2700000" algn="tl">
                    <a:srgbClr val="FFFFFF"/>
                  </a:outerShdw>
                </a:effectLst>
              </a:rPr>
              <a:t>Metadata: data that describes the properties and context of user data</a:t>
            </a:r>
          </a:p>
          <a:p>
            <a:pPr>
              <a:defRPr/>
            </a:pPr>
            <a:r>
              <a:rPr lang="en-US" dirty="0">
                <a:solidFill>
                  <a:srgbClr val="000000"/>
                </a:solidFill>
                <a:effectLst>
                  <a:outerShdw blurRad="38100" dist="38100" dir="2700000" algn="tl">
                    <a:srgbClr val="FFFFFF"/>
                  </a:outerShdw>
                </a:effectLst>
              </a:rPr>
              <a:t>Information: data processed to increase knowledge in the person using the data</a:t>
            </a:r>
          </a:p>
          <a:p>
            <a:pPr eaLnBrk="1" hangingPunct="1">
              <a:defRPr/>
            </a:pPr>
            <a:endParaRPr lang="en-US" sz="2800" dirty="0">
              <a:solidFill>
                <a:srgbClr val="000000"/>
              </a:solidFill>
              <a:effectLst>
                <a:outerShdw blurRad="38100" dist="38100" dir="2700000" algn="tl">
                  <a:srgbClr val="FFFFFF"/>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4867">
                                            <p:txEl>
                                              <p:pRg st="0" end="0"/>
                                            </p:txEl>
                                          </p:spTgt>
                                        </p:tgtEl>
                                        <p:attrNameLst>
                                          <p:attrName>style.visibility</p:attrName>
                                        </p:attrNameLst>
                                      </p:cBhvr>
                                      <p:to>
                                        <p:strVal val="visible"/>
                                      </p:to>
                                    </p:set>
                                    <p:anim calcmode="lin" valueType="num">
                                      <p:cBhvr additive="base">
                                        <p:cTn id="7" dur="500" fill="hold"/>
                                        <p:tgtEl>
                                          <p:spTgt spid="1648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48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4867">
                                            <p:txEl>
                                              <p:pRg st="1" end="1"/>
                                            </p:txEl>
                                          </p:spTgt>
                                        </p:tgtEl>
                                        <p:attrNameLst>
                                          <p:attrName>style.visibility</p:attrName>
                                        </p:attrNameLst>
                                      </p:cBhvr>
                                      <p:to>
                                        <p:strVal val="visible"/>
                                      </p:to>
                                    </p:set>
                                    <p:anim calcmode="lin" valueType="num">
                                      <p:cBhvr additive="base">
                                        <p:cTn id="13" dur="500" fill="hold"/>
                                        <p:tgtEl>
                                          <p:spTgt spid="1648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4867">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64867">
                                            <p:txEl>
                                              <p:pRg st="2" end="2"/>
                                            </p:txEl>
                                          </p:spTgt>
                                        </p:tgtEl>
                                        <p:attrNameLst>
                                          <p:attrName>style.visibility</p:attrName>
                                        </p:attrNameLst>
                                      </p:cBhvr>
                                      <p:to>
                                        <p:strVal val="visible"/>
                                      </p:to>
                                    </p:set>
                                    <p:anim calcmode="lin" valueType="num">
                                      <p:cBhvr additive="base">
                                        <p:cTn id="17" dur="500" fill="hold"/>
                                        <p:tgtEl>
                                          <p:spTgt spid="16486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64867">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64867">
                                            <p:txEl>
                                              <p:pRg st="3" end="3"/>
                                            </p:txEl>
                                          </p:spTgt>
                                        </p:tgtEl>
                                        <p:attrNameLst>
                                          <p:attrName>style.visibility</p:attrName>
                                        </p:attrNameLst>
                                      </p:cBhvr>
                                      <p:to>
                                        <p:strVal val="visible"/>
                                      </p:to>
                                    </p:set>
                                    <p:anim calcmode="lin" valueType="num">
                                      <p:cBhvr additive="base">
                                        <p:cTn id="21" dur="500" fill="hold"/>
                                        <p:tgtEl>
                                          <p:spTgt spid="164867">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648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64867">
                                            <p:txEl>
                                              <p:pRg st="4" end="4"/>
                                            </p:txEl>
                                          </p:spTgt>
                                        </p:tgtEl>
                                        <p:attrNameLst>
                                          <p:attrName>style.visibility</p:attrName>
                                        </p:attrNameLst>
                                      </p:cBhvr>
                                      <p:to>
                                        <p:strVal val="visible"/>
                                      </p:to>
                                    </p:set>
                                    <p:anim calcmode="lin" valueType="num">
                                      <p:cBhvr additive="base">
                                        <p:cTn id="27" dur="500" fill="hold"/>
                                        <p:tgtEl>
                                          <p:spTgt spid="164867">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648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64867">
                                            <p:txEl>
                                              <p:pRg st="5" end="5"/>
                                            </p:txEl>
                                          </p:spTgt>
                                        </p:tgtEl>
                                        <p:attrNameLst>
                                          <p:attrName>style.visibility</p:attrName>
                                        </p:attrNameLst>
                                      </p:cBhvr>
                                      <p:to>
                                        <p:strVal val="visible"/>
                                      </p:to>
                                    </p:set>
                                    <p:anim calcmode="lin" valueType="num">
                                      <p:cBhvr additive="base">
                                        <p:cTn id="33" dur="500" fill="hold"/>
                                        <p:tgtEl>
                                          <p:spTgt spid="164867">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6486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7"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5FAB6BE5-9503-4842-A716-4E97AB09C004}"/>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4B4E4694-B299-4945-B847-9382E97EB331}" type="slidenum">
              <a:rPr lang="en-US" altLang="en-US" smtClean="0">
                <a:solidFill>
                  <a:srgbClr val="000000"/>
                </a:solidFill>
                <a:latin typeface="Arial" panose="020B0604020202020204" pitchFamily="34" charset="0"/>
              </a:rPr>
              <a:pPr eaLnBrk="1" hangingPunct="1">
                <a:defRPr/>
              </a:pPr>
              <a:t>20</a:t>
            </a:fld>
            <a:endParaRPr lang="en-US" altLang="en-US">
              <a:solidFill>
                <a:srgbClr val="000000"/>
              </a:solidFill>
              <a:latin typeface="Arial" panose="020B0604020202020204" pitchFamily="34" charset="0"/>
            </a:endParaRPr>
          </a:p>
        </p:txBody>
      </p:sp>
      <p:sp>
        <p:nvSpPr>
          <p:cNvPr id="45059" name="Text Box 6">
            <a:extLst>
              <a:ext uri="{FF2B5EF4-FFF2-40B4-BE49-F238E27FC236}">
                <a16:creationId xmlns:a16="http://schemas.microsoft.com/office/drawing/2014/main" id="{81E38FC6-8C34-45AE-872F-AC13EE1389CB}"/>
              </a:ext>
            </a:extLst>
          </p:cNvPr>
          <p:cNvSpPr txBox="1">
            <a:spLocks noChangeArrowheads="1"/>
          </p:cNvSpPr>
          <p:nvPr/>
        </p:nvSpPr>
        <p:spPr bwMode="auto">
          <a:xfrm>
            <a:off x="4640263" y="893763"/>
            <a:ext cx="3968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1800">
                <a:solidFill>
                  <a:srgbClr val="000000"/>
                </a:solidFill>
              </a:rPr>
              <a:t>Segment of an enterprise data model</a:t>
            </a:r>
          </a:p>
        </p:txBody>
      </p:sp>
      <p:sp>
        <p:nvSpPr>
          <p:cNvPr id="45060" name="Text Box 7">
            <a:extLst>
              <a:ext uri="{FF2B5EF4-FFF2-40B4-BE49-F238E27FC236}">
                <a16:creationId xmlns:a16="http://schemas.microsoft.com/office/drawing/2014/main" id="{77FE4F0A-2776-4203-A526-36D4EA63D811}"/>
              </a:ext>
            </a:extLst>
          </p:cNvPr>
          <p:cNvSpPr txBox="1">
            <a:spLocks noChangeArrowheads="1"/>
          </p:cNvSpPr>
          <p:nvPr/>
        </p:nvSpPr>
        <p:spPr bwMode="auto">
          <a:xfrm>
            <a:off x="5632451" y="2605088"/>
            <a:ext cx="41259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1800">
                <a:solidFill>
                  <a:srgbClr val="000000"/>
                </a:solidFill>
              </a:rPr>
              <a:t>Segment of a project-level data model</a:t>
            </a:r>
          </a:p>
        </p:txBody>
      </p:sp>
      <p:sp>
        <p:nvSpPr>
          <p:cNvPr id="45061" name="Rectangle 2">
            <a:extLst>
              <a:ext uri="{FF2B5EF4-FFF2-40B4-BE49-F238E27FC236}">
                <a16:creationId xmlns:a16="http://schemas.microsoft.com/office/drawing/2014/main" id="{C2C7D390-67F6-4BB7-BD10-0010A7BED8A4}"/>
              </a:ext>
            </a:extLst>
          </p:cNvPr>
          <p:cNvSpPr>
            <a:spLocks noChangeArrowheads="1"/>
          </p:cNvSpPr>
          <p:nvPr/>
        </p:nvSpPr>
        <p:spPr bwMode="auto">
          <a:xfrm>
            <a:off x="1524000" y="246063"/>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buFont typeface="Wingdings" panose="05000000000000000000" pitchFamily="2" charset="2"/>
              <a:buNone/>
            </a:pPr>
            <a:r>
              <a:rPr lang="en-US" altLang="en-US" sz="2400">
                <a:solidFill>
                  <a:srgbClr val="000000"/>
                </a:solidFill>
              </a:rPr>
              <a:t>Figure 1-3 Comparison of enterprise and project level data models</a:t>
            </a:r>
          </a:p>
        </p:txBody>
      </p:sp>
      <p:pic>
        <p:nvPicPr>
          <p:cNvPr id="45062" name="Picture 7">
            <a:extLst>
              <a:ext uri="{FF2B5EF4-FFF2-40B4-BE49-F238E27FC236}">
                <a16:creationId xmlns:a16="http://schemas.microsoft.com/office/drawing/2014/main" id="{1411D5C4-0194-4340-BF9F-C21829C48A8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45075" y="3144839"/>
            <a:ext cx="5403850" cy="294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3" name="Picture 8">
            <a:extLst>
              <a:ext uri="{FF2B5EF4-FFF2-40B4-BE49-F238E27FC236}">
                <a16:creationId xmlns:a16="http://schemas.microsoft.com/office/drawing/2014/main" id="{455FE3D1-5704-4A1C-B8CD-639777629A2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36739" y="827089"/>
            <a:ext cx="2765425" cy="485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7106" name="Picture 5">
            <a:extLst>
              <a:ext uri="{FF2B5EF4-FFF2-40B4-BE49-F238E27FC236}">
                <a16:creationId xmlns:a16="http://schemas.microsoft.com/office/drawing/2014/main" id="{E176958F-8CD2-4421-BE8F-84ACA24C3E2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47650"/>
            <a:ext cx="9144000" cy="570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1">
            <a:extLst>
              <a:ext uri="{FF2B5EF4-FFF2-40B4-BE49-F238E27FC236}">
                <a16:creationId xmlns:a16="http://schemas.microsoft.com/office/drawing/2014/main" id="{CB4F1036-427F-463D-B1F6-09B22C6C68BF}"/>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C6A6063A-170D-4064-910F-D2140CE76E1E}" type="slidenum">
              <a:rPr lang="en-US" altLang="en-US" smtClean="0">
                <a:solidFill>
                  <a:srgbClr val="000000"/>
                </a:solidFill>
                <a:latin typeface="Arial" panose="020B0604020202020204" pitchFamily="34" charset="0"/>
              </a:rPr>
              <a:pPr eaLnBrk="1" hangingPunct="1">
                <a:defRPr/>
              </a:pPr>
              <a:t>21</a:t>
            </a:fld>
            <a:endParaRPr lang="en-US" altLang="en-US">
              <a:solidFill>
                <a:srgbClr val="000000"/>
              </a:solidFill>
              <a:latin typeface="Arial" panose="020B0604020202020204" pitchFamily="34" charset="0"/>
            </a:endParaRPr>
          </a:p>
        </p:txBody>
      </p:sp>
      <p:sp>
        <p:nvSpPr>
          <p:cNvPr id="47108" name="Text Box 11">
            <a:extLst>
              <a:ext uri="{FF2B5EF4-FFF2-40B4-BE49-F238E27FC236}">
                <a16:creationId xmlns:a16="http://schemas.microsoft.com/office/drawing/2014/main" id="{2E5732FA-878E-4B5E-921C-FA0D42A450F7}"/>
              </a:ext>
            </a:extLst>
          </p:cNvPr>
          <p:cNvSpPr txBox="1">
            <a:spLocks noChangeArrowheads="1"/>
          </p:cNvSpPr>
          <p:nvPr/>
        </p:nvSpPr>
        <p:spPr bwMode="auto">
          <a:xfrm>
            <a:off x="5105400" y="1143000"/>
            <a:ext cx="24384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50000"/>
              </a:spcBef>
              <a:buClrTx/>
              <a:buSzTx/>
              <a:buFontTx/>
              <a:buNone/>
            </a:pPr>
            <a:r>
              <a:rPr lang="en-US" altLang="en-US" sz="2400" dirty="0">
                <a:solidFill>
                  <a:srgbClr val="C00000"/>
                </a:solidFill>
                <a:latin typeface="Times New Roman" panose="02020603050405020304" pitchFamily="18" charset="0"/>
              </a:rPr>
              <a:t>One customer may place many orders, but each order is placed by a single customer</a:t>
            </a:r>
          </a:p>
          <a:p>
            <a:pPr eaLnBrk="1" hangingPunct="1">
              <a:spcBef>
                <a:spcPct val="50000"/>
              </a:spcBef>
              <a:buClrTx/>
              <a:buSzTx/>
              <a:buFontTx/>
              <a:buNone/>
            </a:pPr>
            <a:r>
              <a:rPr lang="en-US" altLang="en-US" sz="2400" dirty="0">
                <a:solidFill>
                  <a:srgbClr val="C00000"/>
                </a:solidFill>
                <a:latin typeface="Times New Roman" panose="02020603050405020304" pitchFamily="18" charset="0"/>
                <a:sym typeface="Wingdings" panose="05000000000000000000" pitchFamily="2" charset="2"/>
              </a:rPr>
              <a:t> One-to-many relationship</a:t>
            </a:r>
            <a:endParaRPr lang="en-US" altLang="en-US" sz="2400" dirty="0">
              <a:solidFill>
                <a:srgbClr val="C00000"/>
              </a:solidFill>
              <a:latin typeface="Times New Roman" panose="02020603050405020304" pitchFamily="18" charset="0"/>
            </a:endParaRPr>
          </a:p>
        </p:txBody>
      </p:sp>
      <p:sp>
        <p:nvSpPr>
          <p:cNvPr id="47109" name="Rectangle 12">
            <a:extLst>
              <a:ext uri="{FF2B5EF4-FFF2-40B4-BE49-F238E27FC236}">
                <a16:creationId xmlns:a16="http://schemas.microsoft.com/office/drawing/2014/main" id="{A5821BC5-F875-485C-83B6-6C632D0432EA}"/>
              </a:ext>
            </a:extLst>
          </p:cNvPr>
          <p:cNvSpPr>
            <a:spLocks noChangeArrowheads="1"/>
          </p:cNvSpPr>
          <p:nvPr/>
        </p:nvSpPr>
        <p:spPr bwMode="auto">
          <a:xfrm>
            <a:off x="2438400" y="533400"/>
            <a:ext cx="2667000" cy="5105400"/>
          </a:xfrm>
          <a:prstGeom prst="rect">
            <a:avLst/>
          </a:prstGeom>
          <a:noFill/>
          <a:ln w="254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r" eaLnBrk="1" hangingPunct="1">
              <a:spcBef>
                <a:spcPct val="0"/>
              </a:spcBef>
              <a:buClrTx/>
              <a:buSzTx/>
              <a:buFontTx/>
              <a:buNone/>
            </a:pPr>
            <a:endParaRPr lang="en-US" altLang="en-US" sz="180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9154" name="Picture 5">
            <a:extLst>
              <a:ext uri="{FF2B5EF4-FFF2-40B4-BE49-F238E27FC236}">
                <a16:creationId xmlns:a16="http://schemas.microsoft.com/office/drawing/2014/main" id="{0ECF7099-A521-46F7-93B7-1CB7B510511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47650"/>
            <a:ext cx="9144000" cy="570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1">
            <a:extLst>
              <a:ext uri="{FF2B5EF4-FFF2-40B4-BE49-F238E27FC236}">
                <a16:creationId xmlns:a16="http://schemas.microsoft.com/office/drawing/2014/main" id="{D1754E44-8D2F-484F-9DBE-CA8978D22B19}"/>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59642F77-6833-42E2-BF1E-D07203FE2EA9}" type="slidenum">
              <a:rPr lang="en-US" altLang="en-US" smtClean="0">
                <a:solidFill>
                  <a:srgbClr val="000000"/>
                </a:solidFill>
                <a:latin typeface="Arial" panose="020B0604020202020204" pitchFamily="34" charset="0"/>
              </a:rPr>
              <a:pPr eaLnBrk="1" hangingPunct="1">
                <a:defRPr/>
              </a:pPr>
              <a:t>22</a:t>
            </a:fld>
            <a:endParaRPr lang="en-US" altLang="en-US">
              <a:solidFill>
                <a:srgbClr val="000000"/>
              </a:solidFill>
              <a:latin typeface="Arial" panose="020B0604020202020204" pitchFamily="34" charset="0"/>
            </a:endParaRPr>
          </a:p>
        </p:txBody>
      </p:sp>
      <p:sp>
        <p:nvSpPr>
          <p:cNvPr id="49156" name="Text Box 5">
            <a:extLst>
              <a:ext uri="{FF2B5EF4-FFF2-40B4-BE49-F238E27FC236}">
                <a16:creationId xmlns:a16="http://schemas.microsoft.com/office/drawing/2014/main" id="{A00B7073-D258-41B9-96F8-1D54A7987B75}"/>
              </a:ext>
            </a:extLst>
          </p:cNvPr>
          <p:cNvSpPr txBox="1">
            <a:spLocks noChangeArrowheads="1"/>
          </p:cNvSpPr>
          <p:nvPr/>
        </p:nvSpPr>
        <p:spPr bwMode="auto">
          <a:xfrm>
            <a:off x="4876800" y="457200"/>
            <a:ext cx="25146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50000"/>
              </a:spcBef>
              <a:buClrTx/>
              <a:buSzTx/>
              <a:buFontTx/>
              <a:buNone/>
            </a:pPr>
            <a:r>
              <a:rPr lang="en-US" altLang="en-US" sz="2400" dirty="0">
                <a:solidFill>
                  <a:srgbClr val="C00000"/>
                </a:solidFill>
                <a:latin typeface="Times New Roman" panose="02020603050405020304" pitchFamily="18" charset="0"/>
              </a:rPr>
              <a:t>One order has many order lines; each order line is associated with a single order</a:t>
            </a:r>
          </a:p>
          <a:p>
            <a:pPr eaLnBrk="1" hangingPunct="1">
              <a:spcBef>
                <a:spcPct val="50000"/>
              </a:spcBef>
              <a:buClrTx/>
              <a:buSzTx/>
              <a:buFontTx/>
              <a:buNone/>
            </a:pPr>
            <a:r>
              <a:rPr lang="en-US" altLang="en-US" sz="2400" dirty="0">
                <a:solidFill>
                  <a:srgbClr val="C00000"/>
                </a:solidFill>
                <a:latin typeface="Times New Roman" panose="02020603050405020304" pitchFamily="18" charset="0"/>
                <a:sym typeface="Wingdings" panose="05000000000000000000" pitchFamily="2" charset="2"/>
              </a:rPr>
              <a:t> One-to-many relationship</a:t>
            </a:r>
            <a:endParaRPr lang="en-US" altLang="en-US" sz="2400" dirty="0">
              <a:solidFill>
                <a:srgbClr val="C00000"/>
              </a:solidFill>
              <a:latin typeface="Times New Roman" panose="02020603050405020304" pitchFamily="18" charset="0"/>
            </a:endParaRPr>
          </a:p>
        </p:txBody>
      </p:sp>
      <p:sp>
        <p:nvSpPr>
          <p:cNvPr id="49157" name="Rectangle 6">
            <a:extLst>
              <a:ext uri="{FF2B5EF4-FFF2-40B4-BE49-F238E27FC236}">
                <a16:creationId xmlns:a16="http://schemas.microsoft.com/office/drawing/2014/main" id="{19E01DB3-A48A-41F7-B55B-C1609F0CC738}"/>
              </a:ext>
            </a:extLst>
          </p:cNvPr>
          <p:cNvSpPr>
            <a:spLocks noChangeArrowheads="1"/>
          </p:cNvSpPr>
          <p:nvPr/>
        </p:nvSpPr>
        <p:spPr bwMode="auto">
          <a:xfrm>
            <a:off x="1905000" y="3429000"/>
            <a:ext cx="8458200" cy="2209800"/>
          </a:xfrm>
          <a:prstGeom prst="rect">
            <a:avLst/>
          </a:prstGeom>
          <a:noFill/>
          <a:ln w="254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r" eaLnBrk="1" hangingPunct="1">
              <a:spcBef>
                <a:spcPct val="0"/>
              </a:spcBef>
              <a:buClrTx/>
              <a:buSzTx/>
              <a:buFontTx/>
              <a:buNone/>
            </a:pPr>
            <a:endParaRPr lang="en-US" altLang="en-US" sz="180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1202" name="Picture 5">
            <a:extLst>
              <a:ext uri="{FF2B5EF4-FFF2-40B4-BE49-F238E27FC236}">
                <a16:creationId xmlns:a16="http://schemas.microsoft.com/office/drawing/2014/main" id="{79B1ECE8-AEF5-4FBD-81B5-0756F10EC49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47650"/>
            <a:ext cx="9144000" cy="570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1">
            <a:extLst>
              <a:ext uri="{FF2B5EF4-FFF2-40B4-BE49-F238E27FC236}">
                <a16:creationId xmlns:a16="http://schemas.microsoft.com/office/drawing/2014/main" id="{ED12AC9A-85ED-49E8-9EB9-FDC49F7F9FD8}"/>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9C5D4AF1-113F-42DF-92FD-CEB6AB4C58C4}" type="slidenum">
              <a:rPr lang="en-US" altLang="en-US" smtClean="0">
                <a:solidFill>
                  <a:srgbClr val="000000"/>
                </a:solidFill>
                <a:latin typeface="Arial" panose="020B0604020202020204" pitchFamily="34" charset="0"/>
              </a:rPr>
              <a:pPr eaLnBrk="1" hangingPunct="1">
                <a:defRPr/>
              </a:pPr>
              <a:t>23</a:t>
            </a:fld>
            <a:endParaRPr lang="en-US" altLang="en-US">
              <a:solidFill>
                <a:srgbClr val="000000"/>
              </a:solidFill>
              <a:latin typeface="Arial" panose="020B0604020202020204" pitchFamily="34" charset="0"/>
            </a:endParaRPr>
          </a:p>
        </p:txBody>
      </p:sp>
      <p:sp>
        <p:nvSpPr>
          <p:cNvPr id="51204" name="Text Box 8">
            <a:extLst>
              <a:ext uri="{FF2B5EF4-FFF2-40B4-BE49-F238E27FC236}">
                <a16:creationId xmlns:a16="http://schemas.microsoft.com/office/drawing/2014/main" id="{26DAC86C-1893-4B50-AFAC-66B0685B320D}"/>
              </a:ext>
            </a:extLst>
          </p:cNvPr>
          <p:cNvSpPr txBox="1">
            <a:spLocks noChangeArrowheads="1"/>
          </p:cNvSpPr>
          <p:nvPr/>
        </p:nvSpPr>
        <p:spPr bwMode="auto">
          <a:xfrm>
            <a:off x="4800600" y="381000"/>
            <a:ext cx="2209800" cy="323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50000"/>
              </a:spcBef>
              <a:buClrTx/>
              <a:buSzTx/>
              <a:buFontTx/>
              <a:buNone/>
            </a:pPr>
            <a:r>
              <a:rPr lang="en-US" altLang="en-US" sz="2400" dirty="0">
                <a:solidFill>
                  <a:srgbClr val="C00000"/>
                </a:solidFill>
                <a:latin typeface="Times New Roman" panose="02020603050405020304" pitchFamily="18" charset="0"/>
              </a:rPr>
              <a:t>One product can be in many order lines, each order line refers to a single product</a:t>
            </a:r>
          </a:p>
          <a:p>
            <a:pPr eaLnBrk="1" hangingPunct="1">
              <a:spcBef>
                <a:spcPct val="50000"/>
              </a:spcBef>
              <a:buClrTx/>
              <a:buSzTx/>
              <a:buFontTx/>
              <a:buNone/>
            </a:pPr>
            <a:r>
              <a:rPr lang="en-US" altLang="en-US" sz="2400" dirty="0">
                <a:solidFill>
                  <a:srgbClr val="C00000"/>
                </a:solidFill>
                <a:latin typeface="Times New Roman" panose="02020603050405020304" pitchFamily="18" charset="0"/>
                <a:sym typeface="Wingdings" panose="05000000000000000000" pitchFamily="2" charset="2"/>
              </a:rPr>
              <a:t> One-to-many relationship</a:t>
            </a:r>
            <a:endParaRPr lang="en-US" altLang="en-US" sz="2400" dirty="0">
              <a:solidFill>
                <a:srgbClr val="C00000"/>
              </a:solidFill>
              <a:latin typeface="Times New Roman" panose="02020603050405020304" pitchFamily="18" charset="0"/>
            </a:endParaRPr>
          </a:p>
        </p:txBody>
      </p:sp>
      <p:sp>
        <p:nvSpPr>
          <p:cNvPr id="51205" name="Rectangle 9">
            <a:extLst>
              <a:ext uri="{FF2B5EF4-FFF2-40B4-BE49-F238E27FC236}">
                <a16:creationId xmlns:a16="http://schemas.microsoft.com/office/drawing/2014/main" id="{AC656C76-8353-44CF-9601-06C33295A25C}"/>
              </a:ext>
            </a:extLst>
          </p:cNvPr>
          <p:cNvSpPr>
            <a:spLocks noChangeArrowheads="1"/>
          </p:cNvSpPr>
          <p:nvPr/>
        </p:nvSpPr>
        <p:spPr bwMode="auto">
          <a:xfrm>
            <a:off x="7310439" y="515939"/>
            <a:ext cx="2181225" cy="5006975"/>
          </a:xfrm>
          <a:prstGeom prst="rect">
            <a:avLst/>
          </a:prstGeom>
          <a:noFill/>
          <a:ln w="254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r" eaLnBrk="1" hangingPunct="1">
              <a:spcBef>
                <a:spcPct val="0"/>
              </a:spcBef>
              <a:buClrTx/>
              <a:buSzTx/>
              <a:buFontTx/>
              <a:buNone/>
            </a:pPr>
            <a:endParaRPr lang="en-US" altLang="en-US" sz="180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3250" name="Picture 5">
            <a:extLst>
              <a:ext uri="{FF2B5EF4-FFF2-40B4-BE49-F238E27FC236}">
                <a16:creationId xmlns:a16="http://schemas.microsoft.com/office/drawing/2014/main" id="{C38CA65D-ADEF-449B-B97E-A9CA634A4B5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47650"/>
            <a:ext cx="9144000" cy="570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1">
            <a:extLst>
              <a:ext uri="{FF2B5EF4-FFF2-40B4-BE49-F238E27FC236}">
                <a16:creationId xmlns:a16="http://schemas.microsoft.com/office/drawing/2014/main" id="{418CCA1F-4E80-481C-A6E3-C270580DD7FB}"/>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1EFF77AA-15D7-4B86-9F78-E30CAC0169F8}" type="slidenum">
              <a:rPr lang="en-US" altLang="en-US" smtClean="0">
                <a:solidFill>
                  <a:srgbClr val="000000"/>
                </a:solidFill>
                <a:latin typeface="Arial" panose="020B0604020202020204" pitchFamily="34" charset="0"/>
              </a:rPr>
              <a:pPr eaLnBrk="1" hangingPunct="1">
                <a:defRPr/>
              </a:pPr>
              <a:t>24</a:t>
            </a:fld>
            <a:endParaRPr lang="en-US" altLang="en-US">
              <a:solidFill>
                <a:srgbClr val="000000"/>
              </a:solidFill>
              <a:latin typeface="Arial" panose="020B0604020202020204" pitchFamily="34" charset="0"/>
            </a:endParaRPr>
          </a:p>
        </p:txBody>
      </p:sp>
      <p:sp>
        <p:nvSpPr>
          <p:cNvPr id="53252" name="Text Box 14">
            <a:extLst>
              <a:ext uri="{FF2B5EF4-FFF2-40B4-BE49-F238E27FC236}">
                <a16:creationId xmlns:a16="http://schemas.microsoft.com/office/drawing/2014/main" id="{728D5435-DFFB-4BB7-9F3E-9C343E2D6248}"/>
              </a:ext>
            </a:extLst>
          </p:cNvPr>
          <p:cNvSpPr txBox="1">
            <a:spLocks noChangeArrowheads="1"/>
          </p:cNvSpPr>
          <p:nvPr/>
        </p:nvSpPr>
        <p:spPr bwMode="auto">
          <a:xfrm>
            <a:off x="5172076" y="1752600"/>
            <a:ext cx="2455863" cy="433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50000"/>
              </a:spcBef>
              <a:buClrTx/>
              <a:buSzTx/>
              <a:buFontTx/>
              <a:buNone/>
            </a:pPr>
            <a:r>
              <a:rPr lang="en-US" altLang="en-US" sz="2400" dirty="0">
                <a:solidFill>
                  <a:srgbClr val="C00000"/>
                </a:solidFill>
                <a:latin typeface="Times New Roman" panose="02020603050405020304" pitchFamily="18" charset="0"/>
              </a:rPr>
              <a:t>Therefore, one order involves many products and one product is involved in many orders</a:t>
            </a:r>
          </a:p>
          <a:p>
            <a:pPr eaLnBrk="1" hangingPunct="1">
              <a:spcBef>
                <a:spcPct val="50000"/>
              </a:spcBef>
              <a:buClrTx/>
              <a:buSzTx/>
              <a:buFontTx/>
              <a:buNone/>
            </a:pPr>
            <a:endParaRPr lang="en-US" altLang="en-US" sz="2400" dirty="0">
              <a:solidFill>
                <a:srgbClr val="C00000"/>
              </a:solidFill>
              <a:latin typeface="Times New Roman" panose="02020603050405020304" pitchFamily="18" charset="0"/>
            </a:endParaRPr>
          </a:p>
          <a:p>
            <a:pPr eaLnBrk="1" hangingPunct="1">
              <a:spcBef>
                <a:spcPct val="50000"/>
              </a:spcBef>
              <a:buClrTx/>
              <a:buSzTx/>
              <a:buFontTx/>
              <a:buNone/>
            </a:pPr>
            <a:endParaRPr lang="en-US" altLang="en-US" sz="2400" dirty="0">
              <a:solidFill>
                <a:srgbClr val="C00000"/>
              </a:solidFill>
              <a:latin typeface="Times New Roman" panose="02020603050405020304" pitchFamily="18" charset="0"/>
            </a:endParaRPr>
          </a:p>
          <a:p>
            <a:pPr eaLnBrk="1" hangingPunct="1">
              <a:spcBef>
                <a:spcPct val="50000"/>
              </a:spcBef>
              <a:buClrTx/>
              <a:buSzTx/>
              <a:buFontTx/>
              <a:buNone/>
            </a:pPr>
            <a:r>
              <a:rPr lang="en-US" altLang="en-US" sz="2400" dirty="0">
                <a:solidFill>
                  <a:srgbClr val="C00000"/>
                </a:solidFill>
                <a:latin typeface="Times New Roman" panose="02020603050405020304" pitchFamily="18" charset="0"/>
                <a:sym typeface="Wingdings" panose="05000000000000000000" pitchFamily="2" charset="2"/>
              </a:rPr>
              <a:t> Many-to-many relationship</a:t>
            </a:r>
            <a:endParaRPr lang="en-US" altLang="en-US" sz="2400" dirty="0">
              <a:solidFill>
                <a:srgbClr val="C00000"/>
              </a:solidFill>
              <a:latin typeface="Times New Roman" panose="02020603050405020304" pitchFamily="18" charset="0"/>
            </a:endParaRPr>
          </a:p>
        </p:txBody>
      </p:sp>
      <p:sp>
        <p:nvSpPr>
          <p:cNvPr id="53253" name="Oval 15">
            <a:extLst>
              <a:ext uri="{FF2B5EF4-FFF2-40B4-BE49-F238E27FC236}">
                <a16:creationId xmlns:a16="http://schemas.microsoft.com/office/drawing/2014/main" id="{0DDF0D22-4A78-4BEB-B4AB-375A61B25FD3}"/>
              </a:ext>
            </a:extLst>
          </p:cNvPr>
          <p:cNvSpPr>
            <a:spLocks noChangeArrowheads="1"/>
          </p:cNvSpPr>
          <p:nvPr/>
        </p:nvSpPr>
        <p:spPr bwMode="auto">
          <a:xfrm rot="-2101986">
            <a:off x="1566863" y="1574801"/>
            <a:ext cx="9144000" cy="2862263"/>
          </a:xfrm>
          <a:prstGeom prst="ellipse">
            <a:avLst/>
          </a:prstGeom>
          <a:noFill/>
          <a:ln w="25400">
            <a:solidFill>
              <a:srgbClr val="99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r" eaLnBrk="1" hangingPunct="1">
              <a:spcBef>
                <a:spcPct val="0"/>
              </a:spcBef>
              <a:buClrTx/>
              <a:buSzTx/>
              <a:buFontTx/>
              <a:buNone/>
            </a:pPr>
            <a:endParaRPr lang="en-US" altLang="en-US" sz="180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4">
            <a:extLst>
              <a:ext uri="{FF2B5EF4-FFF2-40B4-BE49-F238E27FC236}">
                <a16:creationId xmlns:a16="http://schemas.microsoft.com/office/drawing/2014/main" id="{F05AD54B-249D-430E-B1AC-CBA6238CFC2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01864" y="908049"/>
            <a:ext cx="8015287" cy="5276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1">
            <a:extLst>
              <a:ext uri="{FF2B5EF4-FFF2-40B4-BE49-F238E27FC236}">
                <a16:creationId xmlns:a16="http://schemas.microsoft.com/office/drawing/2014/main" id="{B57BE475-FE73-4B65-8885-82A57CDF8634}"/>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C2AE0F0E-FAB7-407A-9D54-6B590B039C05}" type="slidenum">
              <a:rPr lang="en-US" altLang="en-US" smtClean="0">
                <a:solidFill>
                  <a:srgbClr val="000000"/>
                </a:solidFill>
                <a:latin typeface="Arial" panose="020B0604020202020204" pitchFamily="34" charset="0"/>
              </a:rPr>
              <a:pPr eaLnBrk="1" hangingPunct="1">
                <a:defRPr/>
              </a:pPr>
              <a:t>25</a:t>
            </a:fld>
            <a:endParaRPr lang="en-US" altLang="en-US">
              <a:solidFill>
                <a:srgbClr val="000000"/>
              </a:solidFill>
              <a:latin typeface="Arial" panose="020B0604020202020204" pitchFamily="34" charset="0"/>
            </a:endParaRPr>
          </a:p>
        </p:txBody>
      </p:sp>
      <p:pic>
        <p:nvPicPr>
          <p:cNvPr id="55300" name="Picture 5">
            <a:extLst>
              <a:ext uri="{FF2B5EF4-FFF2-40B4-BE49-F238E27FC236}">
                <a16:creationId xmlns:a16="http://schemas.microsoft.com/office/drawing/2014/main" id="{69290DB9-A868-4EFB-B8D4-9DC12E44DC4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929439" y="5267326"/>
            <a:ext cx="3094037"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8781AB9B-647C-4618-951F-514ABE53A1FA}"/>
              </a:ext>
            </a:extLst>
          </p:cNvPr>
          <p:cNvSpPr txBox="1"/>
          <p:nvPr/>
        </p:nvSpPr>
        <p:spPr>
          <a:xfrm>
            <a:off x="2273300" y="368300"/>
            <a:ext cx="6159500" cy="369332"/>
          </a:xfrm>
          <a:prstGeom prst="rect">
            <a:avLst/>
          </a:prstGeom>
          <a:noFill/>
        </p:spPr>
        <p:txBody>
          <a:bodyPr wrap="square" rtlCol="0">
            <a:spAutoFit/>
          </a:bodyPr>
          <a:lstStyle/>
          <a:p>
            <a:r>
              <a:rPr lang="en-US" dirty="0"/>
              <a:t>Example of Enterprise Data model</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DEFE6B4-5B78-491E-8002-E015F1C8679D}"/>
              </a:ext>
            </a:extLst>
          </p:cNvPr>
          <p:cNvSpPr/>
          <p:nvPr/>
        </p:nvSpPr>
        <p:spPr>
          <a:xfrm>
            <a:off x="1037663" y="1372961"/>
            <a:ext cx="10152529" cy="2308324"/>
          </a:xfrm>
          <a:prstGeom prst="rect">
            <a:avLst/>
          </a:prstGeom>
        </p:spPr>
        <p:txBody>
          <a:bodyPr wrap="square">
            <a:spAutoFit/>
          </a:bodyPr>
          <a:lstStyle/>
          <a:p>
            <a:r>
              <a:rPr lang="en-US" sz="2400" b="1" dirty="0">
                <a:solidFill>
                  <a:srgbClr val="000000"/>
                </a:solidFill>
                <a:latin typeface="Times New Roman" panose="02020603050405020304" pitchFamily="18" charset="0"/>
                <a:ea typeface="Times New Roman" panose="02020603050405020304" pitchFamily="18" charset="0"/>
                <a:cs typeface="Palatino Linotype" panose="02040502050505030304" pitchFamily="18" charset="0"/>
              </a:rPr>
              <a:t>1) In a file processing environment, descriptions for data and the logic for accessing the data are built into: </a:t>
            </a:r>
            <a:endParaRPr lang="en-US" sz="1600" b="1" dirty="0">
              <a:solidFill>
                <a:srgbClr val="000000"/>
              </a:solidFill>
              <a:latin typeface="Palatino Linotype" panose="02040502050505030304" pitchFamily="18" charset="0"/>
              <a:ea typeface="Times New Roman" panose="02020603050405020304" pitchFamily="18" charset="0"/>
              <a:cs typeface="Palatino Linotype" panose="02040502050505030304" pitchFamily="18" charset="0"/>
            </a:endParaRPr>
          </a:p>
          <a:p>
            <a:r>
              <a:rPr lang="en-US" sz="2400" dirty="0">
                <a:solidFill>
                  <a:srgbClr val="000000"/>
                </a:solidFill>
                <a:latin typeface="Times New Roman" panose="02020603050405020304" pitchFamily="18" charset="0"/>
                <a:ea typeface="Times New Roman" panose="02020603050405020304" pitchFamily="18" charset="0"/>
                <a:cs typeface="Palatino Linotype" panose="02040502050505030304" pitchFamily="18" charset="0"/>
              </a:rPr>
              <a:t>A) application programs. </a:t>
            </a:r>
            <a:endParaRPr lang="en-US" sz="1600" dirty="0">
              <a:solidFill>
                <a:srgbClr val="000000"/>
              </a:solidFill>
              <a:latin typeface="Palatino Linotype" panose="02040502050505030304" pitchFamily="18" charset="0"/>
              <a:ea typeface="Times New Roman" panose="02020603050405020304" pitchFamily="18" charset="0"/>
              <a:cs typeface="Palatino Linotype" panose="02040502050505030304" pitchFamily="18" charset="0"/>
            </a:endParaRPr>
          </a:p>
          <a:p>
            <a:r>
              <a:rPr lang="en-US" sz="2400" dirty="0">
                <a:solidFill>
                  <a:srgbClr val="000000"/>
                </a:solidFill>
                <a:latin typeface="Times New Roman" panose="02020603050405020304" pitchFamily="18" charset="0"/>
                <a:ea typeface="Times New Roman" panose="02020603050405020304" pitchFamily="18" charset="0"/>
                <a:cs typeface="Palatino Linotype" panose="02040502050505030304" pitchFamily="18" charset="0"/>
              </a:rPr>
              <a:t>B) database descriptors. </a:t>
            </a:r>
            <a:endParaRPr lang="en-US" sz="1600" dirty="0">
              <a:solidFill>
                <a:srgbClr val="000000"/>
              </a:solidFill>
              <a:latin typeface="Palatino Linotype" panose="02040502050505030304" pitchFamily="18" charset="0"/>
              <a:ea typeface="Times New Roman" panose="02020603050405020304" pitchFamily="18" charset="0"/>
              <a:cs typeface="Palatino Linotype" panose="02040502050505030304" pitchFamily="18" charset="0"/>
            </a:endParaRPr>
          </a:p>
          <a:p>
            <a:r>
              <a:rPr lang="en-US" sz="2400" dirty="0">
                <a:solidFill>
                  <a:srgbClr val="000000"/>
                </a:solidFill>
                <a:latin typeface="Times New Roman" panose="02020603050405020304" pitchFamily="18" charset="0"/>
                <a:ea typeface="Times New Roman" panose="02020603050405020304" pitchFamily="18" charset="0"/>
                <a:cs typeface="Palatino Linotype" panose="02040502050505030304" pitchFamily="18" charset="0"/>
              </a:rPr>
              <a:t>C) fields. </a:t>
            </a:r>
            <a:endParaRPr lang="en-US" sz="1600" dirty="0">
              <a:solidFill>
                <a:srgbClr val="000000"/>
              </a:solidFill>
              <a:latin typeface="Palatino Linotype" panose="02040502050505030304" pitchFamily="18" charset="0"/>
              <a:ea typeface="Times New Roman" panose="02020603050405020304" pitchFamily="18" charset="0"/>
              <a:cs typeface="Palatino Linotype" panose="02040502050505030304" pitchFamily="18" charset="0"/>
            </a:endParaRPr>
          </a:p>
          <a:p>
            <a:r>
              <a:rPr lang="en-US" sz="2400" dirty="0">
                <a:solidFill>
                  <a:srgbClr val="000000"/>
                </a:solidFill>
                <a:latin typeface="Times New Roman" panose="02020603050405020304" pitchFamily="18" charset="0"/>
                <a:ea typeface="Times New Roman" panose="02020603050405020304" pitchFamily="18" charset="0"/>
                <a:cs typeface="Palatino Linotype" panose="02040502050505030304" pitchFamily="18" charset="0"/>
              </a:rPr>
              <a:t>D) records</a:t>
            </a:r>
            <a:r>
              <a:rPr lang="en-US" sz="2000" dirty="0">
                <a:solidFill>
                  <a:srgbClr val="000000"/>
                </a:solidFill>
                <a:latin typeface="Times New Roman" panose="02020603050405020304" pitchFamily="18" charset="0"/>
                <a:ea typeface="Times New Roman" panose="02020603050405020304" pitchFamily="18" charset="0"/>
                <a:cs typeface="Palatino Linotype" panose="02040502050505030304" pitchFamily="18" charset="0"/>
              </a:rPr>
              <a:t>. </a:t>
            </a:r>
            <a:endParaRPr lang="en-US" sz="1400" dirty="0">
              <a:solidFill>
                <a:srgbClr val="000000"/>
              </a:solidFill>
              <a:latin typeface="Palatino Linotype" panose="02040502050505030304" pitchFamily="18" charset="0"/>
              <a:ea typeface="Times New Roman" panose="02020603050405020304" pitchFamily="18" charset="0"/>
              <a:cs typeface="Palatino Linotype" panose="02040502050505030304" pitchFamily="18" charset="0"/>
            </a:endParaRPr>
          </a:p>
        </p:txBody>
      </p:sp>
      <p:sp>
        <p:nvSpPr>
          <p:cNvPr id="4" name="Rectangle 3">
            <a:extLst>
              <a:ext uri="{FF2B5EF4-FFF2-40B4-BE49-F238E27FC236}">
                <a16:creationId xmlns:a16="http://schemas.microsoft.com/office/drawing/2014/main" id="{442986F8-282B-42BA-BCB4-FC49F6C8C6D8}"/>
              </a:ext>
            </a:extLst>
          </p:cNvPr>
          <p:cNvSpPr/>
          <p:nvPr/>
        </p:nvSpPr>
        <p:spPr>
          <a:xfrm>
            <a:off x="1037662" y="3939989"/>
            <a:ext cx="9625856" cy="1938992"/>
          </a:xfrm>
          <a:prstGeom prst="rect">
            <a:avLst/>
          </a:prstGeom>
        </p:spPr>
        <p:txBody>
          <a:bodyPr wrap="square">
            <a:spAutoFit/>
          </a:bodyPr>
          <a:lstStyle/>
          <a:p>
            <a:r>
              <a:rPr lang="en-US" sz="2400" b="1" dirty="0">
                <a:solidFill>
                  <a:srgbClr val="000000"/>
                </a:solidFill>
                <a:latin typeface="Times New Roman" panose="02020603050405020304" pitchFamily="18" charset="0"/>
                <a:ea typeface="Times New Roman" panose="02020603050405020304" pitchFamily="18" charset="0"/>
                <a:cs typeface="Palatino Linotype" panose="02040502050505030304" pitchFamily="18" charset="0"/>
              </a:rPr>
              <a:t>2) Which of the following is NOT an advantage of database systems? </a:t>
            </a:r>
            <a:endParaRPr lang="en-US" sz="1600" b="1" dirty="0">
              <a:solidFill>
                <a:srgbClr val="000000"/>
              </a:solidFill>
              <a:latin typeface="Palatino Linotype" panose="02040502050505030304" pitchFamily="18" charset="0"/>
              <a:ea typeface="Times New Roman" panose="02020603050405020304" pitchFamily="18" charset="0"/>
              <a:cs typeface="Palatino Linotype" panose="02040502050505030304" pitchFamily="18" charset="0"/>
            </a:endParaRPr>
          </a:p>
          <a:p>
            <a:r>
              <a:rPr lang="en-US" sz="2400" dirty="0">
                <a:solidFill>
                  <a:srgbClr val="000000"/>
                </a:solidFill>
                <a:latin typeface="Times New Roman" panose="02020603050405020304" pitchFamily="18" charset="0"/>
                <a:ea typeface="Times New Roman" panose="02020603050405020304" pitchFamily="18" charset="0"/>
                <a:cs typeface="Palatino Linotype" panose="02040502050505030304" pitchFamily="18" charset="0"/>
              </a:rPr>
              <a:t>A) Redundant data </a:t>
            </a:r>
            <a:endParaRPr lang="en-US" sz="1600" dirty="0">
              <a:solidFill>
                <a:srgbClr val="000000"/>
              </a:solidFill>
              <a:latin typeface="Palatino Linotype" panose="02040502050505030304" pitchFamily="18" charset="0"/>
              <a:ea typeface="Times New Roman" panose="02020603050405020304" pitchFamily="18" charset="0"/>
              <a:cs typeface="Palatino Linotype" panose="02040502050505030304" pitchFamily="18" charset="0"/>
            </a:endParaRPr>
          </a:p>
          <a:p>
            <a:r>
              <a:rPr lang="en-US" sz="2400" dirty="0">
                <a:solidFill>
                  <a:srgbClr val="000000"/>
                </a:solidFill>
                <a:latin typeface="Times New Roman" panose="02020603050405020304" pitchFamily="18" charset="0"/>
                <a:ea typeface="Times New Roman" panose="02020603050405020304" pitchFamily="18" charset="0"/>
                <a:cs typeface="Palatino Linotype" panose="02040502050505030304" pitchFamily="18" charset="0"/>
              </a:rPr>
              <a:t>B) Program-data independence </a:t>
            </a:r>
            <a:endParaRPr lang="en-US" sz="1600" dirty="0">
              <a:solidFill>
                <a:srgbClr val="000000"/>
              </a:solidFill>
              <a:latin typeface="Palatino Linotype" panose="02040502050505030304" pitchFamily="18" charset="0"/>
              <a:ea typeface="Times New Roman" panose="02020603050405020304" pitchFamily="18" charset="0"/>
              <a:cs typeface="Palatino Linotype" panose="02040502050505030304" pitchFamily="18" charset="0"/>
            </a:endParaRPr>
          </a:p>
          <a:p>
            <a:r>
              <a:rPr lang="en-US" sz="2400" dirty="0">
                <a:solidFill>
                  <a:srgbClr val="000000"/>
                </a:solidFill>
                <a:latin typeface="Times New Roman" panose="02020603050405020304" pitchFamily="18" charset="0"/>
                <a:ea typeface="Times New Roman" panose="02020603050405020304" pitchFamily="18" charset="0"/>
                <a:cs typeface="Palatino Linotype" panose="02040502050505030304" pitchFamily="18" charset="0"/>
              </a:rPr>
              <a:t>C) Better data quality </a:t>
            </a:r>
            <a:endParaRPr lang="en-US" sz="1600" dirty="0">
              <a:solidFill>
                <a:srgbClr val="000000"/>
              </a:solidFill>
              <a:latin typeface="Palatino Linotype" panose="02040502050505030304" pitchFamily="18" charset="0"/>
              <a:ea typeface="Times New Roman" panose="02020603050405020304" pitchFamily="18" charset="0"/>
              <a:cs typeface="Palatino Linotype" panose="02040502050505030304" pitchFamily="18" charset="0"/>
            </a:endParaRPr>
          </a:p>
          <a:p>
            <a:r>
              <a:rPr lang="en-US" sz="2400" dirty="0">
                <a:solidFill>
                  <a:srgbClr val="000000"/>
                </a:solidFill>
                <a:latin typeface="Times New Roman" panose="02020603050405020304" pitchFamily="18" charset="0"/>
                <a:ea typeface="Times New Roman" panose="02020603050405020304" pitchFamily="18" charset="0"/>
                <a:cs typeface="Palatino Linotype" panose="02040502050505030304" pitchFamily="18" charset="0"/>
              </a:rPr>
              <a:t>D) Reduced program maintenance </a:t>
            </a:r>
            <a:endParaRPr lang="en-US" sz="1600" dirty="0">
              <a:solidFill>
                <a:srgbClr val="000000"/>
              </a:solidFill>
              <a:effectLst/>
              <a:latin typeface="Palatino Linotype" panose="02040502050505030304" pitchFamily="18" charset="0"/>
              <a:ea typeface="Times New Roman" panose="02020603050405020304" pitchFamily="18" charset="0"/>
              <a:cs typeface="Palatino Linotype" panose="02040502050505030304" pitchFamily="18" charset="0"/>
            </a:endParaRPr>
          </a:p>
        </p:txBody>
      </p:sp>
      <p:sp>
        <p:nvSpPr>
          <p:cNvPr id="5" name="Title 1">
            <a:extLst>
              <a:ext uri="{FF2B5EF4-FFF2-40B4-BE49-F238E27FC236}">
                <a16:creationId xmlns:a16="http://schemas.microsoft.com/office/drawing/2014/main" id="{3356A9C9-8686-44A7-AD9F-CF38A91D44CC}"/>
              </a:ext>
            </a:extLst>
          </p:cNvPr>
          <p:cNvSpPr txBox="1">
            <a:spLocks/>
          </p:cNvSpPr>
          <p:nvPr/>
        </p:nvSpPr>
        <p:spPr>
          <a:xfrm>
            <a:off x="874058" y="322729"/>
            <a:ext cx="10479741" cy="136795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Questions</a:t>
            </a:r>
          </a:p>
        </p:txBody>
      </p:sp>
    </p:spTree>
    <p:extLst>
      <p:ext uri="{BB962C8B-B14F-4D97-AF65-F5344CB8AC3E}">
        <p14:creationId xmlns:p14="http://schemas.microsoft.com/office/powerpoint/2010/main" val="789059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BD5A3-FE30-4338-A246-8CCA4E05272B}"/>
              </a:ext>
            </a:extLst>
          </p:cNvPr>
          <p:cNvSpPr>
            <a:spLocks noGrp="1"/>
          </p:cNvSpPr>
          <p:nvPr>
            <p:ph type="title"/>
          </p:nvPr>
        </p:nvSpPr>
        <p:spPr>
          <a:xfrm>
            <a:off x="874058" y="322729"/>
            <a:ext cx="10479741" cy="1367959"/>
          </a:xfrm>
        </p:spPr>
        <p:txBody>
          <a:bodyPr/>
          <a:lstStyle/>
          <a:p>
            <a:r>
              <a:rPr lang="en-US" dirty="0"/>
              <a:t>Team Exercise? Think about it</a:t>
            </a:r>
          </a:p>
        </p:txBody>
      </p:sp>
      <p:sp>
        <p:nvSpPr>
          <p:cNvPr id="3" name="Content Placeholder 2">
            <a:extLst>
              <a:ext uri="{FF2B5EF4-FFF2-40B4-BE49-F238E27FC236}">
                <a16:creationId xmlns:a16="http://schemas.microsoft.com/office/drawing/2014/main" id="{0AC58E7F-F959-4AED-AAA6-EE577C9F2B9C}"/>
              </a:ext>
            </a:extLst>
          </p:cNvPr>
          <p:cNvSpPr>
            <a:spLocks noGrp="1"/>
          </p:cNvSpPr>
          <p:nvPr>
            <p:ph idx="1"/>
          </p:nvPr>
        </p:nvSpPr>
        <p:spPr/>
        <p:txBody>
          <a:bodyPr>
            <a:normAutofit/>
          </a:bodyPr>
          <a:lstStyle/>
          <a:p>
            <a:pPr marL="0" indent="0">
              <a:buNone/>
              <a:defRPr/>
            </a:pPr>
            <a:r>
              <a:rPr lang="en-US" sz="3200" dirty="0">
                <a:solidFill>
                  <a:srgbClr val="000000"/>
                </a:solidFill>
                <a:effectLst>
                  <a:outerShdw blurRad="38100" dist="38100" dir="2700000" algn="tl">
                    <a:srgbClr val="FFFFFF"/>
                  </a:outerShdw>
                </a:effectLst>
              </a:rPr>
              <a:t>Disadvantages of file processing includes:</a:t>
            </a:r>
          </a:p>
          <a:p>
            <a:pPr lvl="1">
              <a:defRPr/>
            </a:pPr>
            <a:r>
              <a:rPr lang="en-US" sz="2800" dirty="0">
                <a:solidFill>
                  <a:srgbClr val="000000"/>
                </a:solidFill>
                <a:effectLst>
                  <a:outerShdw blurRad="38100" dist="38100" dir="2700000" algn="tl">
                    <a:srgbClr val="FFFFFF"/>
                  </a:outerShdw>
                </a:effectLst>
              </a:rPr>
              <a:t>Program-Data Dependence</a:t>
            </a:r>
          </a:p>
          <a:p>
            <a:pPr lvl="1">
              <a:defRPr/>
            </a:pPr>
            <a:r>
              <a:rPr lang="en-US" sz="2800" dirty="0">
                <a:solidFill>
                  <a:srgbClr val="000000"/>
                </a:solidFill>
                <a:effectLst>
                  <a:outerShdw blurRad="38100" dist="38100" dir="2700000" algn="tl">
                    <a:srgbClr val="FFFFFF"/>
                  </a:outerShdw>
                </a:effectLst>
              </a:rPr>
              <a:t>Duplication of Data</a:t>
            </a:r>
          </a:p>
          <a:p>
            <a:pPr lvl="1">
              <a:defRPr/>
            </a:pPr>
            <a:r>
              <a:rPr lang="en-US" sz="2800" dirty="0">
                <a:solidFill>
                  <a:srgbClr val="000000"/>
                </a:solidFill>
                <a:effectLst>
                  <a:outerShdw blurRad="38100" dist="38100" dir="2700000" algn="tl">
                    <a:srgbClr val="FFFFFF"/>
                  </a:outerShdw>
                </a:effectLst>
              </a:rPr>
              <a:t>Limited Data Sharing</a:t>
            </a:r>
          </a:p>
          <a:p>
            <a:pPr lvl="1">
              <a:defRPr/>
            </a:pPr>
            <a:r>
              <a:rPr lang="en-US" sz="2800" dirty="0">
                <a:solidFill>
                  <a:srgbClr val="000000"/>
                </a:solidFill>
                <a:effectLst>
                  <a:outerShdw blurRad="38100" dist="38100" dir="2700000" algn="tl">
                    <a:srgbClr val="FFFFFF"/>
                  </a:outerShdw>
                </a:effectLst>
              </a:rPr>
              <a:t>Excessive Program Maintenance</a:t>
            </a:r>
          </a:p>
          <a:p>
            <a:pPr marL="0" indent="0">
              <a:buNone/>
            </a:pPr>
            <a:r>
              <a:rPr lang="en-US" sz="3200" dirty="0"/>
              <a:t>Can these problems occur in 2020 even for organizations running relational database? Provide examples</a:t>
            </a:r>
          </a:p>
        </p:txBody>
      </p:sp>
      <p:pic>
        <p:nvPicPr>
          <p:cNvPr id="4" name="Picture 3">
            <a:extLst>
              <a:ext uri="{FF2B5EF4-FFF2-40B4-BE49-F238E27FC236}">
                <a16:creationId xmlns:a16="http://schemas.microsoft.com/office/drawing/2014/main" id="{6A86C11A-F7BB-473F-A4C4-1832674B4676}"/>
              </a:ext>
            </a:extLst>
          </p:cNvPr>
          <p:cNvPicPr>
            <a:picLocks noChangeAspect="1"/>
          </p:cNvPicPr>
          <p:nvPr/>
        </p:nvPicPr>
        <p:blipFill>
          <a:blip r:embed="rId3"/>
          <a:stretch>
            <a:fillRect/>
          </a:stretch>
        </p:blipFill>
        <p:spPr>
          <a:xfrm>
            <a:off x="9815293" y="58488"/>
            <a:ext cx="2376707" cy="1896440"/>
          </a:xfrm>
          <a:prstGeom prst="rect">
            <a:avLst/>
          </a:prstGeom>
        </p:spPr>
      </p:pic>
    </p:spTree>
    <p:extLst>
      <p:ext uri="{BB962C8B-B14F-4D97-AF65-F5344CB8AC3E}">
        <p14:creationId xmlns:p14="http://schemas.microsoft.com/office/powerpoint/2010/main" val="29347056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1DB65-5829-4281-8833-EBD5487342EB}"/>
              </a:ext>
            </a:extLst>
          </p:cNvPr>
          <p:cNvSpPr>
            <a:spLocks noGrp="1"/>
          </p:cNvSpPr>
          <p:nvPr>
            <p:ph type="title"/>
          </p:nvPr>
        </p:nvSpPr>
        <p:spPr/>
        <p:txBody>
          <a:bodyPr/>
          <a:lstStyle/>
          <a:p>
            <a:r>
              <a:rPr lang="en-US" dirty="0"/>
              <a:t>Data Financial cost</a:t>
            </a:r>
          </a:p>
        </p:txBody>
      </p:sp>
      <p:sp>
        <p:nvSpPr>
          <p:cNvPr id="4" name="Rectangle 3">
            <a:extLst>
              <a:ext uri="{FF2B5EF4-FFF2-40B4-BE49-F238E27FC236}">
                <a16:creationId xmlns:a16="http://schemas.microsoft.com/office/drawing/2014/main" id="{57F092A2-997A-4395-ADB2-88A3C8A01F89}"/>
              </a:ext>
            </a:extLst>
          </p:cNvPr>
          <p:cNvSpPr/>
          <p:nvPr/>
        </p:nvSpPr>
        <p:spPr>
          <a:xfrm>
            <a:off x="838200" y="1881457"/>
            <a:ext cx="9521142" cy="2893100"/>
          </a:xfrm>
          <a:prstGeom prst="rect">
            <a:avLst/>
          </a:prstGeom>
        </p:spPr>
        <p:txBody>
          <a:bodyPr wrap="square">
            <a:spAutoFit/>
          </a:bodyPr>
          <a:lstStyle/>
          <a:p>
            <a:r>
              <a:rPr lang="en-US" sz="3200" dirty="0">
                <a:solidFill>
                  <a:srgbClr val="353D46"/>
                </a:solidFill>
                <a:latin typeface="&amp;quot"/>
              </a:rPr>
              <a:t>According to </a:t>
            </a:r>
            <a:r>
              <a:rPr lang="en-US" sz="3200" dirty="0">
                <a:solidFill>
                  <a:srgbClr val="009BDA"/>
                </a:solidFill>
                <a:latin typeface="&amp;quot"/>
                <a:hlinkClick r:id="rId3"/>
              </a:rPr>
              <a:t>Gartner research</a:t>
            </a:r>
            <a:r>
              <a:rPr lang="en-US" sz="3200" dirty="0">
                <a:solidFill>
                  <a:srgbClr val="353D46"/>
                </a:solidFill>
                <a:latin typeface="&amp;quot"/>
              </a:rPr>
              <a:t>, “the average financial impact of poor data quality on organizations is $9.7 million per year.” IBM </a:t>
            </a:r>
            <a:r>
              <a:rPr lang="en-US" sz="3200" dirty="0">
                <a:solidFill>
                  <a:srgbClr val="009BDA"/>
                </a:solidFill>
                <a:latin typeface="&amp;quot"/>
                <a:hlinkClick r:id="rId4"/>
              </a:rPr>
              <a:t>also recently discovered</a:t>
            </a:r>
            <a:r>
              <a:rPr lang="en-US" sz="3200" dirty="0">
                <a:solidFill>
                  <a:srgbClr val="353D46"/>
                </a:solidFill>
                <a:latin typeface="&amp;quot"/>
              </a:rPr>
              <a:t> that in the US alone, businesses lose </a:t>
            </a:r>
            <a:r>
              <a:rPr lang="en-US" sz="5400" b="1" dirty="0">
                <a:solidFill>
                  <a:srgbClr val="353D46"/>
                </a:solidFill>
                <a:latin typeface="&amp;quot"/>
              </a:rPr>
              <a:t>$3.1 trillion </a:t>
            </a:r>
            <a:r>
              <a:rPr lang="en-US" sz="3200" dirty="0">
                <a:solidFill>
                  <a:srgbClr val="353D46"/>
                </a:solidFill>
                <a:latin typeface="&amp;quot"/>
              </a:rPr>
              <a:t>annually due to poor data quality.</a:t>
            </a:r>
            <a:endParaRPr lang="en-US" sz="3200" dirty="0"/>
          </a:p>
        </p:txBody>
      </p:sp>
      <p:sp>
        <p:nvSpPr>
          <p:cNvPr id="5" name="Rectangle 4">
            <a:extLst>
              <a:ext uri="{FF2B5EF4-FFF2-40B4-BE49-F238E27FC236}">
                <a16:creationId xmlns:a16="http://schemas.microsoft.com/office/drawing/2014/main" id="{4447B69C-24C2-4F96-B725-8FAC0117FCFE}"/>
              </a:ext>
            </a:extLst>
          </p:cNvPr>
          <p:cNvSpPr/>
          <p:nvPr/>
        </p:nvSpPr>
        <p:spPr>
          <a:xfrm>
            <a:off x="925974" y="6488668"/>
            <a:ext cx="6632295" cy="369332"/>
          </a:xfrm>
          <a:prstGeom prst="rect">
            <a:avLst/>
          </a:prstGeom>
        </p:spPr>
        <p:txBody>
          <a:bodyPr wrap="square">
            <a:spAutoFit/>
          </a:bodyPr>
          <a:lstStyle/>
          <a:p>
            <a:r>
              <a:rPr lang="en-US" dirty="0"/>
              <a:t>https://www.anodot.com/blog/price-pay-poor-data-quality/</a:t>
            </a:r>
          </a:p>
        </p:txBody>
      </p:sp>
    </p:spTree>
    <p:extLst>
      <p:ext uri="{BB962C8B-B14F-4D97-AF65-F5344CB8AC3E}">
        <p14:creationId xmlns:p14="http://schemas.microsoft.com/office/powerpoint/2010/main" val="16333188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effectLst/>
              </a:rPr>
              <a:t>Components of the Database Environment</a:t>
            </a:r>
          </a:p>
        </p:txBody>
      </p:sp>
      <p:pic>
        <p:nvPicPr>
          <p:cNvPr id="6" name="Picture 5" descr="A diagram shows various components of the database environment and is arranged in three levels. At the top level are the Data and database administrators, System developers, End users. In the middle level are Data modelling and design tools, User interface, and Application programs. At the bottom level are Repository, D B M S, and Database. The top three components are connected to the User interface by two way arrows. All the remaining middle and bottom level components are interconnected to each other by additional two way arrows.">
            <a:extLst>
              <a:ext uri="{FF2B5EF4-FFF2-40B4-BE49-F238E27FC236}">
                <a16:creationId xmlns:a16="http://schemas.microsoft.com/office/drawing/2014/main" id="{AAF24C81-7198-4654-810F-27F9093AD040}"/>
              </a:ext>
            </a:extLst>
          </p:cNvPr>
          <p:cNvPicPr>
            <a:picLocks noChangeAspect="1"/>
          </p:cNvPicPr>
          <p:nvPr/>
        </p:nvPicPr>
        <p:blipFill>
          <a:blip r:embed="rId3"/>
          <a:stretch>
            <a:fillRect/>
          </a:stretch>
        </p:blipFill>
        <p:spPr>
          <a:xfrm>
            <a:off x="2516958" y="1636451"/>
            <a:ext cx="6706502" cy="4245875"/>
          </a:xfrm>
          <a:prstGeom prst="rect">
            <a:avLst/>
          </a:prstGeom>
        </p:spPr>
      </p:pic>
    </p:spTree>
    <p:extLst>
      <p:ext uri="{BB962C8B-B14F-4D97-AF65-F5344CB8AC3E}">
        <p14:creationId xmlns:p14="http://schemas.microsoft.com/office/powerpoint/2010/main" val="4281078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581ADB1-B603-4E9F-9031-4F5EB9FFC99B}"/>
              </a:ext>
            </a:extLst>
          </p:cNvPr>
          <p:cNvSpPr>
            <a:spLocks noGrp="1"/>
          </p:cNvSpPr>
          <p:nvPr>
            <p:ph type="sldNum" sz="quarter" idx="10"/>
          </p:nvPr>
        </p:nvSpPr>
        <p:spPr/>
        <p:txBody>
          <a:bodyPr/>
          <a:lstStyle/>
          <a:p>
            <a:pPr>
              <a:defRPr/>
            </a:pPr>
            <a:fld id="{34EF5A51-B85A-40C6-A530-5B91CEEA2C46}" type="slidenum">
              <a:rPr lang="en-US" altLang="en-US" smtClean="0"/>
              <a:pPr>
                <a:defRPr/>
              </a:pPr>
              <a:t>3</a:t>
            </a:fld>
            <a:endParaRPr lang="en-US" altLang="en-US"/>
          </a:p>
        </p:txBody>
      </p:sp>
      <p:pic>
        <p:nvPicPr>
          <p:cNvPr id="3" name="Picture 2">
            <a:extLst>
              <a:ext uri="{FF2B5EF4-FFF2-40B4-BE49-F238E27FC236}">
                <a16:creationId xmlns:a16="http://schemas.microsoft.com/office/drawing/2014/main" id="{BE2C889C-85E9-4308-8363-5D72B77BCA78}"/>
              </a:ext>
            </a:extLst>
          </p:cNvPr>
          <p:cNvPicPr>
            <a:picLocks noChangeAspect="1"/>
          </p:cNvPicPr>
          <p:nvPr/>
        </p:nvPicPr>
        <p:blipFill>
          <a:blip r:embed="rId3"/>
          <a:stretch>
            <a:fillRect/>
          </a:stretch>
        </p:blipFill>
        <p:spPr>
          <a:xfrm>
            <a:off x="2068957" y="1853184"/>
            <a:ext cx="4705682" cy="2145791"/>
          </a:xfrm>
          <a:prstGeom prst="rect">
            <a:avLst/>
          </a:prstGeom>
        </p:spPr>
      </p:pic>
      <p:sp>
        <p:nvSpPr>
          <p:cNvPr id="4" name="Text Box 3">
            <a:extLst>
              <a:ext uri="{FF2B5EF4-FFF2-40B4-BE49-F238E27FC236}">
                <a16:creationId xmlns:a16="http://schemas.microsoft.com/office/drawing/2014/main" id="{F424B2CD-3EA9-4A07-98BE-40D65409FF51}"/>
              </a:ext>
            </a:extLst>
          </p:cNvPr>
          <p:cNvSpPr txBox="1">
            <a:spLocks noChangeArrowheads="1"/>
          </p:cNvSpPr>
          <p:nvPr/>
        </p:nvSpPr>
        <p:spPr bwMode="auto">
          <a:xfrm>
            <a:off x="2068957" y="521272"/>
            <a:ext cx="58913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b="1" dirty="0">
                <a:solidFill>
                  <a:srgbClr val="000000"/>
                </a:solidFill>
                <a:latin typeface="Arial" panose="020B0604020202020204" pitchFamily="34" charset="0"/>
              </a:rPr>
              <a:t>What is represented in the data below?</a:t>
            </a:r>
          </a:p>
        </p:txBody>
      </p:sp>
    </p:spTree>
    <p:extLst>
      <p:ext uri="{BB962C8B-B14F-4D97-AF65-F5344CB8AC3E}">
        <p14:creationId xmlns:p14="http://schemas.microsoft.com/office/powerpoint/2010/main" val="28761165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effectLst/>
              </a:rPr>
              <a:t>Components of the Database Environment</a:t>
            </a:r>
          </a:p>
        </p:txBody>
      </p:sp>
      <p:sp>
        <p:nvSpPr>
          <p:cNvPr id="5" name="Text Placeholder 4"/>
          <p:cNvSpPr>
            <a:spLocks noGrp="1"/>
          </p:cNvSpPr>
          <p:nvPr>
            <p:ph type="body" idx="1"/>
          </p:nvPr>
        </p:nvSpPr>
        <p:spPr>
          <a:xfrm>
            <a:off x="609600" y="1574276"/>
            <a:ext cx="10972800" cy="4521724"/>
          </a:xfrm>
        </p:spPr>
        <p:txBody>
          <a:bodyPr/>
          <a:lstStyle/>
          <a:p>
            <a:pPr>
              <a:defRPr/>
            </a:pPr>
            <a:r>
              <a:rPr lang="en-US" sz="2000" dirty="0">
                <a:solidFill>
                  <a:srgbClr val="000000"/>
                </a:solidFill>
                <a:effectLst/>
              </a:rPr>
              <a:t>Data modeling and design tools – automated tools used to design databases and application programs</a:t>
            </a:r>
          </a:p>
          <a:p>
            <a:pPr>
              <a:defRPr/>
            </a:pPr>
            <a:r>
              <a:rPr lang="en-US" sz="2000" dirty="0">
                <a:solidFill>
                  <a:srgbClr val="000000"/>
                </a:solidFill>
                <a:effectLst/>
              </a:rPr>
              <a:t>Repository – centralized storehouse of metadata</a:t>
            </a:r>
          </a:p>
          <a:p>
            <a:pPr>
              <a:defRPr/>
            </a:pPr>
            <a:r>
              <a:rPr lang="en-US" sz="2000" dirty="0">
                <a:solidFill>
                  <a:srgbClr val="000000"/>
                </a:solidFill>
                <a:effectLst/>
              </a:rPr>
              <a:t>Database Management System (D B M S) – software for managing the database</a:t>
            </a:r>
          </a:p>
          <a:p>
            <a:pPr>
              <a:defRPr/>
            </a:pPr>
            <a:r>
              <a:rPr lang="en-US" sz="2000" dirty="0">
                <a:solidFill>
                  <a:srgbClr val="000000"/>
                </a:solidFill>
                <a:effectLst/>
              </a:rPr>
              <a:t>Database – storehouse of the data</a:t>
            </a:r>
          </a:p>
          <a:p>
            <a:pPr>
              <a:defRPr/>
            </a:pPr>
            <a:r>
              <a:rPr lang="en-US" sz="2000" dirty="0">
                <a:solidFill>
                  <a:srgbClr val="000000"/>
                </a:solidFill>
                <a:effectLst/>
              </a:rPr>
              <a:t>Application Programs – software using the data</a:t>
            </a:r>
          </a:p>
          <a:p>
            <a:pPr>
              <a:defRPr/>
            </a:pPr>
            <a:r>
              <a:rPr lang="en-US" sz="2000" dirty="0">
                <a:solidFill>
                  <a:srgbClr val="000000"/>
                </a:solidFill>
                <a:effectLst/>
              </a:rPr>
              <a:t>User Interface – text, graphical displays, menus, etc. for user</a:t>
            </a:r>
          </a:p>
          <a:p>
            <a:pPr>
              <a:defRPr/>
            </a:pPr>
            <a:r>
              <a:rPr lang="en-US" sz="2000" dirty="0">
                <a:solidFill>
                  <a:srgbClr val="000000"/>
                </a:solidFill>
                <a:effectLst/>
              </a:rPr>
              <a:t>Data/Database Administrators – personnel responsible for maintaining the database</a:t>
            </a:r>
          </a:p>
          <a:p>
            <a:pPr>
              <a:defRPr/>
            </a:pPr>
            <a:r>
              <a:rPr lang="en-US" sz="2000" dirty="0">
                <a:solidFill>
                  <a:srgbClr val="000000"/>
                </a:solidFill>
                <a:effectLst/>
              </a:rPr>
              <a:t>System Developers – personnel responsible for designing databases and software</a:t>
            </a:r>
          </a:p>
          <a:p>
            <a:pPr>
              <a:defRPr/>
            </a:pPr>
            <a:r>
              <a:rPr lang="en-US" sz="2000" dirty="0">
                <a:solidFill>
                  <a:srgbClr val="000000"/>
                </a:solidFill>
                <a:effectLst/>
              </a:rPr>
              <a:t>End Users – people who use the applications and databases</a:t>
            </a:r>
          </a:p>
        </p:txBody>
      </p:sp>
    </p:spTree>
    <p:extLst>
      <p:ext uri="{BB962C8B-B14F-4D97-AF65-F5344CB8AC3E}">
        <p14:creationId xmlns:p14="http://schemas.microsoft.com/office/powerpoint/2010/main" val="1298342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
                                            <p:txEl>
                                              <p:pRg st="8" end="8"/>
                                            </p:txEl>
                                          </p:spTgt>
                                        </p:tgtEl>
                                        <p:attrNameLst>
                                          <p:attrName>style.visibility</p:attrName>
                                        </p:attrNameLst>
                                      </p:cBhvr>
                                      <p:to>
                                        <p:strVal val="visible"/>
                                      </p:to>
                                    </p:set>
                                    <p:anim calcmode="lin" valueType="num">
                                      <p:cBhvr additive="base">
                                        <p:cTn id="55"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580F14-64AA-49ED-81CB-87DD53C0485B}"/>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6BF6CB7D-F2B5-490A-9D9C-3F1E38AD820E}" type="slidenum">
              <a:rPr lang="en-US" altLang="en-US" smtClean="0">
                <a:solidFill>
                  <a:srgbClr val="000000"/>
                </a:solidFill>
                <a:latin typeface="Arial" panose="020B0604020202020204" pitchFamily="34" charset="0"/>
              </a:rPr>
              <a:pPr eaLnBrk="1" hangingPunct="1">
                <a:defRPr/>
              </a:pPr>
              <a:t>31</a:t>
            </a:fld>
            <a:endParaRPr lang="en-US" altLang="en-US">
              <a:solidFill>
                <a:srgbClr val="000000"/>
              </a:solidFill>
              <a:latin typeface="Arial" panose="020B0604020202020204" pitchFamily="34" charset="0"/>
            </a:endParaRPr>
          </a:p>
        </p:txBody>
      </p:sp>
      <p:sp>
        <p:nvSpPr>
          <p:cNvPr id="180226" name="Rectangle 2">
            <a:extLst>
              <a:ext uri="{FF2B5EF4-FFF2-40B4-BE49-F238E27FC236}">
                <a16:creationId xmlns:a16="http://schemas.microsoft.com/office/drawing/2014/main" id="{6EBE671E-1134-4434-840C-D596E578A257}"/>
              </a:ext>
            </a:extLst>
          </p:cNvPr>
          <p:cNvSpPr>
            <a:spLocks noGrp="1" noChangeArrowheads="1"/>
          </p:cNvSpPr>
          <p:nvPr>
            <p:ph type="title"/>
          </p:nvPr>
        </p:nvSpPr>
        <p:spPr>
          <a:xfrm>
            <a:off x="1600200" y="76200"/>
            <a:ext cx="8915400" cy="1371600"/>
          </a:xfrm>
        </p:spPr>
        <p:txBody>
          <a:bodyPr/>
          <a:lstStyle/>
          <a:p>
            <a:pPr eaLnBrk="1" hangingPunct="1">
              <a:defRPr/>
            </a:pPr>
            <a:r>
              <a:rPr lang="en-US" sz="4000">
                <a:solidFill>
                  <a:srgbClr val="000000"/>
                </a:solidFill>
                <a:effectLst>
                  <a:outerShdw blurRad="38100" dist="38100" dir="2700000" algn="tl">
                    <a:srgbClr val="FFFFFF"/>
                  </a:outerShdw>
                </a:effectLst>
              </a:rPr>
              <a:t>The Range of Database Applications</a:t>
            </a:r>
          </a:p>
        </p:txBody>
      </p:sp>
      <p:sp>
        <p:nvSpPr>
          <p:cNvPr id="180227" name="Rectangle 3">
            <a:extLst>
              <a:ext uri="{FF2B5EF4-FFF2-40B4-BE49-F238E27FC236}">
                <a16:creationId xmlns:a16="http://schemas.microsoft.com/office/drawing/2014/main" id="{A60AFDA0-BBC2-4D2D-9AB6-301E3BCE1C77}"/>
              </a:ext>
            </a:extLst>
          </p:cNvPr>
          <p:cNvSpPr>
            <a:spLocks noGrp="1" noChangeArrowheads="1"/>
          </p:cNvSpPr>
          <p:nvPr>
            <p:ph type="body" idx="1"/>
          </p:nvPr>
        </p:nvSpPr>
        <p:spPr>
          <a:xfrm>
            <a:off x="1450848" y="1243584"/>
            <a:ext cx="8759952" cy="4808424"/>
          </a:xfrm>
        </p:spPr>
        <p:txBody>
          <a:bodyPr/>
          <a:lstStyle/>
          <a:p>
            <a:r>
              <a:rPr lang="en-US" sz="2200" dirty="0">
                <a:effectLst/>
              </a:rPr>
              <a:t>Personal Databases</a:t>
            </a:r>
          </a:p>
          <a:p>
            <a:pPr lvl="1"/>
            <a:r>
              <a:rPr lang="en-US" sz="2200" dirty="0">
                <a:effectLst/>
              </a:rPr>
              <a:t>Typical size in the megabytes</a:t>
            </a:r>
          </a:p>
          <a:p>
            <a:pPr lvl="1"/>
            <a:r>
              <a:rPr lang="en-US" sz="2200" dirty="0">
                <a:effectLst/>
              </a:rPr>
              <a:t>Intended for one user</a:t>
            </a:r>
          </a:p>
          <a:p>
            <a:r>
              <a:rPr lang="en-US" sz="2200" dirty="0">
                <a:effectLst/>
              </a:rPr>
              <a:t>Departmental Multi-Tiered Client/Server Databases</a:t>
            </a:r>
          </a:p>
          <a:p>
            <a:pPr lvl="1"/>
            <a:r>
              <a:rPr lang="en-US" sz="2200" dirty="0">
                <a:effectLst/>
              </a:rPr>
              <a:t>Typical size in the gigabytes</a:t>
            </a:r>
          </a:p>
          <a:p>
            <a:pPr lvl="1"/>
            <a:r>
              <a:rPr lang="en-US" sz="2200" dirty="0">
                <a:effectLst/>
              </a:rPr>
              <a:t>Intended for several users, usually doesn’t exceed 100, department-wide</a:t>
            </a:r>
          </a:p>
          <a:p>
            <a:r>
              <a:rPr lang="en-US" sz="2200" dirty="0">
                <a:effectLst/>
              </a:rPr>
              <a:t>Enterprise Applications</a:t>
            </a:r>
          </a:p>
          <a:p>
            <a:pPr lvl="1"/>
            <a:r>
              <a:rPr lang="en-US" sz="2200" dirty="0">
                <a:effectLst/>
              </a:rPr>
              <a:t>Typical size in the gigabytes, terabytes, or even petabytes</a:t>
            </a:r>
          </a:p>
          <a:p>
            <a:pPr lvl="1"/>
            <a:r>
              <a:rPr lang="en-US" sz="2200" dirty="0">
                <a:effectLst/>
              </a:rPr>
              <a:t>Intended for a very large user base, company wide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0227">
                                            <p:txEl>
                                              <p:pRg st="0" end="0"/>
                                            </p:txEl>
                                          </p:spTgt>
                                        </p:tgtEl>
                                        <p:attrNameLst>
                                          <p:attrName>style.visibility</p:attrName>
                                        </p:attrNameLst>
                                      </p:cBhvr>
                                      <p:to>
                                        <p:strVal val="visible"/>
                                      </p:to>
                                    </p:set>
                                    <p:anim calcmode="lin" valueType="num">
                                      <p:cBhvr additive="base">
                                        <p:cTn id="7" dur="500" fill="hold"/>
                                        <p:tgtEl>
                                          <p:spTgt spid="1802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022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80227">
                                            <p:txEl>
                                              <p:pRg st="1" end="1"/>
                                            </p:txEl>
                                          </p:spTgt>
                                        </p:tgtEl>
                                        <p:attrNameLst>
                                          <p:attrName>style.visibility</p:attrName>
                                        </p:attrNameLst>
                                      </p:cBhvr>
                                      <p:to>
                                        <p:strVal val="visible"/>
                                      </p:to>
                                    </p:set>
                                    <p:anim calcmode="lin" valueType="num">
                                      <p:cBhvr additive="base">
                                        <p:cTn id="11" dur="500" fill="hold"/>
                                        <p:tgtEl>
                                          <p:spTgt spid="18022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8022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80227">
                                            <p:txEl>
                                              <p:pRg st="2" end="2"/>
                                            </p:txEl>
                                          </p:spTgt>
                                        </p:tgtEl>
                                        <p:attrNameLst>
                                          <p:attrName>style.visibility</p:attrName>
                                        </p:attrNameLst>
                                      </p:cBhvr>
                                      <p:to>
                                        <p:strVal val="visible"/>
                                      </p:to>
                                    </p:set>
                                    <p:anim calcmode="lin" valueType="num">
                                      <p:cBhvr additive="base">
                                        <p:cTn id="15" dur="500" fill="hold"/>
                                        <p:tgtEl>
                                          <p:spTgt spid="18022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802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80227">
                                            <p:txEl>
                                              <p:pRg st="3" end="3"/>
                                            </p:txEl>
                                          </p:spTgt>
                                        </p:tgtEl>
                                        <p:attrNameLst>
                                          <p:attrName>style.visibility</p:attrName>
                                        </p:attrNameLst>
                                      </p:cBhvr>
                                      <p:to>
                                        <p:strVal val="visible"/>
                                      </p:to>
                                    </p:set>
                                    <p:anim calcmode="lin" valueType="num">
                                      <p:cBhvr additive="base">
                                        <p:cTn id="21" dur="500" fill="hold"/>
                                        <p:tgtEl>
                                          <p:spTgt spid="180227">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80227">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80227">
                                            <p:txEl>
                                              <p:pRg st="4" end="4"/>
                                            </p:txEl>
                                          </p:spTgt>
                                        </p:tgtEl>
                                        <p:attrNameLst>
                                          <p:attrName>style.visibility</p:attrName>
                                        </p:attrNameLst>
                                      </p:cBhvr>
                                      <p:to>
                                        <p:strVal val="visible"/>
                                      </p:to>
                                    </p:set>
                                    <p:anim calcmode="lin" valueType="num">
                                      <p:cBhvr additive="base">
                                        <p:cTn id="25" dur="500" fill="hold"/>
                                        <p:tgtEl>
                                          <p:spTgt spid="18022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0227">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80227">
                                            <p:txEl>
                                              <p:pRg st="5" end="5"/>
                                            </p:txEl>
                                          </p:spTgt>
                                        </p:tgtEl>
                                        <p:attrNameLst>
                                          <p:attrName>style.visibility</p:attrName>
                                        </p:attrNameLst>
                                      </p:cBhvr>
                                      <p:to>
                                        <p:strVal val="visible"/>
                                      </p:to>
                                    </p:set>
                                    <p:anim calcmode="lin" valueType="num">
                                      <p:cBhvr additive="base">
                                        <p:cTn id="29" dur="500" fill="hold"/>
                                        <p:tgtEl>
                                          <p:spTgt spid="180227">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8022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80227">
                                            <p:txEl>
                                              <p:pRg st="6" end="6"/>
                                            </p:txEl>
                                          </p:spTgt>
                                        </p:tgtEl>
                                        <p:attrNameLst>
                                          <p:attrName>style.visibility</p:attrName>
                                        </p:attrNameLst>
                                      </p:cBhvr>
                                      <p:to>
                                        <p:strVal val="visible"/>
                                      </p:to>
                                    </p:set>
                                    <p:anim calcmode="lin" valueType="num">
                                      <p:cBhvr additive="base">
                                        <p:cTn id="35" dur="500" fill="hold"/>
                                        <p:tgtEl>
                                          <p:spTgt spid="180227">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80227">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80227">
                                            <p:txEl>
                                              <p:pRg st="7" end="7"/>
                                            </p:txEl>
                                          </p:spTgt>
                                        </p:tgtEl>
                                        <p:attrNameLst>
                                          <p:attrName>style.visibility</p:attrName>
                                        </p:attrNameLst>
                                      </p:cBhvr>
                                      <p:to>
                                        <p:strVal val="visible"/>
                                      </p:to>
                                    </p:set>
                                    <p:anim calcmode="lin" valueType="num">
                                      <p:cBhvr additive="base">
                                        <p:cTn id="39" dur="500" fill="hold"/>
                                        <p:tgtEl>
                                          <p:spTgt spid="180227">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80227">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80227">
                                            <p:txEl>
                                              <p:pRg st="8" end="8"/>
                                            </p:txEl>
                                          </p:spTgt>
                                        </p:tgtEl>
                                        <p:attrNameLst>
                                          <p:attrName>style.visibility</p:attrName>
                                        </p:attrNameLst>
                                      </p:cBhvr>
                                      <p:to>
                                        <p:strVal val="visible"/>
                                      </p:to>
                                    </p:set>
                                    <p:anim calcmode="lin" valueType="num">
                                      <p:cBhvr additive="base">
                                        <p:cTn id="43" dur="500" fill="hold"/>
                                        <p:tgtEl>
                                          <p:spTgt spid="180227">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8022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7" grpId="0" build="p"/>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119043E-E4DB-4109-A82E-949CE0A3F28B}"/>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49F8A733-0EDD-40B8-8588-4C0223D9E676}" type="slidenum">
              <a:rPr lang="en-US" altLang="en-US" smtClean="0">
                <a:solidFill>
                  <a:srgbClr val="000000"/>
                </a:solidFill>
                <a:latin typeface="Arial" panose="020B0604020202020204" pitchFamily="34" charset="0"/>
              </a:rPr>
              <a:pPr eaLnBrk="1" hangingPunct="1">
                <a:defRPr/>
              </a:pPr>
              <a:t>32</a:t>
            </a:fld>
            <a:endParaRPr lang="en-US" altLang="en-US">
              <a:solidFill>
                <a:srgbClr val="000000"/>
              </a:solidFill>
              <a:latin typeface="Arial" panose="020B0604020202020204" pitchFamily="34" charset="0"/>
            </a:endParaRPr>
          </a:p>
        </p:txBody>
      </p:sp>
      <p:sp>
        <p:nvSpPr>
          <p:cNvPr id="182274" name="Rectangle 2">
            <a:extLst>
              <a:ext uri="{FF2B5EF4-FFF2-40B4-BE49-F238E27FC236}">
                <a16:creationId xmlns:a16="http://schemas.microsoft.com/office/drawing/2014/main" id="{22BF02E2-51D4-4D94-B566-72D93D150999}"/>
              </a:ext>
            </a:extLst>
          </p:cNvPr>
          <p:cNvSpPr>
            <a:spLocks noGrp="1" noChangeArrowheads="1"/>
          </p:cNvSpPr>
          <p:nvPr>
            <p:ph type="title"/>
          </p:nvPr>
        </p:nvSpPr>
        <p:spPr>
          <a:xfrm>
            <a:off x="1600200" y="76200"/>
            <a:ext cx="8915400" cy="1143000"/>
          </a:xfrm>
        </p:spPr>
        <p:txBody>
          <a:bodyPr/>
          <a:lstStyle/>
          <a:p>
            <a:pPr eaLnBrk="1" hangingPunct="1">
              <a:defRPr/>
            </a:pPr>
            <a:r>
              <a:rPr lang="en-US" dirty="0">
                <a:solidFill>
                  <a:srgbClr val="000000"/>
                </a:solidFill>
                <a:effectLst>
                  <a:outerShdw blurRad="38100" dist="38100" dir="2700000" algn="tl">
                    <a:srgbClr val="FFFFFF"/>
                  </a:outerShdw>
                </a:effectLst>
              </a:rPr>
              <a:t>Enterprise Database Applications</a:t>
            </a:r>
          </a:p>
        </p:txBody>
      </p:sp>
      <p:sp>
        <p:nvSpPr>
          <p:cNvPr id="182275" name="Rectangle 3">
            <a:extLst>
              <a:ext uri="{FF2B5EF4-FFF2-40B4-BE49-F238E27FC236}">
                <a16:creationId xmlns:a16="http://schemas.microsoft.com/office/drawing/2014/main" id="{4E7C873E-CEC9-42E0-8F0B-DD7B15419814}"/>
              </a:ext>
            </a:extLst>
          </p:cNvPr>
          <p:cNvSpPr>
            <a:spLocks noGrp="1" noChangeArrowheads="1"/>
          </p:cNvSpPr>
          <p:nvPr>
            <p:ph type="body" idx="1"/>
          </p:nvPr>
        </p:nvSpPr>
        <p:spPr>
          <a:xfrm>
            <a:off x="1109709" y="1447799"/>
            <a:ext cx="9101091" cy="4624527"/>
          </a:xfrm>
        </p:spPr>
        <p:txBody>
          <a:bodyPr/>
          <a:lstStyle/>
          <a:p>
            <a:pPr>
              <a:buFont typeface="Arial" panose="020B0604020202020204" pitchFamily="34" charset="0"/>
              <a:buChar char="•"/>
            </a:pPr>
            <a:r>
              <a:rPr lang="en-US" sz="1800" dirty="0">
                <a:effectLst/>
              </a:rPr>
              <a:t>Enterprise Systems (typically involve relational databases)</a:t>
            </a:r>
          </a:p>
          <a:p>
            <a:pPr lvl="1">
              <a:buFont typeface="Arial" panose="020B0604020202020204" pitchFamily="34" charset="0"/>
              <a:buChar char="•"/>
            </a:pPr>
            <a:r>
              <a:rPr lang="en-US" sz="1800" dirty="0">
                <a:effectLst/>
              </a:rPr>
              <a:t>Backbone of an organization</a:t>
            </a:r>
          </a:p>
          <a:p>
            <a:pPr lvl="1">
              <a:buFont typeface="Arial" panose="020B0604020202020204" pitchFamily="34" charset="0"/>
              <a:buChar char="•"/>
            </a:pPr>
            <a:r>
              <a:rPr lang="en-US" sz="1800" dirty="0">
                <a:effectLst/>
              </a:rPr>
              <a:t>Enterprise resource planning (E</a:t>
            </a:r>
            <a:r>
              <a:rPr lang="en-US" sz="100" dirty="0">
                <a:effectLst/>
              </a:rPr>
              <a:t> </a:t>
            </a:r>
            <a:r>
              <a:rPr lang="en-US" sz="1800" dirty="0">
                <a:effectLst/>
              </a:rPr>
              <a:t>R</a:t>
            </a:r>
            <a:r>
              <a:rPr lang="en-US" sz="100" dirty="0">
                <a:effectLst/>
              </a:rPr>
              <a:t> </a:t>
            </a:r>
            <a:r>
              <a:rPr lang="en-US" sz="1800" dirty="0">
                <a:effectLst/>
              </a:rPr>
              <a:t>P)</a:t>
            </a:r>
          </a:p>
          <a:p>
            <a:pPr lvl="1">
              <a:buFont typeface="Arial" panose="020B0604020202020204" pitchFamily="34" charset="0"/>
              <a:buChar char="•"/>
            </a:pPr>
            <a:r>
              <a:rPr lang="en-US" sz="1800" dirty="0">
                <a:effectLst/>
              </a:rPr>
              <a:t>Customer relationship management</a:t>
            </a:r>
          </a:p>
          <a:p>
            <a:pPr lvl="1">
              <a:buFont typeface="Arial" panose="020B0604020202020204" pitchFamily="34" charset="0"/>
              <a:buChar char="•"/>
            </a:pPr>
            <a:r>
              <a:rPr lang="en-US" sz="1800" dirty="0">
                <a:effectLst/>
              </a:rPr>
              <a:t>Supply chain management</a:t>
            </a:r>
          </a:p>
          <a:p>
            <a:pPr lvl="1">
              <a:buFont typeface="Arial" panose="020B0604020202020204" pitchFamily="34" charset="0"/>
              <a:buChar char="•"/>
            </a:pPr>
            <a:r>
              <a:rPr lang="en-US" sz="1800" dirty="0">
                <a:effectLst/>
              </a:rPr>
              <a:t>Human resource management and payroll</a:t>
            </a:r>
          </a:p>
          <a:p>
            <a:pPr>
              <a:buFont typeface="Arial" panose="020B0604020202020204" pitchFamily="34" charset="0"/>
              <a:buChar char="•"/>
            </a:pPr>
            <a:r>
              <a:rPr lang="en-US" sz="1800" dirty="0">
                <a:effectLst/>
              </a:rPr>
              <a:t>Data Warehouses (typically involve relational databases)</a:t>
            </a:r>
          </a:p>
          <a:p>
            <a:pPr lvl="1">
              <a:buFont typeface="Arial" panose="020B0604020202020204" pitchFamily="34" charset="0"/>
              <a:buChar char="•"/>
            </a:pPr>
            <a:r>
              <a:rPr lang="en-US" sz="1800" dirty="0">
                <a:effectLst/>
              </a:rPr>
              <a:t>Integrates data from multiple data sources</a:t>
            </a:r>
          </a:p>
          <a:p>
            <a:pPr lvl="1">
              <a:buFont typeface="Arial" panose="020B0604020202020204" pitchFamily="34" charset="0"/>
              <a:buChar char="•"/>
            </a:pPr>
            <a:r>
              <a:rPr lang="en-US" sz="1800" dirty="0">
                <a:effectLst/>
              </a:rPr>
              <a:t>Maintain historical data</a:t>
            </a:r>
          </a:p>
          <a:p>
            <a:pPr lvl="1">
              <a:buFont typeface="Arial" panose="020B0604020202020204" pitchFamily="34" charset="0"/>
              <a:buChar char="•"/>
            </a:pPr>
            <a:r>
              <a:rPr lang="en-US" sz="1800" dirty="0">
                <a:effectLst/>
              </a:rPr>
              <a:t>Help identify patterns and trends</a:t>
            </a:r>
          </a:p>
          <a:p>
            <a:pPr>
              <a:buFont typeface="Arial" panose="020B0604020202020204" pitchFamily="34" charset="0"/>
              <a:buChar char="•"/>
            </a:pPr>
            <a:r>
              <a:rPr lang="en-US" sz="1800" dirty="0">
                <a:effectLst/>
              </a:rPr>
              <a:t>Data Lakes (often don’t involve relational databases)</a:t>
            </a:r>
          </a:p>
          <a:p>
            <a:pPr lvl="1">
              <a:buFont typeface="Arial" panose="020B0604020202020204" pitchFamily="34" charset="0"/>
              <a:buChar char="•"/>
            </a:pPr>
            <a:r>
              <a:rPr lang="en-US" sz="1800" dirty="0">
                <a:effectLst/>
              </a:rPr>
              <a:t>Large integrated repository for internal and external data that does not follow a predefined schema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2275">
                                            <p:txEl>
                                              <p:pRg st="0" end="0"/>
                                            </p:txEl>
                                          </p:spTgt>
                                        </p:tgtEl>
                                        <p:attrNameLst>
                                          <p:attrName>style.visibility</p:attrName>
                                        </p:attrNameLst>
                                      </p:cBhvr>
                                      <p:to>
                                        <p:strVal val="visible"/>
                                      </p:to>
                                    </p:set>
                                    <p:anim calcmode="lin" valueType="num">
                                      <p:cBhvr additive="base">
                                        <p:cTn id="7" dur="500" fill="hold"/>
                                        <p:tgtEl>
                                          <p:spTgt spid="1822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227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82275">
                                            <p:txEl>
                                              <p:pRg st="1" end="1"/>
                                            </p:txEl>
                                          </p:spTgt>
                                        </p:tgtEl>
                                        <p:attrNameLst>
                                          <p:attrName>style.visibility</p:attrName>
                                        </p:attrNameLst>
                                      </p:cBhvr>
                                      <p:to>
                                        <p:strVal val="visible"/>
                                      </p:to>
                                    </p:set>
                                    <p:anim calcmode="lin" valueType="num">
                                      <p:cBhvr additive="base">
                                        <p:cTn id="11" dur="500" fill="hold"/>
                                        <p:tgtEl>
                                          <p:spTgt spid="18227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8227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82275">
                                            <p:txEl>
                                              <p:pRg st="2" end="2"/>
                                            </p:txEl>
                                          </p:spTgt>
                                        </p:tgtEl>
                                        <p:attrNameLst>
                                          <p:attrName>style.visibility</p:attrName>
                                        </p:attrNameLst>
                                      </p:cBhvr>
                                      <p:to>
                                        <p:strVal val="visible"/>
                                      </p:to>
                                    </p:set>
                                    <p:anim calcmode="lin" valueType="num">
                                      <p:cBhvr additive="base">
                                        <p:cTn id="15" dur="500" fill="hold"/>
                                        <p:tgtEl>
                                          <p:spTgt spid="18227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8227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82275">
                                            <p:txEl>
                                              <p:pRg st="3" end="3"/>
                                            </p:txEl>
                                          </p:spTgt>
                                        </p:tgtEl>
                                        <p:attrNameLst>
                                          <p:attrName>style.visibility</p:attrName>
                                        </p:attrNameLst>
                                      </p:cBhvr>
                                      <p:to>
                                        <p:strVal val="visible"/>
                                      </p:to>
                                    </p:set>
                                    <p:anim calcmode="lin" valueType="num">
                                      <p:cBhvr additive="base">
                                        <p:cTn id="19" dur="500" fill="hold"/>
                                        <p:tgtEl>
                                          <p:spTgt spid="18227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227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82275">
                                            <p:txEl>
                                              <p:pRg st="4" end="4"/>
                                            </p:txEl>
                                          </p:spTgt>
                                        </p:tgtEl>
                                        <p:attrNameLst>
                                          <p:attrName>style.visibility</p:attrName>
                                        </p:attrNameLst>
                                      </p:cBhvr>
                                      <p:to>
                                        <p:strVal val="visible"/>
                                      </p:to>
                                    </p:set>
                                    <p:anim calcmode="lin" valueType="num">
                                      <p:cBhvr additive="base">
                                        <p:cTn id="23" dur="500" fill="hold"/>
                                        <p:tgtEl>
                                          <p:spTgt spid="18227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82275">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82275">
                                            <p:txEl>
                                              <p:pRg st="5" end="5"/>
                                            </p:txEl>
                                          </p:spTgt>
                                        </p:tgtEl>
                                        <p:attrNameLst>
                                          <p:attrName>style.visibility</p:attrName>
                                        </p:attrNameLst>
                                      </p:cBhvr>
                                      <p:to>
                                        <p:strVal val="visible"/>
                                      </p:to>
                                    </p:set>
                                    <p:anim calcmode="lin" valueType="num">
                                      <p:cBhvr additive="base">
                                        <p:cTn id="27" dur="500" fill="hold"/>
                                        <p:tgtEl>
                                          <p:spTgt spid="18227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8227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82275">
                                            <p:txEl>
                                              <p:pRg st="6" end="6"/>
                                            </p:txEl>
                                          </p:spTgt>
                                        </p:tgtEl>
                                        <p:attrNameLst>
                                          <p:attrName>style.visibility</p:attrName>
                                        </p:attrNameLst>
                                      </p:cBhvr>
                                      <p:to>
                                        <p:strVal val="visible"/>
                                      </p:to>
                                    </p:set>
                                    <p:anim calcmode="lin" valueType="num">
                                      <p:cBhvr additive="base">
                                        <p:cTn id="33" dur="500" fill="hold"/>
                                        <p:tgtEl>
                                          <p:spTgt spid="18227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82275">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82275">
                                            <p:txEl>
                                              <p:pRg st="7" end="7"/>
                                            </p:txEl>
                                          </p:spTgt>
                                        </p:tgtEl>
                                        <p:attrNameLst>
                                          <p:attrName>style.visibility</p:attrName>
                                        </p:attrNameLst>
                                      </p:cBhvr>
                                      <p:to>
                                        <p:strVal val="visible"/>
                                      </p:to>
                                    </p:set>
                                    <p:anim calcmode="lin" valueType="num">
                                      <p:cBhvr additive="base">
                                        <p:cTn id="37" dur="500" fill="hold"/>
                                        <p:tgtEl>
                                          <p:spTgt spid="182275">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82275">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82275">
                                            <p:txEl>
                                              <p:pRg st="8" end="8"/>
                                            </p:txEl>
                                          </p:spTgt>
                                        </p:tgtEl>
                                        <p:attrNameLst>
                                          <p:attrName>style.visibility</p:attrName>
                                        </p:attrNameLst>
                                      </p:cBhvr>
                                      <p:to>
                                        <p:strVal val="visible"/>
                                      </p:to>
                                    </p:set>
                                    <p:anim calcmode="lin" valueType="num">
                                      <p:cBhvr additive="base">
                                        <p:cTn id="41" dur="500" fill="hold"/>
                                        <p:tgtEl>
                                          <p:spTgt spid="182275">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82275">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82275">
                                            <p:txEl>
                                              <p:pRg st="9" end="9"/>
                                            </p:txEl>
                                          </p:spTgt>
                                        </p:tgtEl>
                                        <p:attrNameLst>
                                          <p:attrName>style.visibility</p:attrName>
                                        </p:attrNameLst>
                                      </p:cBhvr>
                                      <p:to>
                                        <p:strVal val="visible"/>
                                      </p:to>
                                    </p:set>
                                    <p:anim calcmode="lin" valueType="num">
                                      <p:cBhvr additive="base">
                                        <p:cTn id="45" dur="500" fill="hold"/>
                                        <p:tgtEl>
                                          <p:spTgt spid="182275">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8227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82275">
                                            <p:txEl>
                                              <p:pRg st="10" end="10"/>
                                            </p:txEl>
                                          </p:spTgt>
                                        </p:tgtEl>
                                        <p:attrNameLst>
                                          <p:attrName>style.visibility</p:attrName>
                                        </p:attrNameLst>
                                      </p:cBhvr>
                                      <p:to>
                                        <p:strVal val="visible"/>
                                      </p:to>
                                    </p:set>
                                    <p:anim calcmode="lin" valueType="num">
                                      <p:cBhvr additive="base">
                                        <p:cTn id="51" dur="500" fill="hold"/>
                                        <p:tgtEl>
                                          <p:spTgt spid="182275">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82275">
                                            <p:txEl>
                                              <p:pRg st="10" end="10"/>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82275">
                                            <p:txEl>
                                              <p:pRg st="11" end="11"/>
                                            </p:txEl>
                                          </p:spTgt>
                                        </p:tgtEl>
                                        <p:attrNameLst>
                                          <p:attrName>style.visibility</p:attrName>
                                        </p:attrNameLst>
                                      </p:cBhvr>
                                      <p:to>
                                        <p:strVal val="visible"/>
                                      </p:to>
                                    </p:set>
                                    <p:anim calcmode="lin" valueType="num">
                                      <p:cBhvr additive="base">
                                        <p:cTn id="55" dur="500" fill="hold"/>
                                        <p:tgtEl>
                                          <p:spTgt spid="182275">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82275">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5" grpId="0" build="p"/>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1">
            <a:extLst>
              <a:ext uri="{FF2B5EF4-FFF2-40B4-BE49-F238E27FC236}">
                <a16:creationId xmlns:a16="http://schemas.microsoft.com/office/drawing/2014/main" id="{0334690C-4B82-4027-B9D8-D904BB45E37E}"/>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82473DC9-2369-4AB0-907C-C06970F41F92}" type="slidenum">
              <a:rPr lang="en-US" altLang="en-US" smtClean="0">
                <a:solidFill>
                  <a:srgbClr val="000000"/>
                </a:solidFill>
                <a:latin typeface="Arial" panose="020B0604020202020204" pitchFamily="34" charset="0"/>
              </a:rPr>
              <a:pPr eaLnBrk="1" hangingPunct="1">
                <a:defRPr/>
              </a:pPr>
              <a:t>33</a:t>
            </a:fld>
            <a:endParaRPr lang="en-US" altLang="en-US">
              <a:solidFill>
                <a:srgbClr val="000000"/>
              </a:solidFill>
              <a:latin typeface="Arial" panose="020B0604020202020204" pitchFamily="34" charset="0"/>
            </a:endParaRPr>
          </a:p>
        </p:txBody>
      </p:sp>
      <p:sp>
        <p:nvSpPr>
          <p:cNvPr id="66563" name="Text Box 3">
            <a:extLst>
              <a:ext uri="{FF2B5EF4-FFF2-40B4-BE49-F238E27FC236}">
                <a16:creationId xmlns:a16="http://schemas.microsoft.com/office/drawing/2014/main" id="{60F39D46-201A-467E-8B7A-2E232B1B93A9}"/>
              </a:ext>
            </a:extLst>
          </p:cNvPr>
          <p:cNvSpPr txBox="1">
            <a:spLocks noChangeArrowheads="1"/>
          </p:cNvSpPr>
          <p:nvPr/>
        </p:nvSpPr>
        <p:spPr bwMode="auto">
          <a:xfrm>
            <a:off x="1559859" y="168276"/>
            <a:ext cx="850330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2400" b="1" dirty="0">
                <a:solidFill>
                  <a:srgbClr val="000000"/>
                </a:solidFill>
                <a:latin typeface="Arial" panose="020B0604020202020204" pitchFamily="34" charset="0"/>
              </a:rPr>
              <a:t>Multi-tiered Client server Database Architecture</a:t>
            </a:r>
          </a:p>
        </p:txBody>
      </p:sp>
      <p:pic>
        <p:nvPicPr>
          <p:cNvPr id="5" name="Picture 4" descr="A diagram that shows the multi-tiered applications architecture of a company. The diagram shows three tiers as, client tier, application or web tier, and enterprise tier. The users are connected to the enterprise server with D B M S through an application or web server. &#10;At the client tier are three examples of client application, Accounts payable processing using a browser to access a database of vendors, purchase orders, vendor invoices. Cash flow analyst using a browser to access a database of customer receipts and our payments to vendors. And a Customer service representative using a browser with no access to a local database. At the application or Web tier is an application or Web server containing transaction accounts payable, account receivable, order processing, inventory control, and so forth, access and connectivity to D B M S, dynamic web pages, and management of session. At the Enterprise tier is the Enterprise server with a D B M S having Transaction databases containing all organizational data or summaries of data on department servers">
            <a:extLst>
              <a:ext uri="{FF2B5EF4-FFF2-40B4-BE49-F238E27FC236}">
                <a16:creationId xmlns:a16="http://schemas.microsoft.com/office/drawing/2014/main" id="{738AF10F-E718-45F0-8080-FB754A2C235A}"/>
              </a:ext>
            </a:extLst>
          </p:cNvPr>
          <p:cNvPicPr>
            <a:picLocks noChangeAspect="1"/>
          </p:cNvPicPr>
          <p:nvPr/>
        </p:nvPicPr>
        <p:blipFill>
          <a:blip r:embed="rId3"/>
          <a:stretch>
            <a:fillRect/>
          </a:stretch>
        </p:blipFill>
        <p:spPr>
          <a:xfrm>
            <a:off x="1284918" y="956139"/>
            <a:ext cx="8341088" cy="4974014"/>
          </a:xfrm>
          <a:prstGeom prst="rect">
            <a:avLst/>
          </a:prstGeom>
        </p:spPr>
      </p:pic>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381000"/>
            <a:ext cx="10972800" cy="863338"/>
          </a:xfrm>
        </p:spPr>
        <p:txBody>
          <a:bodyPr anchor="b"/>
          <a:lstStyle/>
          <a:p>
            <a:r>
              <a:rPr lang="en-US" dirty="0">
                <a:effectLst/>
              </a:rPr>
              <a:t>Informational systems</a:t>
            </a:r>
            <a:endParaRPr lang="en-US" sz="2000" dirty="0">
              <a:effectLst/>
            </a:endParaRPr>
          </a:p>
        </p:txBody>
      </p:sp>
      <p:sp>
        <p:nvSpPr>
          <p:cNvPr id="2" name="Text Placeholder 1"/>
          <p:cNvSpPr>
            <a:spLocks noGrp="1"/>
          </p:cNvSpPr>
          <p:nvPr>
            <p:ph type="body" idx="1"/>
          </p:nvPr>
        </p:nvSpPr>
        <p:spPr>
          <a:xfrm>
            <a:off x="1981200" y="1600201"/>
            <a:ext cx="8229600" cy="461513"/>
          </a:xfrm>
        </p:spPr>
        <p:txBody>
          <a:bodyPr/>
          <a:lstStyle/>
          <a:p>
            <a:pPr marL="0" indent="0">
              <a:buNone/>
            </a:pPr>
            <a:r>
              <a:rPr lang="en-US" sz="2000" dirty="0">
                <a:solidFill>
                  <a:schemeClr val="bg1"/>
                </a:solidFill>
                <a:effectLst/>
              </a:rPr>
              <a:t>Non-operational Database architectures</a:t>
            </a:r>
          </a:p>
        </p:txBody>
      </p:sp>
      <p:pic>
        <p:nvPicPr>
          <p:cNvPr id="5" name="Picture 4" descr="Another diagram that illustrates the evolution of database architectures. The Multidimensional database model in star schema view is depicted by 3 columns of rectangles. The left column has 3 vertical rectangles labeled as, Dimension 1, Dimension 2, and Dimension 3. The middle column consists of a single rectangle labeled, Fact Table. This rectangle is divided into 2 sections by a horizonal dashed line. The upper section is labeled, Dimensions, and the bottom section is labeled, Facts. The right column also has three vertical rectangles labeled as, Dimension 4, Dimension 5, and Dimension 6. Lines connect each of Dimension rectangles labeled 1 through 6 to the Dimensions section of the middle rectangle. The Key Characteristics of big data, no predefined data model is depicted by 6 circles. At the center is a larger circle with text that reads, Big Data. Surrounding and slightly overlapping the central circle are 5 additional circles. At the top are proceeding clockwise, the circles read, Volume, Velocity, Variety, Veracity, and Value."/>
          <p:cNvPicPr>
            <a:picLocks noChangeAspect="1"/>
          </p:cNvPicPr>
          <p:nvPr/>
        </p:nvPicPr>
        <p:blipFill>
          <a:blip r:embed="rId3"/>
          <a:stretch>
            <a:fillRect/>
          </a:stretch>
        </p:blipFill>
        <p:spPr>
          <a:xfrm>
            <a:off x="1557638" y="2061714"/>
            <a:ext cx="8406063" cy="3993388"/>
          </a:xfrm>
          <a:prstGeom prst="rect">
            <a:avLst/>
          </a:prstGeom>
        </p:spPr>
      </p:pic>
    </p:spTree>
    <p:extLst>
      <p:ext uri="{BB962C8B-B14F-4D97-AF65-F5344CB8AC3E}">
        <p14:creationId xmlns:p14="http://schemas.microsoft.com/office/powerpoint/2010/main" val="39456975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607" y="226243"/>
            <a:ext cx="10290929" cy="1069157"/>
          </a:xfrm>
        </p:spPr>
        <p:txBody>
          <a:bodyPr anchor="b"/>
          <a:lstStyle/>
          <a:p>
            <a:r>
              <a:rPr lang="en-US" dirty="0">
                <a:solidFill>
                  <a:schemeClr val="bg1"/>
                </a:solidFill>
                <a:effectLst/>
              </a:rPr>
              <a:t>An Example of an Executive Dashboard</a:t>
            </a:r>
          </a:p>
        </p:txBody>
      </p:sp>
      <p:pic>
        <p:nvPicPr>
          <p:cNvPr id="6" name="Picture 5" descr="An example of an executive dashboard that shows a bubble map for a Geographic Summary with an option to select zip code to filter and options for selecting year and region. A line graph that shows the sales by category and a table shows the monthly performance."/>
          <p:cNvPicPr>
            <a:picLocks noChangeAspect="1"/>
          </p:cNvPicPr>
          <p:nvPr/>
        </p:nvPicPr>
        <p:blipFill>
          <a:blip r:embed="rId3"/>
          <a:stretch>
            <a:fillRect/>
          </a:stretch>
        </p:blipFill>
        <p:spPr>
          <a:xfrm>
            <a:off x="1653989" y="882911"/>
            <a:ext cx="6949504" cy="5194575"/>
          </a:xfrm>
          <a:prstGeom prst="rect">
            <a:avLst/>
          </a:prstGeom>
          <a:effectLst>
            <a:outerShdw blurRad="127000" dist="38100" dir="2700000" algn="tl" rotWithShape="0">
              <a:prstClr val="black">
                <a:alpha val="40000"/>
              </a:prstClr>
            </a:outerShdw>
          </a:effectLst>
        </p:spPr>
      </p:pic>
      <p:sp>
        <p:nvSpPr>
          <p:cNvPr id="3" name="Text Placeholder 2"/>
          <p:cNvSpPr>
            <a:spLocks noGrp="1"/>
          </p:cNvSpPr>
          <p:nvPr>
            <p:ph type="body" idx="1"/>
          </p:nvPr>
        </p:nvSpPr>
        <p:spPr>
          <a:xfrm>
            <a:off x="1255337" y="5397656"/>
            <a:ext cx="8377084" cy="977265"/>
          </a:xfrm>
        </p:spPr>
        <p:txBody>
          <a:bodyPr/>
          <a:lstStyle/>
          <a:p>
            <a:r>
              <a:rPr lang="en-US" sz="1100" dirty="0">
                <a:solidFill>
                  <a:schemeClr val="bg1">
                    <a:lumMod val="50000"/>
                  </a:schemeClr>
                </a:solidFill>
                <a:effectLst/>
              </a:rPr>
              <a:t>(</a:t>
            </a:r>
            <a:r>
              <a:rPr lang="en-US" sz="1100" dirty="0">
                <a:solidFill>
                  <a:schemeClr val="bg1">
                    <a:lumMod val="50000"/>
                  </a:schemeClr>
                </a:solidFill>
                <a:effectLst/>
                <a:hlinkClick r:id="rId4" tooltip="http://public.tableausoftware.com/profile/mirandali#!/vizhome/Executive-Dashboard_7/ExecutiveDashboard">
                  <a:extLst>
                    <a:ext uri="{A12FA001-AC4F-418D-AE19-62706E023703}">
                      <ahyp:hlinkClr xmlns:ahyp="http://schemas.microsoft.com/office/drawing/2018/hyperlinkcolor" val="tx"/>
                    </a:ext>
                  </a:extLst>
                </a:hlinkClick>
              </a:rPr>
              <a:t>http://public.tableausoftware.com/profile/mirandali#!/vizhome/Executive-Dashboard_7/ExecutiveDashboard</a:t>
            </a:r>
            <a:r>
              <a:rPr lang="en-US" sz="1100" dirty="0">
                <a:solidFill>
                  <a:schemeClr val="bg1">
                    <a:lumMod val="50000"/>
                  </a:schemeClr>
                </a:solidFill>
                <a:effectLst/>
              </a:rPr>
              <a:t>)</a:t>
            </a:r>
          </a:p>
          <a:p>
            <a:r>
              <a:rPr lang="en-US" sz="1100" dirty="0">
                <a:solidFill>
                  <a:schemeClr val="bg1">
                    <a:lumMod val="50000"/>
                  </a:schemeClr>
                </a:solidFill>
                <a:effectLst/>
              </a:rPr>
              <a:t>Courtesy Tableau Software</a:t>
            </a:r>
          </a:p>
        </p:txBody>
      </p:sp>
    </p:spTree>
    <p:extLst>
      <p:ext uri="{BB962C8B-B14F-4D97-AF65-F5344CB8AC3E}">
        <p14:creationId xmlns:p14="http://schemas.microsoft.com/office/powerpoint/2010/main" val="24442352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2E4E2-7FC1-4AC7-BB0A-98E013335D18}"/>
              </a:ext>
            </a:extLst>
          </p:cNvPr>
          <p:cNvSpPr>
            <a:spLocks noGrp="1"/>
          </p:cNvSpPr>
          <p:nvPr>
            <p:ph type="title"/>
          </p:nvPr>
        </p:nvSpPr>
        <p:spPr bwMode="auto">
          <a:xfrm>
            <a:off x="609600" y="381000"/>
            <a:ext cx="10972800" cy="1371600"/>
          </a:xfrm>
          <a:prstGeom prst="rect">
            <a:avLst/>
          </a:prstGeom>
          <a:noFill/>
          <a:ln w="9525">
            <a:noFill/>
            <a:miter lim="800000"/>
            <a:headEnd/>
            <a:tailEnd/>
          </a:ln>
          <a:effectLst/>
        </p:spPr>
        <p:txBody>
          <a:bodyPr wrap="square" anchor="ctr">
            <a:normAutofit/>
          </a:bodyPr>
          <a:lstStyle/>
          <a:p>
            <a:r>
              <a:rPr lang="en-US" dirty="0"/>
              <a:t>Database Development Methodology </a:t>
            </a:r>
          </a:p>
        </p:txBody>
      </p:sp>
      <p:sp>
        <p:nvSpPr>
          <p:cNvPr id="11" name="Content Placeholder 2">
            <a:extLst>
              <a:ext uri="{FF2B5EF4-FFF2-40B4-BE49-F238E27FC236}">
                <a16:creationId xmlns:a16="http://schemas.microsoft.com/office/drawing/2014/main" id="{93020C43-E520-4D14-8E22-01DB515C1A24}"/>
              </a:ext>
            </a:extLst>
          </p:cNvPr>
          <p:cNvSpPr>
            <a:spLocks noGrp="1"/>
          </p:cNvSpPr>
          <p:nvPr>
            <p:ph sz="half" idx="1"/>
          </p:nvPr>
        </p:nvSpPr>
        <p:spPr>
          <a:xfrm>
            <a:off x="792480" y="2779776"/>
            <a:ext cx="5201920" cy="3316224"/>
          </a:xfrm>
        </p:spPr>
        <p:txBody>
          <a:bodyPr/>
          <a:lstStyle/>
          <a:p>
            <a:pPr marL="0" indent="0">
              <a:buNone/>
            </a:pPr>
            <a:r>
              <a:rPr lang="en-US" dirty="0">
                <a:effectLst/>
              </a:rPr>
              <a:t>What is the process of implementing database solutions?</a:t>
            </a:r>
          </a:p>
        </p:txBody>
      </p:sp>
      <p:pic>
        <p:nvPicPr>
          <p:cNvPr id="6" name="Picture 5" descr="A picture containing object, clock&#10;&#10;Description automatically generated">
            <a:extLst>
              <a:ext uri="{FF2B5EF4-FFF2-40B4-BE49-F238E27FC236}">
                <a16:creationId xmlns:a16="http://schemas.microsoft.com/office/drawing/2014/main" id="{4FB71128-34F1-43DD-87A6-3898C24336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2600" y="1981200"/>
            <a:ext cx="4114800" cy="4114800"/>
          </a:xfrm>
          <a:prstGeom prst="rect">
            <a:avLst/>
          </a:prstGeom>
          <a:noFill/>
        </p:spPr>
      </p:pic>
      <p:sp>
        <p:nvSpPr>
          <p:cNvPr id="4" name="Slide Number Placeholder 3">
            <a:extLst>
              <a:ext uri="{FF2B5EF4-FFF2-40B4-BE49-F238E27FC236}">
                <a16:creationId xmlns:a16="http://schemas.microsoft.com/office/drawing/2014/main" id="{B0303AD5-57BA-4834-86E0-86B5AB201654}"/>
              </a:ext>
            </a:extLst>
          </p:cNvPr>
          <p:cNvSpPr>
            <a:spLocks noGrp="1"/>
          </p:cNvSpPr>
          <p:nvPr>
            <p:ph type="sldNum" sz="quarter" idx="10"/>
          </p:nvPr>
        </p:nvSpPr>
        <p:spPr bwMode="auto">
          <a:xfrm>
            <a:off x="8737600" y="6245225"/>
            <a:ext cx="2844800" cy="476250"/>
          </a:xfrm>
          <a:prstGeom prst="rect">
            <a:avLst/>
          </a:prstGeom>
          <a:noFill/>
          <a:ln w="9525">
            <a:noFill/>
            <a:miter lim="800000"/>
            <a:headEnd/>
            <a:tailEnd/>
          </a:ln>
          <a:effectLst/>
        </p:spPr>
        <p:txBody>
          <a:bodyPr wrap="square" anchor="b">
            <a:normAutofit/>
          </a:bodyPr>
          <a:lstStyle/>
          <a:p>
            <a:pPr>
              <a:spcBef>
                <a:spcPts val="0"/>
              </a:spcBef>
              <a:spcAft>
                <a:spcPts val="600"/>
              </a:spcAft>
              <a:buSzPct val="25000"/>
            </a:pPr>
            <a:fld id="{00000000-1234-1234-1234-123412341234}" type="slidenum">
              <a:rPr lang="en-US" smtClean="0"/>
              <a:pPr>
                <a:spcBef>
                  <a:spcPts val="0"/>
                </a:spcBef>
                <a:spcAft>
                  <a:spcPts val="600"/>
                </a:spcAft>
                <a:buSzPct val="25000"/>
              </a:pPr>
              <a:t>36</a:t>
            </a:fld>
            <a:endParaRPr lang="en-US"/>
          </a:p>
        </p:txBody>
      </p:sp>
    </p:spTree>
    <p:extLst>
      <p:ext uri="{BB962C8B-B14F-4D97-AF65-F5344CB8AC3E}">
        <p14:creationId xmlns:p14="http://schemas.microsoft.com/office/powerpoint/2010/main" val="11477528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37A49DB-A2A7-4AAE-BAC7-1E0BF1A7452F}"/>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86B8E74D-7776-4BC5-A426-9D5CC08CD88A}" type="slidenum">
              <a:rPr lang="en-US" altLang="en-US" smtClean="0">
                <a:solidFill>
                  <a:srgbClr val="000000"/>
                </a:solidFill>
                <a:latin typeface="Arial" panose="020B0604020202020204" pitchFamily="34" charset="0"/>
              </a:rPr>
              <a:pPr eaLnBrk="1" hangingPunct="1">
                <a:defRPr/>
              </a:pPr>
              <a:t>37</a:t>
            </a:fld>
            <a:endParaRPr lang="en-US" altLang="en-US">
              <a:solidFill>
                <a:srgbClr val="000000"/>
              </a:solidFill>
              <a:latin typeface="Arial" panose="020B0604020202020204" pitchFamily="34" charset="0"/>
            </a:endParaRPr>
          </a:p>
        </p:txBody>
      </p:sp>
      <p:sp>
        <p:nvSpPr>
          <p:cNvPr id="14338" name="Rectangle 2">
            <a:extLst>
              <a:ext uri="{FF2B5EF4-FFF2-40B4-BE49-F238E27FC236}">
                <a16:creationId xmlns:a16="http://schemas.microsoft.com/office/drawing/2014/main" id="{6218F4B4-D9D3-48A1-8A60-3378AEE011BE}"/>
              </a:ext>
            </a:extLst>
          </p:cNvPr>
          <p:cNvSpPr>
            <a:spLocks noGrp="1" noChangeArrowheads="1"/>
          </p:cNvSpPr>
          <p:nvPr>
            <p:ph type="title"/>
          </p:nvPr>
        </p:nvSpPr>
        <p:spPr>
          <a:xfrm>
            <a:off x="1278384" y="228600"/>
            <a:ext cx="8856216" cy="1143000"/>
          </a:xfrm>
        </p:spPr>
        <p:txBody>
          <a:bodyPr>
            <a:normAutofit fontScale="90000"/>
          </a:bodyPr>
          <a:lstStyle/>
          <a:p>
            <a:pPr eaLnBrk="1" hangingPunct="1">
              <a:defRPr/>
            </a:pPr>
            <a:r>
              <a:rPr lang="en-US" dirty="0">
                <a:solidFill>
                  <a:srgbClr val="000000"/>
                </a:solidFill>
                <a:effectLst>
                  <a:outerShdw blurRad="38100" dist="38100" dir="2700000" algn="tl">
                    <a:srgbClr val="FFFFFF"/>
                  </a:outerShdw>
                </a:effectLst>
              </a:rPr>
              <a:t>Two Approaches to Database and IS Development</a:t>
            </a:r>
          </a:p>
        </p:txBody>
      </p:sp>
      <p:sp>
        <p:nvSpPr>
          <p:cNvPr id="14339" name="Rectangle 3">
            <a:extLst>
              <a:ext uri="{FF2B5EF4-FFF2-40B4-BE49-F238E27FC236}">
                <a16:creationId xmlns:a16="http://schemas.microsoft.com/office/drawing/2014/main" id="{4D6163B0-96A2-4BE2-A88F-4C2D253213BC}"/>
              </a:ext>
            </a:extLst>
          </p:cNvPr>
          <p:cNvSpPr>
            <a:spLocks noGrp="1" noChangeArrowheads="1"/>
          </p:cNvSpPr>
          <p:nvPr>
            <p:ph type="body" idx="1"/>
          </p:nvPr>
        </p:nvSpPr>
        <p:spPr>
          <a:xfrm>
            <a:off x="1536192" y="1447801"/>
            <a:ext cx="8598408" cy="4952999"/>
          </a:xfrm>
        </p:spPr>
        <p:txBody>
          <a:bodyPr/>
          <a:lstStyle/>
          <a:p>
            <a:pPr>
              <a:defRPr/>
            </a:pPr>
            <a:r>
              <a:rPr lang="en-US" dirty="0">
                <a:solidFill>
                  <a:srgbClr val="000000"/>
                </a:solidFill>
                <a:effectLst>
                  <a:outerShdw blurRad="38100" dist="38100" dir="2700000" algn="tl">
                    <a:srgbClr val="FFFFFF"/>
                  </a:outerShdw>
                </a:effectLst>
              </a:rPr>
              <a:t>System Development Life Cycle (</a:t>
            </a:r>
            <a:r>
              <a:rPr lang="en-US" sz="2800" dirty="0">
                <a:solidFill>
                  <a:srgbClr val="000000"/>
                </a:solidFill>
                <a:effectLst>
                  <a:outerShdw blurRad="38100" dist="38100" dir="2700000" algn="tl">
                    <a:srgbClr val="FFFFFF"/>
                  </a:outerShdw>
                </a:effectLst>
              </a:rPr>
              <a:t>SDLC Traditional)</a:t>
            </a:r>
          </a:p>
          <a:p>
            <a:pPr lvl="1" eaLnBrk="1" hangingPunct="1">
              <a:lnSpc>
                <a:spcPct val="90000"/>
              </a:lnSpc>
              <a:defRPr/>
            </a:pPr>
            <a:r>
              <a:rPr lang="en-US" sz="2400" dirty="0">
                <a:solidFill>
                  <a:srgbClr val="000000"/>
                </a:solidFill>
                <a:effectLst>
                  <a:outerShdw blurRad="38100" dist="38100" dir="2700000" algn="tl">
                    <a:srgbClr val="FFFFFF"/>
                  </a:outerShdw>
                </a:effectLst>
              </a:rPr>
              <a:t>Detailed, well-planned development process</a:t>
            </a:r>
          </a:p>
          <a:p>
            <a:pPr lvl="1" eaLnBrk="1" hangingPunct="1">
              <a:lnSpc>
                <a:spcPct val="90000"/>
              </a:lnSpc>
              <a:defRPr/>
            </a:pPr>
            <a:r>
              <a:rPr lang="en-US" sz="2400" dirty="0">
                <a:solidFill>
                  <a:srgbClr val="000000"/>
                </a:solidFill>
                <a:effectLst>
                  <a:outerShdw blurRad="38100" dist="38100" dir="2700000" algn="tl">
                    <a:srgbClr val="FFFFFF"/>
                  </a:outerShdw>
                </a:effectLst>
              </a:rPr>
              <a:t>Time-consuming, but comprehensive</a:t>
            </a:r>
          </a:p>
          <a:p>
            <a:pPr lvl="1" eaLnBrk="1" hangingPunct="1">
              <a:lnSpc>
                <a:spcPct val="90000"/>
              </a:lnSpc>
              <a:defRPr/>
            </a:pPr>
            <a:r>
              <a:rPr lang="en-US" sz="2400" dirty="0">
                <a:solidFill>
                  <a:srgbClr val="000000"/>
                </a:solidFill>
                <a:effectLst>
                  <a:outerShdw blurRad="38100" dist="38100" dir="2700000" algn="tl">
                    <a:srgbClr val="FFFFFF"/>
                  </a:outerShdw>
                </a:effectLst>
              </a:rPr>
              <a:t>Long development cycle</a:t>
            </a:r>
          </a:p>
          <a:p>
            <a:pPr>
              <a:defRPr/>
            </a:pPr>
            <a:r>
              <a:rPr lang="en-US" dirty="0">
                <a:solidFill>
                  <a:srgbClr val="000000"/>
                </a:solidFill>
                <a:effectLst>
                  <a:outerShdw blurRad="38100" dist="38100" dir="2700000" algn="tl">
                    <a:srgbClr val="FFFFFF"/>
                  </a:outerShdw>
                </a:effectLst>
              </a:rPr>
              <a:t>Rapid application development (RAD)</a:t>
            </a:r>
          </a:p>
          <a:p>
            <a:pPr lvl="1" eaLnBrk="1" hangingPunct="1">
              <a:lnSpc>
                <a:spcPct val="90000"/>
              </a:lnSpc>
              <a:defRPr/>
            </a:pPr>
            <a:r>
              <a:rPr lang="en-US" sz="2400" dirty="0">
                <a:solidFill>
                  <a:srgbClr val="000000"/>
                </a:solidFill>
                <a:effectLst>
                  <a:outerShdw blurRad="38100" dist="38100" dir="2700000" algn="tl">
                    <a:srgbClr val="FFFFFF"/>
                  </a:outerShdw>
                </a:effectLst>
              </a:rPr>
              <a:t>Cursory attempt at conceptual data modeling</a:t>
            </a:r>
          </a:p>
          <a:p>
            <a:pPr lvl="1" eaLnBrk="1" hangingPunct="1">
              <a:lnSpc>
                <a:spcPct val="90000"/>
              </a:lnSpc>
              <a:defRPr/>
            </a:pPr>
            <a:r>
              <a:rPr lang="en-US" sz="2400" dirty="0">
                <a:solidFill>
                  <a:srgbClr val="000000"/>
                </a:solidFill>
                <a:effectLst>
                  <a:outerShdw blurRad="38100" dist="38100" dir="2700000" algn="tl">
                    <a:srgbClr val="FFFFFF"/>
                  </a:outerShdw>
                </a:effectLst>
              </a:rPr>
              <a:t>Define database during development of initial prototype</a:t>
            </a:r>
          </a:p>
          <a:p>
            <a:pPr lvl="1" eaLnBrk="1" hangingPunct="1">
              <a:lnSpc>
                <a:spcPct val="90000"/>
              </a:lnSpc>
              <a:defRPr/>
            </a:pPr>
            <a:r>
              <a:rPr lang="en-US" sz="2400" dirty="0">
                <a:solidFill>
                  <a:srgbClr val="000000"/>
                </a:solidFill>
                <a:effectLst>
                  <a:outerShdw blurRad="38100" dist="38100" dir="2700000" algn="tl">
                    <a:srgbClr val="FFFFFF"/>
                  </a:outerShdw>
                </a:effectLst>
              </a:rPr>
              <a:t>Repeat implementation and maintenance activities with new prototype versions</a:t>
            </a:r>
          </a:p>
          <a:p>
            <a:pPr lvl="1" eaLnBrk="1" hangingPunct="1">
              <a:lnSpc>
                <a:spcPct val="90000"/>
              </a:lnSpc>
              <a:defRPr/>
            </a:pPr>
            <a:r>
              <a:rPr lang="en-US" dirty="0">
                <a:solidFill>
                  <a:srgbClr val="000000"/>
                </a:solidFill>
                <a:effectLst>
                  <a:outerShdw blurRad="38100" dist="38100" dir="2700000" algn="tl">
                    <a:srgbClr val="FFFFFF"/>
                  </a:outerShdw>
                </a:effectLst>
              </a:rPr>
              <a:t>Example: prototyping </a:t>
            </a:r>
            <a:endParaRPr lang="en-US" sz="2400" dirty="0">
              <a:solidFill>
                <a:srgbClr val="000000"/>
              </a:solidFill>
              <a:effectLst>
                <a:outerShdw blurRad="38100" dist="38100" dir="2700000" algn="tl">
                  <a:srgbClr val="FFFFFF"/>
                </a:outerShdw>
              </a:effectLst>
            </a:endParaRPr>
          </a:p>
          <a:p>
            <a:pPr lvl="1" eaLnBrk="1" hangingPunct="1">
              <a:lnSpc>
                <a:spcPct val="90000"/>
              </a:lnSpc>
              <a:defRPr/>
            </a:pPr>
            <a:endParaRPr lang="en-US" sz="2400" dirty="0">
              <a:solidFill>
                <a:srgbClr val="000000"/>
              </a:solidFill>
              <a:effectLst>
                <a:outerShdw blurRad="38100" dist="38100" dir="2700000" algn="tl">
                  <a:srgbClr val="FFFFFF"/>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 calcmode="lin" valueType="num">
                                      <p:cBhvr additive="base">
                                        <p:cTn id="7" dur="500" fill="hold"/>
                                        <p:tgtEl>
                                          <p:spTgt spid="143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3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339">
                                            <p:txEl>
                                              <p:pRg st="1" end="1"/>
                                            </p:txEl>
                                          </p:spTgt>
                                        </p:tgtEl>
                                        <p:attrNameLst>
                                          <p:attrName>style.visibility</p:attrName>
                                        </p:attrNameLst>
                                      </p:cBhvr>
                                      <p:to>
                                        <p:strVal val="visible"/>
                                      </p:to>
                                    </p:set>
                                    <p:anim calcmode="lin" valueType="num">
                                      <p:cBhvr additive="base">
                                        <p:cTn id="11" dur="500" fill="hold"/>
                                        <p:tgtEl>
                                          <p:spTgt spid="1433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33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339">
                                            <p:txEl>
                                              <p:pRg st="2" end="2"/>
                                            </p:txEl>
                                          </p:spTgt>
                                        </p:tgtEl>
                                        <p:attrNameLst>
                                          <p:attrName>style.visibility</p:attrName>
                                        </p:attrNameLst>
                                      </p:cBhvr>
                                      <p:to>
                                        <p:strVal val="visible"/>
                                      </p:to>
                                    </p:set>
                                    <p:anim calcmode="lin" valueType="num">
                                      <p:cBhvr additive="base">
                                        <p:cTn id="15" dur="500" fill="hold"/>
                                        <p:tgtEl>
                                          <p:spTgt spid="1433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339">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4339">
                                            <p:txEl>
                                              <p:pRg st="3" end="3"/>
                                            </p:txEl>
                                          </p:spTgt>
                                        </p:tgtEl>
                                        <p:attrNameLst>
                                          <p:attrName>style.visibility</p:attrName>
                                        </p:attrNameLst>
                                      </p:cBhvr>
                                      <p:to>
                                        <p:strVal val="visible"/>
                                      </p:to>
                                    </p:set>
                                    <p:anim calcmode="lin" valueType="num">
                                      <p:cBhvr additive="base">
                                        <p:cTn id="19" dur="500" fill="hold"/>
                                        <p:tgtEl>
                                          <p:spTgt spid="1433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3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339">
                                            <p:txEl>
                                              <p:pRg st="4" end="4"/>
                                            </p:txEl>
                                          </p:spTgt>
                                        </p:tgtEl>
                                        <p:attrNameLst>
                                          <p:attrName>style.visibility</p:attrName>
                                        </p:attrNameLst>
                                      </p:cBhvr>
                                      <p:to>
                                        <p:strVal val="visible"/>
                                      </p:to>
                                    </p:set>
                                    <p:anim calcmode="lin" valueType="num">
                                      <p:cBhvr additive="base">
                                        <p:cTn id="25" dur="500" fill="hold"/>
                                        <p:tgtEl>
                                          <p:spTgt spid="1433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339">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4339">
                                            <p:txEl>
                                              <p:pRg st="5" end="5"/>
                                            </p:txEl>
                                          </p:spTgt>
                                        </p:tgtEl>
                                        <p:attrNameLst>
                                          <p:attrName>style.visibility</p:attrName>
                                        </p:attrNameLst>
                                      </p:cBhvr>
                                      <p:to>
                                        <p:strVal val="visible"/>
                                      </p:to>
                                    </p:set>
                                    <p:anim calcmode="lin" valueType="num">
                                      <p:cBhvr additive="base">
                                        <p:cTn id="29" dur="500" fill="hold"/>
                                        <p:tgtEl>
                                          <p:spTgt spid="14339">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4339">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4339">
                                            <p:txEl>
                                              <p:pRg st="6" end="6"/>
                                            </p:txEl>
                                          </p:spTgt>
                                        </p:tgtEl>
                                        <p:attrNameLst>
                                          <p:attrName>style.visibility</p:attrName>
                                        </p:attrNameLst>
                                      </p:cBhvr>
                                      <p:to>
                                        <p:strVal val="visible"/>
                                      </p:to>
                                    </p:set>
                                    <p:anim calcmode="lin" valueType="num">
                                      <p:cBhvr additive="base">
                                        <p:cTn id="33" dur="500" fill="hold"/>
                                        <p:tgtEl>
                                          <p:spTgt spid="14339">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4339">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4339">
                                            <p:txEl>
                                              <p:pRg st="7" end="7"/>
                                            </p:txEl>
                                          </p:spTgt>
                                        </p:tgtEl>
                                        <p:attrNameLst>
                                          <p:attrName>style.visibility</p:attrName>
                                        </p:attrNameLst>
                                      </p:cBhvr>
                                      <p:to>
                                        <p:strVal val="visible"/>
                                      </p:to>
                                    </p:set>
                                    <p:anim calcmode="lin" valueType="num">
                                      <p:cBhvr additive="base">
                                        <p:cTn id="37" dur="500" fill="hold"/>
                                        <p:tgtEl>
                                          <p:spTgt spid="14339">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4339">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4339">
                                            <p:txEl>
                                              <p:pRg st="8" end="8"/>
                                            </p:txEl>
                                          </p:spTgt>
                                        </p:tgtEl>
                                        <p:attrNameLst>
                                          <p:attrName>style.visibility</p:attrName>
                                        </p:attrNameLst>
                                      </p:cBhvr>
                                      <p:to>
                                        <p:strVal val="visible"/>
                                      </p:to>
                                    </p:set>
                                    <p:anim calcmode="lin" valueType="num">
                                      <p:cBhvr additive="base">
                                        <p:cTn id="41" dur="500" fill="hold"/>
                                        <p:tgtEl>
                                          <p:spTgt spid="14339">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433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2">
            <a:extLst>
              <a:ext uri="{FF2B5EF4-FFF2-40B4-BE49-F238E27FC236}">
                <a16:creationId xmlns:a16="http://schemas.microsoft.com/office/drawing/2014/main" id="{BFEF73F1-562E-4945-B244-4368D4BA7239}"/>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5F24328F-0ADB-4162-BE27-35258AED0DFC}" type="slidenum">
              <a:rPr lang="en-US" altLang="en-US" smtClean="0">
                <a:solidFill>
                  <a:srgbClr val="000000"/>
                </a:solidFill>
                <a:latin typeface="Arial" panose="020B0604020202020204" pitchFamily="34" charset="0"/>
              </a:rPr>
              <a:pPr eaLnBrk="1" hangingPunct="1">
                <a:defRPr/>
              </a:pPr>
              <a:t>38</a:t>
            </a:fld>
            <a:endParaRPr lang="en-US" altLang="en-US">
              <a:solidFill>
                <a:srgbClr val="000000"/>
              </a:solidFill>
              <a:latin typeface="Arial" panose="020B0604020202020204" pitchFamily="34" charset="0"/>
            </a:endParaRPr>
          </a:p>
        </p:txBody>
      </p:sp>
      <p:sp>
        <p:nvSpPr>
          <p:cNvPr id="39938" name="Rectangle 2">
            <a:extLst>
              <a:ext uri="{FF2B5EF4-FFF2-40B4-BE49-F238E27FC236}">
                <a16:creationId xmlns:a16="http://schemas.microsoft.com/office/drawing/2014/main" id="{CB5B53FC-DE4D-4CF9-93C6-F6F9E3286868}"/>
              </a:ext>
            </a:extLst>
          </p:cNvPr>
          <p:cNvSpPr>
            <a:spLocks noGrp="1" noChangeArrowheads="1"/>
          </p:cNvSpPr>
          <p:nvPr>
            <p:ph type="title"/>
          </p:nvPr>
        </p:nvSpPr>
        <p:spPr>
          <a:xfrm>
            <a:off x="1048871" y="241300"/>
            <a:ext cx="8857129" cy="1143000"/>
          </a:xfrm>
        </p:spPr>
        <p:txBody>
          <a:bodyPr/>
          <a:lstStyle/>
          <a:p>
            <a:pPr eaLnBrk="1" hangingPunct="1">
              <a:defRPr/>
            </a:pPr>
            <a:r>
              <a:rPr lang="en-US" sz="3600" dirty="0">
                <a:solidFill>
                  <a:srgbClr val="000000"/>
                </a:solidFill>
                <a:effectLst>
                  <a:outerShdw blurRad="38100" dist="38100" dir="2700000" algn="tl">
                    <a:srgbClr val="FFFFFF"/>
                  </a:outerShdw>
                </a:effectLst>
              </a:rPr>
              <a:t>Systems Development Life Cycle</a:t>
            </a:r>
            <a:br>
              <a:rPr lang="en-US" sz="3600" dirty="0">
                <a:solidFill>
                  <a:srgbClr val="000000"/>
                </a:solidFill>
                <a:effectLst>
                  <a:outerShdw blurRad="38100" dist="38100" dir="2700000" algn="tl">
                    <a:srgbClr val="FFFFFF"/>
                  </a:outerShdw>
                </a:effectLst>
              </a:rPr>
            </a:br>
            <a:r>
              <a:rPr lang="en-US" sz="3600" dirty="0">
                <a:solidFill>
                  <a:srgbClr val="000000"/>
                </a:solidFill>
                <a:effectLst>
                  <a:outerShdw blurRad="38100" dist="38100" dir="2700000" algn="tl">
                    <a:srgbClr val="FFFFFF"/>
                  </a:outerShdw>
                </a:effectLst>
              </a:rPr>
              <a:t>(see also Figure 1-10) </a:t>
            </a:r>
          </a:p>
        </p:txBody>
      </p:sp>
      <p:grpSp>
        <p:nvGrpSpPr>
          <p:cNvPr id="78852" name="Group 27">
            <a:extLst>
              <a:ext uri="{FF2B5EF4-FFF2-40B4-BE49-F238E27FC236}">
                <a16:creationId xmlns:a16="http://schemas.microsoft.com/office/drawing/2014/main" id="{EAE23139-5ECE-4C97-BA53-C88174F6E672}"/>
              </a:ext>
            </a:extLst>
          </p:cNvPr>
          <p:cNvGrpSpPr>
            <a:grpSpLocks/>
          </p:cNvGrpSpPr>
          <p:nvPr/>
        </p:nvGrpSpPr>
        <p:grpSpPr bwMode="auto">
          <a:xfrm>
            <a:off x="1981200" y="1676400"/>
            <a:ext cx="8458200" cy="4114800"/>
            <a:chOff x="1008" y="1392"/>
            <a:chExt cx="4608" cy="2256"/>
          </a:xfrm>
        </p:grpSpPr>
        <p:sp>
          <p:nvSpPr>
            <p:cNvPr id="78853" name="Rectangle 5">
              <a:extLst>
                <a:ext uri="{FF2B5EF4-FFF2-40B4-BE49-F238E27FC236}">
                  <a16:creationId xmlns:a16="http://schemas.microsoft.com/office/drawing/2014/main" id="{A06F26B4-38B9-495E-A1E2-2FF2EAD486AD}"/>
                </a:ext>
              </a:extLst>
            </p:cNvPr>
            <p:cNvSpPr>
              <a:spLocks noChangeArrowheads="1"/>
            </p:cNvSpPr>
            <p:nvPr/>
          </p:nvSpPr>
          <p:spPr bwMode="auto">
            <a:xfrm>
              <a:off x="1008" y="1392"/>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1800" dirty="0">
                  <a:solidFill>
                    <a:srgbClr val="000000"/>
                  </a:solidFill>
                  <a:latin typeface="Arial Narrow" panose="020B0606020202030204" pitchFamily="34" charset="0"/>
                </a:rPr>
                <a:t>Planning</a:t>
              </a:r>
            </a:p>
          </p:txBody>
        </p:sp>
        <p:sp>
          <p:nvSpPr>
            <p:cNvPr id="78854" name="Rectangle 6">
              <a:extLst>
                <a:ext uri="{FF2B5EF4-FFF2-40B4-BE49-F238E27FC236}">
                  <a16:creationId xmlns:a16="http://schemas.microsoft.com/office/drawing/2014/main" id="{A74E5C9B-2F6C-46EF-8BDA-97788FC4EE9F}"/>
                </a:ext>
              </a:extLst>
            </p:cNvPr>
            <p:cNvSpPr>
              <a:spLocks noChangeArrowheads="1"/>
            </p:cNvSpPr>
            <p:nvPr/>
          </p:nvSpPr>
          <p:spPr bwMode="auto">
            <a:xfrm>
              <a:off x="1824" y="1776"/>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1800">
                  <a:solidFill>
                    <a:srgbClr val="000000"/>
                  </a:solidFill>
                  <a:latin typeface="Arial Narrow" panose="020B0606020202030204" pitchFamily="34" charset="0"/>
                </a:rPr>
                <a:t>Analysis</a:t>
              </a:r>
            </a:p>
          </p:txBody>
        </p:sp>
        <p:sp>
          <p:nvSpPr>
            <p:cNvPr id="78855" name="Rectangle 7">
              <a:extLst>
                <a:ext uri="{FF2B5EF4-FFF2-40B4-BE49-F238E27FC236}">
                  <a16:creationId xmlns:a16="http://schemas.microsoft.com/office/drawing/2014/main" id="{3D37AB51-5D06-4DAC-A4DE-7BA2DD33F024}"/>
                </a:ext>
              </a:extLst>
            </p:cNvPr>
            <p:cNvSpPr>
              <a:spLocks noChangeArrowheads="1"/>
            </p:cNvSpPr>
            <p:nvPr/>
          </p:nvSpPr>
          <p:spPr bwMode="auto">
            <a:xfrm>
              <a:off x="3168" y="2592"/>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1800">
                  <a:solidFill>
                    <a:srgbClr val="000000"/>
                  </a:solidFill>
                  <a:latin typeface="Arial Narrow" panose="020B0606020202030204" pitchFamily="34" charset="0"/>
                </a:rPr>
                <a:t>Physical Design</a:t>
              </a:r>
            </a:p>
          </p:txBody>
        </p:sp>
        <p:sp>
          <p:nvSpPr>
            <p:cNvPr id="78856" name="Rectangle 8">
              <a:extLst>
                <a:ext uri="{FF2B5EF4-FFF2-40B4-BE49-F238E27FC236}">
                  <a16:creationId xmlns:a16="http://schemas.microsoft.com/office/drawing/2014/main" id="{68DE23D6-DF4C-40E9-B675-4B06278ED064}"/>
                </a:ext>
              </a:extLst>
            </p:cNvPr>
            <p:cNvSpPr>
              <a:spLocks noChangeArrowheads="1"/>
            </p:cNvSpPr>
            <p:nvPr/>
          </p:nvSpPr>
          <p:spPr bwMode="auto">
            <a:xfrm>
              <a:off x="3888" y="2976"/>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1800">
                  <a:solidFill>
                    <a:srgbClr val="000000"/>
                  </a:solidFill>
                  <a:latin typeface="Arial Narrow" panose="020B0606020202030204" pitchFamily="34" charset="0"/>
                </a:rPr>
                <a:t>Implementation</a:t>
              </a:r>
            </a:p>
          </p:txBody>
        </p:sp>
        <p:sp>
          <p:nvSpPr>
            <p:cNvPr id="78857" name="Rectangle 9">
              <a:extLst>
                <a:ext uri="{FF2B5EF4-FFF2-40B4-BE49-F238E27FC236}">
                  <a16:creationId xmlns:a16="http://schemas.microsoft.com/office/drawing/2014/main" id="{187B2B80-1EB3-41E3-BB3E-EDEF751ADADD}"/>
                </a:ext>
              </a:extLst>
            </p:cNvPr>
            <p:cNvSpPr>
              <a:spLocks noChangeArrowheads="1"/>
            </p:cNvSpPr>
            <p:nvPr/>
          </p:nvSpPr>
          <p:spPr bwMode="auto">
            <a:xfrm>
              <a:off x="4656" y="3360"/>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1800">
                  <a:solidFill>
                    <a:srgbClr val="000000"/>
                  </a:solidFill>
                  <a:latin typeface="Arial Narrow" panose="020B0606020202030204" pitchFamily="34" charset="0"/>
                </a:rPr>
                <a:t>Maintenance</a:t>
              </a:r>
            </a:p>
          </p:txBody>
        </p:sp>
        <p:sp>
          <p:nvSpPr>
            <p:cNvPr id="78858" name="Rectangle 10">
              <a:extLst>
                <a:ext uri="{FF2B5EF4-FFF2-40B4-BE49-F238E27FC236}">
                  <a16:creationId xmlns:a16="http://schemas.microsoft.com/office/drawing/2014/main" id="{A60E721D-7BE3-42C2-BD08-7F6F49C0F5F4}"/>
                </a:ext>
              </a:extLst>
            </p:cNvPr>
            <p:cNvSpPr>
              <a:spLocks noChangeArrowheads="1"/>
            </p:cNvSpPr>
            <p:nvPr/>
          </p:nvSpPr>
          <p:spPr bwMode="auto">
            <a:xfrm>
              <a:off x="2400" y="2208"/>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1800">
                  <a:solidFill>
                    <a:srgbClr val="000000"/>
                  </a:solidFill>
                  <a:latin typeface="Arial Narrow" panose="020B0606020202030204" pitchFamily="34" charset="0"/>
                </a:rPr>
                <a:t>Logical Design</a:t>
              </a:r>
            </a:p>
          </p:txBody>
        </p:sp>
        <p:sp>
          <p:nvSpPr>
            <p:cNvPr id="78859" name="Arc 14">
              <a:extLst>
                <a:ext uri="{FF2B5EF4-FFF2-40B4-BE49-F238E27FC236}">
                  <a16:creationId xmlns:a16="http://schemas.microsoft.com/office/drawing/2014/main" id="{E93CA67B-A94D-4988-B619-6936B870537E}"/>
                </a:ext>
              </a:extLst>
            </p:cNvPr>
            <p:cNvSpPr>
              <a:spLocks/>
            </p:cNvSpPr>
            <p:nvPr/>
          </p:nvSpPr>
          <p:spPr bwMode="auto">
            <a:xfrm>
              <a:off x="1968" y="1392"/>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8860" name="Arc 15">
              <a:extLst>
                <a:ext uri="{FF2B5EF4-FFF2-40B4-BE49-F238E27FC236}">
                  <a16:creationId xmlns:a16="http://schemas.microsoft.com/office/drawing/2014/main" id="{1B030991-27CB-49E2-AB26-C757349E45DA}"/>
                </a:ext>
              </a:extLst>
            </p:cNvPr>
            <p:cNvSpPr>
              <a:spLocks/>
            </p:cNvSpPr>
            <p:nvPr/>
          </p:nvSpPr>
          <p:spPr bwMode="auto">
            <a:xfrm>
              <a:off x="2784" y="1824"/>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8861" name="Arc 16">
              <a:extLst>
                <a:ext uri="{FF2B5EF4-FFF2-40B4-BE49-F238E27FC236}">
                  <a16:creationId xmlns:a16="http://schemas.microsoft.com/office/drawing/2014/main" id="{CC0B43DF-5C46-4FB8-B77A-B98FE2BE6CF6}"/>
                </a:ext>
              </a:extLst>
            </p:cNvPr>
            <p:cNvSpPr>
              <a:spLocks/>
            </p:cNvSpPr>
            <p:nvPr/>
          </p:nvSpPr>
          <p:spPr bwMode="auto">
            <a:xfrm>
              <a:off x="3408" y="2208"/>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8862" name="Arc 17">
              <a:extLst>
                <a:ext uri="{FF2B5EF4-FFF2-40B4-BE49-F238E27FC236}">
                  <a16:creationId xmlns:a16="http://schemas.microsoft.com/office/drawing/2014/main" id="{5E2F77D6-5804-45B1-8541-1736A08C3DEE}"/>
                </a:ext>
              </a:extLst>
            </p:cNvPr>
            <p:cNvSpPr>
              <a:spLocks/>
            </p:cNvSpPr>
            <p:nvPr/>
          </p:nvSpPr>
          <p:spPr bwMode="auto">
            <a:xfrm>
              <a:off x="4128" y="2592"/>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8863" name="Arc 18">
              <a:extLst>
                <a:ext uri="{FF2B5EF4-FFF2-40B4-BE49-F238E27FC236}">
                  <a16:creationId xmlns:a16="http://schemas.microsoft.com/office/drawing/2014/main" id="{162159DC-C782-403A-B45E-BA9859C39E80}"/>
                </a:ext>
              </a:extLst>
            </p:cNvPr>
            <p:cNvSpPr>
              <a:spLocks/>
            </p:cNvSpPr>
            <p:nvPr/>
          </p:nvSpPr>
          <p:spPr bwMode="auto">
            <a:xfrm>
              <a:off x="4848" y="2976"/>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8864" name="Arc 19">
              <a:extLst>
                <a:ext uri="{FF2B5EF4-FFF2-40B4-BE49-F238E27FC236}">
                  <a16:creationId xmlns:a16="http://schemas.microsoft.com/office/drawing/2014/main" id="{E935D40E-18A9-4090-AB93-827CA0DAFC2F}"/>
                </a:ext>
              </a:extLst>
            </p:cNvPr>
            <p:cNvSpPr>
              <a:spLocks/>
            </p:cNvSpPr>
            <p:nvPr/>
          </p:nvSpPr>
          <p:spPr bwMode="auto">
            <a:xfrm flipH="1" flipV="1">
              <a:off x="3984" y="3264"/>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8865" name="Arc 20">
              <a:extLst>
                <a:ext uri="{FF2B5EF4-FFF2-40B4-BE49-F238E27FC236}">
                  <a16:creationId xmlns:a16="http://schemas.microsoft.com/office/drawing/2014/main" id="{C067AB03-829C-412B-9796-34FEA7B53C7B}"/>
                </a:ext>
              </a:extLst>
            </p:cNvPr>
            <p:cNvSpPr>
              <a:spLocks/>
            </p:cNvSpPr>
            <p:nvPr/>
          </p:nvSpPr>
          <p:spPr bwMode="auto">
            <a:xfrm flipH="1" flipV="1">
              <a:off x="3168" y="2880"/>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8866" name="Arc 21">
              <a:extLst>
                <a:ext uri="{FF2B5EF4-FFF2-40B4-BE49-F238E27FC236}">
                  <a16:creationId xmlns:a16="http://schemas.microsoft.com/office/drawing/2014/main" id="{02C42212-AD9D-425E-AF78-BD5143F43BF7}"/>
                </a:ext>
              </a:extLst>
            </p:cNvPr>
            <p:cNvSpPr>
              <a:spLocks/>
            </p:cNvSpPr>
            <p:nvPr/>
          </p:nvSpPr>
          <p:spPr bwMode="auto">
            <a:xfrm flipH="1" flipV="1">
              <a:off x="2496" y="2496"/>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8867" name="Arc 22">
              <a:extLst>
                <a:ext uri="{FF2B5EF4-FFF2-40B4-BE49-F238E27FC236}">
                  <a16:creationId xmlns:a16="http://schemas.microsoft.com/office/drawing/2014/main" id="{A87628BE-B4D2-414A-8A6B-2F6E231A5EC1}"/>
                </a:ext>
              </a:extLst>
            </p:cNvPr>
            <p:cNvSpPr>
              <a:spLocks/>
            </p:cNvSpPr>
            <p:nvPr/>
          </p:nvSpPr>
          <p:spPr bwMode="auto">
            <a:xfrm flipH="1" flipV="1">
              <a:off x="1824" y="2112"/>
              <a:ext cx="576"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8868" name="Arc 23">
              <a:extLst>
                <a:ext uri="{FF2B5EF4-FFF2-40B4-BE49-F238E27FC236}">
                  <a16:creationId xmlns:a16="http://schemas.microsoft.com/office/drawing/2014/main" id="{0A182A3C-68BF-431D-BA5D-0FB6561F0403}"/>
                </a:ext>
              </a:extLst>
            </p:cNvPr>
            <p:cNvSpPr>
              <a:spLocks/>
            </p:cNvSpPr>
            <p:nvPr/>
          </p:nvSpPr>
          <p:spPr bwMode="auto">
            <a:xfrm flipH="1" flipV="1">
              <a:off x="1248" y="1680"/>
              <a:ext cx="576"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
            <a:extLst>
              <a:ext uri="{FF2B5EF4-FFF2-40B4-BE49-F238E27FC236}">
                <a16:creationId xmlns:a16="http://schemas.microsoft.com/office/drawing/2014/main" id="{8000AA5A-D3A9-47AF-BC2F-4568CC34D8C0}"/>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CEA36D33-8AFA-4E49-B107-08FB403E732D}" type="slidenum">
              <a:rPr lang="en-US" altLang="en-US" smtClean="0">
                <a:solidFill>
                  <a:srgbClr val="000000"/>
                </a:solidFill>
                <a:latin typeface="Arial" panose="020B0604020202020204" pitchFamily="34" charset="0"/>
              </a:rPr>
              <a:pPr eaLnBrk="1" hangingPunct="1">
                <a:defRPr/>
              </a:pPr>
              <a:t>39</a:t>
            </a:fld>
            <a:endParaRPr lang="en-US" altLang="en-US">
              <a:solidFill>
                <a:srgbClr val="000000"/>
              </a:solidFill>
              <a:latin typeface="Arial" panose="020B0604020202020204" pitchFamily="34" charset="0"/>
            </a:endParaRPr>
          </a:p>
        </p:txBody>
      </p:sp>
      <p:sp>
        <p:nvSpPr>
          <p:cNvPr id="145410" name="Rectangle 2">
            <a:extLst>
              <a:ext uri="{FF2B5EF4-FFF2-40B4-BE49-F238E27FC236}">
                <a16:creationId xmlns:a16="http://schemas.microsoft.com/office/drawing/2014/main" id="{CEB2F317-BACC-49CA-AD3F-8870E2E46595}"/>
              </a:ext>
            </a:extLst>
          </p:cNvPr>
          <p:cNvSpPr>
            <a:spLocks noGrp="1" noChangeArrowheads="1"/>
          </p:cNvSpPr>
          <p:nvPr>
            <p:ph type="title"/>
          </p:nvPr>
        </p:nvSpPr>
        <p:spPr>
          <a:xfrm>
            <a:off x="2133600" y="228600"/>
            <a:ext cx="7772400" cy="1143000"/>
          </a:xfrm>
        </p:spPr>
        <p:txBody>
          <a:bodyPr/>
          <a:lstStyle/>
          <a:p>
            <a:pPr eaLnBrk="1" hangingPunct="1">
              <a:defRPr/>
            </a:pPr>
            <a:r>
              <a:rPr lang="en-US" sz="3600" dirty="0">
                <a:solidFill>
                  <a:srgbClr val="000000"/>
                </a:solidFill>
                <a:effectLst>
                  <a:outerShdw blurRad="38100" dist="38100" dir="2700000" algn="tl">
                    <a:srgbClr val="FFFFFF"/>
                  </a:outerShdw>
                </a:effectLst>
              </a:rPr>
              <a:t>Systems Development Life Cycle</a:t>
            </a:r>
            <a:br>
              <a:rPr lang="en-US" sz="3600" dirty="0">
                <a:solidFill>
                  <a:srgbClr val="000000"/>
                </a:solidFill>
                <a:effectLst>
                  <a:outerShdw blurRad="38100" dist="38100" dir="2700000" algn="tl">
                    <a:srgbClr val="FFFFFF"/>
                  </a:outerShdw>
                </a:effectLst>
              </a:rPr>
            </a:br>
            <a:r>
              <a:rPr lang="en-US" sz="3600" dirty="0">
                <a:solidFill>
                  <a:srgbClr val="000000"/>
                </a:solidFill>
                <a:effectLst>
                  <a:outerShdw blurRad="38100" dist="38100" dir="2700000" algn="tl">
                    <a:srgbClr val="FFFFFF"/>
                  </a:outerShdw>
                </a:effectLst>
              </a:rPr>
              <a:t>(see also Figure 1-10)  (cont.)</a:t>
            </a:r>
          </a:p>
        </p:txBody>
      </p:sp>
      <p:grpSp>
        <p:nvGrpSpPr>
          <p:cNvPr id="80900" name="Group 3">
            <a:extLst>
              <a:ext uri="{FF2B5EF4-FFF2-40B4-BE49-F238E27FC236}">
                <a16:creationId xmlns:a16="http://schemas.microsoft.com/office/drawing/2014/main" id="{33F182B4-AF1F-4FD8-BB57-48906C229A9A}"/>
              </a:ext>
            </a:extLst>
          </p:cNvPr>
          <p:cNvGrpSpPr>
            <a:grpSpLocks/>
          </p:cNvGrpSpPr>
          <p:nvPr/>
        </p:nvGrpSpPr>
        <p:grpSpPr bwMode="auto">
          <a:xfrm>
            <a:off x="1981200" y="1676400"/>
            <a:ext cx="8458200" cy="4114800"/>
            <a:chOff x="1008" y="1392"/>
            <a:chExt cx="4608" cy="2256"/>
          </a:xfrm>
        </p:grpSpPr>
        <p:sp>
          <p:nvSpPr>
            <p:cNvPr id="80904" name="Rectangle 4">
              <a:extLst>
                <a:ext uri="{FF2B5EF4-FFF2-40B4-BE49-F238E27FC236}">
                  <a16:creationId xmlns:a16="http://schemas.microsoft.com/office/drawing/2014/main" id="{6D90E652-3381-49D9-98C6-501D1E441EFE}"/>
                </a:ext>
              </a:extLst>
            </p:cNvPr>
            <p:cNvSpPr>
              <a:spLocks noChangeArrowheads="1"/>
            </p:cNvSpPr>
            <p:nvPr/>
          </p:nvSpPr>
          <p:spPr bwMode="auto">
            <a:xfrm>
              <a:off x="1008" y="1392"/>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1800">
                  <a:solidFill>
                    <a:srgbClr val="000000"/>
                  </a:solidFill>
                  <a:latin typeface="Arial Narrow" panose="020B0606020202030204" pitchFamily="34" charset="0"/>
                </a:rPr>
                <a:t>Planning</a:t>
              </a:r>
            </a:p>
          </p:txBody>
        </p:sp>
        <p:sp>
          <p:nvSpPr>
            <p:cNvPr id="80905" name="Rectangle 5">
              <a:extLst>
                <a:ext uri="{FF2B5EF4-FFF2-40B4-BE49-F238E27FC236}">
                  <a16:creationId xmlns:a16="http://schemas.microsoft.com/office/drawing/2014/main" id="{775F15A9-4A33-4357-A954-D1D3AC299DB2}"/>
                </a:ext>
              </a:extLst>
            </p:cNvPr>
            <p:cNvSpPr>
              <a:spLocks noChangeArrowheads="1"/>
            </p:cNvSpPr>
            <p:nvPr/>
          </p:nvSpPr>
          <p:spPr bwMode="auto">
            <a:xfrm>
              <a:off x="1824" y="1776"/>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1800">
                  <a:solidFill>
                    <a:srgbClr val="000000"/>
                  </a:solidFill>
                  <a:latin typeface="Arial Narrow" panose="020B0606020202030204" pitchFamily="34" charset="0"/>
                </a:rPr>
                <a:t>Analysis</a:t>
              </a:r>
            </a:p>
          </p:txBody>
        </p:sp>
        <p:sp>
          <p:nvSpPr>
            <p:cNvPr id="80906" name="Rectangle 6">
              <a:extLst>
                <a:ext uri="{FF2B5EF4-FFF2-40B4-BE49-F238E27FC236}">
                  <a16:creationId xmlns:a16="http://schemas.microsoft.com/office/drawing/2014/main" id="{69A71622-BB7A-4838-B2D2-F29DEE1B68D3}"/>
                </a:ext>
              </a:extLst>
            </p:cNvPr>
            <p:cNvSpPr>
              <a:spLocks noChangeArrowheads="1"/>
            </p:cNvSpPr>
            <p:nvPr/>
          </p:nvSpPr>
          <p:spPr bwMode="auto">
            <a:xfrm>
              <a:off x="3168" y="2592"/>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1800">
                  <a:solidFill>
                    <a:srgbClr val="000000"/>
                  </a:solidFill>
                  <a:latin typeface="Arial Narrow" panose="020B0606020202030204" pitchFamily="34" charset="0"/>
                </a:rPr>
                <a:t>Physical Design</a:t>
              </a:r>
            </a:p>
          </p:txBody>
        </p:sp>
        <p:sp>
          <p:nvSpPr>
            <p:cNvPr id="80907" name="Rectangle 7">
              <a:extLst>
                <a:ext uri="{FF2B5EF4-FFF2-40B4-BE49-F238E27FC236}">
                  <a16:creationId xmlns:a16="http://schemas.microsoft.com/office/drawing/2014/main" id="{44F0CB35-DDCB-4518-BAF3-662F2B790C99}"/>
                </a:ext>
              </a:extLst>
            </p:cNvPr>
            <p:cNvSpPr>
              <a:spLocks noChangeArrowheads="1"/>
            </p:cNvSpPr>
            <p:nvPr/>
          </p:nvSpPr>
          <p:spPr bwMode="auto">
            <a:xfrm>
              <a:off x="3888" y="2976"/>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1800">
                  <a:solidFill>
                    <a:srgbClr val="000000"/>
                  </a:solidFill>
                  <a:latin typeface="Arial Narrow" panose="020B0606020202030204" pitchFamily="34" charset="0"/>
                </a:rPr>
                <a:t>Implementation</a:t>
              </a:r>
            </a:p>
          </p:txBody>
        </p:sp>
        <p:sp>
          <p:nvSpPr>
            <p:cNvPr id="80908" name="Rectangle 8">
              <a:extLst>
                <a:ext uri="{FF2B5EF4-FFF2-40B4-BE49-F238E27FC236}">
                  <a16:creationId xmlns:a16="http://schemas.microsoft.com/office/drawing/2014/main" id="{18DF4DDF-3741-4CEB-93E5-3938120DA4CD}"/>
                </a:ext>
              </a:extLst>
            </p:cNvPr>
            <p:cNvSpPr>
              <a:spLocks noChangeArrowheads="1"/>
            </p:cNvSpPr>
            <p:nvPr/>
          </p:nvSpPr>
          <p:spPr bwMode="auto">
            <a:xfrm>
              <a:off x="4656" y="3360"/>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1800">
                  <a:solidFill>
                    <a:srgbClr val="000000"/>
                  </a:solidFill>
                  <a:latin typeface="Arial Narrow" panose="020B0606020202030204" pitchFamily="34" charset="0"/>
                </a:rPr>
                <a:t>Maintenance</a:t>
              </a:r>
            </a:p>
          </p:txBody>
        </p:sp>
        <p:sp>
          <p:nvSpPr>
            <p:cNvPr id="80909" name="Rectangle 9">
              <a:extLst>
                <a:ext uri="{FF2B5EF4-FFF2-40B4-BE49-F238E27FC236}">
                  <a16:creationId xmlns:a16="http://schemas.microsoft.com/office/drawing/2014/main" id="{58DF96FD-DE08-464D-BF70-2C76459FAB68}"/>
                </a:ext>
              </a:extLst>
            </p:cNvPr>
            <p:cNvSpPr>
              <a:spLocks noChangeArrowheads="1"/>
            </p:cNvSpPr>
            <p:nvPr/>
          </p:nvSpPr>
          <p:spPr bwMode="auto">
            <a:xfrm>
              <a:off x="2400" y="2208"/>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1800">
                  <a:solidFill>
                    <a:srgbClr val="000000"/>
                  </a:solidFill>
                  <a:latin typeface="Arial Narrow" panose="020B0606020202030204" pitchFamily="34" charset="0"/>
                </a:rPr>
                <a:t>Logical Design</a:t>
              </a:r>
            </a:p>
          </p:txBody>
        </p:sp>
        <p:sp>
          <p:nvSpPr>
            <p:cNvPr id="80910" name="Arc 10">
              <a:extLst>
                <a:ext uri="{FF2B5EF4-FFF2-40B4-BE49-F238E27FC236}">
                  <a16:creationId xmlns:a16="http://schemas.microsoft.com/office/drawing/2014/main" id="{4C0F90FD-6E13-43F5-80AE-29E0ECE6415B}"/>
                </a:ext>
              </a:extLst>
            </p:cNvPr>
            <p:cNvSpPr>
              <a:spLocks/>
            </p:cNvSpPr>
            <p:nvPr/>
          </p:nvSpPr>
          <p:spPr bwMode="auto">
            <a:xfrm>
              <a:off x="1968" y="1392"/>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0911" name="Arc 11">
              <a:extLst>
                <a:ext uri="{FF2B5EF4-FFF2-40B4-BE49-F238E27FC236}">
                  <a16:creationId xmlns:a16="http://schemas.microsoft.com/office/drawing/2014/main" id="{A79C5A3C-8BC2-40B9-916F-B5403EEF0D18}"/>
                </a:ext>
              </a:extLst>
            </p:cNvPr>
            <p:cNvSpPr>
              <a:spLocks/>
            </p:cNvSpPr>
            <p:nvPr/>
          </p:nvSpPr>
          <p:spPr bwMode="auto">
            <a:xfrm>
              <a:off x="2784" y="1824"/>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0912" name="Arc 12">
              <a:extLst>
                <a:ext uri="{FF2B5EF4-FFF2-40B4-BE49-F238E27FC236}">
                  <a16:creationId xmlns:a16="http://schemas.microsoft.com/office/drawing/2014/main" id="{F787F142-7F86-4844-A748-5AE8F3C1C3AB}"/>
                </a:ext>
              </a:extLst>
            </p:cNvPr>
            <p:cNvSpPr>
              <a:spLocks/>
            </p:cNvSpPr>
            <p:nvPr/>
          </p:nvSpPr>
          <p:spPr bwMode="auto">
            <a:xfrm>
              <a:off x="3408" y="2208"/>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0913" name="Arc 13">
              <a:extLst>
                <a:ext uri="{FF2B5EF4-FFF2-40B4-BE49-F238E27FC236}">
                  <a16:creationId xmlns:a16="http://schemas.microsoft.com/office/drawing/2014/main" id="{9CA8B5FA-8746-4A81-9CDF-905EA9EF453E}"/>
                </a:ext>
              </a:extLst>
            </p:cNvPr>
            <p:cNvSpPr>
              <a:spLocks/>
            </p:cNvSpPr>
            <p:nvPr/>
          </p:nvSpPr>
          <p:spPr bwMode="auto">
            <a:xfrm>
              <a:off x="4128" y="2592"/>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0914" name="Arc 14">
              <a:extLst>
                <a:ext uri="{FF2B5EF4-FFF2-40B4-BE49-F238E27FC236}">
                  <a16:creationId xmlns:a16="http://schemas.microsoft.com/office/drawing/2014/main" id="{0748002D-A628-425D-BF56-D8AB7FB5D3A9}"/>
                </a:ext>
              </a:extLst>
            </p:cNvPr>
            <p:cNvSpPr>
              <a:spLocks/>
            </p:cNvSpPr>
            <p:nvPr/>
          </p:nvSpPr>
          <p:spPr bwMode="auto">
            <a:xfrm>
              <a:off x="4848" y="2976"/>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0915" name="Arc 15">
              <a:extLst>
                <a:ext uri="{FF2B5EF4-FFF2-40B4-BE49-F238E27FC236}">
                  <a16:creationId xmlns:a16="http://schemas.microsoft.com/office/drawing/2014/main" id="{762D7C1B-FCAA-4EE3-BD06-C783D4991B62}"/>
                </a:ext>
              </a:extLst>
            </p:cNvPr>
            <p:cNvSpPr>
              <a:spLocks/>
            </p:cNvSpPr>
            <p:nvPr/>
          </p:nvSpPr>
          <p:spPr bwMode="auto">
            <a:xfrm flipH="1" flipV="1">
              <a:off x="3984" y="3264"/>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0916" name="Arc 16">
              <a:extLst>
                <a:ext uri="{FF2B5EF4-FFF2-40B4-BE49-F238E27FC236}">
                  <a16:creationId xmlns:a16="http://schemas.microsoft.com/office/drawing/2014/main" id="{E5B6EAE6-2185-48C6-AAAC-34610F8F63A2}"/>
                </a:ext>
              </a:extLst>
            </p:cNvPr>
            <p:cNvSpPr>
              <a:spLocks/>
            </p:cNvSpPr>
            <p:nvPr/>
          </p:nvSpPr>
          <p:spPr bwMode="auto">
            <a:xfrm flipH="1" flipV="1">
              <a:off x="3168" y="2880"/>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0917" name="Arc 17">
              <a:extLst>
                <a:ext uri="{FF2B5EF4-FFF2-40B4-BE49-F238E27FC236}">
                  <a16:creationId xmlns:a16="http://schemas.microsoft.com/office/drawing/2014/main" id="{6A01EC0C-F86F-434D-803D-6459BE3EA9C4}"/>
                </a:ext>
              </a:extLst>
            </p:cNvPr>
            <p:cNvSpPr>
              <a:spLocks/>
            </p:cNvSpPr>
            <p:nvPr/>
          </p:nvSpPr>
          <p:spPr bwMode="auto">
            <a:xfrm flipH="1" flipV="1">
              <a:off x="2496" y="2496"/>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0918" name="Arc 18">
              <a:extLst>
                <a:ext uri="{FF2B5EF4-FFF2-40B4-BE49-F238E27FC236}">
                  <a16:creationId xmlns:a16="http://schemas.microsoft.com/office/drawing/2014/main" id="{C95E5D97-A63D-48E5-8E34-D6B6D9082173}"/>
                </a:ext>
              </a:extLst>
            </p:cNvPr>
            <p:cNvSpPr>
              <a:spLocks/>
            </p:cNvSpPr>
            <p:nvPr/>
          </p:nvSpPr>
          <p:spPr bwMode="auto">
            <a:xfrm flipH="1" flipV="1">
              <a:off x="1824" y="2112"/>
              <a:ext cx="576"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0919" name="Arc 19">
              <a:extLst>
                <a:ext uri="{FF2B5EF4-FFF2-40B4-BE49-F238E27FC236}">
                  <a16:creationId xmlns:a16="http://schemas.microsoft.com/office/drawing/2014/main" id="{92A1888E-870C-41FE-9610-D449690E090D}"/>
                </a:ext>
              </a:extLst>
            </p:cNvPr>
            <p:cNvSpPr>
              <a:spLocks/>
            </p:cNvSpPr>
            <p:nvPr/>
          </p:nvSpPr>
          <p:spPr bwMode="auto">
            <a:xfrm flipH="1" flipV="1">
              <a:off x="1248" y="1680"/>
              <a:ext cx="576"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80901" name="Rectangle 20">
            <a:extLst>
              <a:ext uri="{FF2B5EF4-FFF2-40B4-BE49-F238E27FC236}">
                <a16:creationId xmlns:a16="http://schemas.microsoft.com/office/drawing/2014/main" id="{4E2915EC-7DC0-4AFB-8923-045FC8674F27}"/>
              </a:ext>
            </a:extLst>
          </p:cNvPr>
          <p:cNvSpPr>
            <a:spLocks noChangeArrowheads="1"/>
          </p:cNvSpPr>
          <p:nvPr/>
        </p:nvSpPr>
        <p:spPr bwMode="auto">
          <a:xfrm>
            <a:off x="1981200" y="1676400"/>
            <a:ext cx="1752600" cy="533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2000" b="1" i="1">
                <a:solidFill>
                  <a:schemeClr val="bg2"/>
                </a:solidFill>
                <a:latin typeface="Arial Narrow" panose="020B0606020202030204" pitchFamily="34" charset="0"/>
              </a:rPr>
              <a:t>Planning</a:t>
            </a:r>
          </a:p>
        </p:txBody>
      </p:sp>
      <p:sp>
        <p:nvSpPr>
          <p:cNvPr id="145429" name="Text Box 21">
            <a:extLst>
              <a:ext uri="{FF2B5EF4-FFF2-40B4-BE49-F238E27FC236}">
                <a16:creationId xmlns:a16="http://schemas.microsoft.com/office/drawing/2014/main" id="{F73D798C-39EB-4AC7-B197-D5E14E6C1F45}"/>
              </a:ext>
            </a:extLst>
          </p:cNvPr>
          <p:cNvSpPr txBox="1">
            <a:spLocks noChangeArrowheads="1"/>
          </p:cNvSpPr>
          <p:nvPr/>
        </p:nvSpPr>
        <p:spPr bwMode="auto">
          <a:xfrm>
            <a:off x="5715001" y="1649414"/>
            <a:ext cx="4137025" cy="701675"/>
          </a:xfrm>
          <a:prstGeom prst="rect">
            <a:avLst/>
          </a:prstGeom>
          <a:noFill/>
          <a:ln w="9525">
            <a:noFill/>
            <a:miter lim="800000"/>
            <a:headEnd/>
            <a:tailEnd/>
          </a:ln>
          <a:effectLst/>
        </p:spPr>
        <p:txBody>
          <a:bodyPr wrap="none">
            <a:spAutoFit/>
          </a:bodyPr>
          <a:lstStyle/>
          <a:p>
            <a:pPr eaLnBrk="1" hangingPunct="1">
              <a:defRPr/>
            </a:pPr>
            <a:r>
              <a:rPr lang="en-US" sz="2000" b="1" dirty="0">
                <a:solidFill>
                  <a:srgbClr val="000000"/>
                </a:solidFill>
                <a:latin typeface="Times New Roman" pitchFamily="18" charset="0"/>
                <a:cs typeface="Arial" charset="0"/>
              </a:rPr>
              <a:t>Purpose</a:t>
            </a:r>
            <a:r>
              <a:rPr lang="en-US" dirty="0">
                <a:solidFill>
                  <a:srgbClr val="000000"/>
                </a:solidFill>
                <a:effectLst>
                  <a:outerShdw blurRad="38100" dist="38100" dir="2700000" algn="tl">
                    <a:srgbClr val="FFFFFF"/>
                  </a:outerShdw>
                </a:effectLst>
                <a:cs typeface="Arial" charset="0"/>
              </a:rPr>
              <a:t>–</a:t>
            </a:r>
            <a:r>
              <a:rPr lang="en-US" sz="2000" b="1" dirty="0">
                <a:solidFill>
                  <a:srgbClr val="000000"/>
                </a:solidFill>
                <a:latin typeface="Times New Roman" pitchFamily="18" charset="0"/>
                <a:cs typeface="Arial" charset="0"/>
              </a:rPr>
              <a:t>preliminary understanding</a:t>
            </a:r>
          </a:p>
          <a:p>
            <a:pPr eaLnBrk="1" hangingPunct="1">
              <a:defRPr/>
            </a:pPr>
            <a:r>
              <a:rPr lang="en-US" sz="2000" b="1" dirty="0">
                <a:solidFill>
                  <a:srgbClr val="000000"/>
                </a:solidFill>
                <a:latin typeface="Times New Roman" pitchFamily="18" charset="0"/>
                <a:cs typeface="Arial" charset="0"/>
              </a:rPr>
              <a:t>Deliverable</a:t>
            </a:r>
            <a:r>
              <a:rPr lang="en-US" dirty="0">
                <a:solidFill>
                  <a:srgbClr val="000000"/>
                </a:solidFill>
                <a:effectLst>
                  <a:outerShdw blurRad="38100" dist="38100" dir="2700000" algn="tl">
                    <a:srgbClr val="FFFFFF"/>
                  </a:outerShdw>
                </a:effectLst>
                <a:cs typeface="Arial" charset="0"/>
              </a:rPr>
              <a:t>–</a:t>
            </a:r>
            <a:r>
              <a:rPr lang="en-US" sz="2000" b="1" dirty="0">
                <a:solidFill>
                  <a:srgbClr val="000000"/>
                </a:solidFill>
                <a:latin typeface="Times New Roman" pitchFamily="18" charset="0"/>
                <a:cs typeface="Arial" charset="0"/>
              </a:rPr>
              <a:t>request for study </a:t>
            </a:r>
          </a:p>
        </p:txBody>
      </p:sp>
      <p:sp>
        <p:nvSpPr>
          <p:cNvPr id="145430" name="Text Box 22">
            <a:extLst>
              <a:ext uri="{FF2B5EF4-FFF2-40B4-BE49-F238E27FC236}">
                <a16:creationId xmlns:a16="http://schemas.microsoft.com/office/drawing/2014/main" id="{D0A38A7D-4E82-460D-B751-9EEAC4435707}"/>
              </a:ext>
            </a:extLst>
          </p:cNvPr>
          <p:cNvSpPr txBox="1">
            <a:spLocks noChangeArrowheads="1"/>
          </p:cNvSpPr>
          <p:nvPr/>
        </p:nvSpPr>
        <p:spPr bwMode="auto">
          <a:xfrm>
            <a:off x="1752600" y="4572001"/>
            <a:ext cx="3352800" cy="1311275"/>
          </a:xfrm>
          <a:prstGeom prst="rect">
            <a:avLst/>
          </a:prstGeom>
          <a:noFill/>
          <a:ln w="9525">
            <a:noFill/>
            <a:miter lim="800000"/>
            <a:headEnd/>
            <a:tailEnd/>
          </a:ln>
          <a:effectLst/>
        </p:spPr>
        <p:txBody>
          <a:bodyPr wrap="square">
            <a:spAutoFit/>
          </a:bodyPr>
          <a:lstStyle/>
          <a:p>
            <a:pPr eaLnBrk="1" hangingPunct="1">
              <a:defRPr/>
            </a:pPr>
            <a:r>
              <a:rPr lang="en-US" sz="2000" b="1" dirty="0">
                <a:solidFill>
                  <a:srgbClr val="000000"/>
                </a:solidFill>
                <a:latin typeface="Times New Roman" pitchFamily="18" charset="0"/>
                <a:cs typeface="Arial" charset="0"/>
              </a:rPr>
              <a:t>Database activity</a:t>
            </a:r>
            <a:r>
              <a:rPr lang="en-US" dirty="0">
                <a:solidFill>
                  <a:srgbClr val="000000"/>
                </a:solidFill>
                <a:effectLst>
                  <a:outerShdw blurRad="38100" dist="38100" dir="2700000" algn="tl">
                    <a:srgbClr val="FFFFFF"/>
                  </a:outerShdw>
                </a:effectLst>
                <a:cs typeface="Arial" charset="0"/>
              </a:rPr>
              <a:t>–</a:t>
            </a:r>
            <a:r>
              <a:rPr lang="en-US" sz="2000" b="1" dirty="0">
                <a:solidFill>
                  <a:srgbClr val="000000"/>
                </a:solidFill>
                <a:latin typeface="Times New Roman" pitchFamily="18" charset="0"/>
                <a:cs typeface="Arial" charset="0"/>
              </a:rPr>
              <a:t> </a:t>
            </a:r>
          </a:p>
          <a:p>
            <a:pPr eaLnBrk="1" hangingPunct="1">
              <a:defRPr/>
            </a:pPr>
            <a:r>
              <a:rPr lang="en-US" sz="2000" b="1" dirty="0">
                <a:solidFill>
                  <a:srgbClr val="000000"/>
                </a:solidFill>
                <a:latin typeface="Times New Roman" pitchFamily="18" charset="0"/>
                <a:cs typeface="Arial" charset="0"/>
              </a:rPr>
              <a:t>enterprise modeling and early conceptual data modeling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00505713-0A11-429B-B8E0-3DF28AE214BB}"/>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02F762CC-9F5F-47B1-A224-12C09D479C1F}" type="slidenum">
              <a:rPr lang="en-US" altLang="en-US" smtClean="0">
                <a:solidFill>
                  <a:srgbClr val="000000"/>
                </a:solidFill>
                <a:latin typeface="Arial" panose="020B0604020202020204" pitchFamily="34" charset="0"/>
              </a:rPr>
              <a:pPr eaLnBrk="1" hangingPunct="1">
                <a:defRPr/>
              </a:pPr>
              <a:t>4</a:t>
            </a:fld>
            <a:endParaRPr lang="en-US" altLang="en-US">
              <a:solidFill>
                <a:srgbClr val="000000"/>
              </a:solidFill>
              <a:latin typeface="Arial" panose="020B0604020202020204" pitchFamily="34" charset="0"/>
            </a:endParaRPr>
          </a:p>
        </p:txBody>
      </p:sp>
      <p:sp>
        <p:nvSpPr>
          <p:cNvPr id="10243" name="Text Box 3">
            <a:extLst>
              <a:ext uri="{FF2B5EF4-FFF2-40B4-BE49-F238E27FC236}">
                <a16:creationId xmlns:a16="http://schemas.microsoft.com/office/drawing/2014/main" id="{04F02D58-56CE-4175-8803-CAE1DD0B8A8E}"/>
              </a:ext>
            </a:extLst>
          </p:cNvPr>
          <p:cNvSpPr txBox="1">
            <a:spLocks noChangeArrowheads="1"/>
          </p:cNvSpPr>
          <p:nvPr/>
        </p:nvSpPr>
        <p:spPr bwMode="auto">
          <a:xfrm>
            <a:off x="2117725" y="192088"/>
            <a:ext cx="28146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b="1" dirty="0">
                <a:solidFill>
                  <a:srgbClr val="000000"/>
                </a:solidFill>
                <a:latin typeface="Arial" panose="020B0604020202020204" pitchFamily="34" charset="0"/>
              </a:rPr>
              <a:t>What do you see?</a:t>
            </a:r>
          </a:p>
        </p:txBody>
      </p:sp>
      <p:pic>
        <p:nvPicPr>
          <p:cNvPr id="10244" name="Picture 1">
            <a:extLst>
              <a:ext uri="{FF2B5EF4-FFF2-40B4-BE49-F238E27FC236}">
                <a16:creationId xmlns:a16="http://schemas.microsoft.com/office/drawing/2014/main" id="{5B37F476-77CF-4715-947C-3B2A94BFA6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7725" y="1843089"/>
            <a:ext cx="2547938" cy="259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5" name="Picture 2">
            <a:extLst>
              <a:ext uri="{FF2B5EF4-FFF2-40B4-BE49-F238E27FC236}">
                <a16:creationId xmlns:a16="http://schemas.microsoft.com/office/drawing/2014/main" id="{20E82FE6-F276-4F91-9C08-6531A31B95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3901" y="1843089"/>
            <a:ext cx="1304925" cy="259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
            <a:extLst>
              <a:ext uri="{FF2B5EF4-FFF2-40B4-BE49-F238E27FC236}">
                <a16:creationId xmlns:a16="http://schemas.microsoft.com/office/drawing/2014/main" id="{B8F410CB-10C1-4B13-A7F5-E046DE9CA1BA}"/>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E0C730F2-F962-4010-9707-907F32167EF4}" type="slidenum">
              <a:rPr lang="en-US" altLang="en-US" smtClean="0">
                <a:solidFill>
                  <a:srgbClr val="000000"/>
                </a:solidFill>
                <a:latin typeface="Arial" panose="020B0604020202020204" pitchFamily="34" charset="0"/>
              </a:rPr>
              <a:pPr eaLnBrk="1" hangingPunct="1">
                <a:defRPr/>
              </a:pPr>
              <a:t>40</a:t>
            </a:fld>
            <a:endParaRPr lang="en-US" altLang="en-US">
              <a:solidFill>
                <a:srgbClr val="000000"/>
              </a:solidFill>
              <a:latin typeface="Arial" panose="020B0604020202020204" pitchFamily="34" charset="0"/>
            </a:endParaRPr>
          </a:p>
        </p:txBody>
      </p:sp>
      <p:sp>
        <p:nvSpPr>
          <p:cNvPr id="146434" name="Rectangle 2">
            <a:extLst>
              <a:ext uri="{FF2B5EF4-FFF2-40B4-BE49-F238E27FC236}">
                <a16:creationId xmlns:a16="http://schemas.microsoft.com/office/drawing/2014/main" id="{CC20BD24-EF0D-425D-BD60-9B77027BF2BE}"/>
              </a:ext>
            </a:extLst>
          </p:cNvPr>
          <p:cNvSpPr>
            <a:spLocks noGrp="1" noChangeArrowheads="1"/>
          </p:cNvSpPr>
          <p:nvPr>
            <p:ph type="title"/>
          </p:nvPr>
        </p:nvSpPr>
        <p:spPr>
          <a:xfrm>
            <a:off x="2133600" y="228600"/>
            <a:ext cx="7772400" cy="1143000"/>
          </a:xfrm>
        </p:spPr>
        <p:txBody>
          <a:bodyPr/>
          <a:lstStyle/>
          <a:p>
            <a:pPr eaLnBrk="1" hangingPunct="1">
              <a:defRPr/>
            </a:pPr>
            <a:r>
              <a:rPr lang="en-US" sz="3600" dirty="0">
                <a:solidFill>
                  <a:srgbClr val="000000"/>
                </a:solidFill>
                <a:effectLst>
                  <a:outerShdw blurRad="38100" dist="38100" dir="2700000" algn="tl">
                    <a:srgbClr val="FFFFFF"/>
                  </a:outerShdw>
                </a:effectLst>
              </a:rPr>
              <a:t>Systems Development Life Cycle</a:t>
            </a:r>
            <a:br>
              <a:rPr lang="en-US" sz="3600" dirty="0">
                <a:solidFill>
                  <a:srgbClr val="000000"/>
                </a:solidFill>
                <a:effectLst>
                  <a:outerShdw blurRad="38100" dist="38100" dir="2700000" algn="tl">
                    <a:srgbClr val="FFFFFF"/>
                  </a:outerShdw>
                </a:effectLst>
              </a:rPr>
            </a:br>
            <a:r>
              <a:rPr lang="en-US" sz="3600" dirty="0">
                <a:solidFill>
                  <a:srgbClr val="000000"/>
                </a:solidFill>
                <a:effectLst>
                  <a:outerShdw blurRad="38100" dist="38100" dir="2700000" algn="tl">
                    <a:srgbClr val="FFFFFF"/>
                  </a:outerShdw>
                </a:effectLst>
              </a:rPr>
              <a:t>(see also Figure 1-10) (cont.) </a:t>
            </a:r>
          </a:p>
        </p:txBody>
      </p:sp>
      <p:grpSp>
        <p:nvGrpSpPr>
          <p:cNvPr id="82948" name="Group 3">
            <a:extLst>
              <a:ext uri="{FF2B5EF4-FFF2-40B4-BE49-F238E27FC236}">
                <a16:creationId xmlns:a16="http://schemas.microsoft.com/office/drawing/2014/main" id="{F0ECF846-7C7B-4EC1-8118-A0B1502961F8}"/>
              </a:ext>
            </a:extLst>
          </p:cNvPr>
          <p:cNvGrpSpPr>
            <a:grpSpLocks/>
          </p:cNvGrpSpPr>
          <p:nvPr/>
        </p:nvGrpSpPr>
        <p:grpSpPr bwMode="auto">
          <a:xfrm>
            <a:off x="1981200" y="1676400"/>
            <a:ext cx="8458200" cy="4114800"/>
            <a:chOff x="1008" y="1392"/>
            <a:chExt cx="4608" cy="2256"/>
          </a:xfrm>
        </p:grpSpPr>
        <p:sp>
          <p:nvSpPr>
            <p:cNvPr id="82952" name="Rectangle 4">
              <a:extLst>
                <a:ext uri="{FF2B5EF4-FFF2-40B4-BE49-F238E27FC236}">
                  <a16:creationId xmlns:a16="http://schemas.microsoft.com/office/drawing/2014/main" id="{C3D2AEBC-D916-4EF6-9D54-5D9EDD853FBD}"/>
                </a:ext>
              </a:extLst>
            </p:cNvPr>
            <p:cNvSpPr>
              <a:spLocks noChangeArrowheads="1"/>
            </p:cNvSpPr>
            <p:nvPr/>
          </p:nvSpPr>
          <p:spPr bwMode="auto">
            <a:xfrm>
              <a:off x="1008" y="1392"/>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1800">
                  <a:solidFill>
                    <a:srgbClr val="000000"/>
                  </a:solidFill>
                  <a:latin typeface="Arial Narrow" panose="020B0606020202030204" pitchFamily="34" charset="0"/>
                </a:rPr>
                <a:t>Planning</a:t>
              </a:r>
            </a:p>
          </p:txBody>
        </p:sp>
        <p:sp>
          <p:nvSpPr>
            <p:cNvPr id="82953" name="Rectangle 5">
              <a:extLst>
                <a:ext uri="{FF2B5EF4-FFF2-40B4-BE49-F238E27FC236}">
                  <a16:creationId xmlns:a16="http://schemas.microsoft.com/office/drawing/2014/main" id="{66C9B2DC-7681-4D40-9D5F-251A311A98F8}"/>
                </a:ext>
              </a:extLst>
            </p:cNvPr>
            <p:cNvSpPr>
              <a:spLocks noChangeArrowheads="1"/>
            </p:cNvSpPr>
            <p:nvPr/>
          </p:nvSpPr>
          <p:spPr bwMode="auto">
            <a:xfrm>
              <a:off x="1824" y="1776"/>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1800">
                  <a:solidFill>
                    <a:srgbClr val="000000"/>
                  </a:solidFill>
                  <a:latin typeface="Arial Narrow" panose="020B0606020202030204" pitchFamily="34" charset="0"/>
                </a:rPr>
                <a:t>Analysis</a:t>
              </a:r>
            </a:p>
          </p:txBody>
        </p:sp>
        <p:sp>
          <p:nvSpPr>
            <p:cNvPr id="82954" name="Rectangle 6">
              <a:extLst>
                <a:ext uri="{FF2B5EF4-FFF2-40B4-BE49-F238E27FC236}">
                  <a16:creationId xmlns:a16="http://schemas.microsoft.com/office/drawing/2014/main" id="{A24D892F-4B7B-4841-BE4D-963C42726ADD}"/>
                </a:ext>
              </a:extLst>
            </p:cNvPr>
            <p:cNvSpPr>
              <a:spLocks noChangeArrowheads="1"/>
            </p:cNvSpPr>
            <p:nvPr/>
          </p:nvSpPr>
          <p:spPr bwMode="auto">
            <a:xfrm>
              <a:off x="3168" y="2592"/>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1800">
                  <a:solidFill>
                    <a:srgbClr val="000000"/>
                  </a:solidFill>
                  <a:latin typeface="Arial Narrow" panose="020B0606020202030204" pitchFamily="34" charset="0"/>
                </a:rPr>
                <a:t>Physical Design</a:t>
              </a:r>
            </a:p>
          </p:txBody>
        </p:sp>
        <p:sp>
          <p:nvSpPr>
            <p:cNvPr id="82955" name="Rectangle 7">
              <a:extLst>
                <a:ext uri="{FF2B5EF4-FFF2-40B4-BE49-F238E27FC236}">
                  <a16:creationId xmlns:a16="http://schemas.microsoft.com/office/drawing/2014/main" id="{8C30D496-B7CB-4055-8E2B-78C3F95093E2}"/>
                </a:ext>
              </a:extLst>
            </p:cNvPr>
            <p:cNvSpPr>
              <a:spLocks noChangeArrowheads="1"/>
            </p:cNvSpPr>
            <p:nvPr/>
          </p:nvSpPr>
          <p:spPr bwMode="auto">
            <a:xfrm>
              <a:off x="3888" y="2976"/>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1800">
                  <a:solidFill>
                    <a:srgbClr val="000000"/>
                  </a:solidFill>
                  <a:latin typeface="Arial Narrow" panose="020B0606020202030204" pitchFamily="34" charset="0"/>
                </a:rPr>
                <a:t>Implementation</a:t>
              </a:r>
            </a:p>
          </p:txBody>
        </p:sp>
        <p:sp>
          <p:nvSpPr>
            <p:cNvPr id="82956" name="Rectangle 8">
              <a:extLst>
                <a:ext uri="{FF2B5EF4-FFF2-40B4-BE49-F238E27FC236}">
                  <a16:creationId xmlns:a16="http://schemas.microsoft.com/office/drawing/2014/main" id="{2C913399-E352-42B3-94E7-3B577AEB41E6}"/>
                </a:ext>
              </a:extLst>
            </p:cNvPr>
            <p:cNvSpPr>
              <a:spLocks noChangeArrowheads="1"/>
            </p:cNvSpPr>
            <p:nvPr/>
          </p:nvSpPr>
          <p:spPr bwMode="auto">
            <a:xfrm>
              <a:off x="4656" y="3360"/>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1800">
                  <a:solidFill>
                    <a:srgbClr val="000000"/>
                  </a:solidFill>
                  <a:latin typeface="Arial Narrow" panose="020B0606020202030204" pitchFamily="34" charset="0"/>
                </a:rPr>
                <a:t>Maintenance</a:t>
              </a:r>
            </a:p>
          </p:txBody>
        </p:sp>
        <p:sp>
          <p:nvSpPr>
            <p:cNvPr id="82957" name="Rectangle 9">
              <a:extLst>
                <a:ext uri="{FF2B5EF4-FFF2-40B4-BE49-F238E27FC236}">
                  <a16:creationId xmlns:a16="http://schemas.microsoft.com/office/drawing/2014/main" id="{F0C643E7-3FA8-4679-8A39-0242C683BF3A}"/>
                </a:ext>
              </a:extLst>
            </p:cNvPr>
            <p:cNvSpPr>
              <a:spLocks noChangeArrowheads="1"/>
            </p:cNvSpPr>
            <p:nvPr/>
          </p:nvSpPr>
          <p:spPr bwMode="auto">
            <a:xfrm>
              <a:off x="2400" y="2208"/>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1800">
                  <a:solidFill>
                    <a:srgbClr val="000000"/>
                  </a:solidFill>
                  <a:latin typeface="Arial Narrow" panose="020B0606020202030204" pitchFamily="34" charset="0"/>
                </a:rPr>
                <a:t>Logical Design</a:t>
              </a:r>
            </a:p>
          </p:txBody>
        </p:sp>
        <p:sp>
          <p:nvSpPr>
            <p:cNvPr id="82958" name="Arc 10">
              <a:extLst>
                <a:ext uri="{FF2B5EF4-FFF2-40B4-BE49-F238E27FC236}">
                  <a16:creationId xmlns:a16="http://schemas.microsoft.com/office/drawing/2014/main" id="{A1B3F36C-3B3A-4BA3-BC97-D25AF055ACD2}"/>
                </a:ext>
              </a:extLst>
            </p:cNvPr>
            <p:cNvSpPr>
              <a:spLocks/>
            </p:cNvSpPr>
            <p:nvPr/>
          </p:nvSpPr>
          <p:spPr bwMode="auto">
            <a:xfrm>
              <a:off x="1968" y="1392"/>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2959" name="Arc 11">
              <a:extLst>
                <a:ext uri="{FF2B5EF4-FFF2-40B4-BE49-F238E27FC236}">
                  <a16:creationId xmlns:a16="http://schemas.microsoft.com/office/drawing/2014/main" id="{F201D1C7-CFA9-4FA4-96B4-0E3EF0CE6852}"/>
                </a:ext>
              </a:extLst>
            </p:cNvPr>
            <p:cNvSpPr>
              <a:spLocks/>
            </p:cNvSpPr>
            <p:nvPr/>
          </p:nvSpPr>
          <p:spPr bwMode="auto">
            <a:xfrm>
              <a:off x="2784" y="1824"/>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2960" name="Arc 12">
              <a:extLst>
                <a:ext uri="{FF2B5EF4-FFF2-40B4-BE49-F238E27FC236}">
                  <a16:creationId xmlns:a16="http://schemas.microsoft.com/office/drawing/2014/main" id="{9A680DF4-2118-4282-9032-AA8CB70F58EB}"/>
                </a:ext>
              </a:extLst>
            </p:cNvPr>
            <p:cNvSpPr>
              <a:spLocks/>
            </p:cNvSpPr>
            <p:nvPr/>
          </p:nvSpPr>
          <p:spPr bwMode="auto">
            <a:xfrm>
              <a:off x="3408" y="2208"/>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2961" name="Arc 13">
              <a:extLst>
                <a:ext uri="{FF2B5EF4-FFF2-40B4-BE49-F238E27FC236}">
                  <a16:creationId xmlns:a16="http://schemas.microsoft.com/office/drawing/2014/main" id="{412A3294-832A-4E65-B482-6F947906672F}"/>
                </a:ext>
              </a:extLst>
            </p:cNvPr>
            <p:cNvSpPr>
              <a:spLocks/>
            </p:cNvSpPr>
            <p:nvPr/>
          </p:nvSpPr>
          <p:spPr bwMode="auto">
            <a:xfrm>
              <a:off x="4128" y="2592"/>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2962" name="Arc 14">
              <a:extLst>
                <a:ext uri="{FF2B5EF4-FFF2-40B4-BE49-F238E27FC236}">
                  <a16:creationId xmlns:a16="http://schemas.microsoft.com/office/drawing/2014/main" id="{2B84FA09-2B49-464B-AEF1-130B66AB18CF}"/>
                </a:ext>
              </a:extLst>
            </p:cNvPr>
            <p:cNvSpPr>
              <a:spLocks/>
            </p:cNvSpPr>
            <p:nvPr/>
          </p:nvSpPr>
          <p:spPr bwMode="auto">
            <a:xfrm>
              <a:off x="4848" y="2976"/>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2963" name="Arc 15">
              <a:extLst>
                <a:ext uri="{FF2B5EF4-FFF2-40B4-BE49-F238E27FC236}">
                  <a16:creationId xmlns:a16="http://schemas.microsoft.com/office/drawing/2014/main" id="{A62ED792-859F-43E3-A3C4-637E61D2B462}"/>
                </a:ext>
              </a:extLst>
            </p:cNvPr>
            <p:cNvSpPr>
              <a:spLocks/>
            </p:cNvSpPr>
            <p:nvPr/>
          </p:nvSpPr>
          <p:spPr bwMode="auto">
            <a:xfrm flipH="1" flipV="1">
              <a:off x="3984" y="3264"/>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2964" name="Arc 16">
              <a:extLst>
                <a:ext uri="{FF2B5EF4-FFF2-40B4-BE49-F238E27FC236}">
                  <a16:creationId xmlns:a16="http://schemas.microsoft.com/office/drawing/2014/main" id="{F85A936D-FA8D-436C-B225-3689FC2F2104}"/>
                </a:ext>
              </a:extLst>
            </p:cNvPr>
            <p:cNvSpPr>
              <a:spLocks/>
            </p:cNvSpPr>
            <p:nvPr/>
          </p:nvSpPr>
          <p:spPr bwMode="auto">
            <a:xfrm flipH="1" flipV="1">
              <a:off x="3168" y="2880"/>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2965" name="Arc 17">
              <a:extLst>
                <a:ext uri="{FF2B5EF4-FFF2-40B4-BE49-F238E27FC236}">
                  <a16:creationId xmlns:a16="http://schemas.microsoft.com/office/drawing/2014/main" id="{786BFFC7-E832-4922-B13D-958E84D874A7}"/>
                </a:ext>
              </a:extLst>
            </p:cNvPr>
            <p:cNvSpPr>
              <a:spLocks/>
            </p:cNvSpPr>
            <p:nvPr/>
          </p:nvSpPr>
          <p:spPr bwMode="auto">
            <a:xfrm flipH="1" flipV="1">
              <a:off x="2496" y="2496"/>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2966" name="Arc 18">
              <a:extLst>
                <a:ext uri="{FF2B5EF4-FFF2-40B4-BE49-F238E27FC236}">
                  <a16:creationId xmlns:a16="http://schemas.microsoft.com/office/drawing/2014/main" id="{92E23DCE-9ACC-436C-87CD-173A0790B6BF}"/>
                </a:ext>
              </a:extLst>
            </p:cNvPr>
            <p:cNvSpPr>
              <a:spLocks/>
            </p:cNvSpPr>
            <p:nvPr/>
          </p:nvSpPr>
          <p:spPr bwMode="auto">
            <a:xfrm flipH="1" flipV="1">
              <a:off x="1824" y="2112"/>
              <a:ext cx="576"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2967" name="Arc 19">
              <a:extLst>
                <a:ext uri="{FF2B5EF4-FFF2-40B4-BE49-F238E27FC236}">
                  <a16:creationId xmlns:a16="http://schemas.microsoft.com/office/drawing/2014/main" id="{7777260D-A98A-4EEB-AF33-CAD099712628}"/>
                </a:ext>
              </a:extLst>
            </p:cNvPr>
            <p:cNvSpPr>
              <a:spLocks/>
            </p:cNvSpPr>
            <p:nvPr/>
          </p:nvSpPr>
          <p:spPr bwMode="auto">
            <a:xfrm flipH="1" flipV="1">
              <a:off x="1248" y="1680"/>
              <a:ext cx="576"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82949" name="Rectangle 20">
            <a:extLst>
              <a:ext uri="{FF2B5EF4-FFF2-40B4-BE49-F238E27FC236}">
                <a16:creationId xmlns:a16="http://schemas.microsoft.com/office/drawing/2014/main" id="{8DD59C7C-88E4-48AC-8100-EA9A15BFAD29}"/>
              </a:ext>
            </a:extLst>
          </p:cNvPr>
          <p:cNvSpPr>
            <a:spLocks noChangeArrowheads="1"/>
          </p:cNvSpPr>
          <p:nvPr/>
        </p:nvSpPr>
        <p:spPr bwMode="auto">
          <a:xfrm>
            <a:off x="3429000" y="2362200"/>
            <a:ext cx="1828800" cy="533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2000" b="1" i="1">
                <a:solidFill>
                  <a:schemeClr val="bg2"/>
                </a:solidFill>
                <a:latin typeface="Arial Narrow" panose="020B0606020202030204" pitchFamily="34" charset="0"/>
              </a:rPr>
              <a:t>Analysis</a:t>
            </a:r>
          </a:p>
        </p:txBody>
      </p:sp>
      <p:sp>
        <p:nvSpPr>
          <p:cNvPr id="82950" name="Text Box 21">
            <a:extLst>
              <a:ext uri="{FF2B5EF4-FFF2-40B4-BE49-F238E27FC236}">
                <a16:creationId xmlns:a16="http://schemas.microsoft.com/office/drawing/2014/main" id="{42EBC634-AA68-4B46-B3FE-C4DF29CD0E1D}"/>
              </a:ext>
            </a:extLst>
          </p:cNvPr>
          <p:cNvSpPr txBox="1">
            <a:spLocks noChangeArrowheads="1"/>
          </p:cNvSpPr>
          <p:nvPr/>
        </p:nvSpPr>
        <p:spPr bwMode="auto">
          <a:xfrm>
            <a:off x="5562600" y="1524001"/>
            <a:ext cx="5105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r>
              <a:rPr lang="en-US" altLang="en-US" sz="2000" b="1" dirty="0">
                <a:solidFill>
                  <a:srgbClr val="000000"/>
                </a:solidFill>
                <a:latin typeface="Times New Roman" panose="02020603050405020304" pitchFamily="18" charset="0"/>
              </a:rPr>
              <a:t>Purpose–thorough requirements analysis and structuring</a:t>
            </a:r>
          </a:p>
          <a:p>
            <a:pPr eaLnBrk="1" hangingPunct="1">
              <a:spcBef>
                <a:spcPct val="0"/>
              </a:spcBef>
              <a:buClrTx/>
              <a:buSzTx/>
              <a:buFontTx/>
              <a:buNone/>
            </a:pPr>
            <a:r>
              <a:rPr lang="en-US" altLang="en-US" sz="2000" b="1" dirty="0">
                <a:solidFill>
                  <a:srgbClr val="000000"/>
                </a:solidFill>
                <a:latin typeface="Times New Roman" panose="02020603050405020304" pitchFamily="18" charset="0"/>
              </a:rPr>
              <a:t>Deliverable–functional system specifications</a:t>
            </a:r>
          </a:p>
        </p:txBody>
      </p:sp>
      <p:sp>
        <p:nvSpPr>
          <p:cNvPr id="82951" name="Text Box 22">
            <a:extLst>
              <a:ext uri="{FF2B5EF4-FFF2-40B4-BE49-F238E27FC236}">
                <a16:creationId xmlns:a16="http://schemas.microsoft.com/office/drawing/2014/main" id="{3DFF683F-F8E7-4E7F-9D53-87308B232A1B}"/>
              </a:ext>
            </a:extLst>
          </p:cNvPr>
          <p:cNvSpPr txBox="1">
            <a:spLocks noChangeArrowheads="1"/>
          </p:cNvSpPr>
          <p:nvPr/>
        </p:nvSpPr>
        <p:spPr bwMode="auto">
          <a:xfrm>
            <a:off x="1048871" y="4572001"/>
            <a:ext cx="474232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2000" b="1" dirty="0">
                <a:solidFill>
                  <a:srgbClr val="000000"/>
                </a:solidFill>
                <a:latin typeface="Times New Roman" panose="02020603050405020304" pitchFamily="18" charset="0"/>
              </a:rPr>
              <a:t>Database activity–thorough and integrated conceptual data modeling</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
            <a:extLst>
              <a:ext uri="{FF2B5EF4-FFF2-40B4-BE49-F238E27FC236}">
                <a16:creationId xmlns:a16="http://schemas.microsoft.com/office/drawing/2014/main" id="{5100D6DE-559E-48C6-8075-A6116480CF70}"/>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A593C4F7-C2CC-4AF1-8294-3619A5D3C369}" type="slidenum">
              <a:rPr lang="en-US" altLang="en-US" smtClean="0">
                <a:solidFill>
                  <a:srgbClr val="000000"/>
                </a:solidFill>
                <a:latin typeface="Arial" panose="020B0604020202020204" pitchFamily="34" charset="0"/>
              </a:rPr>
              <a:pPr eaLnBrk="1" hangingPunct="1">
                <a:defRPr/>
              </a:pPr>
              <a:t>41</a:t>
            </a:fld>
            <a:endParaRPr lang="en-US" altLang="en-US">
              <a:solidFill>
                <a:srgbClr val="000000"/>
              </a:solidFill>
              <a:latin typeface="Arial" panose="020B0604020202020204" pitchFamily="34" charset="0"/>
            </a:endParaRPr>
          </a:p>
        </p:txBody>
      </p:sp>
      <p:sp>
        <p:nvSpPr>
          <p:cNvPr id="147458" name="Rectangle 2">
            <a:extLst>
              <a:ext uri="{FF2B5EF4-FFF2-40B4-BE49-F238E27FC236}">
                <a16:creationId xmlns:a16="http://schemas.microsoft.com/office/drawing/2014/main" id="{204852FA-06F5-4EC5-8DA3-5822E2E0D6C4}"/>
              </a:ext>
            </a:extLst>
          </p:cNvPr>
          <p:cNvSpPr>
            <a:spLocks noGrp="1" noChangeArrowheads="1"/>
          </p:cNvSpPr>
          <p:nvPr>
            <p:ph type="title"/>
          </p:nvPr>
        </p:nvSpPr>
        <p:spPr>
          <a:xfrm>
            <a:off x="2133600" y="228600"/>
            <a:ext cx="7772400" cy="1143000"/>
          </a:xfrm>
        </p:spPr>
        <p:txBody>
          <a:bodyPr/>
          <a:lstStyle/>
          <a:p>
            <a:pPr eaLnBrk="1" hangingPunct="1">
              <a:defRPr/>
            </a:pPr>
            <a:r>
              <a:rPr lang="en-US" sz="3600" dirty="0">
                <a:solidFill>
                  <a:srgbClr val="000000"/>
                </a:solidFill>
                <a:effectLst>
                  <a:outerShdw blurRad="38100" dist="38100" dir="2700000" algn="tl">
                    <a:srgbClr val="FFFFFF"/>
                  </a:outerShdw>
                </a:effectLst>
              </a:rPr>
              <a:t>Systems Development Life Cycle</a:t>
            </a:r>
            <a:br>
              <a:rPr lang="en-US" sz="3600" dirty="0">
                <a:solidFill>
                  <a:srgbClr val="000000"/>
                </a:solidFill>
                <a:effectLst>
                  <a:outerShdw blurRad="38100" dist="38100" dir="2700000" algn="tl">
                    <a:srgbClr val="FFFFFF"/>
                  </a:outerShdw>
                </a:effectLst>
              </a:rPr>
            </a:br>
            <a:r>
              <a:rPr lang="en-US" sz="3600" dirty="0">
                <a:solidFill>
                  <a:srgbClr val="000000"/>
                </a:solidFill>
                <a:effectLst>
                  <a:outerShdw blurRad="38100" dist="38100" dir="2700000" algn="tl">
                    <a:srgbClr val="FFFFFF"/>
                  </a:outerShdw>
                </a:effectLst>
              </a:rPr>
              <a:t>(see also Figure 1-10) (cont.) </a:t>
            </a:r>
          </a:p>
        </p:txBody>
      </p:sp>
      <p:grpSp>
        <p:nvGrpSpPr>
          <p:cNvPr id="84996" name="Group 3">
            <a:extLst>
              <a:ext uri="{FF2B5EF4-FFF2-40B4-BE49-F238E27FC236}">
                <a16:creationId xmlns:a16="http://schemas.microsoft.com/office/drawing/2014/main" id="{B040AE68-CCE2-4EE7-BB49-2CBB8BDA658C}"/>
              </a:ext>
            </a:extLst>
          </p:cNvPr>
          <p:cNvGrpSpPr>
            <a:grpSpLocks/>
          </p:cNvGrpSpPr>
          <p:nvPr/>
        </p:nvGrpSpPr>
        <p:grpSpPr bwMode="auto">
          <a:xfrm>
            <a:off x="1981200" y="1676400"/>
            <a:ext cx="8458200" cy="4114800"/>
            <a:chOff x="1008" y="1392"/>
            <a:chExt cx="4608" cy="2256"/>
          </a:xfrm>
        </p:grpSpPr>
        <p:sp>
          <p:nvSpPr>
            <p:cNvPr id="85000" name="Rectangle 4">
              <a:extLst>
                <a:ext uri="{FF2B5EF4-FFF2-40B4-BE49-F238E27FC236}">
                  <a16:creationId xmlns:a16="http://schemas.microsoft.com/office/drawing/2014/main" id="{4AEF8AA7-0CCB-4630-89BB-E7C5948D6011}"/>
                </a:ext>
              </a:extLst>
            </p:cNvPr>
            <p:cNvSpPr>
              <a:spLocks noChangeArrowheads="1"/>
            </p:cNvSpPr>
            <p:nvPr/>
          </p:nvSpPr>
          <p:spPr bwMode="auto">
            <a:xfrm>
              <a:off x="1008" y="1392"/>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1800">
                  <a:solidFill>
                    <a:srgbClr val="000000"/>
                  </a:solidFill>
                  <a:latin typeface="Arial Narrow" panose="020B0606020202030204" pitchFamily="34" charset="0"/>
                </a:rPr>
                <a:t>Planning</a:t>
              </a:r>
            </a:p>
          </p:txBody>
        </p:sp>
        <p:sp>
          <p:nvSpPr>
            <p:cNvPr id="85001" name="Rectangle 5">
              <a:extLst>
                <a:ext uri="{FF2B5EF4-FFF2-40B4-BE49-F238E27FC236}">
                  <a16:creationId xmlns:a16="http://schemas.microsoft.com/office/drawing/2014/main" id="{23DAE087-7DB7-4311-B215-9CD4F4F73C76}"/>
                </a:ext>
              </a:extLst>
            </p:cNvPr>
            <p:cNvSpPr>
              <a:spLocks noChangeArrowheads="1"/>
            </p:cNvSpPr>
            <p:nvPr/>
          </p:nvSpPr>
          <p:spPr bwMode="auto">
            <a:xfrm>
              <a:off x="1824" y="1776"/>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1800" dirty="0">
                  <a:solidFill>
                    <a:srgbClr val="000000"/>
                  </a:solidFill>
                  <a:latin typeface="Arial Narrow" panose="020B0606020202030204" pitchFamily="34" charset="0"/>
                </a:rPr>
                <a:t>Analysis</a:t>
              </a:r>
            </a:p>
          </p:txBody>
        </p:sp>
        <p:sp>
          <p:nvSpPr>
            <p:cNvPr id="85002" name="Rectangle 6">
              <a:extLst>
                <a:ext uri="{FF2B5EF4-FFF2-40B4-BE49-F238E27FC236}">
                  <a16:creationId xmlns:a16="http://schemas.microsoft.com/office/drawing/2014/main" id="{16F8F574-FEA2-4769-8A89-064E90091863}"/>
                </a:ext>
              </a:extLst>
            </p:cNvPr>
            <p:cNvSpPr>
              <a:spLocks noChangeArrowheads="1"/>
            </p:cNvSpPr>
            <p:nvPr/>
          </p:nvSpPr>
          <p:spPr bwMode="auto">
            <a:xfrm>
              <a:off x="3168" y="2592"/>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1800">
                  <a:solidFill>
                    <a:srgbClr val="000000"/>
                  </a:solidFill>
                  <a:latin typeface="Arial Narrow" panose="020B0606020202030204" pitchFamily="34" charset="0"/>
                </a:rPr>
                <a:t>Physical Design</a:t>
              </a:r>
            </a:p>
          </p:txBody>
        </p:sp>
        <p:sp>
          <p:nvSpPr>
            <p:cNvPr id="85003" name="Rectangle 7">
              <a:extLst>
                <a:ext uri="{FF2B5EF4-FFF2-40B4-BE49-F238E27FC236}">
                  <a16:creationId xmlns:a16="http://schemas.microsoft.com/office/drawing/2014/main" id="{0064A127-8853-4DC3-B3A0-2D6577C84A6C}"/>
                </a:ext>
              </a:extLst>
            </p:cNvPr>
            <p:cNvSpPr>
              <a:spLocks noChangeArrowheads="1"/>
            </p:cNvSpPr>
            <p:nvPr/>
          </p:nvSpPr>
          <p:spPr bwMode="auto">
            <a:xfrm>
              <a:off x="3888" y="2976"/>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1800">
                  <a:solidFill>
                    <a:srgbClr val="000000"/>
                  </a:solidFill>
                  <a:latin typeface="Arial Narrow" panose="020B0606020202030204" pitchFamily="34" charset="0"/>
                </a:rPr>
                <a:t>Implementation</a:t>
              </a:r>
            </a:p>
          </p:txBody>
        </p:sp>
        <p:sp>
          <p:nvSpPr>
            <p:cNvPr id="85004" name="Rectangle 8">
              <a:extLst>
                <a:ext uri="{FF2B5EF4-FFF2-40B4-BE49-F238E27FC236}">
                  <a16:creationId xmlns:a16="http://schemas.microsoft.com/office/drawing/2014/main" id="{51743A0C-B9CE-4E3B-8AF1-3402C9088AD9}"/>
                </a:ext>
              </a:extLst>
            </p:cNvPr>
            <p:cNvSpPr>
              <a:spLocks noChangeArrowheads="1"/>
            </p:cNvSpPr>
            <p:nvPr/>
          </p:nvSpPr>
          <p:spPr bwMode="auto">
            <a:xfrm>
              <a:off x="4656" y="3360"/>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1800">
                  <a:solidFill>
                    <a:srgbClr val="000000"/>
                  </a:solidFill>
                  <a:latin typeface="Arial Narrow" panose="020B0606020202030204" pitchFamily="34" charset="0"/>
                </a:rPr>
                <a:t>Maintenance</a:t>
              </a:r>
            </a:p>
          </p:txBody>
        </p:sp>
        <p:sp>
          <p:nvSpPr>
            <p:cNvPr id="85005" name="Rectangle 9">
              <a:extLst>
                <a:ext uri="{FF2B5EF4-FFF2-40B4-BE49-F238E27FC236}">
                  <a16:creationId xmlns:a16="http://schemas.microsoft.com/office/drawing/2014/main" id="{82C5C4F0-E4FC-4E06-AD5C-8519C126C310}"/>
                </a:ext>
              </a:extLst>
            </p:cNvPr>
            <p:cNvSpPr>
              <a:spLocks noChangeArrowheads="1"/>
            </p:cNvSpPr>
            <p:nvPr/>
          </p:nvSpPr>
          <p:spPr bwMode="auto">
            <a:xfrm>
              <a:off x="2400" y="2208"/>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1800">
                  <a:solidFill>
                    <a:srgbClr val="000000"/>
                  </a:solidFill>
                  <a:latin typeface="Arial Narrow" panose="020B0606020202030204" pitchFamily="34" charset="0"/>
                </a:rPr>
                <a:t>Logical Design</a:t>
              </a:r>
            </a:p>
          </p:txBody>
        </p:sp>
        <p:sp>
          <p:nvSpPr>
            <p:cNvPr id="85006" name="Arc 10">
              <a:extLst>
                <a:ext uri="{FF2B5EF4-FFF2-40B4-BE49-F238E27FC236}">
                  <a16:creationId xmlns:a16="http://schemas.microsoft.com/office/drawing/2014/main" id="{026A1B57-003E-43F0-A416-013185FBF0BA}"/>
                </a:ext>
              </a:extLst>
            </p:cNvPr>
            <p:cNvSpPr>
              <a:spLocks/>
            </p:cNvSpPr>
            <p:nvPr/>
          </p:nvSpPr>
          <p:spPr bwMode="auto">
            <a:xfrm>
              <a:off x="1968" y="1392"/>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5007" name="Arc 11">
              <a:extLst>
                <a:ext uri="{FF2B5EF4-FFF2-40B4-BE49-F238E27FC236}">
                  <a16:creationId xmlns:a16="http://schemas.microsoft.com/office/drawing/2014/main" id="{96A6CB98-4B4E-4EE5-936B-73757F0C1E27}"/>
                </a:ext>
              </a:extLst>
            </p:cNvPr>
            <p:cNvSpPr>
              <a:spLocks/>
            </p:cNvSpPr>
            <p:nvPr/>
          </p:nvSpPr>
          <p:spPr bwMode="auto">
            <a:xfrm>
              <a:off x="2784" y="1824"/>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5008" name="Arc 12">
              <a:extLst>
                <a:ext uri="{FF2B5EF4-FFF2-40B4-BE49-F238E27FC236}">
                  <a16:creationId xmlns:a16="http://schemas.microsoft.com/office/drawing/2014/main" id="{3416739D-5167-47DD-8FBB-827AEE4E6614}"/>
                </a:ext>
              </a:extLst>
            </p:cNvPr>
            <p:cNvSpPr>
              <a:spLocks/>
            </p:cNvSpPr>
            <p:nvPr/>
          </p:nvSpPr>
          <p:spPr bwMode="auto">
            <a:xfrm>
              <a:off x="3408" y="2208"/>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5009" name="Arc 13">
              <a:extLst>
                <a:ext uri="{FF2B5EF4-FFF2-40B4-BE49-F238E27FC236}">
                  <a16:creationId xmlns:a16="http://schemas.microsoft.com/office/drawing/2014/main" id="{16F4F259-EDDA-4FA9-B850-0A9283E2B0AD}"/>
                </a:ext>
              </a:extLst>
            </p:cNvPr>
            <p:cNvSpPr>
              <a:spLocks/>
            </p:cNvSpPr>
            <p:nvPr/>
          </p:nvSpPr>
          <p:spPr bwMode="auto">
            <a:xfrm>
              <a:off x="4128" y="2592"/>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5010" name="Arc 14">
              <a:extLst>
                <a:ext uri="{FF2B5EF4-FFF2-40B4-BE49-F238E27FC236}">
                  <a16:creationId xmlns:a16="http://schemas.microsoft.com/office/drawing/2014/main" id="{AA22AABD-573E-4001-90F1-4731FA0737A9}"/>
                </a:ext>
              </a:extLst>
            </p:cNvPr>
            <p:cNvSpPr>
              <a:spLocks/>
            </p:cNvSpPr>
            <p:nvPr/>
          </p:nvSpPr>
          <p:spPr bwMode="auto">
            <a:xfrm>
              <a:off x="4848" y="2976"/>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5011" name="Arc 15">
              <a:extLst>
                <a:ext uri="{FF2B5EF4-FFF2-40B4-BE49-F238E27FC236}">
                  <a16:creationId xmlns:a16="http://schemas.microsoft.com/office/drawing/2014/main" id="{E6BEC384-2F6C-44B3-96D9-CF9242E18A2D}"/>
                </a:ext>
              </a:extLst>
            </p:cNvPr>
            <p:cNvSpPr>
              <a:spLocks/>
            </p:cNvSpPr>
            <p:nvPr/>
          </p:nvSpPr>
          <p:spPr bwMode="auto">
            <a:xfrm flipH="1" flipV="1">
              <a:off x="3984" y="3264"/>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5012" name="Arc 16">
              <a:extLst>
                <a:ext uri="{FF2B5EF4-FFF2-40B4-BE49-F238E27FC236}">
                  <a16:creationId xmlns:a16="http://schemas.microsoft.com/office/drawing/2014/main" id="{2DA4444C-5B44-442D-88F7-0991D637B139}"/>
                </a:ext>
              </a:extLst>
            </p:cNvPr>
            <p:cNvSpPr>
              <a:spLocks/>
            </p:cNvSpPr>
            <p:nvPr/>
          </p:nvSpPr>
          <p:spPr bwMode="auto">
            <a:xfrm flipH="1" flipV="1">
              <a:off x="3168" y="2880"/>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5013" name="Arc 17">
              <a:extLst>
                <a:ext uri="{FF2B5EF4-FFF2-40B4-BE49-F238E27FC236}">
                  <a16:creationId xmlns:a16="http://schemas.microsoft.com/office/drawing/2014/main" id="{4A72C8F9-8C8A-481C-9FD9-C4C59147101E}"/>
                </a:ext>
              </a:extLst>
            </p:cNvPr>
            <p:cNvSpPr>
              <a:spLocks/>
            </p:cNvSpPr>
            <p:nvPr/>
          </p:nvSpPr>
          <p:spPr bwMode="auto">
            <a:xfrm flipH="1" flipV="1">
              <a:off x="2496" y="2496"/>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5014" name="Arc 18">
              <a:extLst>
                <a:ext uri="{FF2B5EF4-FFF2-40B4-BE49-F238E27FC236}">
                  <a16:creationId xmlns:a16="http://schemas.microsoft.com/office/drawing/2014/main" id="{7BB5067C-7AB3-406A-93CB-A410A83C1171}"/>
                </a:ext>
              </a:extLst>
            </p:cNvPr>
            <p:cNvSpPr>
              <a:spLocks/>
            </p:cNvSpPr>
            <p:nvPr/>
          </p:nvSpPr>
          <p:spPr bwMode="auto">
            <a:xfrm flipH="1" flipV="1">
              <a:off x="1824" y="2112"/>
              <a:ext cx="576"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5015" name="Arc 19">
              <a:extLst>
                <a:ext uri="{FF2B5EF4-FFF2-40B4-BE49-F238E27FC236}">
                  <a16:creationId xmlns:a16="http://schemas.microsoft.com/office/drawing/2014/main" id="{D53EE5DD-32F2-4AB7-BC0D-462EB0577B1C}"/>
                </a:ext>
              </a:extLst>
            </p:cNvPr>
            <p:cNvSpPr>
              <a:spLocks/>
            </p:cNvSpPr>
            <p:nvPr/>
          </p:nvSpPr>
          <p:spPr bwMode="auto">
            <a:xfrm flipH="1" flipV="1">
              <a:off x="1248" y="1680"/>
              <a:ext cx="576"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84997" name="Rectangle 20">
            <a:extLst>
              <a:ext uri="{FF2B5EF4-FFF2-40B4-BE49-F238E27FC236}">
                <a16:creationId xmlns:a16="http://schemas.microsoft.com/office/drawing/2014/main" id="{C0387E3A-2311-4A69-8340-FE89DF429732}"/>
              </a:ext>
            </a:extLst>
          </p:cNvPr>
          <p:cNvSpPr>
            <a:spLocks noChangeArrowheads="1"/>
          </p:cNvSpPr>
          <p:nvPr/>
        </p:nvSpPr>
        <p:spPr bwMode="auto">
          <a:xfrm>
            <a:off x="4495800" y="3124200"/>
            <a:ext cx="1828800" cy="6096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2000" b="1" i="1">
                <a:solidFill>
                  <a:schemeClr val="bg2"/>
                </a:solidFill>
                <a:latin typeface="Arial Narrow" panose="020B0606020202030204" pitchFamily="34" charset="0"/>
              </a:rPr>
              <a:t>Logical Design</a:t>
            </a:r>
          </a:p>
        </p:txBody>
      </p:sp>
      <p:sp>
        <p:nvSpPr>
          <p:cNvPr id="84998" name="Text Box 21">
            <a:extLst>
              <a:ext uri="{FF2B5EF4-FFF2-40B4-BE49-F238E27FC236}">
                <a16:creationId xmlns:a16="http://schemas.microsoft.com/office/drawing/2014/main" id="{FB7BB7A6-1EFD-4ADF-ACC0-DC2FF5FE9F26}"/>
              </a:ext>
            </a:extLst>
          </p:cNvPr>
          <p:cNvSpPr txBox="1">
            <a:spLocks noChangeArrowheads="1"/>
          </p:cNvSpPr>
          <p:nvPr/>
        </p:nvSpPr>
        <p:spPr bwMode="auto">
          <a:xfrm>
            <a:off x="5105400" y="1447801"/>
            <a:ext cx="55626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r>
              <a:rPr lang="en-US" altLang="en-US" sz="2000" b="1" dirty="0">
                <a:solidFill>
                  <a:srgbClr val="000000"/>
                </a:solidFill>
                <a:latin typeface="Times New Roman" panose="02020603050405020304" pitchFamily="18" charset="0"/>
              </a:rPr>
              <a:t>Purpose–information requirements elicitation and structure</a:t>
            </a:r>
          </a:p>
          <a:p>
            <a:pPr algn="ctr" eaLnBrk="1" hangingPunct="1">
              <a:spcBef>
                <a:spcPct val="0"/>
              </a:spcBef>
              <a:buClrTx/>
              <a:buSzTx/>
              <a:buFontTx/>
              <a:buNone/>
            </a:pPr>
            <a:r>
              <a:rPr lang="en-US" altLang="en-US" sz="2000" b="1" dirty="0">
                <a:solidFill>
                  <a:srgbClr val="000000"/>
                </a:solidFill>
                <a:latin typeface="Times New Roman" panose="02020603050405020304" pitchFamily="18" charset="0"/>
              </a:rPr>
              <a:t>Deliverable–detailed design specifications</a:t>
            </a:r>
          </a:p>
        </p:txBody>
      </p:sp>
      <p:sp>
        <p:nvSpPr>
          <p:cNvPr id="84999" name="Text Box 22">
            <a:extLst>
              <a:ext uri="{FF2B5EF4-FFF2-40B4-BE49-F238E27FC236}">
                <a16:creationId xmlns:a16="http://schemas.microsoft.com/office/drawing/2014/main" id="{B1BC6A65-E185-40C3-9124-251A1DA0AABF}"/>
              </a:ext>
            </a:extLst>
          </p:cNvPr>
          <p:cNvSpPr txBox="1">
            <a:spLocks noChangeArrowheads="1"/>
          </p:cNvSpPr>
          <p:nvPr/>
        </p:nvSpPr>
        <p:spPr bwMode="auto">
          <a:xfrm>
            <a:off x="838200" y="4572001"/>
            <a:ext cx="42672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r>
              <a:rPr lang="en-US" altLang="en-US" sz="2000" b="1" dirty="0">
                <a:solidFill>
                  <a:srgbClr val="000000"/>
                </a:solidFill>
                <a:latin typeface="Times New Roman" panose="02020603050405020304" pitchFamily="18" charset="0"/>
              </a:rPr>
              <a:t>Database activity– </a:t>
            </a:r>
          </a:p>
          <a:p>
            <a:pPr algn="ctr" eaLnBrk="1" hangingPunct="1">
              <a:spcBef>
                <a:spcPct val="0"/>
              </a:spcBef>
              <a:buClrTx/>
              <a:buSzTx/>
              <a:buFontTx/>
              <a:buNone/>
            </a:pPr>
            <a:r>
              <a:rPr lang="en-US" altLang="en-US" sz="2000" b="1" dirty="0">
                <a:solidFill>
                  <a:srgbClr val="000000"/>
                </a:solidFill>
                <a:latin typeface="Times New Roman" panose="02020603050405020304" pitchFamily="18" charset="0"/>
              </a:rPr>
              <a:t>logical database design (transactions, forms, displays, views, data integrity and security)</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
            <a:extLst>
              <a:ext uri="{FF2B5EF4-FFF2-40B4-BE49-F238E27FC236}">
                <a16:creationId xmlns:a16="http://schemas.microsoft.com/office/drawing/2014/main" id="{9C04CF65-9377-47EC-B25E-E532EE2616C9}"/>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F94BDBDF-700D-4847-9D4B-A3D4311D6DE0}" type="slidenum">
              <a:rPr lang="en-US" altLang="en-US" smtClean="0">
                <a:solidFill>
                  <a:srgbClr val="000000"/>
                </a:solidFill>
                <a:latin typeface="Arial" panose="020B0604020202020204" pitchFamily="34" charset="0"/>
              </a:rPr>
              <a:pPr eaLnBrk="1" hangingPunct="1">
                <a:defRPr/>
              </a:pPr>
              <a:t>42</a:t>
            </a:fld>
            <a:endParaRPr lang="en-US" altLang="en-US">
              <a:solidFill>
                <a:srgbClr val="000000"/>
              </a:solidFill>
              <a:latin typeface="Arial" panose="020B0604020202020204" pitchFamily="34" charset="0"/>
            </a:endParaRPr>
          </a:p>
        </p:txBody>
      </p:sp>
      <p:sp>
        <p:nvSpPr>
          <p:cNvPr id="148482" name="Rectangle 2">
            <a:extLst>
              <a:ext uri="{FF2B5EF4-FFF2-40B4-BE49-F238E27FC236}">
                <a16:creationId xmlns:a16="http://schemas.microsoft.com/office/drawing/2014/main" id="{54162048-F5E8-404A-9CA5-07454CA3358D}"/>
              </a:ext>
            </a:extLst>
          </p:cNvPr>
          <p:cNvSpPr>
            <a:spLocks noGrp="1" noChangeArrowheads="1"/>
          </p:cNvSpPr>
          <p:nvPr>
            <p:ph type="title"/>
          </p:nvPr>
        </p:nvSpPr>
        <p:spPr>
          <a:xfrm>
            <a:off x="2133600" y="228600"/>
            <a:ext cx="7772400" cy="1143000"/>
          </a:xfrm>
        </p:spPr>
        <p:txBody>
          <a:bodyPr/>
          <a:lstStyle/>
          <a:p>
            <a:pPr eaLnBrk="1" hangingPunct="1">
              <a:defRPr/>
            </a:pPr>
            <a:r>
              <a:rPr lang="en-US" sz="3600" dirty="0">
                <a:solidFill>
                  <a:srgbClr val="000000"/>
                </a:solidFill>
                <a:effectLst>
                  <a:outerShdw blurRad="38100" dist="38100" dir="2700000" algn="tl">
                    <a:srgbClr val="FFFFFF"/>
                  </a:outerShdw>
                </a:effectLst>
              </a:rPr>
              <a:t>Systems Development Life Cycle</a:t>
            </a:r>
            <a:br>
              <a:rPr lang="en-US" sz="3600" dirty="0">
                <a:solidFill>
                  <a:srgbClr val="000000"/>
                </a:solidFill>
                <a:effectLst>
                  <a:outerShdw blurRad="38100" dist="38100" dir="2700000" algn="tl">
                    <a:srgbClr val="FFFFFF"/>
                  </a:outerShdw>
                </a:effectLst>
              </a:rPr>
            </a:br>
            <a:r>
              <a:rPr lang="en-US" sz="3600" dirty="0">
                <a:solidFill>
                  <a:srgbClr val="000000"/>
                </a:solidFill>
                <a:effectLst>
                  <a:outerShdw blurRad="38100" dist="38100" dir="2700000" algn="tl">
                    <a:srgbClr val="FFFFFF"/>
                  </a:outerShdw>
                </a:effectLst>
              </a:rPr>
              <a:t>(see also Figure 1-10) (cont.) </a:t>
            </a:r>
          </a:p>
        </p:txBody>
      </p:sp>
      <p:grpSp>
        <p:nvGrpSpPr>
          <p:cNvPr id="87044" name="Group 3">
            <a:extLst>
              <a:ext uri="{FF2B5EF4-FFF2-40B4-BE49-F238E27FC236}">
                <a16:creationId xmlns:a16="http://schemas.microsoft.com/office/drawing/2014/main" id="{BB3B9D3C-E508-4E18-BAF2-0DC5AA52C07D}"/>
              </a:ext>
            </a:extLst>
          </p:cNvPr>
          <p:cNvGrpSpPr>
            <a:grpSpLocks/>
          </p:cNvGrpSpPr>
          <p:nvPr/>
        </p:nvGrpSpPr>
        <p:grpSpPr bwMode="auto">
          <a:xfrm>
            <a:off x="1981200" y="1676400"/>
            <a:ext cx="8458200" cy="4114800"/>
            <a:chOff x="1008" y="1392"/>
            <a:chExt cx="4608" cy="2256"/>
          </a:xfrm>
        </p:grpSpPr>
        <p:sp>
          <p:nvSpPr>
            <p:cNvPr id="87048" name="Rectangle 4">
              <a:extLst>
                <a:ext uri="{FF2B5EF4-FFF2-40B4-BE49-F238E27FC236}">
                  <a16:creationId xmlns:a16="http://schemas.microsoft.com/office/drawing/2014/main" id="{8B360B8C-680C-481E-A614-FE265A66A5C8}"/>
                </a:ext>
              </a:extLst>
            </p:cNvPr>
            <p:cNvSpPr>
              <a:spLocks noChangeArrowheads="1"/>
            </p:cNvSpPr>
            <p:nvPr/>
          </p:nvSpPr>
          <p:spPr bwMode="auto">
            <a:xfrm>
              <a:off x="1008" y="1392"/>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1800">
                  <a:solidFill>
                    <a:srgbClr val="000000"/>
                  </a:solidFill>
                  <a:latin typeface="Arial Narrow" panose="020B0606020202030204" pitchFamily="34" charset="0"/>
                </a:rPr>
                <a:t>Planning</a:t>
              </a:r>
            </a:p>
          </p:txBody>
        </p:sp>
        <p:sp>
          <p:nvSpPr>
            <p:cNvPr id="87049" name="Rectangle 5">
              <a:extLst>
                <a:ext uri="{FF2B5EF4-FFF2-40B4-BE49-F238E27FC236}">
                  <a16:creationId xmlns:a16="http://schemas.microsoft.com/office/drawing/2014/main" id="{0E4D80EB-1DAE-44D5-AAF1-31654F00747D}"/>
                </a:ext>
              </a:extLst>
            </p:cNvPr>
            <p:cNvSpPr>
              <a:spLocks noChangeArrowheads="1"/>
            </p:cNvSpPr>
            <p:nvPr/>
          </p:nvSpPr>
          <p:spPr bwMode="auto">
            <a:xfrm>
              <a:off x="1824" y="1776"/>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1800">
                  <a:solidFill>
                    <a:srgbClr val="000000"/>
                  </a:solidFill>
                  <a:latin typeface="Arial Narrow" panose="020B0606020202030204" pitchFamily="34" charset="0"/>
                </a:rPr>
                <a:t>Analysis</a:t>
              </a:r>
            </a:p>
          </p:txBody>
        </p:sp>
        <p:sp>
          <p:nvSpPr>
            <p:cNvPr id="87050" name="Rectangle 6">
              <a:extLst>
                <a:ext uri="{FF2B5EF4-FFF2-40B4-BE49-F238E27FC236}">
                  <a16:creationId xmlns:a16="http://schemas.microsoft.com/office/drawing/2014/main" id="{EB17DF2A-837A-4C37-B05A-82348C421E15}"/>
                </a:ext>
              </a:extLst>
            </p:cNvPr>
            <p:cNvSpPr>
              <a:spLocks noChangeArrowheads="1"/>
            </p:cNvSpPr>
            <p:nvPr/>
          </p:nvSpPr>
          <p:spPr bwMode="auto">
            <a:xfrm>
              <a:off x="3168" y="2592"/>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1800">
                  <a:solidFill>
                    <a:srgbClr val="000000"/>
                  </a:solidFill>
                  <a:latin typeface="Arial Narrow" panose="020B0606020202030204" pitchFamily="34" charset="0"/>
                </a:rPr>
                <a:t>Physical Design</a:t>
              </a:r>
            </a:p>
          </p:txBody>
        </p:sp>
        <p:sp>
          <p:nvSpPr>
            <p:cNvPr id="87051" name="Rectangle 7">
              <a:extLst>
                <a:ext uri="{FF2B5EF4-FFF2-40B4-BE49-F238E27FC236}">
                  <a16:creationId xmlns:a16="http://schemas.microsoft.com/office/drawing/2014/main" id="{23AEC63F-6035-423C-86DC-38D0812160CE}"/>
                </a:ext>
              </a:extLst>
            </p:cNvPr>
            <p:cNvSpPr>
              <a:spLocks noChangeArrowheads="1"/>
            </p:cNvSpPr>
            <p:nvPr/>
          </p:nvSpPr>
          <p:spPr bwMode="auto">
            <a:xfrm>
              <a:off x="3888" y="2976"/>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1800">
                  <a:solidFill>
                    <a:srgbClr val="000000"/>
                  </a:solidFill>
                  <a:latin typeface="Arial Narrow" panose="020B0606020202030204" pitchFamily="34" charset="0"/>
                </a:rPr>
                <a:t>Implementation</a:t>
              </a:r>
            </a:p>
          </p:txBody>
        </p:sp>
        <p:sp>
          <p:nvSpPr>
            <p:cNvPr id="87052" name="Rectangle 8">
              <a:extLst>
                <a:ext uri="{FF2B5EF4-FFF2-40B4-BE49-F238E27FC236}">
                  <a16:creationId xmlns:a16="http://schemas.microsoft.com/office/drawing/2014/main" id="{73C5DF57-D0D3-4679-BCC8-6B133F1788C2}"/>
                </a:ext>
              </a:extLst>
            </p:cNvPr>
            <p:cNvSpPr>
              <a:spLocks noChangeArrowheads="1"/>
            </p:cNvSpPr>
            <p:nvPr/>
          </p:nvSpPr>
          <p:spPr bwMode="auto">
            <a:xfrm>
              <a:off x="4656" y="3360"/>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1800">
                  <a:solidFill>
                    <a:srgbClr val="000000"/>
                  </a:solidFill>
                  <a:latin typeface="Arial Narrow" panose="020B0606020202030204" pitchFamily="34" charset="0"/>
                </a:rPr>
                <a:t>Maintenance</a:t>
              </a:r>
            </a:p>
          </p:txBody>
        </p:sp>
        <p:sp>
          <p:nvSpPr>
            <p:cNvPr id="87053" name="Rectangle 9">
              <a:extLst>
                <a:ext uri="{FF2B5EF4-FFF2-40B4-BE49-F238E27FC236}">
                  <a16:creationId xmlns:a16="http://schemas.microsoft.com/office/drawing/2014/main" id="{100439AA-DECE-446F-8B97-EF86B2A49B68}"/>
                </a:ext>
              </a:extLst>
            </p:cNvPr>
            <p:cNvSpPr>
              <a:spLocks noChangeArrowheads="1"/>
            </p:cNvSpPr>
            <p:nvPr/>
          </p:nvSpPr>
          <p:spPr bwMode="auto">
            <a:xfrm>
              <a:off x="2400" y="2208"/>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1800">
                  <a:solidFill>
                    <a:srgbClr val="000000"/>
                  </a:solidFill>
                  <a:latin typeface="Arial Narrow" panose="020B0606020202030204" pitchFamily="34" charset="0"/>
                </a:rPr>
                <a:t>Logical Design</a:t>
              </a:r>
            </a:p>
          </p:txBody>
        </p:sp>
        <p:sp>
          <p:nvSpPr>
            <p:cNvPr id="87054" name="Arc 10">
              <a:extLst>
                <a:ext uri="{FF2B5EF4-FFF2-40B4-BE49-F238E27FC236}">
                  <a16:creationId xmlns:a16="http://schemas.microsoft.com/office/drawing/2014/main" id="{664AA29B-CB04-48B3-A71E-3E9419664732}"/>
                </a:ext>
              </a:extLst>
            </p:cNvPr>
            <p:cNvSpPr>
              <a:spLocks/>
            </p:cNvSpPr>
            <p:nvPr/>
          </p:nvSpPr>
          <p:spPr bwMode="auto">
            <a:xfrm>
              <a:off x="1968" y="1392"/>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7055" name="Arc 11">
              <a:extLst>
                <a:ext uri="{FF2B5EF4-FFF2-40B4-BE49-F238E27FC236}">
                  <a16:creationId xmlns:a16="http://schemas.microsoft.com/office/drawing/2014/main" id="{A8C143AC-06DC-4E5F-B506-3F65232F9DC6}"/>
                </a:ext>
              </a:extLst>
            </p:cNvPr>
            <p:cNvSpPr>
              <a:spLocks/>
            </p:cNvSpPr>
            <p:nvPr/>
          </p:nvSpPr>
          <p:spPr bwMode="auto">
            <a:xfrm>
              <a:off x="2784" y="1824"/>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7056" name="Arc 12">
              <a:extLst>
                <a:ext uri="{FF2B5EF4-FFF2-40B4-BE49-F238E27FC236}">
                  <a16:creationId xmlns:a16="http://schemas.microsoft.com/office/drawing/2014/main" id="{348B308A-6B46-4D67-A5E8-7ACB07B28AA5}"/>
                </a:ext>
              </a:extLst>
            </p:cNvPr>
            <p:cNvSpPr>
              <a:spLocks/>
            </p:cNvSpPr>
            <p:nvPr/>
          </p:nvSpPr>
          <p:spPr bwMode="auto">
            <a:xfrm>
              <a:off x="3408" y="2208"/>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7057" name="Arc 13">
              <a:extLst>
                <a:ext uri="{FF2B5EF4-FFF2-40B4-BE49-F238E27FC236}">
                  <a16:creationId xmlns:a16="http://schemas.microsoft.com/office/drawing/2014/main" id="{F7544726-74BA-4259-9EA2-D9E1448658C1}"/>
                </a:ext>
              </a:extLst>
            </p:cNvPr>
            <p:cNvSpPr>
              <a:spLocks/>
            </p:cNvSpPr>
            <p:nvPr/>
          </p:nvSpPr>
          <p:spPr bwMode="auto">
            <a:xfrm>
              <a:off x="4128" y="2592"/>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7058" name="Arc 14">
              <a:extLst>
                <a:ext uri="{FF2B5EF4-FFF2-40B4-BE49-F238E27FC236}">
                  <a16:creationId xmlns:a16="http://schemas.microsoft.com/office/drawing/2014/main" id="{5BDCA9DF-883F-43CD-857A-9649F44E339A}"/>
                </a:ext>
              </a:extLst>
            </p:cNvPr>
            <p:cNvSpPr>
              <a:spLocks/>
            </p:cNvSpPr>
            <p:nvPr/>
          </p:nvSpPr>
          <p:spPr bwMode="auto">
            <a:xfrm>
              <a:off x="4848" y="2976"/>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7059" name="Arc 15">
              <a:extLst>
                <a:ext uri="{FF2B5EF4-FFF2-40B4-BE49-F238E27FC236}">
                  <a16:creationId xmlns:a16="http://schemas.microsoft.com/office/drawing/2014/main" id="{DEFDA86C-90F7-41DF-BBA3-74238A958172}"/>
                </a:ext>
              </a:extLst>
            </p:cNvPr>
            <p:cNvSpPr>
              <a:spLocks/>
            </p:cNvSpPr>
            <p:nvPr/>
          </p:nvSpPr>
          <p:spPr bwMode="auto">
            <a:xfrm flipH="1" flipV="1">
              <a:off x="3984" y="3264"/>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7060" name="Arc 16">
              <a:extLst>
                <a:ext uri="{FF2B5EF4-FFF2-40B4-BE49-F238E27FC236}">
                  <a16:creationId xmlns:a16="http://schemas.microsoft.com/office/drawing/2014/main" id="{C6BB176A-9D74-436F-BCCB-E7EDF2718CCD}"/>
                </a:ext>
              </a:extLst>
            </p:cNvPr>
            <p:cNvSpPr>
              <a:spLocks/>
            </p:cNvSpPr>
            <p:nvPr/>
          </p:nvSpPr>
          <p:spPr bwMode="auto">
            <a:xfrm flipH="1" flipV="1">
              <a:off x="3168" y="2880"/>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7061" name="Arc 17">
              <a:extLst>
                <a:ext uri="{FF2B5EF4-FFF2-40B4-BE49-F238E27FC236}">
                  <a16:creationId xmlns:a16="http://schemas.microsoft.com/office/drawing/2014/main" id="{F7C3D6DC-D108-4EBE-AE47-565B02157784}"/>
                </a:ext>
              </a:extLst>
            </p:cNvPr>
            <p:cNvSpPr>
              <a:spLocks/>
            </p:cNvSpPr>
            <p:nvPr/>
          </p:nvSpPr>
          <p:spPr bwMode="auto">
            <a:xfrm flipH="1" flipV="1">
              <a:off x="2496" y="2496"/>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7062" name="Arc 18">
              <a:extLst>
                <a:ext uri="{FF2B5EF4-FFF2-40B4-BE49-F238E27FC236}">
                  <a16:creationId xmlns:a16="http://schemas.microsoft.com/office/drawing/2014/main" id="{6FACAE7F-AFAC-45F8-8A4D-8F487306DE98}"/>
                </a:ext>
              </a:extLst>
            </p:cNvPr>
            <p:cNvSpPr>
              <a:spLocks/>
            </p:cNvSpPr>
            <p:nvPr/>
          </p:nvSpPr>
          <p:spPr bwMode="auto">
            <a:xfrm flipH="1" flipV="1">
              <a:off x="1824" y="2112"/>
              <a:ext cx="576"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7063" name="Arc 19">
              <a:extLst>
                <a:ext uri="{FF2B5EF4-FFF2-40B4-BE49-F238E27FC236}">
                  <a16:creationId xmlns:a16="http://schemas.microsoft.com/office/drawing/2014/main" id="{F524890D-1FDD-4B47-95DA-9174DAAF64DD}"/>
                </a:ext>
              </a:extLst>
            </p:cNvPr>
            <p:cNvSpPr>
              <a:spLocks/>
            </p:cNvSpPr>
            <p:nvPr/>
          </p:nvSpPr>
          <p:spPr bwMode="auto">
            <a:xfrm flipH="1" flipV="1">
              <a:off x="1248" y="1680"/>
              <a:ext cx="576"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87045" name="Rectangle 20">
            <a:extLst>
              <a:ext uri="{FF2B5EF4-FFF2-40B4-BE49-F238E27FC236}">
                <a16:creationId xmlns:a16="http://schemas.microsoft.com/office/drawing/2014/main" id="{4982B4BB-0776-45A9-A370-C9ABEB8EECAD}"/>
              </a:ext>
            </a:extLst>
          </p:cNvPr>
          <p:cNvSpPr>
            <a:spLocks noChangeArrowheads="1"/>
          </p:cNvSpPr>
          <p:nvPr/>
        </p:nvSpPr>
        <p:spPr bwMode="auto">
          <a:xfrm>
            <a:off x="5943600" y="3810000"/>
            <a:ext cx="1828800" cy="6096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2000" b="1" i="1">
                <a:solidFill>
                  <a:schemeClr val="bg2"/>
                </a:solidFill>
                <a:latin typeface="Arial Narrow" panose="020B0606020202030204" pitchFamily="34" charset="0"/>
              </a:rPr>
              <a:t>Physical Design</a:t>
            </a:r>
          </a:p>
        </p:txBody>
      </p:sp>
      <p:sp>
        <p:nvSpPr>
          <p:cNvPr id="87046" name="Text Box 21">
            <a:extLst>
              <a:ext uri="{FF2B5EF4-FFF2-40B4-BE49-F238E27FC236}">
                <a16:creationId xmlns:a16="http://schemas.microsoft.com/office/drawing/2014/main" id="{B6691664-B5C0-4903-A415-9FFAFACAD328}"/>
              </a:ext>
            </a:extLst>
          </p:cNvPr>
          <p:cNvSpPr txBox="1">
            <a:spLocks noChangeArrowheads="1"/>
          </p:cNvSpPr>
          <p:nvPr/>
        </p:nvSpPr>
        <p:spPr bwMode="auto">
          <a:xfrm>
            <a:off x="6324600" y="1317626"/>
            <a:ext cx="4191000"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2000" b="1" dirty="0">
                <a:solidFill>
                  <a:srgbClr val="000000"/>
                </a:solidFill>
                <a:latin typeface="Times New Roman" panose="02020603050405020304" pitchFamily="18" charset="0"/>
              </a:rPr>
              <a:t>Purpose–develop technology and organizational specifications</a:t>
            </a:r>
          </a:p>
          <a:p>
            <a:pPr eaLnBrk="1" hangingPunct="1">
              <a:spcBef>
                <a:spcPct val="0"/>
              </a:spcBef>
              <a:buClrTx/>
              <a:buSzTx/>
              <a:buFontTx/>
              <a:buNone/>
            </a:pPr>
            <a:endParaRPr lang="en-US" altLang="en-US" sz="2000" b="1" dirty="0">
              <a:solidFill>
                <a:srgbClr val="000000"/>
              </a:solidFill>
              <a:latin typeface="Times New Roman" panose="02020603050405020304" pitchFamily="18" charset="0"/>
            </a:endParaRPr>
          </a:p>
          <a:p>
            <a:pPr eaLnBrk="1" hangingPunct="1">
              <a:spcBef>
                <a:spcPct val="0"/>
              </a:spcBef>
              <a:buClrTx/>
              <a:buSzTx/>
              <a:buFontTx/>
              <a:buNone/>
            </a:pPr>
            <a:r>
              <a:rPr lang="en-US" altLang="en-US" sz="2000" b="1" dirty="0">
                <a:solidFill>
                  <a:srgbClr val="000000"/>
                </a:solidFill>
                <a:latin typeface="Times New Roman" panose="02020603050405020304" pitchFamily="18" charset="0"/>
              </a:rPr>
              <a:t>Deliverable–program/data structures, technology purchases, organization redesigns</a:t>
            </a:r>
          </a:p>
        </p:txBody>
      </p:sp>
      <p:sp>
        <p:nvSpPr>
          <p:cNvPr id="87047" name="Text Box 22">
            <a:extLst>
              <a:ext uri="{FF2B5EF4-FFF2-40B4-BE49-F238E27FC236}">
                <a16:creationId xmlns:a16="http://schemas.microsoft.com/office/drawing/2014/main" id="{2AC41DC6-6662-4952-A53B-9A684C7DDEAE}"/>
              </a:ext>
            </a:extLst>
          </p:cNvPr>
          <p:cNvSpPr txBox="1">
            <a:spLocks noChangeArrowheads="1"/>
          </p:cNvSpPr>
          <p:nvPr/>
        </p:nvSpPr>
        <p:spPr bwMode="auto">
          <a:xfrm>
            <a:off x="995082" y="4572001"/>
            <a:ext cx="4948518"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2000" b="1" dirty="0">
                <a:solidFill>
                  <a:srgbClr val="000000"/>
                </a:solidFill>
                <a:latin typeface="Times New Roman" panose="02020603050405020304" pitchFamily="18" charset="0"/>
              </a:rPr>
              <a:t>Database activity– </a:t>
            </a:r>
          </a:p>
          <a:p>
            <a:pPr eaLnBrk="1" hangingPunct="1">
              <a:spcBef>
                <a:spcPct val="0"/>
              </a:spcBef>
              <a:buClrTx/>
              <a:buSzTx/>
              <a:buFontTx/>
              <a:buNone/>
            </a:pPr>
            <a:r>
              <a:rPr lang="en-US" altLang="en-US" sz="2000" b="1" dirty="0">
                <a:solidFill>
                  <a:srgbClr val="000000"/>
                </a:solidFill>
                <a:latin typeface="Times New Roman" panose="02020603050405020304" pitchFamily="18" charset="0"/>
              </a:rPr>
              <a:t>physical database design (define database to DBMS, physical data organization, database processing programs)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
            <a:extLst>
              <a:ext uri="{FF2B5EF4-FFF2-40B4-BE49-F238E27FC236}">
                <a16:creationId xmlns:a16="http://schemas.microsoft.com/office/drawing/2014/main" id="{22EC7362-0090-445D-BC32-024A1C022B19}"/>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4E1A0120-D82D-4C1D-846B-7D8A90CE9451}" type="slidenum">
              <a:rPr lang="en-US" altLang="en-US" smtClean="0">
                <a:solidFill>
                  <a:srgbClr val="000000"/>
                </a:solidFill>
                <a:latin typeface="Arial" panose="020B0604020202020204" pitchFamily="34" charset="0"/>
              </a:rPr>
              <a:pPr eaLnBrk="1" hangingPunct="1">
                <a:defRPr/>
              </a:pPr>
              <a:t>43</a:t>
            </a:fld>
            <a:endParaRPr lang="en-US" altLang="en-US">
              <a:solidFill>
                <a:srgbClr val="000000"/>
              </a:solidFill>
              <a:latin typeface="Arial" panose="020B0604020202020204" pitchFamily="34" charset="0"/>
            </a:endParaRPr>
          </a:p>
        </p:txBody>
      </p:sp>
      <p:sp>
        <p:nvSpPr>
          <p:cNvPr id="149506" name="Rectangle 2">
            <a:extLst>
              <a:ext uri="{FF2B5EF4-FFF2-40B4-BE49-F238E27FC236}">
                <a16:creationId xmlns:a16="http://schemas.microsoft.com/office/drawing/2014/main" id="{14EB56D5-DD1C-4C3D-8671-6B73E14FCE9F}"/>
              </a:ext>
            </a:extLst>
          </p:cNvPr>
          <p:cNvSpPr>
            <a:spLocks noGrp="1" noChangeArrowheads="1"/>
          </p:cNvSpPr>
          <p:nvPr>
            <p:ph type="title"/>
          </p:nvPr>
        </p:nvSpPr>
        <p:spPr>
          <a:xfrm>
            <a:off x="2133600" y="228600"/>
            <a:ext cx="7772400" cy="1143000"/>
          </a:xfrm>
        </p:spPr>
        <p:txBody>
          <a:bodyPr/>
          <a:lstStyle/>
          <a:p>
            <a:pPr eaLnBrk="1" hangingPunct="1">
              <a:defRPr/>
            </a:pPr>
            <a:r>
              <a:rPr lang="en-US" sz="3600" dirty="0">
                <a:solidFill>
                  <a:srgbClr val="000000"/>
                </a:solidFill>
                <a:effectLst>
                  <a:outerShdw blurRad="38100" dist="38100" dir="2700000" algn="tl">
                    <a:srgbClr val="FFFFFF"/>
                  </a:outerShdw>
                </a:effectLst>
              </a:rPr>
              <a:t>Systems Development Life Cycle</a:t>
            </a:r>
            <a:br>
              <a:rPr lang="en-US" sz="3600" dirty="0">
                <a:solidFill>
                  <a:srgbClr val="000000"/>
                </a:solidFill>
                <a:effectLst>
                  <a:outerShdw blurRad="38100" dist="38100" dir="2700000" algn="tl">
                    <a:srgbClr val="FFFFFF"/>
                  </a:outerShdw>
                </a:effectLst>
              </a:rPr>
            </a:br>
            <a:r>
              <a:rPr lang="en-US" sz="3600" dirty="0">
                <a:solidFill>
                  <a:srgbClr val="000000"/>
                </a:solidFill>
                <a:effectLst>
                  <a:outerShdw blurRad="38100" dist="38100" dir="2700000" algn="tl">
                    <a:srgbClr val="FFFFFF"/>
                  </a:outerShdw>
                </a:effectLst>
              </a:rPr>
              <a:t>(see also Figure 1-10) (cont.) </a:t>
            </a:r>
          </a:p>
        </p:txBody>
      </p:sp>
      <p:grpSp>
        <p:nvGrpSpPr>
          <p:cNvPr id="89092" name="Group 3">
            <a:extLst>
              <a:ext uri="{FF2B5EF4-FFF2-40B4-BE49-F238E27FC236}">
                <a16:creationId xmlns:a16="http://schemas.microsoft.com/office/drawing/2014/main" id="{16538A74-5F1F-4B2D-B83C-40E79AC2F36C}"/>
              </a:ext>
            </a:extLst>
          </p:cNvPr>
          <p:cNvGrpSpPr>
            <a:grpSpLocks/>
          </p:cNvGrpSpPr>
          <p:nvPr/>
        </p:nvGrpSpPr>
        <p:grpSpPr bwMode="auto">
          <a:xfrm>
            <a:off x="1981200" y="1676400"/>
            <a:ext cx="8458200" cy="4114800"/>
            <a:chOff x="1008" y="1392"/>
            <a:chExt cx="4608" cy="2256"/>
          </a:xfrm>
        </p:grpSpPr>
        <p:sp>
          <p:nvSpPr>
            <p:cNvPr id="89096" name="Rectangle 4">
              <a:extLst>
                <a:ext uri="{FF2B5EF4-FFF2-40B4-BE49-F238E27FC236}">
                  <a16:creationId xmlns:a16="http://schemas.microsoft.com/office/drawing/2014/main" id="{DBEFB653-9B80-4DCB-9AD9-79F2B9DD5588}"/>
                </a:ext>
              </a:extLst>
            </p:cNvPr>
            <p:cNvSpPr>
              <a:spLocks noChangeArrowheads="1"/>
            </p:cNvSpPr>
            <p:nvPr/>
          </p:nvSpPr>
          <p:spPr bwMode="auto">
            <a:xfrm>
              <a:off x="1008" y="1392"/>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1800">
                  <a:solidFill>
                    <a:srgbClr val="000000"/>
                  </a:solidFill>
                  <a:latin typeface="Arial Narrow" panose="020B0606020202030204" pitchFamily="34" charset="0"/>
                </a:rPr>
                <a:t>Planning</a:t>
              </a:r>
            </a:p>
          </p:txBody>
        </p:sp>
        <p:sp>
          <p:nvSpPr>
            <p:cNvPr id="89097" name="Rectangle 5">
              <a:extLst>
                <a:ext uri="{FF2B5EF4-FFF2-40B4-BE49-F238E27FC236}">
                  <a16:creationId xmlns:a16="http://schemas.microsoft.com/office/drawing/2014/main" id="{6FA8D7D8-B1CC-403A-BF9A-0796E3405872}"/>
                </a:ext>
              </a:extLst>
            </p:cNvPr>
            <p:cNvSpPr>
              <a:spLocks noChangeArrowheads="1"/>
            </p:cNvSpPr>
            <p:nvPr/>
          </p:nvSpPr>
          <p:spPr bwMode="auto">
            <a:xfrm>
              <a:off x="1824" y="1776"/>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1800">
                  <a:solidFill>
                    <a:srgbClr val="000000"/>
                  </a:solidFill>
                  <a:latin typeface="Arial Narrow" panose="020B0606020202030204" pitchFamily="34" charset="0"/>
                </a:rPr>
                <a:t>Analysis</a:t>
              </a:r>
            </a:p>
          </p:txBody>
        </p:sp>
        <p:sp>
          <p:nvSpPr>
            <p:cNvPr id="89098" name="Rectangle 6">
              <a:extLst>
                <a:ext uri="{FF2B5EF4-FFF2-40B4-BE49-F238E27FC236}">
                  <a16:creationId xmlns:a16="http://schemas.microsoft.com/office/drawing/2014/main" id="{40F7D4E4-B7A1-4822-AFE5-D5EFF6B3A418}"/>
                </a:ext>
              </a:extLst>
            </p:cNvPr>
            <p:cNvSpPr>
              <a:spLocks noChangeArrowheads="1"/>
            </p:cNvSpPr>
            <p:nvPr/>
          </p:nvSpPr>
          <p:spPr bwMode="auto">
            <a:xfrm>
              <a:off x="3168" y="2592"/>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1800">
                  <a:solidFill>
                    <a:srgbClr val="000000"/>
                  </a:solidFill>
                  <a:latin typeface="Arial Narrow" panose="020B0606020202030204" pitchFamily="34" charset="0"/>
                </a:rPr>
                <a:t>Physical Design</a:t>
              </a:r>
            </a:p>
          </p:txBody>
        </p:sp>
        <p:sp>
          <p:nvSpPr>
            <p:cNvPr id="89099" name="Rectangle 7">
              <a:extLst>
                <a:ext uri="{FF2B5EF4-FFF2-40B4-BE49-F238E27FC236}">
                  <a16:creationId xmlns:a16="http://schemas.microsoft.com/office/drawing/2014/main" id="{7D13A78B-4C78-44BC-AFF0-00B26D6E72AA}"/>
                </a:ext>
              </a:extLst>
            </p:cNvPr>
            <p:cNvSpPr>
              <a:spLocks noChangeArrowheads="1"/>
            </p:cNvSpPr>
            <p:nvPr/>
          </p:nvSpPr>
          <p:spPr bwMode="auto">
            <a:xfrm>
              <a:off x="3888" y="2976"/>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1800">
                  <a:solidFill>
                    <a:srgbClr val="000000"/>
                  </a:solidFill>
                  <a:latin typeface="Arial Narrow" panose="020B0606020202030204" pitchFamily="34" charset="0"/>
                </a:rPr>
                <a:t>Implementation</a:t>
              </a:r>
            </a:p>
          </p:txBody>
        </p:sp>
        <p:sp>
          <p:nvSpPr>
            <p:cNvPr id="89100" name="Rectangle 8">
              <a:extLst>
                <a:ext uri="{FF2B5EF4-FFF2-40B4-BE49-F238E27FC236}">
                  <a16:creationId xmlns:a16="http://schemas.microsoft.com/office/drawing/2014/main" id="{7D063501-95B3-4F1F-832F-FE016C9B7112}"/>
                </a:ext>
              </a:extLst>
            </p:cNvPr>
            <p:cNvSpPr>
              <a:spLocks noChangeArrowheads="1"/>
            </p:cNvSpPr>
            <p:nvPr/>
          </p:nvSpPr>
          <p:spPr bwMode="auto">
            <a:xfrm>
              <a:off x="4656" y="3360"/>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1800">
                  <a:solidFill>
                    <a:srgbClr val="000000"/>
                  </a:solidFill>
                  <a:latin typeface="Arial Narrow" panose="020B0606020202030204" pitchFamily="34" charset="0"/>
                </a:rPr>
                <a:t>Maintenance</a:t>
              </a:r>
            </a:p>
          </p:txBody>
        </p:sp>
        <p:sp>
          <p:nvSpPr>
            <p:cNvPr id="89101" name="Rectangle 9">
              <a:extLst>
                <a:ext uri="{FF2B5EF4-FFF2-40B4-BE49-F238E27FC236}">
                  <a16:creationId xmlns:a16="http://schemas.microsoft.com/office/drawing/2014/main" id="{A0D3D711-564B-45B3-9769-4C8B91FABB24}"/>
                </a:ext>
              </a:extLst>
            </p:cNvPr>
            <p:cNvSpPr>
              <a:spLocks noChangeArrowheads="1"/>
            </p:cNvSpPr>
            <p:nvPr/>
          </p:nvSpPr>
          <p:spPr bwMode="auto">
            <a:xfrm>
              <a:off x="2400" y="2208"/>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1800">
                  <a:solidFill>
                    <a:srgbClr val="000000"/>
                  </a:solidFill>
                  <a:latin typeface="Arial Narrow" panose="020B0606020202030204" pitchFamily="34" charset="0"/>
                </a:rPr>
                <a:t>Logical Design</a:t>
              </a:r>
            </a:p>
          </p:txBody>
        </p:sp>
        <p:sp>
          <p:nvSpPr>
            <p:cNvPr id="89102" name="Arc 10">
              <a:extLst>
                <a:ext uri="{FF2B5EF4-FFF2-40B4-BE49-F238E27FC236}">
                  <a16:creationId xmlns:a16="http://schemas.microsoft.com/office/drawing/2014/main" id="{98254D11-D35D-4CC5-9ED3-B2537C57C7EB}"/>
                </a:ext>
              </a:extLst>
            </p:cNvPr>
            <p:cNvSpPr>
              <a:spLocks/>
            </p:cNvSpPr>
            <p:nvPr/>
          </p:nvSpPr>
          <p:spPr bwMode="auto">
            <a:xfrm>
              <a:off x="1968" y="1392"/>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9103" name="Arc 11">
              <a:extLst>
                <a:ext uri="{FF2B5EF4-FFF2-40B4-BE49-F238E27FC236}">
                  <a16:creationId xmlns:a16="http://schemas.microsoft.com/office/drawing/2014/main" id="{88934B58-09DD-41D5-AE33-8A3402D51419}"/>
                </a:ext>
              </a:extLst>
            </p:cNvPr>
            <p:cNvSpPr>
              <a:spLocks/>
            </p:cNvSpPr>
            <p:nvPr/>
          </p:nvSpPr>
          <p:spPr bwMode="auto">
            <a:xfrm>
              <a:off x="2784" y="1824"/>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9104" name="Arc 12">
              <a:extLst>
                <a:ext uri="{FF2B5EF4-FFF2-40B4-BE49-F238E27FC236}">
                  <a16:creationId xmlns:a16="http://schemas.microsoft.com/office/drawing/2014/main" id="{F6382E6E-5757-47FD-AB78-3E6E3E56EF71}"/>
                </a:ext>
              </a:extLst>
            </p:cNvPr>
            <p:cNvSpPr>
              <a:spLocks/>
            </p:cNvSpPr>
            <p:nvPr/>
          </p:nvSpPr>
          <p:spPr bwMode="auto">
            <a:xfrm>
              <a:off x="3408" y="2208"/>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9105" name="Arc 13">
              <a:extLst>
                <a:ext uri="{FF2B5EF4-FFF2-40B4-BE49-F238E27FC236}">
                  <a16:creationId xmlns:a16="http://schemas.microsoft.com/office/drawing/2014/main" id="{DE78A097-206C-4A95-B08F-AD1AB163F267}"/>
                </a:ext>
              </a:extLst>
            </p:cNvPr>
            <p:cNvSpPr>
              <a:spLocks/>
            </p:cNvSpPr>
            <p:nvPr/>
          </p:nvSpPr>
          <p:spPr bwMode="auto">
            <a:xfrm>
              <a:off x="4128" y="2592"/>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9106" name="Arc 14">
              <a:extLst>
                <a:ext uri="{FF2B5EF4-FFF2-40B4-BE49-F238E27FC236}">
                  <a16:creationId xmlns:a16="http://schemas.microsoft.com/office/drawing/2014/main" id="{E964C9CA-A6BD-4B52-87C2-EF6105B32990}"/>
                </a:ext>
              </a:extLst>
            </p:cNvPr>
            <p:cNvSpPr>
              <a:spLocks/>
            </p:cNvSpPr>
            <p:nvPr/>
          </p:nvSpPr>
          <p:spPr bwMode="auto">
            <a:xfrm>
              <a:off x="4848" y="2976"/>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9107" name="Arc 15">
              <a:extLst>
                <a:ext uri="{FF2B5EF4-FFF2-40B4-BE49-F238E27FC236}">
                  <a16:creationId xmlns:a16="http://schemas.microsoft.com/office/drawing/2014/main" id="{FB8FD748-2E11-4115-8367-B68F908747E2}"/>
                </a:ext>
              </a:extLst>
            </p:cNvPr>
            <p:cNvSpPr>
              <a:spLocks/>
            </p:cNvSpPr>
            <p:nvPr/>
          </p:nvSpPr>
          <p:spPr bwMode="auto">
            <a:xfrm flipH="1" flipV="1">
              <a:off x="3984" y="3264"/>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9108" name="Arc 16">
              <a:extLst>
                <a:ext uri="{FF2B5EF4-FFF2-40B4-BE49-F238E27FC236}">
                  <a16:creationId xmlns:a16="http://schemas.microsoft.com/office/drawing/2014/main" id="{AF7F4A2B-2CA2-4403-813F-936B1FC090F5}"/>
                </a:ext>
              </a:extLst>
            </p:cNvPr>
            <p:cNvSpPr>
              <a:spLocks/>
            </p:cNvSpPr>
            <p:nvPr/>
          </p:nvSpPr>
          <p:spPr bwMode="auto">
            <a:xfrm flipH="1" flipV="1">
              <a:off x="3168" y="2880"/>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9109" name="Arc 17">
              <a:extLst>
                <a:ext uri="{FF2B5EF4-FFF2-40B4-BE49-F238E27FC236}">
                  <a16:creationId xmlns:a16="http://schemas.microsoft.com/office/drawing/2014/main" id="{C957E12E-CBD0-4E04-8A3C-23E7238F2012}"/>
                </a:ext>
              </a:extLst>
            </p:cNvPr>
            <p:cNvSpPr>
              <a:spLocks/>
            </p:cNvSpPr>
            <p:nvPr/>
          </p:nvSpPr>
          <p:spPr bwMode="auto">
            <a:xfrm flipH="1" flipV="1">
              <a:off x="2496" y="2496"/>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9110" name="Arc 18">
              <a:extLst>
                <a:ext uri="{FF2B5EF4-FFF2-40B4-BE49-F238E27FC236}">
                  <a16:creationId xmlns:a16="http://schemas.microsoft.com/office/drawing/2014/main" id="{57C5C1CF-7C5B-481F-AAF7-9C29E01CA465}"/>
                </a:ext>
              </a:extLst>
            </p:cNvPr>
            <p:cNvSpPr>
              <a:spLocks/>
            </p:cNvSpPr>
            <p:nvPr/>
          </p:nvSpPr>
          <p:spPr bwMode="auto">
            <a:xfrm flipH="1" flipV="1">
              <a:off x="1824" y="2112"/>
              <a:ext cx="576"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9111" name="Arc 19">
              <a:extLst>
                <a:ext uri="{FF2B5EF4-FFF2-40B4-BE49-F238E27FC236}">
                  <a16:creationId xmlns:a16="http://schemas.microsoft.com/office/drawing/2014/main" id="{C9C116FA-EF3F-4694-9C3D-3F2F1FCC2C59}"/>
                </a:ext>
              </a:extLst>
            </p:cNvPr>
            <p:cNvSpPr>
              <a:spLocks/>
            </p:cNvSpPr>
            <p:nvPr/>
          </p:nvSpPr>
          <p:spPr bwMode="auto">
            <a:xfrm flipH="1" flipV="1">
              <a:off x="1248" y="1680"/>
              <a:ext cx="576"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89093" name="Rectangle 20">
            <a:extLst>
              <a:ext uri="{FF2B5EF4-FFF2-40B4-BE49-F238E27FC236}">
                <a16:creationId xmlns:a16="http://schemas.microsoft.com/office/drawing/2014/main" id="{9F07E12E-EF7C-41A6-976E-8199EFBB52AD}"/>
              </a:ext>
            </a:extLst>
          </p:cNvPr>
          <p:cNvSpPr>
            <a:spLocks noChangeArrowheads="1"/>
          </p:cNvSpPr>
          <p:nvPr/>
        </p:nvSpPr>
        <p:spPr bwMode="auto">
          <a:xfrm>
            <a:off x="7239000" y="4572000"/>
            <a:ext cx="1828800" cy="6096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2000" b="1" i="1">
                <a:solidFill>
                  <a:schemeClr val="bg2"/>
                </a:solidFill>
                <a:latin typeface="Arial Narrow" panose="020B0606020202030204" pitchFamily="34" charset="0"/>
              </a:rPr>
              <a:t>Implementation</a:t>
            </a:r>
          </a:p>
        </p:txBody>
      </p:sp>
      <p:sp>
        <p:nvSpPr>
          <p:cNvPr id="89094" name="Text Box 21">
            <a:extLst>
              <a:ext uri="{FF2B5EF4-FFF2-40B4-BE49-F238E27FC236}">
                <a16:creationId xmlns:a16="http://schemas.microsoft.com/office/drawing/2014/main" id="{14CF9F8B-0DC9-4391-9F5C-0AE5AB6C744A}"/>
              </a:ext>
            </a:extLst>
          </p:cNvPr>
          <p:cNvSpPr txBox="1">
            <a:spLocks noChangeArrowheads="1"/>
          </p:cNvSpPr>
          <p:nvPr/>
        </p:nvSpPr>
        <p:spPr bwMode="auto">
          <a:xfrm>
            <a:off x="6186489" y="1447800"/>
            <a:ext cx="4452937"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2000" b="1">
                <a:solidFill>
                  <a:srgbClr val="000000"/>
                </a:solidFill>
                <a:latin typeface="Times New Roman" panose="02020603050405020304" pitchFamily="18" charset="0"/>
              </a:rPr>
              <a:t>Purpose–programming, testing, training, installation, documenting</a:t>
            </a:r>
          </a:p>
          <a:p>
            <a:pPr eaLnBrk="1" hangingPunct="1">
              <a:spcBef>
                <a:spcPct val="0"/>
              </a:spcBef>
              <a:buClrTx/>
              <a:buSzTx/>
              <a:buFontTx/>
              <a:buNone/>
            </a:pPr>
            <a:endParaRPr lang="en-US" altLang="en-US" sz="2000" b="1">
              <a:solidFill>
                <a:srgbClr val="000000"/>
              </a:solidFill>
              <a:latin typeface="Times New Roman" panose="02020603050405020304" pitchFamily="18" charset="0"/>
            </a:endParaRPr>
          </a:p>
          <a:p>
            <a:pPr eaLnBrk="1" hangingPunct="1">
              <a:spcBef>
                <a:spcPct val="0"/>
              </a:spcBef>
              <a:buClrTx/>
              <a:buSzTx/>
              <a:buFontTx/>
              <a:buNone/>
            </a:pPr>
            <a:r>
              <a:rPr lang="en-US" altLang="en-US" sz="2000" b="1">
                <a:solidFill>
                  <a:srgbClr val="000000"/>
                </a:solidFill>
                <a:latin typeface="Times New Roman" panose="02020603050405020304" pitchFamily="18" charset="0"/>
              </a:rPr>
              <a:t>Deliverable–operational programs, documentation, training materials</a:t>
            </a:r>
          </a:p>
        </p:txBody>
      </p:sp>
      <p:sp>
        <p:nvSpPr>
          <p:cNvPr id="89095" name="Text Box 22">
            <a:extLst>
              <a:ext uri="{FF2B5EF4-FFF2-40B4-BE49-F238E27FC236}">
                <a16:creationId xmlns:a16="http://schemas.microsoft.com/office/drawing/2014/main" id="{6394D8DC-FB38-4DAF-B178-3611E2C8796B}"/>
              </a:ext>
            </a:extLst>
          </p:cNvPr>
          <p:cNvSpPr txBox="1">
            <a:spLocks noChangeArrowheads="1"/>
          </p:cNvSpPr>
          <p:nvPr/>
        </p:nvSpPr>
        <p:spPr bwMode="auto">
          <a:xfrm>
            <a:off x="1344706" y="4419601"/>
            <a:ext cx="4065494"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2000" b="1" dirty="0">
                <a:solidFill>
                  <a:srgbClr val="000000"/>
                </a:solidFill>
                <a:latin typeface="Times New Roman" panose="02020603050405020304" pitchFamily="18" charset="0"/>
              </a:rPr>
              <a:t>Database activity– </a:t>
            </a:r>
          </a:p>
          <a:p>
            <a:pPr eaLnBrk="1" hangingPunct="1">
              <a:spcBef>
                <a:spcPct val="0"/>
              </a:spcBef>
              <a:buClrTx/>
              <a:buSzTx/>
              <a:buFontTx/>
              <a:buNone/>
            </a:pPr>
            <a:r>
              <a:rPr lang="en-US" altLang="en-US" sz="2000" b="1" dirty="0">
                <a:solidFill>
                  <a:srgbClr val="000000"/>
                </a:solidFill>
                <a:latin typeface="Times New Roman" panose="02020603050405020304" pitchFamily="18" charset="0"/>
              </a:rPr>
              <a:t>database implementation, including coded programs, documentation, installation and conversion</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
            <a:extLst>
              <a:ext uri="{FF2B5EF4-FFF2-40B4-BE49-F238E27FC236}">
                <a16:creationId xmlns:a16="http://schemas.microsoft.com/office/drawing/2014/main" id="{7547FD49-7D02-4485-A480-DF366146D89B}"/>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FFAC3033-1148-4B90-B07E-BAAC36BFD885}" type="slidenum">
              <a:rPr lang="en-US" altLang="en-US" smtClean="0">
                <a:solidFill>
                  <a:srgbClr val="000000"/>
                </a:solidFill>
                <a:latin typeface="Arial" panose="020B0604020202020204" pitchFamily="34" charset="0"/>
              </a:rPr>
              <a:pPr eaLnBrk="1" hangingPunct="1">
                <a:defRPr/>
              </a:pPr>
              <a:t>44</a:t>
            </a:fld>
            <a:endParaRPr lang="en-US" altLang="en-US">
              <a:solidFill>
                <a:srgbClr val="000000"/>
              </a:solidFill>
              <a:latin typeface="Arial" panose="020B0604020202020204" pitchFamily="34" charset="0"/>
            </a:endParaRPr>
          </a:p>
        </p:txBody>
      </p:sp>
      <p:sp>
        <p:nvSpPr>
          <p:cNvPr id="150530" name="Rectangle 2">
            <a:extLst>
              <a:ext uri="{FF2B5EF4-FFF2-40B4-BE49-F238E27FC236}">
                <a16:creationId xmlns:a16="http://schemas.microsoft.com/office/drawing/2014/main" id="{EAA8DA31-B2A5-4EBE-B311-4535E6184C89}"/>
              </a:ext>
            </a:extLst>
          </p:cNvPr>
          <p:cNvSpPr>
            <a:spLocks noGrp="1" noChangeArrowheads="1"/>
          </p:cNvSpPr>
          <p:nvPr>
            <p:ph type="title"/>
          </p:nvPr>
        </p:nvSpPr>
        <p:spPr>
          <a:xfrm>
            <a:off x="2133600" y="228600"/>
            <a:ext cx="7772400" cy="1143000"/>
          </a:xfrm>
        </p:spPr>
        <p:txBody>
          <a:bodyPr/>
          <a:lstStyle/>
          <a:p>
            <a:pPr eaLnBrk="1" hangingPunct="1">
              <a:defRPr/>
            </a:pPr>
            <a:r>
              <a:rPr lang="en-US" sz="3600" dirty="0">
                <a:solidFill>
                  <a:srgbClr val="000000"/>
                </a:solidFill>
                <a:effectLst>
                  <a:outerShdw blurRad="38100" dist="38100" dir="2700000" algn="tl">
                    <a:srgbClr val="FFFFFF"/>
                  </a:outerShdw>
                </a:effectLst>
              </a:rPr>
              <a:t>Systems Development Life Cycle</a:t>
            </a:r>
            <a:br>
              <a:rPr lang="en-US" sz="3600" dirty="0">
                <a:solidFill>
                  <a:srgbClr val="000000"/>
                </a:solidFill>
                <a:effectLst>
                  <a:outerShdw blurRad="38100" dist="38100" dir="2700000" algn="tl">
                    <a:srgbClr val="FFFFFF"/>
                  </a:outerShdw>
                </a:effectLst>
              </a:rPr>
            </a:br>
            <a:r>
              <a:rPr lang="en-US" sz="3600" dirty="0">
                <a:solidFill>
                  <a:srgbClr val="000000"/>
                </a:solidFill>
                <a:effectLst>
                  <a:outerShdw blurRad="38100" dist="38100" dir="2700000" algn="tl">
                    <a:srgbClr val="FFFFFF"/>
                  </a:outerShdw>
                </a:effectLst>
              </a:rPr>
              <a:t>(see also Figure 1-10) (cont.) </a:t>
            </a:r>
          </a:p>
        </p:txBody>
      </p:sp>
      <p:grpSp>
        <p:nvGrpSpPr>
          <p:cNvPr id="91140" name="Group 3">
            <a:extLst>
              <a:ext uri="{FF2B5EF4-FFF2-40B4-BE49-F238E27FC236}">
                <a16:creationId xmlns:a16="http://schemas.microsoft.com/office/drawing/2014/main" id="{59BE56E3-E19C-4B45-9C34-4349D4442722}"/>
              </a:ext>
            </a:extLst>
          </p:cNvPr>
          <p:cNvGrpSpPr>
            <a:grpSpLocks/>
          </p:cNvGrpSpPr>
          <p:nvPr/>
        </p:nvGrpSpPr>
        <p:grpSpPr bwMode="auto">
          <a:xfrm>
            <a:off x="1981200" y="1676400"/>
            <a:ext cx="8458200" cy="4114800"/>
            <a:chOff x="1008" y="1392"/>
            <a:chExt cx="4608" cy="2256"/>
          </a:xfrm>
        </p:grpSpPr>
        <p:sp>
          <p:nvSpPr>
            <p:cNvPr id="91144" name="Rectangle 4">
              <a:extLst>
                <a:ext uri="{FF2B5EF4-FFF2-40B4-BE49-F238E27FC236}">
                  <a16:creationId xmlns:a16="http://schemas.microsoft.com/office/drawing/2014/main" id="{EACA6066-23E1-49F8-8B79-260077B5640C}"/>
                </a:ext>
              </a:extLst>
            </p:cNvPr>
            <p:cNvSpPr>
              <a:spLocks noChangeArrowheads="1"/>
            </p:cNvSpPr>
            <p:nvPr/>
          </p:nvSpPr>
          <p:spPr bwMode="auto">
            <a:xfrm>
              <a:off x="1008" y="1392"/>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1800">
                  <a:solidFill>
                    <a:srgbClr val="000000"/>
                  </a:solidFill>
                  <a:latin typeface="Arial Narrow" panose="020B0606020202030204" pitchFamily="34" charset="0"/>
                </a:rPr>
                <a:t>Planning</a:t>
              </a:r>
            </a:p>
          </p:txBody>
        </p:sp>
        <p:sp>
          <p:nvSpPr>
            <p:cNvPr id="91145" name="Rectangle 5">
              <a:extLst>
                <a:ext uri="{FF2B5EF4-FFF2-40B4-BE49-F238E27FC236}">
                  <a16:creationId xmlns:a16="http://schemas.microsoft.com/office/drawing/2014/main" id="{D75B16B7-DAA5-459A-B8B9-8350C4AEE556}"/>
                </a:ext>
              </a:extLst>
            </p:cNvPr>
            <p:cNvSpPr>
              <a:spLocks noChangeArrowheads="1"/>
            </p:cNvSpPr>
            <p:nvPr/>
          </p:nvSpPr>
          <p:spPr bwMode="auto">
            <a:xfrm>
              <a:off x="1824" y="1776"/>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1800">
                  <a:solidFill>
                    <a:srgbClr val="000000"/>
                  </a:solidFill>
                  <a:latin typeface="Arial Narrow" panose="020B0606020202030204" pitchFamily="34" charset="0"/>
                </a:rPr>
                <a:t>Analysis</a:t>
              </a:r>
            </a:p>
          </p:txBody>
        </p:sp>
        <p:sp>
          <p:nvSpPr>
            <p:cNvPr id="91146" name="Rectangle 6">
              <a:extLst>
                <a:ext uri="{FF2B5EF4-FFF2-40B4-BE49-F238E27FC236}">
                  <a16:creationId xmlns:a16="http://schemas.microsoft.com/office/drawing/2014/main" id="{852CF755-102C-4557-B78D-22BE65EB2642}"/>
                </a:ext>
              </a:extLst>
            </p:cNvPr>
            <p:cNvSpPr>
              <a:spLocks noChangeArrowheads="1"/>
            </p:cNvSpPr>
            <p:nvPr/>
          </p:nvSpPr>
          <p:spPr bwMode="auto">
            <a:xfrm>
              <a:off x="3168" y="2592"/>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1800">
                  <a:solidFill>
                    <a:srgbClr val="000000"/>
                  </a:solidFill>
                  <a:latin typeface="Arial Narrow" panose="020B0606020202030204" pitchFamily="34" charset="0"/>
                </a:rPr>
                <a:t>Physical Design</a:t>
              </a:r>
            </a:p>
          </p:txBody>
        </p:sp>
        <p:sp>
          <p:nvSpPr>
            <p:cNvPr id="91147" name="Rectangle 7">
              <a:extLst>
                <a:ext uri="{FF2B5EF4-FFF2-40B4-BE49-F238E27FC236}">
                  <a16:creationId xmlns:a16="http://schemas.microsoft.com/office/drawing/2014/main" id="{507E1B27-7689-4E7F-AA55-5050B32E59B0}"/>
                </a:ext>
              </a:extLst>
            </p:cNvPr>
            <p:cNvSpPr>
              <a:spLocks noChangeArrowheads="1"/>
            </p:cNvSpPr>
            <p:nvPr/>
          </p:nvSpPr>
          <p:spPr bwMode="auto">
            <a:xfrm>
              <a:off x="3888" y="2976"/>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1800">
                  <a:solidFill>
                    <a:srgbClr val="000000"/>
                  </a:solidFill>
                  <a:latin typeface="Arial Narrow" panose="020B0606020202030204" pitchFamily="34" charset="0"/>
                </a:rPr>
                <a:t>Implementation</a:t>
              </a:r>
            </a:p>
          </p:txBody>
        </p:sp>
        <p:sp>
          <p:nvSpPr>
            <p:cNvPr id="91148" name="Rectangle 8">
              <a:extLst>
                <a:ext uri="{FF2B5EF4-FFF2-40B4-BE49-F238E27FC236}">
                  <a16:creationId xmlns:a16="http://schemas.microsoft.com/office/drawing/2014/main" id="{7BCACAEF-C4A8-486C-8C88-84760A1C0642}"/>
                </a:ext>
              </a:extLst>
            </p:cNvPr>
            <p:cNvSpPr>
              <a:spLocks noChangeArrowheads="1"/>
            </p:cNvSpPr>
            <p:nvPr/>
          </p:nvSpPr>
          <p:spPr bwMode="auto">
            <a:xfrm>
              <a:off x="4656" y="3360"/>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1800">
                  <a:solidFill>
                    <a:srgbClr val="000000"/>
                  </a:solidFill>
                  <a:latin typeface="Arial Narrow" panose="020B0606020202030204" pitchFamily="34" charset="0"/>
                </a:rPr>
                <a:t>Maintenance</a:t>
              </a:r>
            </a:p>
          </p:txBody>
        </p:sp>
        <p:sp>
          <p:nvSpPr>
            <p:cNvPr id="91149" name="Rectangle 9">
              <a:extLst>
                <a:ext uri="{FF2B5EF4-FFF2-40B4-BE49-F238E27FC236}">
                  <a16:creationId xmlns:a16="http://schemas.microsoft.com/office/drawing/2014/main" id="{805FFB69-C997-4C03-AB0D-F722741D4C5A}"/>
                </a:ext>
              </a:extLst>
            </p:cNvPr>
            <p:cNvSpPr>
              <a:spLocks noChangeArrowheads="1"/>
            </p:cNvSpPr>
            <p:nvPr/>
          </p:nvSpPr>
          <p:spPr bwMode="auto">
            <a:xfrm>
              <a:off x="2400" y="2208"/>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1800">
                  <a:solidFill>
                    <a:srgbClr val="000000"/>
                  </a:solidFill>
                  <a:latin typeface="Arial Narrow" panose="020B0606020202030204" pitchFamily="34" charset="0"/>
                </a:rPr>
                <a:t>Logical Design</a:t>
              </a:r>
            </a:p>
          </p:txBody>
        </p:sp>
        <p:sp>
          <p:nvSpPr>
            <p:cNvPr id="91150" name="Arc 10">
              <a:extLst>
                <a:ext uri="{FF2B5EF4-FFF2-40B4-BE49-F238E27FC236}">
                  <a16:creationId xmlns:a16="http://schemas.microsoft.com/office/drawing/2014/main" id="{E6498B46-96C8-46CD-A729-B4623B8AE0AB}"/>
                </a:ext>
              </a:extLst>
            </p:cNvPr>
            <p:cNvSpPr>
              <a:spLocks/>
            </p:cNvSpPr>
            <p:nvPr/>
          </p:nvSpPr>
          <p:spPr bwMode="auto">
            <a:xfrm>
              <a:off x="1968" y="1392"/>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1151" name="Arc 11">
              <a:extLst>
                <a:ext uri="{FF2B5EF4-FFF2-40B4-BE49-F238E27FC236}">
                  <a16:creationId xmlns:a16="http://schemas.microsoft.com/office/drawing/2014/main" id="{3B143E1B-FDD3-48CA-899A-39F74CF4AF24}"/>
                </a:ext>
              </a:extLst>
            </p:cNvPr>
            <p:cNvSpPr>
              <a:spLocks/>
            </p:cNvSpPr>
            <p:nvPr/>
          </p:nvSpPr>
          <p:spPr bwMode="auto">
            <a:xfrm>
              <a:off x="2784" y="1824"/>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1152" name="Arc 12">
              <a:extLst>
                <a:ext uri="{FF2B5EF4-FFF2-40B4-BE49-F238E27FC236}">
                  <a16:creationId xmlns:a16="http://schemas.microsoft.com/office/drawing/2014/main" id="{12005931-289E-4DA3-8E4B-959C92310195}"/>
                </a:ext>
              </a:extLst>
            </p:cNvPr>
            <p:cNvSpPr>
              <a:spLocks/>
            </p:cNvSpPr>
            <p:nvPr/>
          </p:nvSpPr>
          <p:spPr bwMode="auto">
            <a:xfrm>
              <a:off x="3408" y="2208"/>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1153" name="Arc 13">
              <a:extLst>
                <a:ext uri="{FF2B5EF4-FFF2-40B4-BE49-F238E27FC236}">
                  <a16:creationId xmlns:a16="http://schemas.microsoft.com/office/drawing/2014/main" id="{64563832-7B4A-4D1A-A037-C140CF8AFC20}"/>
                </a:ext>
              </a:extLst>
            </p:cNvPr>
            <p:cNvSpPr>
              <a:spLocks/>
            </p:cNvSpPr>
            <p:nvPr/>
          </p:nvSpPr>
          <p:spPr bwMode="auto">
            <a:xfrm>
              <a:off x="4128" y="2592"/>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1154" name="Arc 14">
              <a:extLst>
                <a:ext uri="{FF2B5EF4-FFF2-40B4-BE49-F238E27FC236}">
                  <a16:creationId xmlns:a16="http://schemas.microsoft.com/office/drawing/2014/main" id="{CFDDE61F-50F8-4F36-AD41-431D1EE8E02B}"/>
                </a:ext>
              </a:extLst>
            </p:cNvPr>
            <p:cNvSpPr>
              <a:spLocks/>
            </p:cNvSpPr>
            <p:nvPr/>
          </p:nvSpPr>
          <p:spPr bwMode="auto">
            <a:xfrm>
              <a:off x="4848" y="2976"/>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1155" name="Arc 15">
              <a:extLst>
                <a:ext uri="{FF2B5EF4-FFF2-40B4-BE49-F238E27FC236}">
                  <a16:creationId xmlns:a16="http://schemas.microsoft.com/office/drawing/2014/main" id="{9F843220-1E3C-4493-8776-34CF2DADFE48}"/>
                </a:ext>
              </a:extLst>
            </p:cNvPr>
            <p:cNvSpPr>
              <a:spLocks/>
            </p:cNvSpPr>
            <p:nvPr/>
          </p:nvSpPr>
          <p:spPr bwMode="auto">
            <a:xfrm flipH="1" flipV="1">
              <a:off x="3984" y="3264"/>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1156" name="Arc 16">
              <a:extLst>
                <a:ext uri="{FF2B5EF4-FFF2-40B4-BE49-F238E27FC236}">
                  <a16:creationId xmlns:a16="http://schemas.microsoft.com/office/drawing/2014/main" id="{9B5FE296-1405-4E55-9695-5FEE1CCDC01E}"/>
                </a:ext>
              </a:extLst>
            </p:cNvPr>
            <p:cNvSpPr>
              <a:spLocks/>
            </p:cNvSpPr>
            <p:nvPr/>
          </p:nvSpPr>
          <p:spPr bwMode="auto">
            <a:xfrm flipH="1" flipV="1">
              <a:off x="3168" y="2880"/>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1157" name="Arc 17">
              <a:extLst>
                <a:ext uri="{FF2B5EF4-FFF2-40B4-BE49-F238E27FC236}">
                  <a16:creationId xmlns:a16="http://schemas.microsoft.com/office/drawing/2014/main" id="{0D1B3EF4-10A5-45F9-B3D5-4F1F887AD6D0}"/>
                </a:ext>
              </a:extLst>
            </p:cNvPr>
            <p:cNvSpPr>
              <a:spLocks/>
            </p:cNvSpPr>
            <p:nvPr/>
          </p:nvSpPr>
          <p:spPr bwMode="auto">
            <a:xfrm flipH="1" flipV="1">
              <a:off x="2496" y="2496"/>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1158" name="Arc 18">
              <a:extLst>
                <a:ext uri="{FF2B5EF4-FFF2-40B4-BE49-F238E27FC236}">
                  <a16:creationId xmlns:a16="http://schemas.microsoft.com/office/drawing/2014/main" id="{7AAB0AA8-04E3-43C0-B367-B847196EA5EE}"/>
                </a:ext>
              </a:extLst>
            </p:cNvPr>
            <p:cNvSpPr>
              <a:spLocks/>
            </p:cNvSpPr>
            <p:nvPr/>
          </p:nvSpPr>
          <p:spPr bwMode="auto">
            <a:xfrm flipH="1" flipV="1">
              <a:off x="1824" y="2112"/>
              <a:ext cx="576"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1159" name="Arc 19">
              <a:extLst>
                <a:ext uri="{FF2B5EF4-FFF2-40B4-BE49-F238E27FC236}">
                  <a16:creationId xmlns:a16="http://schemas.microsoft.com/office/drawing/2014/main" id="{14E3BCDD-EA3E-4DAE-8243-3F90F56F389B}"/>
                </a:ext>
              </a:extLst>
            </p:cNvPr>
            <p:cNvSpPr>
              <a:spLocks/>
            </p:cNvSpPr>
            <p:nvPr/>
          </p:nvSpPr>
          <p:spPr bwMode="auto">
            <a:xfrm flipH="1" flipV="1">
              <a:off x="1248" y="1680"/>
              <a:ext cx="576"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91141" name="Rectangle 20">
            <a:extLst>
              <a:ext uri="{FF2B5EF4-FFF2-40B4-BE49-F238E27FC236}">
                <a16:creationId xmlns:a16="http://schemas.microsoft.com/office/drawing/2014/main" id="{8491044C-9B69-466B-A7A8-CCDA40133567}"/>
              </a:ext>
            </a:extLst>
          </p:cNvPr>
          <p:cNvSpPr>
            <a:spLocks noChangeArrowheads="1"/>
          </p:cNvSpPr>
          <p:nvPr/>
        </p:nvSpPr>
        <p:spPr bwMode="auto">
          <a:xfrm>
            <a:off x="8610600" y="5257800"/>
            <a:ext cx="1828800" cy="6096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2000" b="1" i="1">
                <a:solidFill>
                  <a:schemeClr val="bg2"/>
                </a:solidFill>
                <a:latin typeface="Arial Narrow" panose="020B0606020202030204" pitchFamily="34" charset="0"/>
              </a:rPr>
              <a:t>Maintenance</a:t>
            </a:r>
          </a:p>
        </p:txBody>
      </p:sp>
      <p:sp>
        <p:nvSpPr>
          <p:cNvPr id="91142" name="Text Box 21">
            <a:extLst>
              <a:ext uri="{FF2B5EF4-FFF2-40B4-BE49-F238E27FC236}">
                <a16:creationId xmlns:a16="http://schemas.microsoft.com/office/drawing/2014/main" id="{24B6B437-ED53-445A-A10A-D1A7A8AE8DE9}"/>
              </a:ext>
            </a:extLst>
          </p:cNvPr>
          <p:cNvSpPr txBox="1">
            <a:spLocks noChangeArrowheads="1"/>
          </p:cNvSpPr>
          <p:nvPr/>
        </p:nvSpPr>
        <p:spPr bwMode="auto">
          <a:xfrm>
            <a:off x="5715001" y="1584325"/>
            <a:ext cx="428386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2000" b="1" dirty="0">
                <a:solidFill>
                  <a:srgbClr val="000000"/>
                </a:solidFill>
                <a:latin typeface="Times New Roman" panose="02020603050405020304" pitchFamily="18" charset="0"/>
              </a:rPr>
              <a:t>Purpose–monitor, repair, enhance</a:t>
            </a:r>
          </a:p>
          <a:p>
            <a:pPr eaLnBrk="1" hangingPunct="1">
              <a:spcBef>
                <a:spcPct val="0"/>
              </a:spcBef>
              <a:buClrTx/>
              <a:buSzTx/>
              <a:buFontTx/>
              <a:buNone/>
            </a:pPr>
            <a:endParaRPr lang="en-US" altLang="en-US" sz="2000" b="1" dirty="0">
              <a:solidFill>
                <a:srgbClr val="000000"/>
              </a:solidFill>
              <a:latin typeface="Times New Roman" panose="02020603050405020304" pitchFamily="18" charset="0"/>
            </a:endParaRPr>
          </a:p>
          <a:p>
            <a:pPr eaLnBrk="1" hangingPunct="1">
              <a:spcBef>
                <a:spcPct val="0"/>
              </a:spcBef>
              <a:buClrTx/>
              <a:buSzTx/>
              <a:buFontTx/>
              <a:buNone/>
            </a:pPr>
            <a:r>
              <a:rPr lang="en-US" altLang="en-US" sz="2000" b="1" dirty="0">
                <a:solidFill>
                  <a:srgbClr val="000000"/>
                </a:solidFill>
                <a:latin typeface="Times New Roman" panose="02020603050405020304" pitchFamily="18" charset="0"/>
              </a:rPr>
              <a:t>Deliverable–periodic audits</a:t>
            </a:r>
          </a:p>
        </p:txBody>
      </p:sp>
      <p:sp>
        <p:nvSpPr>
          <p:cNvPr id="91143" name="Text Box 22">
            <a:extLst>
              <a:ext uri="{FF2B5EF4-FFF2-40B4-BE49-F238E27FC236}">
                <a16:creationId xmlns:a16="http://schemas.microsoft.com/office/drawing/2014/main" id="{5D2F64A2-C61F-46CB-8514-5653F412D325}"/>
              </a:ext>
            </a:extLst>
          </p:cNvPr>
          <p:cNvSpPr txBox="1">
            <a:spLocks noChangeArrowheads="1"/>
          </p:cNvSpPr>
          <p:nvPr/>
        </p:nvSpPr>
        <p:spPr bwMode="auto">
          <a:xfrm>
            <a:off x="1465729" y="4419601"/>
            <a:ext cx="371587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r" eaLnBrk="1" hangingPunct="1">
              <a:spcBef>
                <a:spcPct val="0"/>
              </a:spcBef>
              <a:buClrTx/>
              <a:buSzTx/>
              <a:buFontTx/>
              <a:buNone/>
            </a:pPr>
            <a:r>
              <a:rPr lang="en-US" altLang="en-US" sz="2000" b="1" dirty="0">
                <a:solidFill>
                  <a:srgbClr val="000000"/>
                </a:solidFill>
                <a:latin typeface="Times New Roman" panose="02020603050405020304" pitchFamily="18" charset="0"/>
              </a:rPr>
              <a:t>Database activity– </a:t>
            </a:r>
          </a:p>
          <a:p>
            <a:pPr algn="r" eaLnBrk="1" hangingPunct="1">
              <a:spcBef>
                <a:spcPct val="0"/>
              </a:spcBef>
              <a:buClrTx/>
              <a:buSzTx/>
              <a:buFontTx/>
              <a:buNone/>
            </a:pPr>
            <a:r>
              <a:rPr lang="en-US" altLang="en-US" sz="2000" b="1" dirty="0">
                <a:solidFill>
                  <a:srgbClr val="000000"/>
                </a:solidFill>
                <a:latin typeface="Times New Roman" panose="02020603050405020304" pitchFamily="18" charset="0"/>
              </a:rPr>
              <a:t>database maintenance, performance analysis and tuning, error corrections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a:extLst>
              <a:ext uri="{FF2B5EF4-FFF2-40B4-BE49-F238E27FC236}">
                <a16:creationId xmlns:a16="http://schemas.microsoft.com/office/drawing/2014/main" id="{E4BC54C1-0BED-4262-9433-3111F8E5F39A}"/>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07B91C63-9C33-4035-BE83-5027E1ACD17F}" type="slidenum">
              <a:rPr lang="en-US" altLang="en-US" smtClean="0">
                <a:solidFill>
                  <a:srgbClr val="000000"/>
                </a:solidFill>
                <a:latin typeface="Arial" panose="020B0604020202020204" pitchFamily="34" charset="0"/>
              </a:rPr>
              <a:pPr eaLnBrk="1" hangingPunct="1">
                <a:defRPr/>
              </a:pPr>
              <a:t>45</a:t>
            </a:fld>
            <a:endParaRPr lang="en-US" altLang="en-US">
              <a:solidFill>
                <a:srgbClr val="000000"/>
              </a:solidFill>
              <a:latin typeface="Arial" panose="020B0604020202020204" pitchFamily="34" charset="0"/>
            </a:endParaRPr>
          </a:p>
        </p:txBody>
      </p:sp>
      <p:pic>
        <p:nvPicPr>
          <p:cNvPr id="93187" name="Picture 12" descr="FIG02_06">
            <a:extLst>
              <a:ext uri="{FF2B5EF4-FFF2-40B4-BE49-F238E27FC236}">
                <a16:creationId xmlns:a16="http://schemas.microsoft.com/office/drawing/2014/main" id="{385548AB-5FE3-4E71-AFBF-CBF6E43FDA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533400"/>
            <a:ext cx="9144000" cy="544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88" name="Rectangle 10">
            <a:extLst>
              <a:ext uri="{FF2B5EF4-FFF2-40B4-BE49-F238E27FC236}">
                <a16:creationId xmlns:a16="http://schemas.microsoft.com/office/drawing/2014/main" id="{A01A8B87-3841-4B2A-813C-586C1D98D403}"/>
              </a:ext>
            </a:extLst>
          </p:cNvPr>
          <p:cNvSpPr>
            <a:spLocks noChangeArrowheads="1"/>
          </p:cNvSpPr>
          <p:nvPr/>
        </p:nvSpPr>
        <p:spPr bwMode="auto">
          <a:xfrm>
            <a:off x="8153400" y="1066800"/>
            <a:ext cx="2514600" cy="5105400"/>
          </a:xfrm>
          <a:prstGeom prst="rect">
            <a:avLst/>
          </a:prstGeom>
          <a:solidFill>
            <a:srgbClr val="E3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r" eaLnBrk="1" hangingPunct="1">
              <a:spcBef>
                <a:spcPct val="0"/>
              </a:spcBef>
              <a:buClrTx/>
              <a:buSzTx/>
              <a:buFontTx/>
              <a:buNone/>
            </a:pPr>
            <a:endParaRPr lang="en-US" altLang="en-US" sz="1800"/>
          </a:p>
        </p:txBody>
      </p:sp>
      <p:sp>
        <p:nvSpPr>
          <p:cNvPr id="93189" name="Rectangle 11">
            <a:extLst>
              <a:ext uri="{FF2B5EF4-FFF2-40B4-BE49-F238E27FC236}">
                <a16:creationId xmlns:a16="http://schemas.microsoft.com/office/drawing/2014/main" id="{07A706C8-E3DF-4518-B14F-D1BDD527A9D6}"/>
              </a:ext>
            </a:extLst>
          </p:cNvPr>
          <p:cNvSpPr>
            <a:spLocks noChangeArrowheads="1"/>
          </p:cNvSpPr>
          <p:nvPr/>
        </p:nvSpPr>
        <p:spPr bwMode="auto">
          <a:xfrm>
            <a:off x="1600200" y="1079500"/>
            <a:ext cx="2133600" cy="5105400"/>
          </a:xfrm>
          <a:prstGeom prst="rect">
            <a:avLst/>
          </a:prstGeom>
          <a:solidFill>
            <a:srgbClr val="E3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r" eaLnBrk="1" hangingPunct="1">
              <a:spcBef>
                <a:spcPct val="0"/>
              </a:spcBef>
              <a:buClrTx/>
              <a:buSzTx/>
              <a:buFontTx/>
              <a:buNone/>
            </a:pPr>
            <a:endParaRPr lang="en-US" altLang="en-US" sz="1800"/>
          </a:p>
        </p:txBody>
      </p:sp>
      <p:sp>
        <p:nvSpPr>
          <p:cNvPr id="93190" name="Rectangle 13">
            <a:extLst>
              <a:ext uri="{FF2B5EF4-FFF2-40B4-BE49-F238E27FC236}">
                <a16:creationId xmlns:a16="http://schemas.microsoft.com/office/drawing/2014/main" id="{086E05E7-0E6C-4832-A4DE-F47815B37BD0}"/>
              </a:ext>
            </a:extLst>
          </p:cNvPr>
          <p:cNvSpPr>
            <a:spLocks noChangeArrowheads="1"/>
          </p:cNvSpPr>
          <p:nvPr/>
        </p:nvSpPr>
        <p:spPr bwMode="auto">
          <a:xfrm>
            <a:off x="1524000" y="533400"/>
            <a:ext cx="9144000" cy="4572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r" eaLnBrk="1" hangingPunct="1">
              <a:spcBef>
                <a:spcPct val="0"/>
              </a:spcBef>
              <a:buClrTx/>
              <a:buSzTx/>
              <a:buFontTx/>
              <a:buNone/>
            </a:pPr>
            <a:endParaRPr lang="en-US" altLang="en-US" sz="1800"/>
          </a:p>
        </p:txBody>
      </p:sp>
      <p:sp>
        <p:nvSpPr>
          <p:cNvPr id="24590" name="Rectangle 14">
            <a:extLst>
              <a:ext uri="{FF2B5EF4-FFF2-40B4-BE49-F238E27FC236}">
                <a16:creationId xmlns:a16="http://schemas.microsoft.com/office/drawing/2014/main" id="{2F37EF93-D90C-46C2-B13C-ED3233B6D265}"/>
              </a:ext>
            </a:extLst>
          </p:cNvPr>
          <p:cNvSpPr>
            <a:spLocks noChangeArrowheads="1"/>
          </p:cNvSpPr>
          <p:nvPr/>
        </p:nvSpPr>
        <p:spPr bwMode="auto">
          <a:xfrm>
            <a:off x="2133600" y="76200"/>
            <a:ext cx="7772400" cy="914400"/>
          </a:xfrm>
          <a:prstGeom prst="rect">
            <a:avLst/>
          </a:prstGeom>
          <a:noFill/>
          <a:ln w="9525">
            <a:noFill/>
            <a:miter lim="800000"/>
            <a:headEnd/>
            <a:tailEnd/>
          </a:ln>
          <a:effectLst/>
        </p:spPr>
        <p:txBody>
          <a:bodyPr anchor="ctr"/>
          <a:lstStyle/>
          <a:p>
            <a:pPr algn="ctr" eaLnBrk="1" hangingPunct="1">
              <a:defRPr/>
            </a:pPr>
            <a:r>
              <a:rPr lang="en-US" sz="3600" dirty="0">
                <a:solidFill>
                  <a:srgbClr val="000000"/>
                </a:solidFill>
                <a:effectLst>
                  <a:outerShdw blurRad="38100" dist="38100" dir="2700000" algn="tl">
                    <a:srgbClr val="FFFFFF"/>
                  </a:outerShdw>
                </a:effectLst>
                <a:cs typeface="Arial" charset="0"/>
              </a:rPr>
              <a:t>Prototyping Database Methodology</a:t>
            </a:r>
            <a:br>
              <a:rPr lang="en-US" sz="3600" dirty="0">
                <a:solidFill>
                  <a:srgbClr val="000000"/>
                </a:solidFill>
                <a:effectLst>
                  <a:outerShdw blurRad="38100" dist="38100" dir="2700000" algn="tl">
                    <a:srgbClr val="FFFFFF"/>
                  </a:outerShdw>
                </a:effectLst>
                <a:cs typeface="Arial" charset="0"/>
              </a:rPr>
            </a:br>
            <a:r>
              <a:rPr lang="en-US" sz="3600" dirty="0">
                <a:solidFill>
                  <a:srgbClr val="000000"/>
                </a:solidFill>
                <a:effectLst>
                  <a:outerShdw blurRad="38100" dist="38100" dir="2700000" algn="tl">
                    <a:srgbClr val="FFFFFF"/>
                  </a:outerShdw>
                </a:effectLst>
                <a:cs typeface="Arial" charset="0"/>
              </a:rPr>
              <a:t>(Figure 1-11)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1">
            <a:extLst>
              <a:ext uri="{FF2B5EF4-FFF2-40B4-BE49-F238E27FC236}">
                <a16:creationId xmlns:a16="http://schemas.microsoft.com/office/drawing/2014/main" id="{1270BA08-0C55-4F74-949E-F756A99E9B84}"/>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62E64AE1-176D-476A-A7D0-85BBF81F11E1}" type="slidenum">
              <a:rPr lang="en-US" altLang="en-US" smtClean="0">
                <a:solidFill>
                  <a:srgbClr val="000000"/>
                </a:solidFill>
                <a:latin typeface="Arial" panose="020B0604020202020204" pitchFamily="34" charset="0"/>
              </a:rPr>
              <a:pPr eaLnBrk="1" hangingPunct="1">
                <a:defRPr/>
              </a:pPr>
              <a:t>46</a:t>
            </a:fld>
            <a:endParaRPr lang="en-US" altLang="en-US">
              <a:solidFill>
                <a:srgbClr val="000000"/>
              </a:solidFill>
              <a:latin typeface="Arial" panose="020B0604020202020204" pitchFamily="34" charset="0"/>
            </a:endParaRPr>
          </a:p>
        </p:txBody>
      </p:sp>
      <p:pic>
        <p:nvPicPr>
          <p:cNvPr id="95235" name="Picture 15" descr="FIG02_06">
            <a:extLst>
              <a:ext uri="{FF2B5EF4-FFF2-40B4-BE49-F238E27FC236}">
                <a16:creationId xmlns:a16="http://schemas.microsoft.com/office/drawing/2014/main" id="{07DCDB9D-2762-4A78-BBA8-D5752B8B56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533400"/>
            <a:ext cx="9144000" cy="544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36" name="AutoShape 6">
            <a:extLst>
              <a:ext uri="{FF2B5EF4-FFF2-40B4-BE49-F238E27FC236}">
                <a16:creationId xmlns:a16="http://schemas.microsoft.com/office/drawing/2014/main" id="{4C73F9F6-5DBF-4F13-92BD-C8F09ED51424}"/>
              </a:ext>
            </a:extLst>
          </p:cNvPr>
          <p:cNvSpPr>
            <a:spLocks noChangeArrowheads="1"/>
          </p:cNvSpPr>
          <p:nvPr/>
        </p:nvSpPr>
        <p:spPr bwMode="auto">
          <a:xfrm>
            <a:off x="4267200" y="2209800"/>
            <a:ext cx="609600" cy="533400"/>
          </a:xfrm>
          <a:prstGeom prst="upArrow">
            <a:avLst>
              <a:gd name="adj1" fmla="val 50000"/>
              <a:gd name="adj2" fmla="val 25000"/>
            </a:avLst>
          </a:prstGeom>
          <a:solidFill>
            <a:schemeClr val="folHlink"/>
          </a:solidFill>
          <a:ln w="9525">
            <a:solidFill>
              <a:schemeClr val="tx1"/>
            </a:solidFill>
            <a:miter lim="800000"/>
            <a:headEnd/>
            <a:tailEnd/>
          </a:ln>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r" eaLnBrk="1" hangingPunct="1">
              <a:spcBef>
                <a:spcPct val="0"/>
              </a:spcBef>
              <a:buClrTx/>
              <a:buSzTx/>
              <a:buFontTx/>
              <a:buNone/>
            </a:pPr>
            <a:endParaRPr lang="en-US" altLang="en-US" sz="1800"/>
          </a:p>
        </p:txBody>
      </p:sp>
      <p:sp>
        <p:nvSpPr>
          <p:cNvPr id="95237" name="Rectangle 12">
            <a:extLst>
              <a:ext uri="{FF2B5EF4-FFF2-40B4-BE49-F238E27FC236}">
                <a16:creationId xmlns:a16="http://schemas.microsoft.com/office/drawing/2014/main" id="{2F02224A-8483-4EFD-AC6D-5A4C06A992AA}"/>
              </a:ext>
            </a:extLst>
          </p:cNvPr>
          <p:cNvSpPr>
            <a:spLocks noChangeArrowheads="1"/>
          </p:cNvSpPr>
          <p:nvPr/>
        </p:nvSpPr>
        <p:spPr bwMode="auto">
          <a:xfrm>
            <a:off x="1524000" y="2590800"/>
            <a:ext cx="2133600" cy="3581400"/>
          </a:xfrm>
          <a:prstGeom prst="rect">
            <a:avLst/>
          </a:prstGeom>
          <a:solidFill>
            <a:srgbClr val="E3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r" eaLnBrk="1" hangingPunct="1">
              <a:spcBef>
                <a:spcPct val="0"/>
              </a:spcBef>
              <a:buClrTx/>
              <a:buSzTx/>
              <a:buFontTx/>
              <a:buNone/>
            </a:pPr>
            <a:endParaRPr lang="en-US" altLang="en-US" sz="1800"/>
          </a:p>
        </p:txBody>
      </p:sp>
      <p:sp>
        <p:nvSpPr>
          <p:cNvPr id="95238" name="Rectangle 13">
            <a:extLst>
              <a:ext uri="{FF2B5EF4-FFF2-40B4-BE49-F238E27FC236}">
                <a16:creationId xmlns:a16="http://schemas.microsoft.com/office/drawing/2014/main" id="{4E69F566-7923-469D-8D94-A90FA08C9FDD}"/>
              </a:ext>
            </a:extLst>
          </p:cNvPr>
          <p:cNvSpPr>
            <a:spLocks noChangeArrowheads="1"/>
          </p:cNvSpPr>
          <p:nvPr/>
        </p:nvSpPr>
        <p:spPr bwMode="auto">
          <a:xfrm>
            <a:off x="8153400" y="1066800"/>
            <a:ext cx="2514600" cy="5105400"/>
          </a:xfrm>
          <a:prstGeom prst="rect">
            <a:avLst/>
          </a:prstGeom>
          <a:solidFill>
            <a:srgbClr val="D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r" eaLnBrk="1" hangingPunct="1">
              <a:spcBef>
                <a:spcPct val="0"/>
              </a:spcBef>
              <a:buClrTx/>
              <a:buSzTx/>
              <a:buFontTx/>
              <a:buNone/>
            </a:pPr>
            <a:endParaRPr lang="en-US" altLang="en-US" sz="1800"/>
          </a:p>
        </p:txBody>
      </p:sp>
      <p:sp>
        <p:nvSpPr>
          <p:cNvPr id="95239" name="Rectangle 16">
            <a:extLst>
              <a:ext uri="{FF2B5EF4-FFF2-40B4-BE49-F238E27FC236}">
                <a16:creationId xmlns:a16="http://schemas.microsoft.com/office/drawing/2014/main" id="{A4EAAB12-767A-4077-84A4-57C1421D4339}"/>
              </a:ext>
            </a:extLst>
          </p:cNvPr>
          <p:cNvSpPr>
            <a:spLocks noChangeArrowheads="1"/>
          </p:cNvSpPr>
          <p:nvPr/>
        </p:nvSpPr>
        <p:spPr bwMode="auto">
          <a:xfrm>
            <a:off x="1524000" y="533400"/>
            <a:ext cx="9144000" cy="4572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r" eaLnBrk="1" hangingPunct="1">
              <a:spcBef>
                <a:spcPct val="0"/>
              </a:spcBef>
              <a:buClrTx/>
              <a:buSzTx/>
              <a:buFontTx/>
              <a:buNone/>
            </a:pPr>
            <a:endParaRPr lang="en-US" altLang="en-US" sz="1800"/>
          </a:p>
        </p:txBody>
      </p:sp>
      <p:sp>
        <p:nvSpPr>
          <p:cNvPr id="78865" name="Rectangle 17">
            <a:extLst>
              <a:ext uri="{FF2B5EF4-FFF2-40B4-BE49-F238E27FC236}">
                <a16:creationId xmlns:a16="http://schemas.microsoft.com/office/drawing/2014/main" id="{7D28D69C-E327-408B-838D-C21F8904CE66}"/>
              </a:ext>
            </a:extLst>
          </p:cNvPr>
          <p:cNvSpPr>
            <a:spLocks noChangeArrowheads="1"/>
          </p:cNvSpPr>
          <p:nvPr/>
        </p:nvSpPr>
        <p:spPr bwMode="auto">
          <a:xfrm>
            <a:off x="2133600" y="76200"/>
            <a:ext cx="7772400" cy="914400"/>
          </a:xfrm>
          <a:prstGeom prst="rect">
            <a:avLst/>
          </a:prstGeom>
          <a:noFill/>
          <a:ln w="9525">
            <a:noFill/>
            <a:miter lim="800000"/>
            <a:headEnd/>
            <a:tailEnd/>
          </a:ln>
          <a:effectLst/>
        </p:spPr>
        <p:txBody>
          <a:bodyPr anchor="ctr"/>
          <a:lstStyle/>
          <a:p>
            <a:pPr algn="ctr" eaLnBrk="1" hangingPunct="1">
              <a:defRPr/>
            </a:pPr>
            <a:r>
              <a:rPr lang="en-US" sz="3600" dirty="0">
                <a:solidFill>
                  <a:srgbClr val="000000"/>
                </a:solidFill>
                <a:effectLst>
                  <a:outerShdw blurRad="38100" dist="38100" dir="2700000" algn="tl">
                    <a:srgbClr val="FFFFFF"/>
                  </a:outerShdw>
                </a:effectLst>
                <a:cs typeface="Arial" charset="0"/>
              </a:rPr>
              <a:t>Prototyping Database Methodology</a:t>
            </a:r>
            <a:br>
              <a:rPr lang="en-US" sz="3600" dirty="0">
                <a:solidFill>
                  <a:srgbClr val="000000"/>
                </a:solidFill>
                <a:effectLst>
                  <a:outerShdw blurRad="38100" dist="38100" dir="2700000" algn="tl">
                    <a:srgbClr val="FFFFFF"/>
                  </a:outerShdw>
                </a:effectLst>
                <a:cs typeface="Arial" charset="0"/>
              </a:rPr>
            </a:br>
            <a:r>
              <a:rPr lang="en-US" sz="3600" dirty="0">
                <a:solidFill>
                  <a:srgbClr val="000000"/>
                </a:solidFill>
                <a:effectLst>
                  <a:outerShdw blurRad="38100" dist="38100" dir="2700000" algn="tl">
                    <a:srgbClr val="FFFFFF"/>
                  </a:outerShdw>
                </a:effectLst>
                <a:cs typeface="Arial" charset="0"/>
              </a:rPr>
              <a:t>(Figure 1-11) </a:t>
            </a:r>
            <a:r>
              <a:rPr lang="en-US" sz="4000" dirty="0">
                <a:solidFill>
                  <a:srgbClr val="000000"/>
                </a:solidFill>
                <a:effectLst>
                  <a:outerShdw blurRad="38100" dist="38100" dir="2700000" algn="tl">
                    <a:srgbClr val="FFFFFF"/>
                  </a:outerShdw>
                </a:effectLst>
                <a:cs typeface="Arial" charset="0"/>
              </a:rPr>
              <a:t>(cont.)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a:extLst>
              <a:ext uri="{FF2B5EF4-FFF2-40B4-BE49-F238E27FC236}">
                <a16:creationId xmlns:a16="http://schemas.microsoft.com/office/drawing/2014/main" id="{348B699B-5C00-4487-8B8C-597F88A68B02}"/>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8E243665-06F8-4313-B0CF-D2BD7539887E}" type="slidenum">
              <a:rPr lang="en-US" altLang="en-US" smtClean="0">
                <a:solidFill>
                  <a:srgbClr val="000000"/>
                </a:solidFill>
                <a:latin typeface="Arial" panose="020B0604020202020204" pitchFamily="34" charset="0"/>
              </a:rPr>
              <a:pPr eaLnBrk="1" hangingPunct="1">
                <a:defRPr/>
              </a:pPr>
              <a:t>47</a:t>
            </a:fld>
            <a:endParaRPr lang="en-US" altLang="en-US">
              <a:solidFill>
                <a:srgbClr val="000000"/>
              </a:solidFill>
              <a:latin typeface="Arial" panose="020B0604020202020204" pitchFamily="34" charset="0"/>
            </a:endParaRPr>
          </a:p>
        </p:txBody>
      </p:sp>
      <p:pic>
        <p:nvPicPr>
          <p:cNvPr id="97283" name="Picture 10" descr="FIG02_06">
            <a:extLst>
              <a:ext uri="{FF2B5EF4-FFF2-40B4-BE49-F238E27FC236}">
                <a16:creationId xmlns:a16="http://schemas.microsoft.com/office/drawing/2014/main" id="{F81E0715-B795-4FC0-BC9A-0A3272CF1C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533400"/>
            <a:ext cx="9144000" cy="544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4" name="AutoShape 6">
            <a:extLst>
              <a:ext uri="{FF2B5EF4-FFF2-40B4-BE49-F238E27FC236}">
                <a16:creationId xmlns:a16="http://schemas.microsoft.com/office/drawing/2014/main" id="{FF7CED7D-B1A0-4EA2-BE89-191742B28C87}"/>
              </a:ext>
            </a:extLst>
          </p:cNvPr>
          <p:cNvSpPr>
            <a:spLocks noChangeArrowheads="1"/>
          </p:cNvSpPr>
          <p:nvPr/>
        </p:nvSpPr>
        <p:spPr bwMode="auto">
          <a:xfrm>
            <a:off x="7162800" y="2133600"/>
            <a:ext cx="609600" cy="533400"/>
          </a:xfrm>
          <a:prstGeom prst="upArrow">
            <a:avLst>
              <a:gd name="adj1" fmla="val 50000"/>
              <a:gd name="adj2" fmla="val 25000"/>
            </a:avLst>
          </a:prstGeom>
          <a:solidFill>
            <a:schemeClr val="folHlink"/>
          </a:solidFill>
          <a:ln w="9525">
            <a:solidFill>
              <a:schemeClr val="tx1"/>
            </a:solidFill>
            <a:miter lim="800000"/>
            <a:headEnd/>
            <a:tailEnd/>
          </a:ln>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r" eaLnBrk="1" hangingPunct="1">
              <a:spcBef>
                <a:spcPct val="0"/>
              </a:spcBef>
              <a:buClrTx/>
              <a:buSzTx/>
              <a:buFontTx/>
              <a:buNone/>
            </a:pPr>
            <a:endParaRPr lang="en-US" altLang="en-US" sz="1800"/>
          </a:p>
        </p:txBody>
      </p:sp>
      <p:sp>
        <p:nvSpPr>
          <p:cNvPr id="97285" name="Rectangle 9">
            <a:extLst>
              <a:ext uri="{FF2B5EF4-FFF2-40B4-BE49-F238E27FC236}">
                <a16:creationId xmlns:a16="http://schemas.microsoft.com/office/drawing/2014/main" id="{2095ED30-0CE7-498B-A83E-728E8F967377}"/>
              </a:ext>
            </a:extLst>
          </p:cNvPr>
          <p:cNvSpPr>
            <a:spLocks noChangeArrowheads="1"/>
          </p:cNvSpPr>
          <p:nvPr/>
        </p:nvSpPr>
        <p:spPr bwMode="auto">
          <a:xfrm>
            <a:off x="1524000" y="2590800"/>
            <a:ext cx="2133600" cy="3581400"/>
          </a:xfrm>
          <a:prstGeom prst="rect">
            <a:avLst/>
          </a:prstGeom>
          <a:solidFill>
            <a:srgbClr val="D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r" eaLnBrk="1" hangingPunct="1">
              <a:spcBef>
                <a:spcPct val="0"/>
              </a:spcBef>
              <a:buClrTx/>
              <a:buSzTx/>
              <a:buFontTx/>
              <a:buNone/>
            </a:pPr>
            <a:endParaRPr lang="en-US" altLang="en-US" sz="1800"/>
          </a:p>
        </p:txBody>
      </p:sp>
      <p:sp>
        <p:nvSpPr>
          <p:cNvPr id="97286" name="Rectangle 11">
            <a:extLst>
              <a:ext uri="{FF2B5EF4-FFF2-40B4-BE49-F238E27FC236}">
                <a16:creationId xmlns:a16="http://schemas.microsoft.com/office/drawing/2014/main" id="{A0B78C0F-1B08-46CC-89E7-1C2B14DE4946}"/>
              </a:ext>
            </a:extLst>
          </p:cNvPr>
          <p:cNvSpPr>
            <a:spLocks noChangeArrowheads="1"/>
          </p:cNvSpPr>
          <p:nvPr/>
        </p:nvSpPr>
        <p:spPr bwMode="auto">
          <a:xfrm>
            <a:off x="1524000" y="533400"/>
            <a:ext cx="9144000" cy="4572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r" eaLnBrk="1" hangingPunct="1">
              <a:spcBef>
                <a:spcPct val="0"/>
              </a:spcBef>
              <a:buClrTx/>
              <a:buSzTx/>
              <a:buFontTx/>
              <a:buNone/>
            </a:pPr>
            <a:endParaRPr lang="en-US" altLang="en-US" sz="1800"/>
          </a:p>
        </p:txBody>
      </p:sp>
      <p:sp>
        <p:nvSpPr>
          <p:cNvPr id="80908" name="Rectangle 12">
            <a:extLst>
              <a:ext uri="{FF2B5EF4-FFF2-40B4-BE49-F238E27FC236}">
                <a16:creationId xmlns:a16="http://schemas.microsoft.com/office/drawing/2014/main" id="{BFCDA3CF-BEEB-44C0-9A62-8923FB96425D}"/>
              </a:ext>
            </a:extLst>
          </p:cNvPr>
          <p:cNvSpPr>
            <a:spLocks noChangeArrowheads="1"/>
          </p:cNvSpPr>
          <p:nvPr/>
        </p:nvSpPr>
        <p:spPr bwMode="auto">
          <a:xfrm>
            <a:off x="2133600" y="76200"/>
            <a:ext cx="7772400" cy="914400"/>
          </a:xfrm>
          <a:prstGeom prst="rect">
            <a:avLst/>
          </a:prstGeom>
          <a:noFill/>
          <a:ln w="9525">
            <a:noFill/>
            <a:miter lim="800000"/>
            <a:headEnd/>
            <a:tailEnd/>
          </a:ln>
          <a:effectLst/>
        </p:spPr>
        <p:txBody>
          <a:bodyPr anchor="ctr"/>
          <a:lstStyle/>
          <a:p>
            <a:pPr algn="ctr" eaLnBrk="1" hangingPunct="1">
              <a:defRPr/>
            </a:pPr>
            <a:r>
              <a:rPr lang="en-US" sz="3600" dirty="0">
                <a:solidFill>
                  <a:srgbClr val="000000"/>
                </a:solidFill>
                <a:effectLst>
                  <a:outerShdw blurRad="38100" dist="38100" dir="2700000" algn="tl">
                    <a:srgbClr val="FFFFFF"/>
                  </a:outerShdw>
                </a:effectLst>
                <a:cs typeface="Arial" charset="0"/>
              </a:rPr>
              <a:t>Prototyping Database Methodology</a:t>
            </a:r>
            <a:br>
              <a:rPr lang="en-US" sz="3600" dirty="0">
                <a:solidFill>
                  <a:srgbClr val="000000"/>
                </a:solidFill>
                <a:effectLst>
                  <a:outerShdw blurRad="38100" dist="38100" dir="2700000" algn="tl">
                    <a:srgbClr val="FFFFFF"/>
                  </a:outerShdw>
                </a:effectLst>
                <a:cs typeface="Arial" charset="0"/>
              </a:rPr>
            </a:br>
            <a:r>
              <a:rPr lang="en-US" sz="3600" dirty="0">
                <a:solidFill>
                  <a:srgbClr val="000000"/>
                </a:solidFill>
                <a:effectLst>
                  <a:outerShdw blurRad="38100" dist="38100" dir="2700000" algn="tl">
                    <a:srgbClr val="FFFFFF"/>
                  </a:outerShdw>
                </a:effectLst>
                <a:cs typeface="Arial" charset="0"/>
              </a:rPr>
              <a:t>(Figure 1-11)</a:t>
            </a:r>
            <a:r>
              <a:rPr lang="en-US" sz="4000" dirty="0">
                <a:solidFill>
                  <a:srgbClr val="000000"/>
                </a:solidFill>
                <a:effectLst>
                  <a:outerShdw blurRad="38100" dist="38100" dir="2700000" algn="tl">
                    <a:srgbClr val="FFFFFF"/>
                  </a:outerShdw>
                </a:effectLst>
                <a:cs typeface="Arial" charset="0"/>
              </a:rPr>
              <a:t> (cont.)</a:t>
            </a:r>
            <a:r>
              <a:rPr lang="en-US" sz="3600" dirty="0">
                <a:solidFill>
                  <a:srgbClr val="000000"/>
                </a:solidFill>
                <a:effectLst>
                  <a:outerShdw blurRad="38100" dist="38100" dir="2700000" algn="tl">
                    <a:srgbClr val="FFFFFF"/>
                  </a:outerShdw>
                </a:effectLst>
                <a:cs typeface="Arial" charset="0"/>
              </a:rPr>
              <a:t>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1">
            <a:extLst>
              <a:ext uri="{FF2B5EF4-FFF2-40B4-BE49-F238E27FC236}">
                <a16:creationId xmlns:a16="http://schemas.microsoft.com/office/drawing/2014/main" id="{E7F578B8-25B4-4664-B557-88DBD3CAF09B}"/>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0259B857-60ED-48AC-942B-433C681ADB54}" type="slidenum">
              <a:rPr lang="en-US" altLang="en-US" smtClean="0">
                <a:solidFill>
                  <a:srgbClr val="000000"/>
                </a:solidFill>
                <a:latin typeface="Arial" panose="020B0604020202020204" pitchFamily="34" charset="0"/>
              </a:rPr>
              <a:pPr eaLnBrk="1" hangingPunct="1">
                <a:defRPr/>
              </a:pPr>
              <a:t>48</a:t>
            </a:fld>
            <a:endParaRPr lang="en-US" altLang="en-US">
              <a:solidFill>
                <a:srgbClr val="000000"/>
              </a:solidFill>
              <a:latin typeface="Arial" panose="020B0604020202020204" pitchFamily="34" charset="0"/>
            </a:endParaRPr>
          </a:p>
        </p:txBody>
      </p:sp>
      <p:pic>
        <p:nvPicPr>
          <p:cNvPr id="99331" name="Picture 10" descr="FIG02_06">
            <a:extLst>
              <a:ext uri="{FF2B5EF4-FFF2-40B4-BE49-F238E27FC236}">
                <a16:creationId xmlns:a16="http://schemas.microsoft.com/office/drawing/2014/main" id="{2ED42856-8C26-42C8-B46B-D52AC33D99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533400"/>
            <a:ext cx="9144000" cy="544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32" name="Rectangle 4">
            <a:extLst>
              <a:ext uri="{FF2B5EF4-FFF2-40B4-BE49-F238E27FC236}">
                <a16:creationId xmlns:a16="http://schemas.microsoft.com/office/drawing/2014/main" id="{E48EE2D8-B87B-431C-AB7F-29C4CE564AD2}"/>
              </a:ext>
            </a:extLst>
          </p:cNvPr>
          <p:cNvSpPr>
            <a:spLocks noChangeArrowheads="1"/>
          </p:cNvSpPr>
          <p:nvPr/>
        </p:nvSpPr>
        <p:spPr bwMode="auto">
          <a:xfrm>
            <a:off x="1524000" y="2590800"/>
            <a:ext cx="2133600" cy="2057400"/>
          </a:xfrm>
          <a:prstGeom prst="rect">
            <a:avLst/>
          </a:prstGeom>
          <a:solidFill>
            <a:srgbClr val="D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r" eaLnBrk="1" hangingPunct="1">
              <a:spcBef>
                <a:spcPct val="0"/>
              </a:spcBef>
              <a:buClrTx/>
              <a:buSzTx/>
              <a:buFontTx/>
              <a:buNone/>
            </a:pPr>
            <a:endParaRPr lang="en-US" altLang="en-US" sz="1800"/>
          </a:p>
        </p:txBody>
      </p:sp>
      <p:sp>
        <p:nvSpPr>
          <p:cNvPr id="99333" name="AutoShape 6">
            <a:extLst>
              <a:ext uri="{FF2B5EF4-FFF2-40B4-BE49-F238E27FC236}">
                <a16:creationId xmlns:a16="http://schemas.microsoft.com/office/drawing/2014/main" id="{0B030BDD-556D-4D9D-9456-2BA33A1EF667}"/>
              </a:ext>
            </a:extLst>
          </p:cNvPr>
          <p:cNvSpPr>
            <a:spLocks noChangeArrowheads="1"/>
          </p:cNvSpPr>
          <p:nvPr/>
        </p:nvSpPr>
        <p:spPr bwMode="auto">
          <a:xfrm>
            <a:off x="4191000" y="5867400"/>
            <a:ext cx="609600" cy="533400"/>
          </a:xfrm>
          <a:prstGeom prst="upArrow">
            <a:avLst>
              <a:gd name="adj1" fmla="val 50000"/>
              <a:gd name="adj2" fmla="val 25000"/>
            </a:avLst>
          </a:prstGeom>
          <a:solidFill>
            <a:schemeClr val="folHlink"/>
          </a:solidFill>
          <a:ln w="9525">
            <a:solidFill>
              <a:schemeClr val="tx1"/>
            </a:solidFill>
            <a:miter lim="800000"/>
            <a:headEnd/>
            <a:tailEnd/>
          </a:ln>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r" eaLnBrk="1" hangingPunct="1">
              <a:spcBef>
                <a:spcPct val="0"/>
              </a:spcBef>
              <a:buClrTx/>
              <a:buSzTx/>
              <a:buFontTx/>
              <a:buNone/>
            </a:pPr>
            <a:endParaRPr lang="en-US" altLang="en-US" sz="1800"/>
          </a:p>
        </p:txBody>
      </p:sp>
      <p:sp>
        <p:nvSpPr>
          <p:cNvPr id="99334" name="AutoShape 7">
            <a:extLst>
              <a:ext uri="{FF2B5EF4-FFF2-40B4-BE49-F238E27FC236}">
                <a16:creationId xmlns:a16="http://schemas.microsoft.com/office/drawing/2014/main" id="{249286EB-85B4-4336-A31D-E3A2B92A33C0}"/>
              </a:ext>
            </a:extLst>
          </p:cNvPr>
          <p:cNvSpPr>
            <a:spLocks noChangeArrowheads="1"/>
          </p:cNvSpPr>
          <p:nvPr/>
        </p:nvSpPr>
        <p:spPr bwMode="auto">
          <a:xfrm>
            <a:off x="7162800" y="5867400"/>
            <a:ext cx="609600" cy="533400"/>
          </a:xfrm>
          <a:prstGeom prst="upArrow">
            <a:avLst>
              <a:gd name="adj1" fmla="val 50000"/>
              <a:gd name="adj2" fmla="val 25000"/>
            </a:avLst>
          </a:prstGeom>
          <a:solidFill>
            <a:schemeClr val="folHlink"/>
          </a:solidFill>
          <a:ln w="9525">
            <a:solidFill>
              <a:schemeClr val="tx1"/>
            </a:solidFill>
            <a:miter lim="800000"/>
            <a:headEnd/>
            <a:tailEnd/>
          </a:ln>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r" eaLnBrk="1" hangingPunct="1">
              <a:spcBef>
                <a:spcPct val="0"/>
              </a:spcBef>
              <a:buClrTx/>
              <a:buSzTx/>
              <a:buFontTx/>
              <a:buNone/>
            </a:pPr>
            <a:endParaRPr lang="en-US" altLang="en-US" sz="1800"/>
          </a:p>
        </p:txBody>
      </p:sp>
      <p:sp>
        <p:nvSpPr>
          <p:cNvPr id="99335" name="AutoShape 8">
            <a:extLst>
              <a:ext uri="{FF2B5EF4-FFF2-40B4-BE49-F238E27FC236}">
                <a16:creationId xmlns:a16="http://schemas.microsoft.com/office/drawing/2014/main" id="{2764FBF9-EFB0-46CA-99A4-85F7CB3ADBDB}"/>
              </a:ext>
            </a:extLst>
          </p:cNvPr>
          <p:cNvSpPr>
            <a:spLocks noChangeArrowheads="1"/>
          </p:cNvSpPr>
          <p:nvPr/>
        </p:nvSpPr>
        <p:spPr bwMode="auto">
          <a:xfrm>
            <a:off x="5029200" y="5867400"/>
            <a:ext cx="609600" cy="457200"/>
          </a:xfrm>
          <a:prstGeom prst="curvedRightArrow">
            <a:avLst>
              <a:gd name="adj1" fmla="val 20000"/>
              <a:gd name="adj2" fmla="val 40000"/>
              <a:gd name="adj3" fmla="val 44444"/>
            </a:avLst>
          </a:prstGeom>
          <a:solidFill>
            <a:schemeClr val="accent1"/>
          </a:solidFill>
          <a:ln w="9525">
            <a:solidFill>
              <a:schemeClr val="tx1"/>
            </a:solidFill>
            <a:miter lim="800000"/>
            <a:headEnd/>
            <a:tailEnd/>
          </a:ln>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r" eaLnBrk="1" hangingPunct="1">
              <a:spcBef>
                <a:spcPct val="0"/>
              </a:spcBef>
              <a:buClrTx/>
              <a:buSzTx/>
              <a:buFontTx/>
              <a:buNone/>
            </a:pPr>
            <a:endParaRPr lang="en-US" altLang="en-US" sz="1800"/>
          </a:p>
        </p:txBody>
      </p:sp>
      <p:sp>
        <p:nvSpPr>
          <p:cNvPr id="99336" name="AutoShape 9">
            <a:extLst>
              <a:ext uri="{FF2B5EF4-FFF2-40B4-BE49-F238E27FC236}">
                <a16:creationId xmlns:a16="http://schemas.microsoft.com/office/drawing/2014/main" id="{DF2F8C28-4D44-41CC-8AFC-5EF3EF6B9D6E}"/>
              </a:ext>
            </a:extLst>
          </p:cNvPr>
          <p:cNvSpPr>
            <a:spLocks noChangeArrowheads="1"/>
          </p:cNvSpPr>
          <p:nvPr/>
        </p:nvSpPr>
        <p:spPr bwMode="auto">
          <a:xfrm>
            <a:off x="6248400" y="5867400"/>
            <a:ext cx="457200" cy="457200"/>
          </a:xfrm>
          <a:prstGeom prst="curvedLeftArrow">
            <a:avLst>
              <a:gd name="adj1" fmla="val 20000"/>
              <a:gd name="adj2" fmla="val 40000"/>
              <a:gd name="adj3" fmla="val 33333"/>
            </a:avLst>
          </a:prstGeom>
          <a:solidFill>
            <a:schemeClr val="accent1"/>
          </a:solidFill>
          <a:ln w="9525">
            <a:solidFill>
              <a:schemeClr val="tx1"/>
            </a:solidFill>
            <a:miter lim="800000"/>
            <a:headEnd/>
            <a:tailEnd/>
          </a:ln>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r" eaLnBrk="1" hangingPunct="1">
              <a:spcBef>
                <a:spcPct val="0"/>
              </a:spcBef>
              <a:buClrTx/>
              <a:buSzTx/>
              <a:buFontTx/>
              <a:buNone/>
            </a:pPr>
            <a:endParaRPr lang="en-US" altLang="en-US" sz="1800"/>
          </a:p>
        </p:txBody>
      </p:sp>
      <p:sp>
        <p:nvSpPr>
          <p:cNvPr id="99337" name="Rectangle 11">
            <a:extLst>
              <a:ext uri="{FF2B5EF4-FFF2-40B4-BE49-F238E27FC236}">
                <a16:creationId xmlns:a16="http://schemas.microsoft.com/office/drawing/2014/main" id="{771ED0FF-C9DB-43B0-A0B2-B7B1BC75D197}"/>
              </a:ext>
            </a:extLst>
          </p:cNvPr>
          <p:cNvSpPr>
            <a:spLocks noChangeArrowheads="1"/>
          </p:cNvSpPr>
          <p:nvPr/>
        </p:nvSpPr>
        <p:spPr bwMode="auto">
          <a:xfrm>
            <a:off x="1524000" y="533400"/>
            <a:ext cx="9144000" cy="4572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r" eaLnBrk="1" hangingPunct="1">
              <a:spcBef>
                <a:spcPct val="0"/>
              </a:spcBef>
              <a:buClrTx/>
              <a:buSzTx/>
              <a:buFontTx/>
              <a:buNone/>
            </a:pPr>
            <a:endParaRPr lang="en-US" altLang="en-US" sz="1800"/>
          </a:p>
        </p:txBody>
      </p:sp>
      <p:sp>
        <p:nvSpPr>
          <p:cNvPr id="81932" name="Rectangle 12">
            <a:extLst>
              <a:ext uri="{FF2B5EF4-FFF2-40B4-BE49-F238E27FC236}">
                <a16:creationId xmlns:a16="http://schemas.microsoft.com/office/drawing/2014/main" id="{D32C7E91-A864-4534-AD8D-D9731369413C}"/>
              </a:ext>
            </a:extLst>
          </p:cNvPr>
          <p:cNvSpPr>
            <a:spLocks noChangeArrowheads="1"/>
          </p:cNvSpPr>
          <p:nvPr/>
        </p:nvSpPr>
        <p:spPr bwMode="auto">
          <a:xfrm>
            <a:off x="2133600" y="76200"/>
            <a:ext cx="7772400" cy="914400"/>
          </a:xfrm>
          <a:prstGeom prst="rect">
            <a:avLst/>
          </a:prstGeom>
          <a:noFill/>
          <a:ln w="9525">
            <a:noFill/>
            <a:miter lim="800000"/>
            <a:headEnd/>
            <a:tailEnd/>
          </a:ln>
          <a:effectLst/>
        </p:spPr>
        <p:txBody>
          <a:bodyPr anchor="ctr"/>
          <a:lstStyle/>
          <a:p>
            <a:pPr algn="ctr" eaLnBrk="1" hangingPunct="1">
              <a:defRPr/>
            </a:pPr>
            <a:r>
              <a:rPr lang="en-US" sz="3600" dirty="0">
                <a:solidFill>
                  <a:srgbClr val="000000"/>
                </a:solidFill>
                <a:effectLst>
                  <a:outerShdw blurRad="38100" dist="38100" dir="2700000" algn="tl">
                    <a:srgbClr val="FFFFFF"/>
                  </a:outerShdw>
                </a:effectLst>
                <a:cs typeface="Arial" charset="0"/>
              </a:rPr>
              <a:t>Prototyping Database Methodology</a:t>
            </a:r>
            <a:br>
              <a:rPr lang="en-US" sz="3600" dirty="0">
                <a:solidFill>
                  <a:srgbClr val="000000"/>
                </a:solidFill>
                <a:effectLst>
                  <a:outerShdw blurRad="38100" dist="38100" dir="2700000" algn="tl">
                    <a:srgbClr val="FFFFFF"/>
                  </a:outerShdw>
                </a:effectLst>
                <a:cs typeface="Arial" charset="0"/>
              </a:rPr>
            </a:br>
            <a:r>
              <a:rPr lang="en-US" sz="3600" dirty="0">
                <a:solidFill>
                  <a:srgbClr val="000000"/>
                </a:solidFill>
                <a:effectLst>
                  <a:outerShdw blurRad="38100" dist="38100" dir="2700000" algn="tl">
                    <a:srgbClr val="FFFFFF"/>
                  </a:outerShdw>
                </a:effectLst>
                <a:cs typeface="Arial" charset="0"/>
              </a:rPr>
              <a:t>(Figure 1-11)</a:t>
            </a:r>
            <a:r>
              <a:rPr lang="en-US" sz="4000" dirty="0">
                <a:solidFill>
                  <a:srgbClr val="000000"/>
                </a:solidFill>
                <a:effectLst>
                  <a:outerShdw blurRad="38100" dist="38100" dir="2700000" algn="tl">
                    <a:srgbClr val="FFFFFF"/>
                  </a:outerShdw>
                </a:effectLst>
                <a:cs typeface="Arial" charset="0"/>
              </a:rPr>
              <a:t> (cont.)</a:t>
            </a:r>
            <a:r>
              <a:rPr lang="en-US" sz="3600" dirty="0">
                <a:solidFill>
                  <a:srgbClr val="000000"/>
                </a:solidFill>
                <a:effectLst>
                  <a:outerShdw blurRad="38100" dist="38100" dir="2700000" algn="tl">
                    <a:srgbClr val="FFFFFF"/>
                  </a:outerShdw>
                </a:effectLst>
                <a:cs typeface="Arial" charset="0"/>
              </a:rPr>
              <a: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AA24A247-8C59-4411-B6AF-10889A671B35}"/>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5AC87AB4-3ED8-40FA-93A4-B052D67E7641}" type="slidenum">
              <a:rPr lang="en-US" altLang="en-US" smtClean="0">
                <a:solidFill>
                  <a:srgbClr val="000000"/>
                </a:solidFill>
                <a:latin typeface="Arial" panose="020B0604020202020204" pitchFamily="34" charset="0"/>
              </a:rPr>
              <a:pPr eaLnBrk="1" hangingPunct="1">
                <a:defRPr/>
              </a:pPr>
              <a:t>49</a:t>
            </a:fld>
            <a:endParaRPr lang="en-US" altLang="en-US">
              <a:solidFill>
                <a:srgbClr val="000000"/>
              </a:solidFill>
              <a:latin typeface="Arial" panose="020B0604020202020204" pitchFamily="34" charset="0"/>
            </a:endParaRPr>
          </a:p>
        </p:txBody>
      </p:sp>
      <p:pic>
        <p:nvPicPr>
          <p:cNvPr id="101379" name="Picture 7" descr="FIG02_06">
            <a:extLst>
              <a:ext uri="{FF2B5EF4-FFF2-40B4-BE49-F238E27FC236}">
                <a16:creationId xmlns:a16="http://schemas.microsoft.com/office/drawing/2014/main" id="{9A157283-F817-46DD-B5E8-A47FE27CF9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533400"/>
            <a:ext cx="9144000" cy="544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80" name="AutoShape 6">
            <a:extLst>
              <a:ext uri="{FF2B5EF4-FFF2-40B4-BE49-F238E27FC236}">
                <a16:creationId xmlns:a16="http://schemas.microsoft.com/office/drawing/2014/main" id="{05C06E1F-2990-459D-A27E-D8645B1B2C92}"/>
              </a:ext>
            </a:extLst>
          </p:cNvPr>
          <p:cNvSpPr>
            <a:spLocks noChangeArrowheads="1"/>
          </p:cNvSpPr>
          <p:nvPr/>
        </p:nvSpPr>
        <p:spPr bwMode="auto">
          <a:xfrm flipV="1">
            <a:off x="4114800" y="2514600"/>
            <a:ext cx="609600" cy="533400"/>
          </a:xfrm>
          <a:prstGeom prst="upArrow">
            <a:avLst>
              <a:gd name="adj1" fmla="val 50000"/>
              <a:gd name="adj2" fmla="val 25000"/>
            </a:avLst>
          </a:prstGeom>
          <a:solidFill>
            <a:schemeClr val="folHlink"/>
          </a:solidFill>
          <a:ln w="9525">
            <a:solidFill>
              <a:schemeClr val="tx1"/>
            </a:solidFill>
            <a:miter lim="800000"/>
            <a:headEnd/>
            <a:tailEnd/>
          </a:ln>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r" eaLnBrk="1" hangingPunct="1">
              <a:spcBef>
                <a:spcPct val="0"/>
              </a:spcBef>
              <a:buClrTx/>
              <a:buSzTx/>
              <a:buFontTx/>
              <a:buNone/>
            </a:pPr>
            <a:endParaRPr lang="en-US" altLang="en-US" sz="1800"/>
          </a:p>
        </p:txBody>
      </p:sp>
      <p:sp>
        <p:nvSpPr>
          <p:cNvPr id="101381" name="Rectangle 8">
            <a:extLst>
              <a:ext uri="{FF2B5EF4-FFF2-40B4-BE49-F238E27FC236}">
                <a16:creationId xmlns:a16="http://schemas.microsoft.com/office/drawing/2014/main" id="{9905F1DF-78C3-4B38-8A36-F6BB6567E38B}"/>
              </a:ext>
            </a:extLst>
          </p:cNvPr>
          <p:cNvSpPr>
            <a:spLocks noChangeArrowheads="1"/>
          </p:cNvSpPr>
          <p:nvPr/>
        </p:nvSpPr>
        <p:spPr bwMode="auto">
          <a:xfrm>
            <a:off x="1524000" y="533400"/>
            <a:ext cx="9144000" cy="4572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r" eaLnBrk="1" hangingPunct="1">
              <a:spcBef>
                <a:spcPct val="0"/>
              </a:spcBef>
              <a:buClrTx/>
              <a:buSzTx/>
              <a:buFontTx/>
              <a:buNone/>
            </a:pPr>
            <a:endParaRPr lang="en-US" altLang="en-US" sz="1800"/>
          </a:p>
        </p:txBody>
      </p:sp>
      <p:sp>
        <p:nvSpPr>
          <p:cNvPr id="82953" name="Rectangle 9">
            <a:extLst>
              <a:ext uri="{FF2B5EF4-FFF2-40B4-BE49-F238E27FC236}">
                <a16:creationId xmlns:a16="http://schemas.microsoft.com/office/drawing/2014/main" id="{E3DDF6A1-ACAC-44BF-9F76-D3CDFD83C292}"/>
              </a:ext>
            </a:extLst>
          </p:cNvPr>
          <p:cNvSpPr>
            <a:spLocks noChangeArrowheads="1"/>
          </p:cNvSpPr>
          <p:nvPr/>
        </p:nvSpPr>
        <p:spPr bwMode="auto">
          <a:xfrm>
            <a:off x="2133600" y="76200"/>
            <a:ext cx="7772400" cy="914400"/>
          </a:xfrm>
          <a:prstGeom prst="rect">
            <a:avLst/>
          </a:prstGeom>
          <a:noFill/>
          <a:ln w="9525">
            <a:noFill/>
            <a:miter lim="800000"/>
            <a:headEnd/>
            <a:tailEnd/>
          </a:ln>
          <a:effectLst/>
        </p:spPr>
        <p:txBody>
          <a:bodyPr anchor="ctr"/>
          <a:lstStyle/>
          <a:p>
            <a:pPr algn="ctr" eaLnBrk="1" hangingPunct="1">
              <a:defRPr/>
            </a:pPr>
            <a:r>
              <a:rPr lang="en-US" sz="3600" dirty="0">
                <a:solidFill>
                  <a:srgbClr val="000000"/>
                </a:solidFill>
                <a:effectLst>
                  <a:outerShdw blurRad="38100" dist="38100" dir="2700000" algn="tl">
                    <a:srgbClr val="FFFFFF"/>
                  </a:outerShdw>
                </a:effectLst>
                <a:cs typeface="Arial" charset="0"/>
              </a:rPr>
              <a:t>Prototyping Database Methodology</a:t>
            </a:r>
            <a:br>
              <a:rPr lang="en-US" sz="3600" dirty="0">
                <a:solidFill>
                  <a:srgbClr val="000000"/>
                </a:solidFill>
                <a:effectLst>
                  <a:outerShdw blurRad="38100" dist="38100" dir="2700000" algn="tl">
                    <a:srgbClr val="FFFFFF"/>
                  </a:outerShdw>
                </a:effectLst>
                <a:cs typeface="Arial" charset="0"/>
              </a:rPr>
            </a:br>
            <a:r>
              <a:rPr lang="en-US" sz="3600" dirty="0">
                <a:solidFill>
                  <a:srgbClr val="000000"/>
                </a:solidFill>
                <a:effectLst>
                  <a:outerShdw blurRad="38100" dist="38100" dir="2700000" algn="tl">
                    <a:srgbClr val="FFFFFF"/>
                  </a:outerShdw>
                </a:effectLst>
                <a:cs typeface="Arial" charset="0"/>
              </a:rPr>
              <a:t>(Figure 1-11) </a:t>
            </a:r>
            <a:r>
              <a:rPr lang="en-US" sz="4000" dirty="0">
                <a:solidFill>
                  <a:srgbClr val="000000"/>
                </a:solidFill>
                <a:effectLst>
                  <a:outerShdw blurRad="38100" dist="38100" dir="2700000" algn="tl">
                    <a:srgbClr val="FFFFFF"/>
                  </a:outerShdw>
                </a:effectLst>
                <a:cs typeface="Arial" charset="0"/>
              </a:rPr>
              <a:t>(cont.)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5D18697D-AEAD-4C5D-BA7B-779CB5DB4B47}"/>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F576E139-5EF5-4803-A485-9FA3D77C540C}" type="slidenum">
              <a:rPr lang="en-US" altLang="en-US" smtClean="0">
                <a:solidFill>
                  <a:srgbClr val="000000"/>
                </a:solidFill>
                <a:latin typeface="Arial" panose="020B0604020202020204" pitchFamily="34" charset="0"/>
              </a:rPr>
              <a:pPr eaLnBrk="1" hangingPunct="1">
                <a:defRPr/>
              </a:pPr>
              <a:t>5</a:t>
            </a:fld>
            <a:endParaRPr lang="en-US" altLang="en-US">
              <a:solidFill>
                <a:srgbClr val="000000"/>
              </a:solidFill>
              <a:latin typeface="Arial" panose="020B0604020202020204" pitchFamily="34" charset="0"/>
            </a:endParaRPr>
          </a:p>
        </p:txBody>
      </p:sp>
      <p:sp>
        <p:nvSpPr>
          <p:cNvPr id="12291" name="Text Box 3">
            <a:extLst>
              <a:ext uri="{FF2B5EF4-FFF2-40B4-BE49-F238E27FC236}">
                <a16:creationId xmlns:a16="http://schemas.microsoft.com/office/drawing/2014/main" id="{CFA00E06-A1A9-4B8C-B488-87903EE07070}"/>
              </a:ext>
            </a:extLst>
          </p:cNvPr>
          <p:cNvSpPr txBox="1">
            <a:spLocks noChangeArrowheads="1"/>
          </p:cNvSpPr>
          <p:nvPr/>
        </p:nvSpPr>
        <p:spPr bwMode="auto">
          <a:xfrm>
            <a:off x="2117725" y="192088"/>
            <a:ext cx="890019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b="1" dirty="0">
                <a:solidFill>
                  <a:srgbClr val="000000"/>
                </a:solidFill>
                <a:latin typeface="Arial" panose="020B0604020202020204" pitchFamily="34" charset="0"/>
              </a:rPr>
              <a:t>Figure 1-1a Data in context – converting data to Information</a:t>
            </a:r>
          </a:p>
        </p:txBody>
      </p:sp>
      <p:sp>
        <p:nvSpPr>
          <p:cNvPr id="12292" name="Text Box 4">
            <a:extLst>
              <a:ext uri="{FF2B5EF4-FFF2-40B4-BE49-F238E27FC236}">
                <a16:creationId xmlns:a16="http://schemas.microsoft.com/office/drawing/2014/main" id="{B452FF8F-0579-4D8F-A788-C922517F87AE}"/>
              </a:ext>
            </a:extLst>
          </p:cNvPr>
          <p:cNvSpPr txBox="1">
            <a:spLocks noChangeArrowheads="1"/>
          </p:cNvSpPr>
          <p:nvPr/>
        </p:nvSpPr>
        <p:spPr bwMode="auto">
          <a:xfrm>
            <a:off x="3657600" y="5791201"/>
            <a:ext cx="434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1800" b="1">
                <a:solidFill>
                  <a:srgbClr val="000000"/>
                </a:solidFill>
                <a:latin typeface="Book Antiqua" panose="02040602050305030304" pitchFamily="18" charset="0"/>
              </a:rPr>
              <a:t>Context helps users understand data</a:t>
            </a:r>
          </a:p>
        </p:txBody>
      </p:sp>
      <p:pic>
        <p:nvPicPr>
          <p:cNvPr id="12293" name="Picture 5">
            <a:extLst>
              <a:ext uri="{FF2B5EF4-FFF2-40B4-BE49-F238E27FC236}">
                <a16:creationId xmlns:a16="http://schemas.microsoft.com/office/drawing/2014/main" id="{0F90F151-3DE2-42F3-B315-BAC69686144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5963" y="1219200"/>
            <a:ext cx="8331200" cy="430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Alternative Information Systems </a:t>
            </a:r>
            <a:r>
              <a:rPr lang="en-US" dirty="0">
                <a:effectLst/>
              </a:rPr>
              <a:t>Development</a:t>
            </a:r>
            <a:r>
              <a:rPr lang="en-US" dirty="0"/>
              <a:t> Approaches</a:t>
            </a:r>
          </a:p>
        </p:txBody>
      </p:sp>
      <p:sp>
        <p:nvSpPr>
          <p:cNvPr id="5" name="Text Placeholder 4"/>
          <p:cNvSpPr>
            <a:spLocks noGrp="1"/>
          </p:cNvSpPr>
          <p:nvPr>
            <p:ph type="body" idx="1"/>
          </p:nvPr>
        </p:nvSpPr>
        <p:spPr/>
        <p:txBody>
          <a:bodyPr/>
          <a:lstStyle/>
          <a:p>
            <a:r>
              <a:rPr lang="en-US" sz="2400" dirty="0">
                <a:effectLst/>
              </a:rPr>
              <a:t>Traditional S</a:t>
            </a:r>
            <a:r>
              <a:rPr lang="en-US" sz="100" dirty="0">
                <a:effectLst/>
              </a:rPr>
              <a:t> </a:t>
            </a:r>
            <a:r>
              <a:rPr lang="en-US" sz="2400" dirty="0">
                <a:effectLst/>
              </a:rPr>
              <a:t>D</a:t>
            </a:r>
            <a:r>
              <a:rPr lang="en-US" sz="100" dirty="0">
                <a:effectLst/>
              </a:rPr>
              <a:t> </a:t>
            </a:r>
            <a:r>
              <a:rPr lang="en-US" sz="2400" dirty="0">
                <a:effectLst/>
              </a:rPr>
              <a:t>L</a:t>
            </a:r>
            <a:r>
              <a:rPr lang="en-US" sz="100" dirty="0">
                <a:effectLst/>
              </a:rPr>
              <a:t> </a:t>
            </a:r>
            <a:r>
              <a:rPr lang="en-US" sz="2400" dirty="0">
                <a:effectLst/>
              </a:rPr>
              <a:t>C: methodical, structured, and time consuming</a:t>
            </a:r>
          </a:p>
          <a:p>
            <a:r>
              <a:rPr lang="en-US" sz="2400" dirty="0">
                <a:effectLst/>
              </a:rPr>
              <a:t>Rapid Application Development (R</a:t>
            </a:r>
            <a:r>
              <a:rPr lang="en-US" sz="100" dirty="0">
                <a:effectLst/>
              </a:rPr>
              <a:t> </a:t>
            </a:r>
            <a:r>
              <a:rPr lang="en-US" sz="2400" dirty="0">
                <a:effectLst/>
              </a:rPr>
              <a:t>A</a:t>
            </a:r>
            <a:r>
              <a:rPr lang="en-US" sz="100" dirty="0">
                <a:effectLst/>
              </a:rPr>
              <a:t> </a:t>
            </a:r>
            <a:r>
              <a:rPr lang="en-US" sz="2400" dirty="0">
                <a:effectLst/>
              </a:rPr>
              <a:t>D): faster and more adaptive, especially when a database is already in place</a:t>
            </a:r>
          </a:p>
          <a:p>
            <a:r>
              <a:rPr lang="en-US" sz="2400" dirty="0">
                <a:effectLst/>
              </a:rPr>
              <a:t>Several flavors:</a:t>
            </a:r>
          </a:p>
          <a:p>
            <a:pPr lvl="1"/>
            <a:r>
              <a:rPr lang="en-US" sz="2400" dirty="0">
                <a:effectLst/>
              </a:rPr>
              <a:t>Prototyping</a:t>
            </a:r>
          </a:p>
          <a:p>
            <a:pPr lvl="1"/>
            <a:r>
              <a:rPr lang="en-US" sz="2400" dirty="0">
                <a:effectLst/>
              </a:rPr>
              <a:t>Agile methodologies</a:t>
            </a:r>
          </a:p>
          <a:p>
            <a:pPr lvl="1"/>
            <a:r>
              <a:rPr lang="en-US" sz="2400" dirty="0">
                <a:effectLst/>
              </a:rPr>
              <a:t>eXtreme programming</a:t>
            </a:r>
          </a:p>
          <a:p>
            <a:pPr lvl="1"/>
            <a:r>
              <a:rPr lang="en-US" sz="2400" dirty="0">
                <a:effectLst/>
              </a:rPr>
              <a:t>Scrum</a:t>
            </a:r>
          </a:p>
          <a:p>
            <a:pPr lvl="1"/>
            <a:r>
              <a:rPr lang="en-US" sz="2400" dirty="0">
                <a:effectLst/>
              </a:rPr>
              <a:t>D</a:t>
            </a:r>
            <a:r>
              <a:rPr lang="en-US" sz="100" dirty="0">
                <a:effectLst/>
              </a:rPr>
              <a:t> </a:t>
            </a:r>
            <a:r>
              <a:rPr lang="en-US" sz="2400" dirty="0">
                <a:effectLst/>
              </a:rPr>
              <a:t>S</a:t>
            </a:r>
            <a:r>
              <a:rPr lang="en-US" sz="100" dirty="0">
                <a:effectLst/>
              </a:rPr>
              <a:t> </a:t>
            </a:r>
            <a:r>
              <a:rPr lang="en-US" sz="2400" dirty="0">
                <a:effectLst/>
              </a:rPr>
              <a:t>D</a:t>
            </a:r>
            <a:r>
              <a:rPr lang="en-US" sz="100" dirty="0">
                <a:effectLst/>
              </a:rPr>
              <a:t> </a:t>
            </a:r>
            <a:r>
              <a:rPr lang="en-US" sz="2400" dirty="0">
                <a:effectLst/>
              </a:rPr>
              <a:t>M (dynamic system development methodologies)</a:t>
            </a:r>
          </a:p>
        </p:txBody>
      </p:sp>
    </p:spTree>
    <p:extLst>
      <p:ext uri="{BB962C8B-B14F-4D97-AF65-F5344CB8AC3E}">
        <p14:creationId xmlns:p14="http://schemas.microsoft.com/office/powerpoint/2010/main" val="2816291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 calcmode="lin" valueType="num">
                                      <p:cBhvr additive="base">
                                        <p:cTn id="23"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additive="base">
                                        <p:cTn id="2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 calcmode="lin" valueType="num">
                                      <p:cBhvr additive="base">
                                        <p:cTn id="3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5">
                                            <p:txEl>
                                              <p:pRg st="7" end="7"/>
                                            </p:txEl>
                                          </p:spTgt>
                                        </p:tgtEl>
                                        <p:attrNameLst>
                                          <p:attrName>style.visibility</p:attrName>
                                        </p:attrNameLst>
                                      </p:cBhvr>
                                      <p:to>
                                        <p:strVal val="visible"/>
                                      </p:to>
                                    </p:set>
                                    <p:anim calcmode="lin" valueType="num">
                                      <p:cBhvr additive="base">
                                        <p:cTn id="3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A9A1F-1E2E-49DE-BDA4-8AC766C96C59}"/>
              </a:ext>
            </a:extLst>
          </p:cNvPr>
          <p:cNvSpPr>
            <a:spLocks noGrp="1"/>
          </p:cNvSpPr>
          <p:nvPr>
            <p:ph type="title"/>
          </p:nvPr>
        </p:nvSpPr>
        <p:spPr/>
        <p:txBody>
          <a:bodyPr/>
          <a:lstStyle/>
          <a:p>
            <a:pPr>
              <a:defRPr/>
            </a:pPr>
            <a:r>
              <a:rPr lang="en-US" dirty="0">
                <a:solidFill>
                  <a:schemeClr val="bg1"/>
                </a:solidFill>
                <a:effectLst/>
              </a:rPr>
              <a:t>Problem</a:t>
            </a:r>
          </a:p>
        </p:txBody>
      </p:sp>
      <p:sp>
        <p:nvSpPr>
          <p:cNvPr id="3" name="Content Placeholder 2">
            <a:extLst>
              <a:ext uri="{FF2B5EF4-FFF2-40B4-BE49-F238E27FC236}">
                <a16:creationId xmlns:a16="http://schemas.microsoft.com/office/drawing/2014/main" id="{1ED4F2F3-988D-47EA-A559-BC188FF18650}"/>
              </a:ext>
            </a:extLst>
          </p:cNvPr>
          <p:cNvSpPr>
            <a:spLocks noGrp="1"/>
          </p:cNvSpPr>
          <p:nvPr>
            <p:ph idx="1"/>
          </p:nvPr>
        </p:nvSpPr>
        <p:spPr>
          <a:xfrm>
            <a:off x="1215342" y="1516284"/>
            <a:ext cx="8995458" cy="4579716"/>
          </a:xfrm>
        </p:spPr>
        <p:txBody>
          <a:bodyPr/>
          <a:lstStyle/>
          <a:p>
            <a:pPr marL="514350" indent="-514350">
              <a:buFont typeface="+mj-lt"/>
              <a:buAutoNum type="arabicPeriod"/>
              <a:defRPr/>
            </a:pPr>
            <a:r>
              <a:rPr lang="en-US" sz="2800" dirty="0">
                <a:effectLst/>
              </a:rPr>
              <a:t>What is the difference between Enterprise data model, Project-level data model and Conceptual data model?</a:t>
            </a:r>
          </a:p>
          <a:p>
            <a:pPr marL="514350" indent="-514350">
              <a:buFont typeface="+mj-lt"/>
              <a:buAutoNum type="arabicPeriod"/>
              <a:defRPr/>
            </a:pPr>
            <a:endParaRPr lang="en-US" sz="2800" dirty="0">
              <a:effectLst/>
            </a:endParaRPr>
          </a:p>
          <a:p>
            <a:pPr marL="514350" indent="-514350">
              <a:buFont typeface="+mj-lt"/>
              <a:buAutoNum type="arabicPeriod"/>
              <a:defRPr/>
            </a:pPr>
            <a:r>
              <a:rPr lang="en-US" sz="2800" dirty="0">
                <a:effectLst/>
              </a:rPr>
              <a:t>Which phase of the SDLC are each type of modeling done?</a:t>
            </a:r>
          </a:p>
        </p:txBody>
      </p:sp>
      <p:sp>
        <p:nvSpPr>
          <p:cNvPr id="4" name="Rectangle 2">
            <a:extLst>
              <a:ext uri="{FF2B5EF4-FFF2-40B4-BE49-F238E27FC236}">
                <a16:creationId xmlns:a16="http://schemas.microsoft.com/office/drawing/2014/main" id="{714225A5-C0D7-4F26-912D-115680A5A683}"/>
              </a:ext>
            </a:extLst>
          </p:cNvPr>
          <p:cNvSpPr txBox="1">
            <a:spLocks noChangeArrowheads="1"/>
          </p:cNvSpPr>
          <p:nvPr/>
        </p:nvSpPr>
        <p:spPr>
          <a:xfrm>
            <a:off x="838200" y="304800"/>
            <a:ext cx="9372600" cy="1371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dirty="0">
                <a:solidFill>
                  <a:srgbClr val="000000"/>
                </a:solidFill>
                <a:effectLst>
                  <a:outerShdw blurRad="38100" dist="38100" dir="2700000" algn="tl">
                    <a:srgbClr val="FFFFFF"/>
                  </a:outerShdw>
                </a:effectLst>
              </a:rPr>
              <a:t>Questions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976DA1C-3795-43EB-98C4-04CA824B65F2}"/>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B8963857-E588-4544-94D3-3E814B89837E}" type="slidenum">
              <a:rPr lang="en-US" altLang="en-US" smtClean="0">
                <a:solidFill>
                  <a:srgbClr val="000000"/>
                </a:solidFill>
                <a:latin typeface="Arial" panose="020B0604020202020204" pitchFamily="34" charset="0"/>
              </a:rPr>
              <a:pPr eaLnBrk="1" hangingPunct="1">
                <a:defRPr/>
              </a:pPr>
              <a:t>52</a:t>
            </a:fld>
            <a:endParaRPr lang="en-US" altLang="en-US">
              <a:solidFill>
                <a:srgbClr val="000000"/>
              </a:solidFill>
              <a:latin typeface="Arial" panose="020B0604020202020204" pitchFamily="34" charset="0"/>
            </a:endParaRPr>
          </a:p>
        </p:txBody>
      </p:sp>
      <p:sp>
        <p:nvSpPr>
          <p:cNvPr id="83970" name="Rectangle 2">
            <a:extLst>
              <a:ext uri="{FF2B5EF4-FFF2-40B4-BE49-F238E27FC236}">
                <a16:creationId xmlns:a16="http://schemas.microsoft.com/office/drawing/2014/main" id="{955B4FE7-A500-4246-AC85-73C55D757753}"/>
              </a:ext>
            </a:extLst>
          </p:cNvPr>
          <p:cNvSpPr>
            <a:spLocks noGrp="1" noChangeArrowheads="1"/>
          </p:cNvSpPr>
          <p:nvPr>
            <p:ph type="title"/>
          </p:nvPr>
        </p:nvSpPr>
        <p:spPr>
          <a:xfrm>
            <a:off x="838200" y="304800"/>
            <a:ext cx="9372600" cy="1371600"/>
          </a:xfrm>
        </p:spPr>
        <p:txBody>
          <a:bodyPr/>
          <a:lstStyle/>
          <a:p>
            <a:pPr eaLnBrk="1" hangingPunct="1">
              <a:defRPr/>
            </a:pPr>
            <a:r>
              <a:rPr lang="en-US" dirty="0">
                <a:solidFill>
                  <a:srgbClr val="000000"/>
                </a:solidFill>
                <a:effectLst>
                  <a:outerShdw blurRad="38100" dist="38100" dir="2700000" algn="tl">
                    <a:srgbClr val="FFFFFF"/>
                  </a:outerShdw>
                </a:effectLst>
              </a:rPr>
              <a:t>Managing Projects</a:t>
            </a:r>
          </a:p>
        </p:txBody>
      </p:sp>
      <p:sp>
        <p:nvSpPr>
          <p:cNvPr id="83971" name="Rectangle 3">
            <a:extLst>
              <a:ext uri="{FF2B5EF4-FFF2-40B4-BE49-F238E27FC236}">
                <a16:creationId xmlns:a16="http://schemas.microsoft.com/office/drawing/2014/main" id="{B977E87F-E32A-4F73-867F-308D6064B381}"/>
              </a:ext>
            </a:extLst>
          </p:cNvPr>
          <p:cNvSpPr>
            <a:spLocks noGrp="1" noChangeArrowheads="1"/>
          </p:cNvSpPr>
          <p:nvPr>
            <p:ph type="body" idx="1"/>
          </p:nvPr>
        </p:nvSpPr>
        <p:spPr>
          <a:xfrm>
            <a:off x="838200" y="1600200"/>
            <a:ext cx="9372600" cy="4383350"/>
          </a:xfrm>
        </p:spPr>
        <p:txBody>
          <a:bodyPr/>
          <a:lstStyle/>
          <a:p>
            <a:pPr eaLnBrk="1" hangingPunct="1">
              <a:lnSpc>
                <a:spcPct val="80000"/>
              </a:lnSpc>
              <a:defRPr/>
            </a:pPr>
            <a:r>
              <a:rPr lang="en-US" dirty="0">
                <a:solidFill>
                  <a:srgbClr val="000000"/>
                </a:solidFill>
                <a:effectLst>
                  <a:outerShdw blurRad="38100" dist="38100" dir="2700000" algn="tl">
                    <a:srgbClr val="FFFFFF"/>
                  </a:outerShdw>
                </a:effectLst>
              </a:rPr>
              <a:t>Project–a planned undertaking of related activities to reach an objective that has a beginning and an end</a:t>
            </a:r>
          </a:p>
          <a:p>
            <a:pPr marL="0" indent="0" eaLnBrk="1" hangingPunct="1">
              <a:lnSpc>
                <a:spcPct val="80000"/>
              </a:lnSpc>
              <a:buNone/>
              <a:defRPr/>
            </a:pPr>
            <a:endParaRPr lang="en-US" dirty="0">
              <a:solidFill>
                <a:srgbClr val="000000"/>
              </a:solidFill>
              <a:effectLst>
                <a:outerShdw blurRad="38100" dist="38100" dir="2700000" algn="tl">
                  <a:srgbClr val="FFFFFF"/>
                </a:outerShdw>
              </a:effectLst>
            </a:endParaRPr>
          </a:p>
          <a:p>
            <a:pPr eaLnBrk="1" hangingPunct="1">
              <a:lnSpc>
                <a:spcPct val="80000"/>
              </a:lnSpc>
              <a:defRPr/>
            </a:pPr>
            <a:r>
              <a:rPr lang="en-US" dirty="0">
                <a:solidFill>
                  <a:srgbClr val="000000"/>
                </a:solidFill>
                <a:effectLst>
                  <a:outerShdw blurRad="38100" dist="38100" dir="2700000" algn="tl">
                    <a:srgbClr val="FFFFFF"/>
                  </a:outerShdw>
                </a:effectLst>
              </a:rPr>
              <a:t>Involves use of review points for:</a:t>
            </a:r>
          </a:p>
          <a:p>
            <a:pPr lvl="1" eaLnBrk="1" hangingPunct="1">
              <a:lnSpc>
                <a:spcPct val="80000"/>
              </a:lnSpc>
              <a:defRPr/>
            </a:pPr>
            <a:r>
              <a:rPr lang="en-US" dirty="0">
                <a:solidFill>
                  <a:srgbClr val="000000"/>
                </a:solidFill>
                <a:effectLst>
                  <a:outerShdw blurRad="38100" dist="38100" dir="2700000" algn="tl">
                    <a:srgbClr val="FFFFFF"/>
                  </a:outerShdw>
                </a:effectLst>
              </a:rPr>
              <a:t>Validation of satisfactory progress</a:t>
            </a:r>
          </a:p>
          <a:p>
            <a:pPr lvl="1" eaLnBrk="1" hangingPunct="1">
              <a:lnSpc>
                <a:spcPct val="80000"/>
              </a:lnSpc>
              <a:defRPr/>
            </a:pPr>
            <a:r>
              <a:rPr lang="en-US" dirty="0">
                <a:solidFill>
                  <a:srgbClr val="000000"/>
                </a:solidFill>
                <a:effectLst>
                  <a:outerShdw blurRad="38100" dist="38100" dir="2700000" algn="tl">
                    <a:srgbClr val="FFFFFF"/>
                  </a:outerShdw>
                </a:effectLst>
              </a:rPr>
              <a:t>Step back from detail to overall view</a:t>
            </a:r>
          </a:p>
          <a:p>
            <a:pPr lvl="1" eaLnBrk="1" hangingPunct="1">
              <a:lnSpc>
                <a:spcPct val="80000"/>
              </a:lnSpc>
              <a:defRPr/>
            </a:pPr>
            <a:r>
              <a:rPr lang="en-US" dirty="0">
                <a:solidFill>
                  <a:srgbClr val="000000"/>
                </a:solidFill>
                <a:effectLst>
                  <a:outerShdw blurRad="38100" dist="38100" dir="2700000" algn="tl">
                    <a:srgbClr val="FFFFFF"/>
                  </a:outerShdw>
                </a:effectLst>
              </a:rPr>
              <a:t>Renew commitment of stakeholders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anim calcmode="lin" valueType="num">
                                      <p:cBhvr additive="base">
                                        <p:cTn id="7" dur="500" fill="hold"/>
                                        <p:tgtEl>
                                          <p:spTgt spid="839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39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3971">
                                            <p:txEl>
                                              <p:pRg st="2" end="2"/>
                                            </p:txEl>
                                          </p:spTgt>
                                        </p:tgtEl>
                                        <p:attrNameLst>
                                          <p:attrName>style.visibility</p:attrName>
                                        </p:attrNameLst>
                                      </p:cBhvr>
                                      <p:to>
                                        <p:strVal val="visible"/>
                                      </p:to>
                                    </p:set>
                                    <p:anim calcmode="lin" valueType="num">
                                      <p:cBhvr additive="base">
                                        <p:cTn id="13" dur="500" fill="hold"/>
                                        <p:tgtEl>
                                          <p:spTgt spid="8397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3971">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83971">
                                            <p:txEl>
                                              <p:pRg st="3" end="3"/>
                                            </p:txEl>
                                          </p:spTgt>
                                        </p:tgtEl>
                                        <p:attrNameLst>
                                          <p:attrName>style.visibility</p:attrName>
                                        </p:attrNameLst>
                                      </p:cBhvr>
                                      <p:to>
                                        <p:strVal val="visible"/>
                                      </p:to>
                                    </p:set>
                                    <p:anim calcmode="lin" valueType="num">
                                      <p:cBhvr additive="base">
                                        <p:cTn id="17" dur="500" fill="hold"/>
                                        <p:tgtEl>
                                          <p:spTgt spid="83971">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3971">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3971">
                                            <p:txEl>
                                              <p:pRg st="4" end="4"/>
                                            </p:txEl>
                                          </p:spTgt>
                                        </p:tgtEl>
                                        <p:attrNameLst>
                                          <p:attrName>style.visibility</p:attrName>
                                        </p:attrNameLst>
                                      </p:cBhvr>
                                      <p:to>
                                        <p:strVal val="visible"/>
                                      </p:to>
                                    </p:set>
                                    <p:anim calcmode="lin" valueType="num">
                                      <p:cBhvr additive="base">
                                        <p:cTn id="21" dur="500" fill="hold"/>
                                        <p:tgtEl>
                                          <p:spTgt spid="83971">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83971">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3971">
                                            <p:txEl>
                                              <p:pRg st="5" end="5"/>
                                            </p:txEl>
                                          </p:spTgt>
                                        </p:tgtEl>
                                        <p:attrNameLst>
                                          <p:attrName>style.visibility</p:attrName>
                                        </p:attrNameLst>
                                      </p:cBhvr>
                                      <p:to>
                                        <p:strVal val="visible"/>
                                      </p:to>
                                    </p:set>
                                    <p:anim calcmode="lin" valueType="num">
                                      <p:cBhvr additive="base">
                                        <p:cTn id="25" dur="500" fill="hold"/>
                                        <p:tgtEl>
                                          <p:spTgt spid="83971">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397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build="p"/>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8C53E7C-6D72-4668-81FE-6CB0BC53B0FC}"/>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91651546-4269-43BE-93EC-81618154D793}" type="slidenum">
              <a:rPr lang="en-US" altLang="en-US" smtClean="0">
                <a:solidFill>
                  <a:srgbClr val="000000"/>
                </a:solidFill>
                <a:latin typeface="Arial" panose="020B0604020202020204" pitchFamily="34" charset="0"/>
              </a:rPr>
              <a:pPr eaLnBrk="1" hangingPunct="1">
                <a:defRPr/>
              </a:pPr>
              <a:t>53</a:t>
            </a:fld>
            <a:endParaRPr lang="en-US" altLang="en-US">
              <a:solidFill>
                <a:srgbClr val="000000"/>
              </a:solidFill>
              <a:latin typeface="Arial" panose="020B0604020202020204" pitchFamily="34" charset="0"/>
            </a:endParaRPr>
          </a:p>
        </p:txBody>
      </p:sp>
      <p:sp>
        <p:nvSpPr>
          <p:cNvPr id="113666" name="Rectangle 2">
            <a:extLst>
              <a:ext uri="{FF2B5EF4-FFF2-40B4-BE49-F238E27FC236}">
                <a16:creationId xmlns:a16="http://schemas.microsoft.com/office/drawing/2014/main" id="{77E5BD06-1FE5-4E29-B781-225EDDA14FA9}"/>
              </a:ext>
            </a:extLst>
          </p:cNvPr>
          <p:cNvSpPr>
            <a:spLocks noGrp="1" noChangeArrowheads="1"/>
          </p:cNvSpPr>
          <p:nvPr>
            <p:ph type="title"/>
          </p:nvPr>
        </p:nvSpPr>
        <p:spPr>
          <a:xfrm>
            <a:off x="1075765" y="381000"/>
            <a:ext cx="9135035" cy="685800"/>
          </a:xfrm>
        </p:spPr>
        <p:txBody>
          <a:bodyPr/>
          <a:lstStyle/>
          <a:p>
            <a:pPr eaLnBrk="1" hangingPunct="1">
              <a:defRPr/>
            </a:pPr>
            <a:r>
              <a:rPr lang="en-US" sz="4000" dirty="0">
                <a:effectLst>
                  <a:outerShdw blurRad="38100" dist="38100" dir="2700000" algn="tl">
                    <a:srgbClr val="FFFFFF"/>
                  </a:outerShdw>
                </a:effectLst>
              </a:rPr>
              <a:t>Managing Projects: People Involved</a:t>
            </a:r>
          </a:p>
        </p:txBody>
      </p:sp>
      <p:sp>
        <p:nvSpPr>
          <p:cNvPr id="113667" name="Rectangle 3">
            <a:extLst>
              <a:ext uri="{FF2B5EF4-FFF2-40B4-BE49-F238E27FC236}">
                <a16:creationId xmlns:a16="http://schemas.microsoft.com/office/drawing/2014/main" id="{81060A1C-F3C6-4FA8-85E0-E38F11B2DEA1}"/>
              </a:ext>
            </a:extLst>
          </p:cNvPr>
          <p:cNvSpPr>
            <a:spLocks noGrp="1" noChangeArrowheads="1"/>
          </p:cNvSpPr>
          <p:nvPr>
            <p:ph type="body" idx="1"/>
          </p:nvPr>
        </p:nvSpPr>
        <p:spPr>
          <a:xfrm>
            <a:off x="1075765" y="1295400"/>
            <a:ext cx="9058835" cy="5181600"/>
          </a:xfrm>
        </p:spPr>
        <p:txBody>
          <a:bodyPr/>
          <a:lstStyle/>
          <a:p>
            <a:pPr>
              <a:defRPr/>
            </a:pPr>
            <a:r>
              <a:rPr lang="en-US" sz="2400" dirty="0">
                <a:solidFill>
                  <a:srgbClr val="000000"/>
                </a:solidFill>
                <a:effectLst/>
              </a:rPr>
              <a:t>Business analysts – analyze business situation and establish requirements</a:t>
            </a:r>
          </a:p>
          <a:p>
            <a:pPr>
              <a:defRPr/>
            </a:pPr>
            <a:r>
              <a:rPr lang="en-US" sz="2400" dirty="0">
                <a:solidFill>
                  <a:srgbClr val="000000"/>
                </a:solidFill>
                <a:effectLst/>
              </a:rPr>
              <a:t>Systems analysts – like business analysts, but also have technical expertise for overall information systems</a:t>
            </a:r>
          </a:p>
          <a:p>
            <a:pPr>
              <a:defRPr/>
            </a:pPr>
            <a:r>
              <a:rPr lang="en-US" sz="2400" dirty="0">
                <a:solidFill>
                  <a:srgbClr val="000000"/>
                </a:solidFill>
                <a:effectLst/>
              </a:rPr>
              <a:t>Database analysts and data modelers – analysts who focus on database</a:t>
            </a:r>
          </a:p>
          <a:p>
            <a:pPr>
              <a:defRPr/>
            </a:pPr>
            <a:r>
              <a:rPr lang="en-US" sz="2400" dirty="0">
                <a:solidFill>
                  <a:srgbClr val="000000"/>
                </a:solidFill>
                <a:effectLst/>
              </a:rPr>
              <a:t>Users – the “customers” communicate their needs to analysts</a:t>
            </a:r>
          </a:p>
          <a:p>
            <a:pPr>
              <a:defRPr/>
            </a:pPr>
            <a:r>
              <a:rPr lang="en-US" sz="2400" dirty="0">
                <a:solidFill>
                  <a:srgbClr val="000000"/>
                </a:solidFill>
                <a:effectLst/>
              </a:rPr>
              <a:t>Programmers – coders of the programs that interact with the database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3667">
                                            <p:txEl>
                                              <p:pRg st="0" end="0"/>
                                            </p:txEl>
                                          </p:spTgt>
                                        </p:tgtEl>
                                        <p:attrNameLst>
                                          <p:attrName>style.visibility</p:attrName>
                                        </p:attrNameLst>
                                      </p:cBhvr>
                                      <p:to>
                                        <p:strVal val="visible"/>
                                      </p:to>
                                    </p:set>
                                    <p:anim calcmode="lin" valueType="num">
                                      <p:cBhvr additive="base">
                                        <p:cTn id="7" dur="500" fill="hold"/>
                                        <p:tgtEl>
                                          <p:spTgt spid="1136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36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3667">
                                            <p:txEl>
                                              <p:pRg st="1" end="1"/>
                                            </p:txEl>
                                          </p:spTgt>
                                        </p:tgtEl>
                                        <p:attrNameLst>
                                          <p:attrName>style.visibility</p:attrName>
                                        </p:attrNameLst>
                                      </p:cBhvr>
                                      <p:to>
                                        <p:strVal val="visible"/>
                                      </p:to>
                                    </p:set>
                                    <p:anim calcmode="lin" valueType="num">
                                      <p:cBhvr additive="base">
                                        <p:cTn id="13" dur="500" fill="hold"/>
                                        <p:tgtEl>
                                          <p:spTgt spid="1136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36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3667">
                                            <p:txEl>
                                              <p:pRg st="2" end="2"/>
                                            </p:txEl>
                                          </p:spTgt>
                                        </p:tgtEl>
                                        <p:attrNameLst>
                                          <p:attrName>style.visibility</p:attrName>
                                        </p:attrNameLst>
                                      </p:cBhvr>
                                      <p:to>
                                        <p:strVal val="visible"/>
                                      </p:to>
                                    </p:set>
                                    <p:anim calcmode="lin" valueType="num">
                                      <p:cBhvr additive="base">
                                        <p:cTn id="19" dur="500" fill="hold"/>
                                        <p:tgtEl>
                                          <p:spTgt spid="11366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36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3667">
                                            <p:txEl>
                                              <p:pRg st="3" end="3"/>
                                            </p:txEl>
                                          </p:spTgt>
                                        </p:tgtEl>
                                        <p:attrNameLst>
                                          <p:attrName>style.visibility</p:attrName>
                                        </p:attrNameLst>
                                      </p:cBhvr>
                                      <p:to>
                                        <p:strVal val="visible"/>
                                      </p:to>
                                    </p:set>
                                    <p:anim calcmode="lin" valueType="num">
                                      <p:cBhvr additive="base">
                                        <p:cTn id="25" dur="500" fill="hold"/>
                                        <p:tgtEl>
                                          <p:spTgt spid="11366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36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3667">
                                            <p:txEl>
                                              <p:pRg st="4" end="4"/>
                                            </p:txEl>
                                          </p:spTgt>
                                        </p:tgtEl>
                                        <p:attrNameLst>
                                          <p:attrName>style.visibility</p:attrName>
                                        </p:attrNameLst>
                                      </p:cBhvr>
                                      <p:to>
                                        <p:strVal val="visible"/>
                                      </p:to>
                                    </p:set>
                                    <p:anim calcmode="lin" valueType="num">
                                      <p:cBhvr additive="base">
                                        <p:cTn id="31" dur="500" fill="hold"/>
                                        <p:tgtEl>
                                          <p:spTgt spid="11366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366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381000"/>
            <a:ext cx="10972800" cy="1023594"/>
          </a:xfrm>
        </p:spPr>
        <p:txBody>
          <a:bodyPr/>
          <a:lstStyle/>
          <a:p>
            <a:r>
              <a:rPr lang="en-US" dirty="0">
                <a:effectLst/>
              </a:rPr>
              <a:t>Database Project Team Members </a:t>
            </a:r>
          </a:p>
        </p:txBody>
      </p:sp>
      <p:sp>
        <p:nvSpPr>
          <p:cNvPr id="5" name="Text Placeholder 4"/>
          <p:cNvSpPr>
            <a:spLocks noGrp="1"/>
          </p:cNvSpPr>
          <p:nvPr>
            <p:ph type="body" idx="1"/>
          </p:nvPr>
        </p:nvSpPr>
        <p:spPr/>
        <p:txBody>
          <a:bodyPr/>
          <a:lstStyle/>
          <a:p>
            <a:pPr>
              <a:defRPr/>
            </a:pPr>
            <a:r>
              <a:rPr lang="en-US" sz="2400" dirty="0">
                <a:solidFill>
                  <a:srgbClr val="000000"/>
                </a:solidFill>
                <a:effectLst/>
              </a:rPr>
              <a:t>Database architects – establish standards for data in business units</a:t>
            </a:r>
          </a:p>
          <a:p>
            <a:pPr marL="0" indent="0">
              <a:buNone/>
              <a:defRPr/>
            </a:pPr>
            <a:endParaRPr lang="en-US" sz="2400" dirty="0">
              <a:solidFill>
                <a:srgbClr val="000000"/>
              </a:solidFill>
              <a:effectLst/>
            </a:endParaRPr>
          </a:p>
          <a:p>
            <a:pPr>
              <a:defRPr/>
            </a:pPr>
            <a:r>
              <a:rPr lang="en-US" sz="2400" dirty="0">
                <a:solidFill>
                  <a:srgbClr val="000000"/>
                </a:solidFill>
                <a:effectLst/>
              </a:rPr>
              <a:t>Data administrators – responsible for existing databases, ensuring data integrity and consistency</a:t>
            </a:r>
          </a:p>
          <a:p>
            <a:pPr marL="0" indent="0">
              <a:buNone/>
              <a:defRPr/>
            </a:pPr>
            <a:endParaRPr lang="en-US" sz="2400" dirty="0">
              <a:solidFill>
                <a:srgbClr val="000000"/>
              </a:solidFill>
              <a:effectLst/>
            </a:endParaRPr>
          </a:p>
          <a:p>
            <a:pPr>
              <a:defRPr/>
            </a:pPr>
            <a:r>
              <a:rPr lang="en-US" sz="2400" dirty="0">
                <a:solidFill>
                  <a:srgbClr val="000000"/>
                </a:solidFill>
                <a:effectLst/>
              </a:rPr>
              <a:t>Project managers – oversee the projects, manage the personnel</a:t>
            </a:r>
          </a:p>
          <a:p>
            <a:pPr marL="0" indent="0">
              <a:buNone/>
              <a:defRPr/>
            </a:pPr>
            <a:endParaRPr lang="en-US" sz="2400" dirty="0">
              <a:solidFill>
                <a:srgbClr val="000000"/>
              </a:solidFill>
              <a:effectLst/>
            </a:endParaRPr>
          </a:p>
          <a:p>
            <a:pPr>
              <a:defRPr/>
            </a:pPr>
            <a:r>
              <a:rPr lang="en-US" sz="2400" dirty="0">
                <a:solidFill>
                  <a:srgbClr val="000000"/>
                </a:solidFill>
                <a:effectLst/>
              </a:rPr>
              <a:t>Other technical experts – network, operating system, documentation, etc.</a:t>
            </a:r>
          </a:p>
        </p:txBody>
      </p:sp>
    </p:spTree>
    <p:extLst>
      <p:ext uri="{BB962C8B-B14F-4D97-AF65-F5344CB8AC3E}">
        <p14:creationId xmlns:p14="http://schemas.microsoft.com/office/powerpoint/2010/main" val="3656271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 calcmode="lin" valueType="num">
                                      <p:cBhvr additive="base">
                                        <p:cTn id="2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67F75-B2DD-4B96-8510-5FFB5FF6F25E}"/>
              </a:ext>
            </a:extLst>
          </p:cNvPr>
          <p:cNvSpPr>
            <a:spLocks noGrp="1"/>
          </p:cNvSpPr>
          <p:nvPr>
            <p:ph type="title"/>
          </p:nvPr>
        </p:nvSpPr>
        <p:spPr/>
        <p:txBody>
          <a:bodyPr/>
          <a:lstStyle/>
          <a:p>
            <a:pPr>
              <a:defRPr/>
            </a:pPr>
            <a:r>
              <a:rPr lang="en-US" dirty="0">
                <a:solidFill>
                  <a:schemeClr val="bg1"/>
                </a:solidFill>
              </a:rPr>
              <a:t>Founder of DBMS</a:t>
            </a:r>
          </a:p>
        </p:txBody>
      </p:sp>
      <p:pic>
        <p:nvPicPr>
          <p:cNvPr id="118787" name="Content Placeholder 4">
            <a:extLst>
              <a:ext uri="{FF2B5EF4-FFF2-40B4-BE49-F238E27FC236}">
                <a16:creationId xmlns:a16="http://schemas.microsoft.com/office/drawing/2014/main" id="{9E61DFBB-587D-4514-8E66-6BAF74115B9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671626" y="1111170"/>
            <a:ext cx="3907372" cy="4619705"/>
          </a:xfrm>
        </p:spPr>
      </p:pic>
      <p:sp>
        <p:nvSpPr>
          <p:cNvPr id="4" name="Slide Number Placeholder 3">
            <a:extLst>
              <a:ext uri="{FF2B5EF4-FFF2-40B4-BE49-F238E27FC236}">
                <a16:creationId xmlns:a16="http://schemas.microsoft.com/office/drawing/2014/main" id="{BAADA217-628E-446C-ADA3-16CC6C0D0583}"/>
              </a:ext>
            </a:extLst>
          </p:cNvPr>
          <p:cNvSpPr>
            <a:spLocks noGrp="1"/>
          </p:cNvSpPr>
          <p:nvPr>
            <p:ph type="sldNum" sz="quarter" idx="10"/>
          </p:nvPr>
        </p:nvSpPr>
        <p:spPr/>
        <p:txBody>
          <a:bodyPr/>
          <a:lstStyle/>
          <a:p>
            <a:pPr>
              <a:defRPr/>
            </a:pPr>
            <a:fld id="{14703D9C-231F-472B-9C1C-CF249C8CEEB1}" type="slidenum">
              <a:rPr lang="en-US" altLang="en-US" smtClean="0"/>
              <a:pPr>
                <a:defRPr/>
              </a:pPr>
              <a:t>55</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B151BAA8-1DA1-49FA-A6A4-6F0EF2ADB6FA}"/>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21078E4B-D546-4B9B-A682-A83CAFB72987}" type="slidenum">
              <a:rPr lang="en-US" altLang="en-US" smtClean="0">
                <a:solidFill>
                  <a:srgbClr val="000000"/>
                </a:solidFill>
                <a:latin typeface="Arial" panose="020B0604020202020204" pitchFamily="34" charset="0"/>
              </a:rPr>
              <a:pPr eaLnBrk="1" hangingPunct="1">
                <a:defRPr/>
              </a:pPr>
              <a:t>6</a:t>
            </a:fld>
            <a:endParaRPr lang="en-US" altLang="en-US">
              <a:solidFill>
                <a:srgbClr val="000000"/>
              </a:solidFill>
              <a:latin typeface="Arial" panose="020B0604020202020204" pitchFamily="34" charset="0"/>
            </a:endParaRPr>
          </a:p>
        </p:txBody>
      </p:sp>
      <p:sp>
        <p:nvSpPr>
          <p:cNvPr id="14339" name="Text Box 6">
            <a:extLst>
              <a:ext uri="{FF2B5EF4-FFF2-40B4-BE49-F238E27FC236}">
                <a16:creationId xmlns:a16="http://schemas.microsoft.com/office/drawing/2014/main" id="{070E9E05-D7D7-4714-A10A-A66D9299156A}"/>
              </a:ext>
            </a:extLst>
          </p:cNvPr>
          <p:cNvSpPr txBox="1">
            <a:spLocks noChangeArrowheads="1"/>
          </p:cNvSpPr>
          <p:nvPr/>
        </p:nvSpPr>
        <p:spPr bwMode="auto">
          <a:xfrm>
            <a:off x="1162975" y="4892676"/>
            <a:ext cx="81334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2400" b="1" dirty="0">
                <a:solidFill>
                  <a:srgbClr val="990000"/>
                </a:solidFill>
                <a:latin typeface="Book Antiqua" panose="02040602050305030304" pitchFamily="18" charset="0"/>
              </a:rPr>
              <a:t>Graphical displays turn data into useful information that managers can use for decision making and interpretation</a:t>
            </a:r>
          </a:p>
        </p:txBody>
      </p:sp>
      <p:sp>
        <p:nvSpPr>
          <p:cNvPr id="14340" name="Text Box 10">
            <a:extLst>
              <a:ext uri="{FF2B5EF4-FFF2-40B4-BE49-F238E27FC236}">
                <a16:creationId xmlns:a16="http://schemas.microsoft.com/office/drawing/2014/main" id="{75ECAF46-FF55-41DD-B1F2-8EC159BB256D}"/>
              </a:ext>
            </a:extLst>
          </p:cNvPr>
          <p:cNvSpPr txBox="1">
            <a:spLocks noChangeArrowheads="1"/>
          </p:cNvSpPr>
          <p:nvPr/>
        </p:nvSpPr>
        <p:spPr bwMode="auto">
          <a:xfrm>
            <a:off x="2117725" y="192088"/>
            <a:ext cx="4433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b="1">
                <a:solidFill>
                  <a:srgbClr val="000000"/>
                </a:solidFill>
                <a:latin typeface="Arial" panose="020B0604020202020204" pitchFamily="34" charset="0"/>
              </a:rPr>
              <a:t>Figure 1-1b Summarized data</a:t>
            </a:r>
          </a:p>
        </p:txBody>
      </p:sp>
      <p:pic>
        <p:nvPicPr>
          <p:cNvPr id="14341" name="Picture 5">
            <a:extLst>
              <a:ext uri="{FF2B5EF4-FFF2-40B4-BE49-F238E27FC236}">
                <a16:creationId xmlns:a16="http://schemas.microsoft.com/office/drawing/2014/main" id="{04717480-353B-499D-B915-F2918CFECDA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64360" y="944564"/>
            <a:ext cx="7726363" cy="394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1">
            <a:extLst>
              <a:ext uri="{FF2B5EF4-FFF2-40B4-BE49-F238E27FC236}">
                <a16:creationId xmlns:a16="http://schemas.microsoft.com/office/drawing/2014/main" id="{6136593D-D512-4AD0-85DB-41CA206CBB09}"/>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19DCD19E-4530-4878-8C84-2201F46BC6FB}" type="slidenum">
              <a:rPr lang="en-US" altLang="en-US" smtClean="0">
                <a:solidFill>
                  <a:srgbClr val="000000"/>
                </a:solidFill>
                <a:latin typeface="Arial" panose="020B0604020202020204" pitchFamily="34" charset="0"/>
              </a:rPr>
              <a:pPr eaLnBrk="1" hangingPunct="1">
                <a:defRPr/>
              </a:pPr>
              <a:t>7</a:t>
            </a:fld>
            <a:endParaRPr lang="en-US" altLang="en-US">
              <a:solidFill>
                <a:srgbClr val="000000"/>
              </a:solidFill>
              <a:latin typeface="Arial" panose="020B0604020202020204" pitchFamily="34" charset="0"/>
            </a:endParaRPr>
          </a:p>
        </p:txBody>
      </p:sp>
      <p:sp>
        <p:nvSpPr>
          <p:cNvPr id="16387" name="Text Box 2052">
            <a:extLst>
              <a:ext uri="{FF2B5EF4-FFF2-40B4-BE49-F238E27FC236}">
                <a16:creationId xmlns:a16="http://schemas.microsoft.com/office/drawing/2014/main" id="{D5770477-6E8B-47D1-A2D5-0265D5B120DB}"/>
              </a:ext>
            </a:extLst>
          </p:cNvPr>
          <p:cNvSpPr txBox="1">
            <a:spLocks noChangeArrowheads="1"/>
          </p:cNvSpPr>
          <p:nvPr/>
        </p:nvSpPr>
        <p:spPr bwMode="auto">
          <a:xfrm>
            <a:off x="719091" y="4832351"/>
            <a:ext cx="941550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2400" b="1" dirty="0">
                <a:solidFill>
                  <a:srgbClr val="990000"/>
                </a:solidFill>
                <a:latin typeface="Book Antiqua" panose="02040602050305030304" pitchFamily="18" charset="0"/>
              </a:rPr>
              <a:t>Descriptions of the properties or characteristics of the data, including data types, field sizes, allowable values, and data context</a:t>
            </a:r>
          </a:p>
        </p:txBody>
      </p:sp>
      <p:pic>
        <p:nvPicPr>
          <p:cNvPr id="16388" name="Picture 5">
            <a:extLst>
              <a:ext uri="{FF2B5EF4-FFF2-40B4-BE49-F238E27FC236}">
                <a16:creationId xmlns:a16="http://schemas.microsoft.com/office/drawing/2014/main" id="{44B3AFCF-2E30-4DF7-9400-4C90CB83145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968375"/>
            <a:ext cx="9144000" cy="352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BAF6091-8189-454F-AA9D-EB332351BF2B}"/>
              </a:ext>
            </a:extLst>
          </p:cNvPr>
          <p:cNvSpPr/>
          <p:nvPr/>
        </p:nvSpPr>
        <p:spPr>
          <a:xfrm>
            <a:off x="1371599" y="1331259"/>
            <a:ext cx="9816353" cy="1692771"/>
          </a:xfrm>
          <a:prstGeom prst="rect">
            <a:avLst/>
          </a:prstGeom>
        </p:spPr>
        <p:txBody>
          <a:bodyPr wrap="square">
            <a:spAutoFit/>
          </a:bodyPr>
          <a:lstStyle/>
          <a:p>
            <a:r>
              <a:rPr lang="en-US" sz="2000" dirty="0">
                <a:solidFill>
                  <a:srgbClr val="000000"/>
                </a:solidFill>
                <a:latin typeface="Times New Roman" panose="02020603050405020304" pitchFamily="18" charset="0"/>
                <a:ea typeface="Times New Roman" panose="02020603050405020304" pitchFamily="18" charset="0"/>
                <a:cs typeface="Palatino Linotype" panose="02040502050505030304" pitchFamily="18" charset="0"/>
              </a:rPr>
              <a:t>1. A database is an organized collection of ________ related data. </a:t>
            </a:r>
            <a:endParaRPr lang="en-US" sz="1400" dirty="0">
              <a:solidFill>
                <a:srgbClr val="000000"/>
              </a:solidFill>
              <a:latin typeface="Palatino Linotype" panose="02040502050505030304" pitchFamily="18" charset="0"/>
              <a:ea typeface="Times New Roman" panose="02020603050405020304" pitchFamily="18" charset="0"/>
              <a:cs typeface="Palatino Linotype" panose="02040502050505030304" pitchFamily="18" charset="0"/>
            </a:endParaRPr>
          </a:p>
          <a:p>
            <a:r>
              <a:rPr lang="en-US" sz="2000" dirty="0">
                <a:solidFill>
                  <a:srgbClr val="000000"/>
                </a:solidFill>
                <a:latin typeface="Times New Roman" panose="02020603050405020304" pitchFamily="18" charset="0"/>
                <a:ea typeface="Times New Roman" panose="02020603050405020304" pitchFamily="18" charset="0"/>
                <a:cs typeface="Palatino Linotype" panose="02040502050505030304" pitchFamily="18" charset="0"/>
              </a:rPr>
              <a:t>A) logically </a:t>
            </a:r>
            <a:endParaRPr lang="en-US" sz="1400" dirty="0">
              <a:solidFill>
                <a:srgbClr val="000000"/>
              </a:solidFill>
              <a:latin typeface="Palatino Linotype" panose="02040502050505030304" pitchFamily="18" charset="0"/>
              <a:ea typeface="Times New Roman" panose="02020603050405020304" pitchFamily="18" charset="0"/>
              <a:cs typeface="Palatino Linotype" panose="02040502050505030304" pitchFamily="18" charset="0"/>
            </a:endParaRPr>
          </a:p>
          <a:p>
            <a:r>
              <a:rPr lang="en-US" sz="2000" dirty="0">
                <a:solidFill>
                  <a:srgbClr val="000000"/>
                </a:solidFill>
                <a:latin typeface="Times New Roman" panose="02020603050405020304" pitchFamily="18" charset="0"/>
                <a:ea typeface="Times New Roman" panose="02020603050405020304" pitchFamily="18" charset="0"/>
                <a:cs typeface="Palatino Linotype" panose="02040502050505030304" pitchFamily="18" charset="0"/>
              </a:rPr>
              <a:t>B) physically </a:t>
            </a:r>
            <a:endParaRPr lang="en-US" sz="1400" dirty="0">
              <a:solidFill>
                <a:srgbClr val="000000"/>
              </a:solidFill>
              <a:latin typeface="Palatino Linotype" panose="02040502050505030304" pitchFamily="18" charset="0"/>
              <a:ea typeface="Times New Roman" panose="02020603050405020304" pitchFamily="18" charset="0"/>
              <a:cs typeface="Palatino Linotype" panose="02040502050505030304" pitchFamily="18" charset="0"/>
            </a:endParaRPr>
          </a:p>
          <a:p>
            <a:r>
              <a:rPr lang="en-US" sz="2000" dirty="0">
                <a:solidFill>
                  <a:srgbClr val="000000"/>
                </a:solidFill>
                <a:latin typeface="Times New Roman" panose="02020603050405020304" pitchFamily="18" charset="0"/>
                <a:ea typeface="Times New Roman" panose="02020603050405020304" pitchFamily="18" charset="0"/>
                <a:cs typeface="Palatino Linotype" panose="02040502050505030304" pitchFamily="18" charset="0"/>
              </a:rPr>
              <a:t>C) loosely </a:t>
            </a:r>
            <a:endParaRPr lang="en-US" sz="1400" dirty="0">
              <a:solidFill>
                <a:srgbClr val="000000"/>
              </a:solidFill>
              <a:latin typeface="Palatino Linotype" panose="02040502050505030304" pitchFamily="18" charset="0"/>
              <a:ea typeface="Times New Roman" panose="02020603050405020304" pitchFamily="18" charset="0"/>
              <a:cs typeface="Palatino Linotype" panose="02040502050505030304" pitchFamily="18" charset="0"/>
            </a:endParaRPr>
          </a:p>
          <a:p>
            <a:r>
              <a:rPr lang="en-US" sz="2000" dirty="0">
                <a:solidFill>
                  <a:srgbClr val="000000"/>
                </a:solidFill>
                <a:latin typeface="Times New Roman" panose="02020603050405020304" pitchFamily="18" charset="0"/>
                <a:ea typeface="Times New Roman" panose="02020603050405020304" pitchFamily="18" charset="0"/>
                <a:cs typeface="Palatino Linotype" panose="02040502050505030304" pitchFamily="18" charset="0"/>
              </a:rPr>
              <a:t>D) badly</a:t>
            </a:r>
            <a:endParaRPr lang="en-US" sz="1400" dirty="0">
              <a:solidFill>
                <a:srgbClr val="000000"/>
              </a:solidFill>
              <a:effectLst/>
              <a:latin typeface="Palatino Linotype" panose="02040502050505030304" pitchFamily="18" charset="0"/>
              <a:ea typeface="Times New Roman" panose="02020603050405020304" pitchFamily="18" charset="0"/>
              <a:cs typeface="Palatino Linotype" panose="02040502050505030304" pitchFamily="18" charset="0"/>
            </a:endParaRPr>
          </a:p>
        </p:txBody>
      </p:sp>
      <p:sp>
        <p:nvSpPr>
          <p:cNvPr id="5" name="Rectangle 4">
            <a:extLst>
              <a:ext uri="{FF2B5EF4-FFF2-40B4-BE49-F238E27FC236}">
                <a16:creationId xmlns:a16="http://schemas.microsoft.com/office/drawing/2014/main" id="{BD207F6E-4B1E-4DA1-A7AE-2168E03DA753}"/>
              </a:ext>
            </a:extLst>
          </p:cNvPr>
          <p:cNvSpPr/>
          <p:nvPr/>
        </p:nvSpPr>
        <p:spPr>
          <a:xfrm>
            <a:off x="1371599" y="3018363"/>
            <a:ext cx="8619565" cy="1631216"/>
          </a:xfrm>
          <a:prstGeom prst="rect">
            <a:avLst/>
          </a:prstGeom>
        </p:spPr>
        <p:txBody>
          <a:bodyPr wrap="square">
            <a:spAutoFit/>
          </a:bodyPr>
          <a:lstStyle/>
          <a:p>
            <a:r>
              <a:rPr lang="en-US" sz="2000" dirty="0">
                <a:solidFill>
                  <a:srgbClr val="000000"/>
                </a:solidFill>
                <a:latin typeface="Times New Roman" panose="02020603050405020304" pitchFamily="18" charset="0"/>
                <a:ea typeface="Times New Roman" panose="02020603050405020304" pitchFamily="18" charset="0"/>
                <a:cs typeface="Palatino Linotype" panose="02040502050505030304" pitchFamily="18" charset="0"/>
              </a:rPr>
              <a:t> 2. Database management involves all of the following EXCEPT:</a:t>
            </a:r>
            <a:endParaRPr lang="en-US" sz="1400" dirty="0">
              <a:solidFill>
                <a:srgbClr val="000000"/>
              </a:solidFill>
              <a:latin typeface="Palatino Linotype" panose="02040502050505030304" pitchFamily="18" charset="0"/>
              <a:ea typeface="Times New Roman" panose="02020603050405020304" pitchFamily="18" charset="0"/>
              <a:cs typeface="Palatino Linotype" panose="02040502050505030304" pitchFamily="18" charset="0"/>
            </a:endParaRPr>
          </a:p>
          <a:p>
            <a:r>
              <a:rPr lang="en-US" sz="2000" dirty="0">
                <a:solidFill>
                  <a:srgbClr val="000000"/>
                </a:solidFill>
                <a:latin typeface="Times New Roman" panose="02020603050405020304" pitchFamily="18" charset="0"/>
                <a:ea typeface="Times New Roman" panose="02020603050405020304" pitchFamily="18" charset="0"/>
                <a:cs typeface="Palatino Linotype" panose="02040502050505030304" pitchFamily="18" charset="0"/>
              </a:rPr>
              <a:t>A) collecting data.</a:t>
            </a:r>
            <a:endParaRPr lang="en-US" sz="1400" dirty="0">
              <a:solidFill>
                <a:srgbClr val="000000"/>
              </a:solidFill>
              <a:latin typeface="Palatino Linotype" panose="02040502050505030304" pitchFamily="18" charset="0"/>
              <a:ea typeface="Times New Roman" panose="02020603050405020304" pitchFamily="18" charset="0"/>
              <a:cs typeface="Palatino Linotype" panose="02040502050505030304" pitchFamily="18" charset="0"/>
            </a:endParaRPr>
          </a:p>
          <a:p>
            <a:r>
              <a:rPr lang="en-US" sz="2000" dirty="0">
                <a:solidFill>
                  <a:srgbClr val="000000"/>
                </a:solidFill>
                <a:latin typeface="Times New Roman" panose="02020603050405020304" pitchFamily="18" charset="0"/>
                <a:ea typeface="Times New Roman" panose="02020603050405020304" pitchFamily="18" charset="0"/>
                <a:cs typeface="Palatino Linotype" panose="02040502050505030304" pitchFamily="18" charset="0"/>
              </a:rPr>
              <a:t>B) organizing data.</a:t>
            </a:r>
            <a:endParaRPr lang="en-US" sz="1400" dirty="0">
              <a:solidFill>
                <a:srgbClr val="000000"/>
              </a:solidFill>
              <a:latin typeface="Palatino Linotype" panose="02040502050505030304" pitchFamily="18" charset="0"/>
              <a:ea typeface="Times New Roman" panose="02020603050405020304" pitchFamily="18" charset="0"/>
              <a:cs typeface="Palatino Linotype" panose="02040502050505030304" pitchFamily="18" charset="0"/>
            </a:endParaRPr>
          </a:p>
          <a:p>
            <a:r>
              <a:rPr lang="en-US" sz="2000" dirty="0">
                <a:solidFill>
                  <a:srgbClr val="000000"/>
                </a:solidFill>
                <a:latin typeface="Times New Roman" panose="02020603050405020304" pitchFamily="18" charset="0"/>
                <a:ea typeface="Times New Roman" panose="02020603050405020304" pitchFamily="18" charset="0"/>
                <a:cs typeface="Palatino Linotype" panose="02040502050505030304" pitchFamily="18" charset="0"/>
              </a:rPr>
              <a:t>C) design web pages.</a:t>
            </a:r>
            <a:endParaRPr lang="en-US" sz="1400" dirty="0">
              <a:solidFill>
                <a:srgbClr val="000000"/>
              </a:solidFill>
              <a:latin typeface="Palatino Linotype" panose="02040502050505030304" pitchFamily="18" charset="0"/>
              <a:ea typeface="Times New Roman" panose="02020603050405020304" pitchFamily="18" charset="0"/>
              <a:cs typeface="Palatino Linotype" panose="02040502050505030304" pitchFamily="18" charset="0"/>
            </a:endParaRPr>
          </a:p>
          <a:p>
            <a:r>
              <a:rPr lang="en-US" sz="2000" dirty="0">
                <a:solidFill>
                  <a:srgbClr val="000000"/>
                </a:solidFill>
                <a:latin typeface="Times New Roman" panose="02020603050405020304" pitchFamily="18" charset="0"/>
                <a:ea typeface="Times New Roman" panose="02020603050405020304" pitchFamily="18" charset="0"/>
                <a:cs typeface="Palatino Linotype" panose="02040502050505030304" pitchFamily="18" charset="0"/>
              </a:rPr>
              <a:t>D) managing data.</a:t>
            </a:r>
            <a:endParaRPr lang="en-US" sz="1400" dirty="0">
              <a:solidFill>
                <a:srgbClr val="000000"/>
              </a:solidFill>
              <a:effectLst/>
              <a:latin typeface="Palatino Linotype" panose="02040502050505030304" pitchFamily="18" charset="0"/>
              <a:ea typeface="Times New Roman" panose="02020603050405020304" pitchFamily="18" charset="0"/>
              <a:cs typeface="Palatino Linotype" panose="02040502050505030304" pitchFamily="18" charset="0"/>
            </a:endParaRPr>
          </a:p>
        </p:txBody>
      </p:sp>
      <p:sp>
        <p:nvSpPr>
          <p:cNvPr id="6" name="Rectangle 2">
            <a:extLst>
              <a:ext uri="{FF2B5EF4-FFF2-40B4-BE49-F238E27FC236}">
                <a16:creationId xmlns:a16="http://schemas.microsoft.com/office/drawing/2014/main" id="{47CFF3B1-E7A0-4F5B-B92C-84DACDBA03E0}"/>
              </a:ext>
            </a:extLst>
          </p:cNvPr>
          <p:cNvSpPr txBox="1">
            <a:spLocks noChangeArrowheads="1"/>
          </p:cNvSpPr>
          <p:nvPr/>
        </p:nvSpPr>
        <p:spPr>
          <a:xfrm>
            <a:off x="941294" y="365126"/>
            <a:ext cx="10412506" cy="966134"/>
          </a:xfrm>
          <a:prstGeom prst="rect">
            <a:avLst/>
          </a:prstGeom>
        </p:spPr>
        <p:txBody>
          <a:bodyPr vert="horz" wrap="square" lIns="90488" tIns="44450" rIns="90488" bIns="44450" numCol="1" anchor="ctr" anchorCtr="0" compatLnSpc="1">
            <a:prstTxWarp prst="textNoShape">
              <a:avLst/>
            </a:prstTxWarp>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dirty="0">
                <a:solidFill>
                  <a:srgbClr val="000000"/>
                </a:solidFill>
                <a:effectLst>
                  <a:outerShdw blurRad="38100" dist="38100" dir="2700000" algn="tl">
                    <a:srgbClr val="FFFFFF"/>
                  </a:outerShdw>
                </a:effectLst>
              </a:rPr>
              <a:t>Questions</a:t>
            </a:r>
          </a:p>
        </p:txBody>
      </p:sp>
      <p:sp>
        <p:nvSpPr>
          <p:cNvPr id="7" name="Rectangle 6">
            <a:extLst>
              <a:ext uri="{FF2B5EF4-FFF2-40B4-BE49-F238E27FC236}">
                <a16:creationId xmlns:a16="http://schemas.microsoft.com/office/drawing/2014/main" id="{F588F4F2-8FF4-45EF-BB68-6EFB5B3324AC}"/>
              </a:ext>
            </a:extLst>
          </p:cNvPr>
          <p:cNvSpPr/>
          <p:nvPr/>
        </p:nvSpPr>
        <p:spPr>
          <a:xfrm>
            <a:off x="1371598" y="4461320"/>
            <a:ext cx="7879977" cy="1938992"/>
          </a:xfrm>
          <a:prstGeom prst="rect">
            <a:avLst/>
          </a:prstGeom>
        </p:spPr>
        <p:txBody>
          <a:bodyPr wrap="square">
            <a:spAutoFit/>
          </a:bodyPr>
          <a:lstStyle/>
          <a:p>
            <a:r>
              <a:rPr lang="en-US" sz="2000" dirty="0">
                <a:solidFill>
                  <a:srgbClr val="000000"/>
                </a:solidFill>
                <a:latin typeface="Times New Roman" panose="02020603050405020304" pitchFamily="18" charset="0"/>
                <a:ea typeface="Times New Roman" panose="02020603050405020304" pitchFamily="18" charset="0"/>
                <a:cs typeface="Palatino Linotype" panose="02040502050505030304" pitchFamily="18" charset="0"/>
              </a:rPr>
              <a:t> </a:t>
            </a:r>
            <a:endParaRPr lang="en-US" sz="1400" dirty="0">
              <a:solidFill>
                <a:srgbClr val="000000"/>
              </a:solidFill>
              <a:latin typeface="Palatino Linotype" panose="02040502050505030304" pitchFamily="18" charset="0"/>
              <a:ea typeface="Times New Roman" panose="02020603050405020304" pitchFamily="18" charset="0"/>
              <a:cs typeface="Palatino Linotype" panose="02040502050505030304" pitchFamily="18" charset="0"/>
            </a:endParaRPr>
          </a:p>
          <a:p>
            <a:r>
              <a:rPr lang="en-US" sz="2000" dirty="0">
                <a:solidFill>
                  <a:srgbClr val="000000"/>
                </a:solidFill>
                <a:latin typeface="Times New Roman" panose="02020603050405020304" pitchFamily="18" charset="0"/>
                <a:ea typeface="Times New Roman" panose="02020603050405020304" pitchFamily="18" charset="0"/>
                <a:cs typeface="Palatino Linotype" panose="02040502050505030304" pitchFamily="18" charset="0"/>
              </a:rPr>
              <a:t>3) Metadata typically describes all of the following EXCEPT: </a:t>
            </a:r>
            <a:endParaRPr lang="en-US" sz="1400" dirty="0">
              <a:solidFill>
                <a:srgbClr val="000000"/>
              </a:solidFill>
              <a:latin typeface="Palatino Linotype" panose="02040502050505030304" pitchFamily="18" charset="0"/>
              <a:ea typeface="Times New Roman" panose="02020603050405020304" pitchFamily="18" charset="0"/>
              <a:cs typeface="Palatino Linotype" panose="02040502050505030304" pitchFamily="18" charset="0"/>
            </a:endParaRPr>
          </a:p>
          <a:p>
            <a:r>
              <a:rPr lang="en-US" sz="2000" dirty="0">
                <a:solidFill>
                  <a:srgbClr val="000000"/>
                </a:solidFill>
                <a:latin typeface="Times New Roman" panose="02020603050405020304" pitchFamily="18" charset="0"/>
                <a:ea typeface="Times New Roman" panose="02020603050405020304" pitchFamily="18" charset="0"/>
                <a:cs typeface="Palatino Linotype" panose="02040502050505030304" pitchFamily="18" charset="0"/>
              </a:rPr>
              <a:t>A) data definitions. </a:t>
            </a:r>
            <a:endParaRPr lang="en-US" sz="1400" dirty="0">
              <a:solidFill>
                <a:srgbClr val="000000"/>
              </a:solidFill>
              <a:latin typeface="Palatino Linotype" panose="02040502050505030304" pitchFamily="18" charset="0"/>
              <a:ea typeface="Times New Roman" panose="02020603050405020304" pitchFamily="18" charset="0"/>
              <a:cs typeface="Palatino Linotype" panose="02040502050505030304" pitchFamily="18" charset="0"/>
            </a:endParaRPr>
          </a:p>
          <a:p>
            <a:r>
              <a:rPr lang="en-US" sz="2000" dirty="0">
                <a:solidFill>
                  <a:srgbClr val="000000"/>
                </a:solidFill>
                <a:latin typeface="Times New Roman" panose="02020603050405020304" pitchFamily="18" charset="0"/>
                <a:ea typeface="Times New Roman" panose="02020603050405020304" pitchFamily="18" charset="0"/>
                <a:cs typeface="Palatino Linotype" panose="02040502050505030304" pitchFamily="18" charset="0"/>
              </a:rPr>
              <a:t>B) length. </a:t>
            </a:r>
            <a:endParaRPr lang="en-US" sz="1400" dirty="0">
              <a:solidFill>
                <a:srgbClr val="000000"/>
              </a:solidFill>
              <a:latin typeface="Palatino Linotype" panose="02040502050505030304" pitchFamily="18" charset="0"/>
              <a:ea typeface="Times New Roman" panose="02020603050405020304" pitchFamily="18" charset="0"/>
              <a:cs typeface="Palatino Linotype" panose="02040502050505030304" pitchFamily="18" charset="0"/>
            </a:endParaRPr>
          </a:p>
          <a:p>
            <a:r>
              <a:rPr lang="en-US" sz="2000" dirty="0">
                <a:solidFill>
                  <a:srgbClr val="000000"/>
                </a:solidFill>
                <a:latin typeface="Times New Roman" panose="02020603050405020304" pitchFamily="18" charset="0"/>
                <a:ea typeface="Times New Roman" panose="02020603050405020304" pitchFamily="18" charset="0"/>
                <a:cs typeface="Palatino Linotype" panose="02040502050505030304" pitchFamily="18" charset="0"/>
              </a:rPr>
              <a:t>C) allowable values. </a:t>
            </a:r>
            <a:endParaRPr lang="en-US" sz="1400" dirty="0">
              <a:solidFill>
                <a:srgbClr val="000000"/>
              </a:solidFill>
              <a:latin typeface="Palatino Linotype" panose="02040502050505030304" pitchFamily="18" charset="0"/>
              <a:ea typeface="Times New Roman" panose="02020603050405020304" pitchFamily="18" charset="0"/>
              <a:cs typeface="Palatino Linotype" panose="02040502050505030304" pitchFamily="18" charset="0"/>
            </a:endParaRPr>
          </a:p>
          <a:p>
            <a:r>
              <a:rPr lang="en-US" sz="2000" dirty="0">
                <a:solidFill>
                  <a:srgbClr val="000000"/>
                </a:solidFill>
                <a:latin typeface="Times New Roman" panose="02020603050405020304" pitchFamily="18" charset="0"/>
                <a:ea typeface="Times New Roman" panose="02020603050405020304" pitchFamily="18" charset="0"/>
                <a:cs typeface="Palatino Linotype" panose="02040502050505030304" pitchFamily="18" charset="0"/>
              </a:rPr>
              <a:t>D) location on disk. </a:t>
            </a:r>
            <a:endParaRPr lang="en-US" sz="1400" dirty="0">
              <a:solidFill>
                <a:srgbClr val="000000"/>
              </a:solidFill>
              <a:effectLst/>
              <a:latin typeface="Palatino Linotype" panose="02040502050505030304" pitchFamily="18" charset="0"/>
              <a:ea typeface="Times New Roman" panose="02020603050405020304" pitchFamily="18" charset="0"/>
              <a:cs typeface="Palatino Linotype" panose="02040502050505030304" pitchFamily="18" charset="0"/>
            </a:endParaRPr>
          </a:p>
        </p:txBody>
      </p:sp>
    </p:spTree>
    <p:extLst>
      <p:ext uri="{BB962C8B-B14F-4D97-AF65-F5344CB8AC3E}">
        <p14:creationId xmlns:p14="http://schemas.microsoft.com/office/powerpoint/2010/main" val="94868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2DD4DE0-44A9-4787-B181-27146ED03DAE}"/>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4C572C29-615C-4FC5-A4A5-CFCBF7A1308F}" type="slidenum">
              <a:rPr lang="en-US" altLang="en-US" smtClean="0">
                <a:solidFill>
                  <a:srgbClr val="000000"/>
                </a:solidFill>
                <a:latin typeface="Arial" panose="020B0604020202020204" pitchFamily="34" charset="0"/>
              </a:rPr>
              <a:pPr eaLnBrk="1" hangingPunct="1">
                <a:defRPr/>
              </a:pPr>
              <a:t>9</a:t>
            </a:fld>
            <a:endParaRPr lang="en-US" altLang="en-US">
              <a:solidFill>
                <a:srgbClr val="000000"/>
              </a:solidFill>
              <a:latin typeface="Arial" panose="020B0604020202020204" pitchFamily="34" charset="0"/>
            </a:endParaRPr>
          </a:p>
        </p:txBody>
      </p:sp>
      <p:sp>
        <p:nvSpPr>
          <p:cNvPr id="116739" name="Text Box 3">
            <a:extLst>
              <a:ext uri="{FF2B5EF4-FFF2-40B4-BE49-F238E27FC236}">
                <a16:creationId xmlns:a16="http://schemas.microsoft.com/office/drawing/2014/main" id="{549612AC-6D9C-4D6C-8770-5320BDFF0148}"/>
              </a:ext>
            </a:extLst>
          </p:cNvPr>
          <p:cNvSpPr txBox="1">
            <a:spLocks noChangeArrowheads="1"/>
          </p:cNvSpPr>
          <p:nvPr/>
        </p:nvSpPr>
        <p:spPr bwMode="auto">
          <a:xfrm>
            <a:off x="2387600" y="741363"/>
            <a:ext cx="71770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b="1">
                <a:solidFill>
                  <a:srgbClr val="000000"/>
                </a:solidFill>
                <a:latin typeface="Arial" panose="020B0604020202020204" pitchFamily="34" charset="0"/>
              </a:rPr>
              <a:t>Figure 1-8a Evolution of database technologies</a:t>
            </a:r>
          </a:p>
        </p:txBody>
      </p:sp>
      <p:pic>
        <p:nvPicPr>
          <p:cNvPr id="3" name="Picture 2">
            <a:extLst>
              <a:ext uri="{FF2B5EF4-FFF2-40B4-BE49-F238E27FC236}">
                <a16:creationId xmlns:a16="http://schemas.microsoft.com/office/drawing/2014/main" id="{5F0ADEFD-A151-4CC5-BDEB-27E7D6D2E89E}"/>
              </a:ext>
            </a:extLst>
          </p:cNvPr>
          <p:cNvPicPr>
            <a:picLocks noChangeAspect="1"/>
          </p:cNvPicPr>
          <p:nvPr/>
        </p:nvPicPr>
        <p:blipFill>
          <a:blip r:embed="rId3"/>
          <a:stretch>
            <a:fillRect/>
          </a:stretch>
        </p:blipFill>
        <p:spPr>
          <a:xfrm>
            <a:off x="723900" y="1409701"/>
            <a:ext cx="10299700" cy="4063236"/>
          </a:xfrm>
          <a:prstGeom prst="rect">
            <a:avLst/>
          </a:prstGeom>
        </p:spPr>
      </p:pic>
    </p:spTree>
    <p:extLst>
      <p:ext uri="{BB962C8B-B14F-4D97-AF65-F5344CB8AC3E}">
        <p14:creationId xmlns:p14="http://schemas.microsoft.com/office/powerpoint/2010/main" val="41232007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TotalTime>
  <Words>3723</Words>
  <Application>Microsoft Office PowerPoint</Application>
  <PresentationFormat>Widescreen</PresentationFormat>
  <Paragraphs>541</Paragraphs>
  <Slides>55</Slides>
  <Notes>54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55</vt:i4>
      </vt:variant>
    </vt:vector>
  </HeadingPairs>
  <TitlesOfParts>
    <vt:vector size="67" baseType="lpstr">
      <vt:lpstr>&amp;quot</vt:lpstr>
      <vt:lpstr>Arial</vt:lpstr>
      <vt:lpstr>Arial Narrow</vt:lpstr>
      <vt:lpstr>Book Antiqua</vt:lpstr>
      <vt:lpstr>Calibri</vt:lpstr>
      <vt:lpstr>Calibri Light</vt:lpstr>
      <vt:lpstr>Noto Sans Symbols</vt:lpstr>
      <vt:lpstr>Palatino Linotype</vt:lpstr>
      <vt:lpstr>Tahoma</vt:lpstr>
      <vt:lpstr>Times New Roman</vt:lpstr>
      <vt:lpstr>Wingdings</vt:lpstr>
      <vt:lpstr>Office Theme</vt:lpstr>
      <vt:lpstr>PowerPoint Presentation</vt:lpstr>
      <vt:lpstr>Definitions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Disadvantages of File Processing</vt:lpstr>
      <vt:lpstr>Problems with Data Dependency</vt:lpstr>
      <vt:lpstr>PowerPoint Presentation</vt:lpstr>
      <vt:lpstr>Problems with Data Redundancy</vt:lpstr>
      <vt:lpstr>SOLUTION:  The DATABASE Approach</vt:lpstr>
      <vt:lpstr>Database Management System</vt:lpstr>
      <vt:lpstr>Advantages of the Database Approach</vt:lpstr>
      <vt:lpstr>Elements of the Database Approach</vt:lpstr>
      <vt:lpstr>Enterprise Data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Team Exercise? Think about it</vt:lpstr>
      <vt:lpstr>Data Financial cost</vt:lpstr>
      <vt:lpstr>Components of the Database Environment</vt:lpstr>
      <vt:lpstr>Components of the Database Environment</vt:lpstr>
      <vt:lpstr>The Range of Database Applications</vt:lpstr>
      <vt:lpstr>Enterprise Database Applications</vt:lpstr>
      <vt:lpstr>PowerPoint Presentation</vt:lpstr>
      <vt:lpstr>Informational systems</vt:lpstr>
      <vt:lpstr>An Example of an Executive Dashboard</vt:lpstr>
      <vt:lpstr>Database Development Methodology </vt:lpstr>
      <vt:lpstr>Two Approaches to Database and IS Development</vt:lpstr>
      <vt:lpstr>Systems Development Life Cycle (see also Figure 1-10) </vt:lpstr>
      <vt:lpstr>Systems Development Life Cycle (see also Figure 1-10)  (cont.)</vt:lpstr>
      <vt:lpstr>Systems Development Life Cycle (see also Figure 1-10) (cont.) </vt:lpstr>
      <vt:lpstr>Systems Development Life Cycle (see also Figure 1-10) (cont.) </vt:lpstr>
      <vt:lpstr>Systems Development Life Cycle (see also Figure 1-10) (cont.) </vt:lpstr>
      <vt:lpstr>Systems Development Life Cycle (see also Figure 1-10) (cont.) </vt:lpstr>
      <vt:lpstr>Systems Development Life Cycle (see also Figure 1-10) (cont.) </vt:lpstr>
      <vt:lpstr>PowerPoint Presentation</vt:lpstr>
      <vt:lpstr>PowerPoint Presentation</vt:lpstr>
      <vt:lpstr>PowerPoint Presentation</vt:lpstr>
      <vt:lpstr>PowerPoint Presentation</vt:lpstr>
      <vt:lpstr>PowerPoint Presentation</vt:lpstr>
      <vt:lpstr>Alternative Information Systems Development Approaches</vt:lpstr>
      <vt:lpstr>Problem</vt:lpstr>
      <vt:lpstr>Managing Projects</vt:lpstr>
      <vt:lpstr>Managing Projects: People Involved</vt:lpstr>
      <vt:lpstr>Database Project Team Members </vt:lpstr>
      <vt:lpstr>Founder of DBMS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Manuel Montrond</dc:creator>
  <cp:lastModifiedBy>Manuel Montrond</cp:lastModifiedBy>
  <cp:revision>31</cp:revision>
  <dcterms:created xsi:type="dcterms:W3CDTF">2020-01-06T13:22:02Z</dcterms:created>
  <dcterms:modified xsi:type="dcterms:W3CDTF">2020-01-14T19:42:46Z</dcterms:modified>
</cp:coreProperties>
</file>