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301"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309" r:id="rId17"/>
    <p:sldId id="274" r:id="rId18"/>
    <p:sldId id="275" r:id="rId19"/>
    <p:sldId id="279" r:id="rId20"/>
    <p:sldId id="304" r:id="rId21"/>
    <p:sldId id="305" r:id="rId22"/>
    <p:sldId id="276" r:id="rId23"/>
    <p:sldId id="277" r:id="rId24"/>
    <p:sldId id="282" r:id="rId25"/>
    <p:sldId id="306" r:id="rId26"/>
    <p:sldId id="307" r:id="rId27"/>
    <p:sldId id="288" r:id="rId28"/>
    <p:sldId id="310" r:id="rId29"/>
    <p:sldId id="290" r:id="rId30"/>
    <p:sldId id="291" r:id="rId31"/>
    <p:sldId id="292" r:id="rId32"/>
    <p:sldId id="293" r:id="rId33"/>
    <p:sldId id="308" r:id="rId34"/>
    <p:sldId id="294" r:id="rId35"/>
    <p:sldId id="295" r:id="rId36"/>
    <p:sldId id="296" r:id="rId37"/>
    <p:sldId id="324" r:id="rId38"/>
    <p:sldId id="325" r:id="rId39"/>
    <p:sldId id="326" r:id="rId40"/>
    <p:sldId id="32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040" autoAdjust="0"/>
  </p:normalViewPr>
  <p:slideViewPr>
    <p:cSldViewPr snapToGrid="0">
      <p:cViewPr varScale="1">
        <p:scale>
          <a:sx n="35" d="100"/>
          <a:sy n="35" d="100"/>
        </p:scale>
        <p:origin x="118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0A24C113-9C30-4B8B-AFC4-8B9F284642D3}"/>
    <pc:docChg chg="modSld">
      <pc:chgData name="Manuel Montrond" userId="3d746ec0db3500e1" providerId="LiveId" clId="{0A24C113-9C30-4B8B-AFC4-8B9F284642D3}" dt="2020-01-23T02:03:02.796" v="1" actId="20577"/>
      <pc:docMkLst>
        <pc:docMk/>
      </pc:docMkLst>
      <pc:sldChg chg="modNotesTx">
        <pc:chgData name="Manuel Montrond" userId="3d746ec0db3500e1" providerId="LiveId" clId="{0A24C113-9C30-4B8B-AFC4-8B9F284642D3}" dt="2020-01-23T02:02:11.726" v="0" actId="20577"/>
        <pc:sldMkLst>
          <pc:docMk/>
          <pc:sldMk cId="0" sldId="267"/>
        </pc:sldMkLst>
      </pc:sldChg>
      <pc:sldChg chg="modNotesTx">
        <pc:chgData name="Manuel Montrond" userId="3d746ec0db3500e1" providerId="LiveId" clId="{0A24C113-9C30-4B8B-AFC4-8B9F284642D3}" dt="2020-01-23T02:03:02.796" v="1" actId="20577"/>
        <pc:sldMkLst>
          <pc:docMk/>
          <pc:sldMk cId="1846117146" sldId="327"/>
        </pc:sldMkLst>
      </pc:sldChg>
    </pc:docChg>
  </pc:docChgLst>
  <pc:docChgLst>
    <pc:chgData name="Manuel Montrond" userId="3d746ec0db3500e1" providerId="LiveId" clId="{8E6940AF-7892-4996-BA9C-1EE36882C4FF}"/>
    <pc:docChg chg="custSel addSld delSld modSld">
      <pc:chgData name="Manuel Montrond" userId="3d746ec0db3500e1" providerId="LiveId" clId="{8E6940AF-7892-4996-BA9C-1EE36882C4FF}" dt="2020-01-12T16:26:17.554" v="71"/>
      <pc:docMkLst>
        <pc:docMk/>
      </pc:docMkLst>
      <pc:sldChg chg="modSp">
        <pc:chgData name="Manuel Montrond" userId="3d746ec0db3500e1" providerId="LiveId" clId="{8E6940AF-7892-4996-BA9C-1EE36882C4FF}" dt="2020-01-11T22:56:42.305" v="3"/>
        <pc:sldMkLst>
          <pc:docMk/>
          <pc:sldMk cId="0" sldId="257"/>
        </pc:sldMkLst>
        <pc:spChg chg="mod">
          <ac:chgData name="Manuel Montrond" userId="3d746ec0db3500e1" providerId="LiveId" clId="{8E6940AF-7892-4996-BA9C-1EE36882C4FF}" dt="2020-01-11T22:56:42.305" v="3"/>
          <ac:spMkLst>
            <pc:docMk/>
            <pc:sldMk cId="0" sldId="257"/>
            <ac:spMk id="4099" creationId="{65C99585-0B74-45C0-BA49-6AF94E47808A}"/>
          </ac:spMkLst>
        </pc:spChg>
      </pc:sldChg>
      <pc:sldChg chg="modSp add modAnim">
        <pc:chgData name="Manuel Montrond" userId="3d746ec0db3500e1" providerId="LiveId" clId="{8E6940AF-7892-4996-BA9C-1EE36882C4FF}" dt="2020-01-12T16:05:02.265" v="37"/>
        <pc:sldMkLst>
          <pc:docMk/>
          <pc:sldMk cId="0" sldId="258"/>
        </pc:sldMkLst>
        <pc:spChg chg="mod">
          <ac:chgData name="Manuel Montrond" userId="3d746ec0db3500e1" providerId="LiveId" clId="{8E6940AF-7892-4996-BA9C-1EE36882C4FF}" dt="2020-01-11T23:01:07.513" v="33" actId="14100"/>
          <ac:spMkLst>
            <pc:docMk/>
            <pc:sldMk cId="0" sldId="258"/>
            <ac:spMk id="156674" creationId="{9C453E68-0DF2-47FC-9FE8-0861873B72F0}"/>
          </ac:spMkLst>
        </pc:spChg>
        <pc:spChg chg="mod">
          <ac:chgData name="Manuel Montrond" userId="3d746ec0db3500e1" providerId="LiveId" clId="{8E6940AF-7892-4996-BA9C-1EE36882C4FF}" dt="2020-01-11T23:01:04.713" v="32" actId="14100"/>
          <ac:spMkLst>
            <pc:docMk/>
            <pc:sldMk cId="0" sldId="258"/>
            <ac:spMk id="156675" creationId="{53DFF205-57DE-46F0-B862-FB0C702FD334}"/>
          </ac:spMkLst>
        </pc:spChg>
      </pc:sldChg>
      <pc:sldChg chg="add modAnim modNotesTx">
        <pc:chgData name="Manuel Montrond" userId="3d746ec0db3500e1" providerId="LiveId" clId="{8E6940AF-7892-4996-BA9C-1EE36882C4FF}" dt="2020-01-12T16:08:15.866" v="43" actId="20577"/>
        <pc:sldMkLst>
          <pc:docMk/>
          <pc:sldMk cId="0" sldId="259"/>
        </pc:sldMkLst>
      </pc:sldChg>
      <pc:sldChg chg="modSp add modAnim">
        <pc:chgData name="Manuel Montrond" userId="3d746ec0db3500e1" providerId="LiveId" clId="{8E6940AF-7892-4996-BA9C-1EE36882C4FF}" dt="2020-01-12T16:10:41.519" v="45"/>
        <pc:sldMkLst>
          <pc:docMk/>
          <pc:sldMk cId="0" sldId="260"/>
        </pc:sldMkLst>
        <pc:spChg chg="mod">
          <ac:chgData name="Manuel Montrond" userId="3d746ec0db3500e1" providerId="LiveId" clId="{8E6940AF-7892-4996-BA9C-1EE36882C4FF}" dt="2020-01-11T23:00:44.811" v="29" actId="14100"/>
          <ac:spMkLst>
            <pc:docMk/>
            <pc:sldMk cId="0" sldId="260"/>
            <ac:spMk id="158723" creationId="{C7B44252-8355-45AD-B627-750AB7BE2EF7}"/>
          </ac:spMkLst>
        </pc:spChg>
      </pc:sldChg>
      <pc:sldChg chg="add">
        <pc:chgData name="Manuel Montrond" userId="3d746ec0db3500e1" providerId="LiveId" clId="{8E6940AF-7892-4996-BA9C-1EE36882C4FF}" dt="2020-01-11T22:56:53.425" v="4"/>
        <pc:sldMkLst>
          <pc:docMk/>
          <pc:sldMk cId="0" sldId="261"/>
        </pc:sldMkLst>
      </pc:sldChg>
      <pc:sldChg chg="add del">
        <pc:chgData name="Manuel Montrond" userId="3d746ec0db3500e1" providerId="LiveId" clId="{8E6940AF-7892-4996-BA9C-1EE36882C4FF}" dt="2020-01-11T22:56:53.425" v="4"/>
        <pc:sldMkLst>
          <pc:docMk/>
          <pc:sldMk cId="0" sldId="262"/>
        </pc:sldMkLst>
      </pc:sldChg>
      <pc:sldChg chg="modSp add modAnim">
        <pc:chgData name="Manuel Montrond" userId="3d746ec0db3500e1" providerId="LiveId" clId="{8E6940AF-7892-4996-BA9C-1EE36882C4FF}" dt="2020-01-12T16:13:04.266" v="47"/>
        <pc:sldMkLst>
          <pc:docMk/>
          <pc:sldMk cId="0" sldId="263"/>
        </pc:sldMkLst>
        <pc:spChg chg="mod">
          <ac:chgData name="Manuel Montrond" userId="3d746ec0db3500e1" providerId="LiveId" clId="{8E6940AF-7892-4996-BA9C-1EE36882C4FF}" dt="2020-01-11T23:04:08.345" v="35" actId="14100"/>
          <ac:spMkLst>
            <pc:docMk/>
            <pc:sldMk cId="0" sldId="263"/>
            <ac:spMk id="164866" creationId="{483FB012-5BDE-4FE6-A44B-50C7C0D22AEB}"/>
          </ac:spMkLst>
        </pc:spChg>
        <pc:spChg chg="mod">
          <ac:chgData name="Manuel Montrond" userId="3d746ec0db3500e1" providerId="LiveId" clId="{8E6940AF-7892-4996-BA9C-1EE36882C4FF}" dt="2020-01-11T23:04:05.578" v="34" actId="14100"/>
          <ac:spMkLst>
            <pc:docMk/>
            <pc:sldMk cId="0" sldId="263"/>
            <ac:spMk id="164867" creationId="{AD67FFC3-7261-4944-A588-524D13E97D5E}"/>
          </ac:spMkLst>
        </pc:spChg>
      </pc:sldChg>
      <pc:sldChg chg="add">
        <pc:chgData name="Manuel Montrond" userId="3d746ec0db3500e1" providerId="LiveId" clId="{8E6940AF-7892-4996-BA9C-1EE36882C4FF}" dt="2020-01-11T22:56:53.425" v="4"/>
        <pc:sldMkLst>
          <pc:docMk/>
          <pc:sldMk cId="0" sldId="264"/>
        </pc:sldMkLst>
      </pc:sldChg>
      <pc:sldChg chg="modSp add modAnim">
        <pc:chgData name="Manuel Montrond" userId="3d746ec0db3500e1" providerId="LiveId" clId="{8E6940AF-7892-4996-BA9C-1EE36882C4FF}" dt="2020-01-12T16:14:32.759" v="50"/>
        <pc:sldMkLst>
          <pc:docMk/>
          <pc:sldMk cId="0" sldId="265"/>
        </pc:sldMkLst>
        <pc:spChg chg="mod">
          <ac:chgData name="Manuel Montrond" userId="3d746ec0db3500e1" providerId="LiveId" clId="{8E6940AF-7892-4996-BA9C-1EE36882C4FF}" dt="2020-01-12T16:14:25.601" v="48" actId="14100"/>
          <ac:spMkLst>
            <pc:docMk/>
            <pc:sldMk cId="0" sldId="265"/>
            <ac:spMk id="166915" creationId="{FCFC316D-033B-4B6F-97A1-C04F5A3C6CD3}"/>
          </ac:spMkLst>
        </pc:spChg>
      </pc:sldChg>
      <pc:sldChg chg="add modAnim">
        <pc:chgData name="Manuel Montrond" userId="3d746ec0db3500e1" providerId="LiveId" clId="{8E6940AF-7892-4996-BA9C-1EE36882C4FF}" dt="2020-01-12T16:15:16.245" v="52"/>
        <pc:sldMkLst>
          <pc:docMk/>
          <pc:sldMk cId="0" sldId="266"/>
        </pc:sldMkLst>
      </pc:sldChg>
      <pc:sldChg chg="modSp add del modAnim">
        <pc:chgData name="Manuel Montrond" userId="3d746ec0db3500e1" providerId="LiveId" clId="{8E6940AF-7892-4996-BA9C-1EE36882C4FF}" dt="2020-01-12T16:15:38.851" v="55"/>
        <pc:sldMkLst>
          <pc:docMk/>
          <pc:sldMk cId="0" sldId="267"/>
        </pc:sldMkLst>
        <pc:spChg chg="mod">
          <ac:chgData name="Manuel Montrond" userId="3d746ec0db3500e1" providerId="LiveId" clId="{8E6940AF-7892-4996-BA9C-1EE36882C4FF}" dt="2020-01-12T16:15:24.761" v="53" actId="14100"/>
          <ac:spMkLst>
            <pc:docMk/>
            <pc:sldMk cId="0" sldId="267"/>
            <ac:spMk id="171011" creationId="{D31A1177-5D97-482C-A81C-D62EF308E590}"/>
          </ac:spMkLst>
        </pc:spChg>
      </pc:sldChg>
      <pc:sldChg chg="modSp add del">
        <pc:chgData name="Manuel Montrond" userId="3d746ec0db3500e1" providerId="LiveId" clId="{8E6940AF-7892-4996-BA9C-1EE36882C4FF}" dt="2020-01-12T16:15:55.234" v="56" actId="14100"/>
        <pc:sldMkLst>
          <pc:docMk/>
          <pc:sldMk cId="0" sldId="268"/>
        </pc:sldMkLst>
        <pc:spChg chg="mod">
          <ac:chgData name="Manuel Montrond" userId="3d746ec0db3500e1" providerId="LiveId" clId="{8E6940AF-7892-4996-BA9C-1EE36882C4FF}" dt="2020-01-12T16:15:55.234" v="56" actId="14100"/>
          <ac:spMkLst>
            <pc:docMk/>
            <pc:sldMk cId="0" sldId="268"/>
            <ac:spMk id="36869" creationId="{8D59AB02-B303-4E27-84D3-2F4234C4CE54}"/>
          </ac:spMkLst>
        </pc:spChg>
      </pc:sldChg>
      <pc:sldChg chg="modSp add">
        <pc:chgData name="Manuel Montrond" userId="3d746ec0db3500e1" providerId="LiveId" clId="{8E6940AF-7892-4996-BA9C-1EE36882C4FF}" dt="2020-01-11T23:00:26.786" v="27" actId="14100"/>
        <pc:sldMkLst>
          <pc:docMk/>
          <pc:sldMk cId="0" sldId="269"/>
        </pc:sldMkLst>
        <pc:spChg chg="mod">
          <ac:chgData name="Manuel Montrond" userId="3d746ec0db3500e1" providerId="LiveId" clId="{8E6940AF-7892-4996-BA9C-1EE36882C4FF}" dt="2020-01-11T23:00:26.786" v="27" actId="14100"/>
          <ac:spMkLst>
            <pc:docMk/>
            <pc:sldMk cId="0" sldId="269"/>
            <ac:spMk id="38916" creationId="{03E10299-DBE0-48FA-8688-5ADC88902DFF}"/>
          </ac:spMkLst>
        </pc:spChg>
      </pc:sldChg>
      <pc:sldChg chg="del">
        <pc:chgData name="Manuel Montrond" userId="3d746ec0db3500e1" providerId="LiveId" clId="{8E6940AF-7892-4996-BA9C-1EE36882C4FF}" dt="2020-01-11T22:56:09.943" v="2" actId="47"/>
        <pc:sldMkLst>
          <pc:docMk/>
          <pc:sldMk cId="0" sldId="270"/>
        </pc:sldMkLst>
      </pc:sldChg>
      <pc:sldChg chg="add">
        <pc:chgData name="Manuel Montrond" userId="3d746ec0db3500e1" providerId="LiveId" clId="{8E6940AF-7892-4996-BA9C-1EE36882C4FF}" dt="2020-01-11T22:56:53.425" v="4"/>
        <pc:sldMkLst>
          <pc:docMk/>
          <pc:sldMk cId="0" sldId="272"/>
        </pc:sldMkLst>
      </pc:sldChg>
      <pc:sldChg chg="modSp add modAnim">
        <pc:chgData name="Manuel Montrond" userId="3d746ec0db3500e1" providerId="LiveId" clId="{8E6940AF-7892-4996-BA9C-1EE36882C4FF}" dt="2020-01-12T16:17:59.705" v="59"/>
        <pc:sldMkLst>
          <pc:docMk/>
          <pc:sldMk cId="0" sldId="273"/>
        </pc:sldMkLst>
        <pc:spChg chg="mod">
          <ac:chgData name="Manuel Montrond" userId="3d746ec0db3500e1" providerId="LiveId" clId="{8E6940AF-7892-4996-BA9C-1EE36882C4FF}" dt="2020-01-11T23:00:13.614" v="26" actId="14100"/>
          <ac:spMkLst>
            <pc:docMk/>
            <pc:sldMk cId="0" sldId="273"/>
            <ac:spMk id="183299" creationId="{E27C295B-294A-4A49-AF9C-0CABB41C5DA5}"/>
          </ac:spMkLst>
        </pc:spChg>
      </pc:sldChg>
      <pc:sldChg chg="add">
        <pc:chgData name="Manuel Montrond" userId="3d746ec0db3500e1" providerId="LiveId" clId="{8E6940AF-7892-4996-BA9C-1EE36882C4FF}" dt="2020-01-11T22:56:53.425" v="4"/>
        <pc:sldMkLst>
          <pc:docMk/>
          <pc:sldMk cId="0" sldId="274"/>
        </pc:sldMkLst>
      </pc:sldChg>
      <pc:sldChg chg="delSp modSp add">
        <pc:chgData name="Manuel Montrond" userId="3d746ec0db3500e1" providerId="LiveId" clId="{8E6940AF-7892-4996-BA9C-1EE36882C4FF}" dt="2020-01-12T16:18:35.120" v="61" actId="478"/>
        <pc:sldMkLst>
          <pc:docMk/>
          <pc:sldMk cId="0" sldId="275"/>
        </pc:sldMkLst>
        <pc:spChg chg="del mod">
          <ac:chgData name="Manuel Montrond" userId="3d746ec0db3500e1" providerId="LiveId" clId="{8E6940AF-7892-4996-BA9C-1EE36882C4FF}" dt="2020-01-12T16:18:35.120" v="61" actId="478"/>
          <ac:spMkLst>
            <pc:docMk/>
            <pc:sldMk cId="0" sldId="275"/>
            <ac:spMk id="53254" creationId="{B5219DBC-003A-492E-ABFB-8D6C5174A0A6}"/>
          </ac:spMkLst>
        </pc:spChg>
      </pc:sldChg>
      <pc:sldChg chg="add del modAnim">
        <pc:chgData name="Manuel Montrond" userId="3d746ec0db3500e1" providerId="LiveId" clId="{8E6940AF-7892-4996-BA9C-1EE36882C4FF}" dt="2020-01-12T16:19:30.132" v="63"/>
        <pc:sldMkLst>
          <pc:docMk/>
          <pc:sldMk cId="0" sldId="276"/>
        </pc:sldMkLst>
      </pc:sldChg>
      <pc:sldChg chg="modSp add modAnim">
        <pc:chgData name="Manuel Montrond" userId="3d746ec0db3500e1" providerId="LiveId" clId="{8E6940AF-7892-4996-BA9C-1EE36882C4FF}" dt="2020-01-12T16:20:17.642" v="66"/>
        <pc:sldMkLst>
          <pc:docMk/>
          <pc:sldMk cId="0" sldId="277"/>
        </pc:sldMkLst>
        <pc:spChg chg="mod">
          <ac:chgData name="Manuel Montrond" userId="3d746ec0db3500e1" providerId="LiveId" clId="{8E6940AF-7892-4996-BA9C-1EE36882C4FF}" dt="2020-01-12T16:19:42.913" v="64" actId="14100"/>
          <ac:spMkLst>
            <pc:docMk/>
            <pc:sldMk cId="0" sldId="277"/>
            <ac:spMk id="189443" creationId="{EEE2E682-3FD9-41A4-BF16-26CC81798205}"/>
          </ac:spMkLst>
        </pc:spChg>
      </pc:sldChg>
      <pc:sldChg chg="add">
        <pc:chgData name="Manuel Montrond" userId="3d746ec0db3500e1" providerId="LiveId" clId="{8E6940AF-7892-4996-BA9C-1EE36882C4FF}" dt="2020-01-11T22:56:53.425" v="4"/>
        <pc:sldMkLst>
          <pc:docMk/>
          <pc:sldMk cId="0" sldId="279"/>
        </pc:sldMkLst>
      </pc:sldChg>
      <pc:sldChg chg="add del">
        <pc:chgData name="Manuel Montrond" userId="3d746ec0db3500e1" providerId="LiveId" clId="{8E6940AF-7892-4996-BA9C-1EE36882C4FF}" dt="2020-01-11T22:56:53.425" v="4"/>
        <pc:sldMkLst>
          <pc:docMk/>
          <pc:sldMk cId="0" sldId="282"/>
        </pc:sldMkLst>
      </pc:sldChg>
      <pc:sldChg chg="del">
        <pc:chgData name="Manuel Montrond" userId="3d746ec0db3500e1" providerId="LiveId" clId="{8E6940AF-7892-4996-BA9C-1EE36882C4FF}" dt="2020-01-11T22:56:09.943" v="2" actId="47"/>
        <pc:sldMkLst>
          <pc:docMk/>
          <pc:sldMk cId="0" sldId="284"/>
        </pc:sldMkLst>
      </pc:sldChg>
      <pc:sldChg chg="del">
        <pc:chgData name="Manuel Montrond" userId="3d746ec0db3500e1" providerId="LiveId" clId="{8E6940AF-7892-4996-BA9C-1EE36882C4FF}" dt="2020-01-11T22:56:09.943" v="2" actId="47"/>
        <pc:sldMkLst>
          <pc:docMk/>
          <pc:sldMk cId="0" sldId="285"/>
        </pc:sldMkLst>
      </pc:sldChg>
      <pc:sldChg chg="del">
        <pc:chgData name="Manuel Montrond" userId="3d746ec0db3500e1" providerId="LiveId" clId="{8E6940AF-7892-4996-BA9C-1EE36882C4FF}" dt="2020-01-11T22:56:09.943" v="2" actId="47"/>
        <pc:sldMkLst>
          <pc:docMk/>
          <pc:sldMk cId="0" sldId="287"/>
        </pc:sldMkLst>
      </pc:sldChg>
      <pc:sldChg chg="add">
        <pc:chgData name="Manuel Montrond" userId="3d746ec0db3500e1" providerId="LiveId" clId="{8E6940AF-7892-4996-BA9C-1EE36882C4FF}" dt="2020-01-11T22:56:53.425" v="4"/>
        <pc:sldMkLst>
          <pc:docMk/>
          <pc:sldMk cId="0" sldId="288"/>
        </pc:sldMkLst>
      </pc:sldChg>
      <pc:sldChg chg="del">
        <pc:chgData name="Manuel Montrond" userId="3d746ec0db3500e1" providerId="LiveId" clId="{8E6940AF-7892-4996-BA9C-1EE36882C4FF}" dt="2020-01-11T22:56:09.943" v="2" actId="47"/>
        <pc:sldMkLst>
          <pc:docMk/>
          <pc:sldMk cId="0" sldId="289"/>
        </pc:sldMkLst>
      </pc:sldChg>
      <pc:sldChg chg="modSp add">
        <pc:chgData name="Manuel Montrond" userId="3d746ec0db3500e1" providerId="LiveId" clId="{8E6940AF-7892-4996-BA9C-1EE36882C4FF}" dt="2020-01-11T22:59:29.657" v="24" actId="1076"/>
        <pc:sldMkLst>
          <pc:docMk/>
          <pc:sldMk cId="0" sldId="290"/>
        </pc:sldMkLst>
        <pc:spChg chg="mod">
          <ac:chgData name="Manuel Montrond" userId="3d746ec0db3500e1" providerId="LiveId" clId="{8E6940AF-7892-4996-BA9C-1EE36882C4FF}" dt="2020-01-11T22:59:06.250" v="19" actId="14100"/>
          <ac:spMkLst>
            <pc:docMk/>
            <pc:sldMk cId="0" sldId="290"/>
            <ac:spMk id="75781" creationId="{1AEA2451-30C3-40D0-8A4F-30DAA66942C3}"/>
          </ac:spMkLst>
        </pc:spChg>
        <pc:spChg chg="mod">
          <ac:chgData name="Manuel Montrond" userId="3d746ec0db3500e1" providerId="LiveId" clId="{8E6940AF-7892-4996-BA9C-1EE36882C4FF}" dt="2020-01-11T22:59:20.289" v="22" actId="1076"/>
          <ac:spMkLst>
            <pc:docMk/>
            <pc:sldMk cId="0" sldId="290"/>
            <ac:spMk id="75783" creationId="{535408C1-4B60-442F-9845-46FDDE40B332}"/>
          </ac:spMkLst>
        </pc:spChg>
        <pc:picChg chg="mod">
          <ac:chgData name="Manuel Montrond" userId="3d746ec0db3500e1" providerId="LiveId" clId="{8E6940AF-7892-4996-BA9C-1EE36882C4FF}" dt="2020-01-11T22:59:15.161" v="21" actId="14100"/>
          <ac:picMkLst>
            <pc:docMk/>
            <pc:sldMk cId="0" sldId="290"/>
            <ac:picMk id="75778" creationId="{E0878DD6-508F-4431-A697-0441581339A0}"/>
          </ac:picMkLst>
        </pc:picChg>
        <pc:picChg chg="mod">
          <ac:chgData name="Manuel Montrond" userId="3d746ec0db3500e1" providerId="LiveId" clId="{8E6940AF-7892-4996-BA9C-1EE36882C4FF}" dt="2020-01-11T22:59:29.657" v="24" actId="1076"/>
          <ac:picMkLst>
            <pc:docMk/>
            <pc:sldMk cId="0" sldId="290"/>
            <ac:picMk id="75779" creationId="{BD50703C-44D6-40A0-810D-1A09CA58DFBE}"/>
          </ac:picMkLst>
        </pc:picChg>
      </pc:sldChg>
      <pc:sldChg chg="modSp add modAnim">
        <pc:chgData name="Manuel Montrond" userId="3d746ec0db3500e1" providerId="LiveId" clId="{8E6940AF-7892-4996-BA9C-1EE36882C4FF}" dt="2020-01-12T16:23:19.539" v="69"/>
        <pc:sldMkLst>
          <pc:docMk/>
          <pc:sldMk cId="0" sldId="291"/>
        </pc:sldMkLst>
        <pc:spChg chg="mod">
          <ac:chgData name="Manuel Montrond" userId="3d746ec0db3500e1" providerId="LiveId" clId="{8E6940AF-7892-4996-BA9C-1EE36882C4FF}" dt="2020-01-11T22:58:48.225" v="17" actId="14100"/>
          <ac:spMkLst>
            <pc:docMk/>
            <pc:sldMk cId="0" sldId="291"/>
            <ac:spMk id="217090" creationId="{7AE46771-97DE-45E5-A26A-199EF44B5941}"/>
          </ac:spMkLst>
        </pc:spChg>
        <pc:spChg chg="mod">
          <ac:chgData name="Manuel Montrond" userId="3d746ec0db3500e1" providerId="LiveId" clId="{8E6940AF-7892-4996-BA9C-1EE36882C4FF}" dt="2020-01-11T22:58:45.396" v="16" actId="27636"/>
          <ac:spMkLst>
            <pc:docMk/>
            <pc:sldMk cId="0" sldId="291"/>
            <ac:spMk id="217091" creationId="{C81F5767-294E-4884-86F1-652169B347E3}"/>
          </ac:spMkLst>
        </pc:spChg>
      </pc:sldChg>
      <pc:sldChg chg="add">
        <pc:chgData name="Manuel Montrond" userId="3d746ec0db3500e1" providerId="LiveId" clId="{8E6940AF-7892-4996-BA9C-1EE36882C4FF}" dt="2020-01-11T22:56:53.425" v="4"/>
        <pc:sldMkLst>
          <pc:docMk/>
          <pc:sldMk cId="0" sldId="292"/>
        </pc:sldMkLst>
      </pc:sldChg>
      <pc:sldChg chg="modSp add del modAnim">
        <pc:chgData name="Manuel Montrond" userId="3d746ec0db3500e1" providerId="LiveId" clId="{8E6940AF-7892-4996-BA9C-1EE36882C4FF}" dt="2020-01-12T16:26:17.554" v="71"/>
        <pc:sldMkLst>
          <pc:docMk/>
          <pc:sldMk cId="0" sldId="293"/>
        </pc:sldMkLst>
        <pc:spChg chg="mod">
          <ac:chgData name="Manuel Montrond" userId="3d746ec0db3500e1" providerId="LiveId" clId="{8E6940AF-7892-4996-BA9C-1EE36882C4FF}" dt="2020-01-11T22:58:21.809" v="11" actId="14100"/>
          <ac:spMkLst>
            <pc:docMk/>
            <pc:sldMk cId="0" sldId="293"/>
            <ac:spMk id="219139" creationId="{32BE7BCD-72D6-481F-81C2-3DBAE3458FE6}"/>
          </ac:spMkLst>
        </pc:spChg>
      </pc:sldChg>
      <pc:sldChg chg="add del">
        <pc:chgData name="Manuel Montrond" userId="3d746ec0db3500e1" providerId="LiveId" clId="{8E6940AF-7892-4996-BA9C-1EE36882C4FF}" dt="2020-01-11T22:56:53.425" v="4"/>
        <pc:sldMkLst>
          <pc:docMk/>
          <pc:sldMk cId="0" sldId="294"/>
        </pc:sldMkLst>
      </pc:sldChg>
      <pc:sldChg chg="add del">
        <pc:chgData name="Manuel Montrond" userId="3d746ec0db3500e1" providerId="LiveId" clId="{8E6940AF-7892-4996-BA9C-1EE36882C4FF}" dt="2020-01-11T22:56:53.425" v="4"/>
        <pc:sldMkLst>
          <pc:docMk/>
          <pc:sldMk cId="0" sldId="295"/>
        </pc:sldMkLst>
      </pc:sldChg>
      <pc:sldChg chg="add del">
        <pc:chgData name="Manuel Montrond" userId="3d746ec0db3500e1" providerId="LiveId" clId="{8E6940AF-7892-4996-BA9C-1EE36882C4FF}" dt="2020-01-11T22:56:53.425" v="4"/>
        <pc:sldMkLst>
          <pc:docMk/>
          <pc:sldMk cId="0" sldId="296"/>
        </pc:sldMkLst>
      </pc:sldChg>
      <pc:sldChg chg="modSp add del">
        <pc:chgData name="Manuel Montrond" userId="3d746ec0db3500e1" providerId="LiveId" clId="{8E6940AF-7892-4996-BA9C-1EE36882C4FF}" dt="2020-01-11T22:57:01.847" v="8" actId="47"/>
        <pc:sldMkLst>
          <pc:docMk/>
          <pc:sldMk cId="0" sldId="298"/>
        </pc:sldMkLst>
        <pc:spChg chg="mod">
          <ac:chgData name="Manuel Montrond" userId="3d746ec0db3500e1" providerId="LiveId" clId="{8E6940AF-7892-4996-BA9C-1EE36882C4FF}" dt="2020-01-11T22:56:53.634" v="5" actId="27636"/>
          <ac:spMkLst>
            <pc:docMk/>
            <pc:sldMk cId="0" sldId="298"/>
            <ac:spMk id="227330" creationId="{F4E999D5-70F9-4BA1-A67E-D7292F0D2777}"/>
          </ac:spMkLst>
        </pc:spChg>
        <pc:spChg chg="mod">
          <ac:chgData name="Manuel Montrond" userId="3d746ec0db3500e1" providerId="LiveId" clId="{8E6940AF-7892-4996-BA9C-1EE36882C4FF}" dt="2020-01-11T22:56:53.643" v="6" actId="27636"/>
          <ac:spMkLst>
            <pc:docMk/>
            <pc:sldMk cId="0" sldId="298"/>
            <ac:spMk id="227334" creationId="{19E7C897-69C4-4466-8822-08F9A5FADE91}"/>
          </ac:spMkLst>
        </pc:spChg>
      </pc:sldChg>
      <pc:sldChg chg="del">
        <pc:chgData name="Manuel Montrond" userId="3d746ec0db3500e1" providerId="LiveId" clId="{8E6940AF-7892-4996-BA9C-1EE36882C4FF}" dt="2020-01-11T22:56:09.943" v="2" actId="47"/>
        <pc:sldMkLst>
          <pc:docMk/>
          <pc:sldMk cId="0" sldId="300"/>
        </pc:sldMkLst>
      </pc:sldChg>
      <pc:sldChg chg="modSp add modAnim">
        <pc:chgData name="Manuel Montrond" userId="3d746ec0db3500e1" providerId="LiveId" clId="{8E6940AF-7892-4996-BA9C-1EE36882C4FF}" dt="2020-01-12T16:05:37.169" v="39"/>
        <pc:sldMkLst>
          <pc:docMk/>
          <pc:sldMk cId="0" sldId="301"/>
        </pc:sldMkLst>
        <pc:spChg chg="mod">
          <ac:chgData name="Manuel Montrond" userId="3d746ec0db3500e1" providerId="LiveId" clId="{8E6940AF-7892-4996-BA9C-1EE36882C4FF}" dt="2020-01-11T23:00:58.938" v="31" actId="14100"/>
          <ac:spMkLst>
            <pc:docMk/>
            <pc:sldMk cId="0" sldId="301"/>
            <ac:spMk id="231427" creationId="{935FE717-1522-4C62-9FA3-FB2ED154E9F0}"/>
          </ac:spMkLst>
        </pc:spChg>
      </pc:sldChg>
      <pc:sldChg chg="modSp add">
        <pc:chgData name="Manuel Montrond" userId="3d746ec0db3500e1" providerId="LiveId" clId="{8E6940AF-7892-4996-BA9C-1EE36882C4FF}" dt="2020-01-11T23:00:53.161" v="30" actId="14100"/>
        <pc:sldMkLst>
          <pc:docMk/>
          <pc:sldMk cId="0" sldId="302"/>
        </pc:sldMkLst>
        <pc:spChg chg="mod">
          <ac:chgData name="Manuel Montrond" userId="3d746ec0db3500e1" providerId="LiveId" clId="{8E6940AF-7892-4996-BA9C-1EE36882C4FF}" dt="2020-01-11T23:00:53.161" v="30" actId="14100"/>
          <ac:spMkLst>
            <pc:docMk/>
            <pc:sldMk cId="0" sldId="302"/>
            <ac:spMk id="236547" creationId="{17EC0D66-A877-4ACD-BDAA-409B9D5FBF06}"/>
          </ac:spMkLst>
        </pc:spChg>
      </pc:sldChg>
      <pc:sldChg chg="add">
        <pc:chgData name="Manuel Montrond" userId="3d746ec0db3500e1" providerId="LiveId" clId="{8E6940AF-7892-4996-BA9C-1EE36882C4FF}" dt="2020-01-11T22:56:53.425" v="4"/>
        <pc:sldMkLst>
          <pc:docMk/>
          <pc:sldMk cId="0" sldId="304"/>
        </pc:sldMkLst>
      </pc:sldChg>
      <pc:sldChg chg="add">
        <pc:chgData name="Manuel Montrond" userId="3d746ec0db3500e1" providerId="LiveId" clId="{8E6940AF-7892-4996-BA9C-1EE36882C4FF}" dt="2020-01-11T22:56:53.425" v="4"/>
        <pc:sldMkLst>
          <pc:docMk/>
          <pc:sldMk cId="0" sldId="305"/>
        </pc:sldMkLst>
      </pc:sldChg>
      <pc:sldChg chg="add del">
        <pc:chgData name="Manuel Montrond" userId="3d746ec0db3500e1" providerId="LiveId" clId="{8E6940AF-7892-4996-BA9C-1EE36882C4FF}" dt="2020-01-11T22:56:53.425" v="4"/>
        <pc:sldMkLst>
          <pc:docMk/>
          <pc:sldMk cId="0" sldId="306"/>
        </pc:sldMkLst>
      </pc:sldChg>
      <pc:sldChg chg="add del">
        <pc:chgData name="Manuel Montrond" userId="3d746ec0db3500e1" providerId="LiveId" clId="{8E6940AF-7892-4996-BA9C-1EE36882C4FF}" dt="2020-01-11T22:56:53.425" v="4"/>
        <pc:sldMkLst>
          <pc:docMk/>
          <pc:sldMk cId="0" sldId="307"/>
        </pc:sldMkLst>
      </pc:sldChg>
      <pc:sldChg chg="add">
        <pc:chgData name="Manuel Montrond" userId="3d746ec0db3500e1" providerId="LiveId" clId="{8E6940AF-7892-4996-BA9C-1EE36882C4FF}" dt="2020-01-11T22:56:53.425" v="4"/>
        <pc:sldMkLst>
          <pc:docMk/>
          <pc:sldMk cId="0" sldId="308"/>
        </pc:sldMkLst>
      </pc:sldChg>
      <pc:sldChg chg="add">
        <pc:chgData name="Manuel Montrond" userId="3d746ec0db3500e1" providerId="LiveId" clId="{8E6940AF-7892-4996-BA9C-1EE36882C4FF}" dt="2020-01-11T22:56:53.425" v="4"/>
        <pc:sldMkLst>
          <pc:docMk/>
          <pc:sldMk cId="0" sldId="309"/>
        </pc:sldMkLst>
      </pc:sldChg>
      <pc:sldChg chg="add">
        <pc:chgData name="Manuel Montrond" userId="3d746ec0db3500e1" providerId="LiveId" clId="{8E6940AF-7892-4996-BA9C-1EE36882C4FF}" dt="2020-01-11T22:56:53.425" v="4"/>
        <pc:sldMkLst>
          <pc:docMk/>
          <pc:sldMk cId="0" sldId="310"/>
        </pc:sldMkLst>
      </pc:sldChg>
      <pc:sldChg chg="modSp add del">
        <pc:chgData name="Manuel Montrond" userId="3d746ec0db3500e1" providerId="LiveId" clId="{8E6940AF-7892-4996-BA9C-1EE36882C4FF}" dt="2020-01-11T22:58:38.393" v="14" actId="14100"/>
        <pc:sldMkLst>
          <pc:docMk/>
          <pc:sldMk cId="0" sldId="311"/>
        </pc:sldMkLst>
        <pc:spChg chg="mod">
          <ac:chgData name="Manuel Montrond" userId="3d746ec0db3500e1" providerId="LiveId" clId="{8E6940AF-7892-4996-BA9C-1EE36882C4FF}" dt="2020-01-11T22:58:34.739" v="13" actId="14100"/>
          <ac:spMkLst>
            <pc:docMk/>
            <pc:sldMk cId="0" sldId="311"/>
            <ac:spMk id="88068" creationId="{C38C7E8F-61B5-478F-933A-731DCA6D44EC}"/>
          </ac:spMkLst>
        </pc:spChg>
        <pc:picChg chg="mod">
          <ac:chgData name="Manuel Montrond" userId="3d746ec0db3500e1" providerId="LiveId" clId="{8E6940AF-7892-4996-BA9C-1EE36882C4FF}" dt="2020-01-11T22:58:38.393" v="14" actId="14100"/>
          <ac:picMkLst>
            <pc:docMk/>
            <pc:sldMk cId="0" sldId="311"/>
            <ac:picMk id="88066" creationId="{4E0BC64B-3145-46D2-ABD3-9E927F13C78B}"/>
          </ac:picMkLst>
        </pc:picChg>
      </pc:sldChg>
      <pc:sldChg chg="add del">
        <pc:chgData name="Manuel Montrond" userId="3d746ec0db3500e1" providerId="LiveId" clId="{8E6940AF-7892-4996-BA9C-1EE36882C4FF}" dt="2020-01-11T22:56:53.425" v="4"/>
        <pc:sldMkLst>
          <pc:docMk/>
          <pc:sldMk cId="0" sldId="312"/>
        </pc:sldMkLst>
      </pc:sldChg>
      <pc:sldChg chg="add">
        <pc:chgData name="Manuel Montrond" userId="3d746ec0db3500e1" providerId="LiveId" clId="{8E6940AF-7892-4996-BA9C-1EE36882C4FF}" dt="2020-01-11T22:56:53.425" v="4"/>
        <pc:sldMkLst>
          <pc:docMk/>
          <pc:sldMk cId="0" sldId="313"/>
        </pc:sldMkLst>
      </pc:sldChg>
      <pc:sldChg chg="add">
        <pc:chgData name="Manuel Montrond" userId="3d746ec0db3500e1" providerId="LiveId" clId="{8E6940AF-7892-4996-BA9C-1EE36882C4FF}" dt="2020-01-11T22:56:53.425" v="4"/>
        <pc:sldMkLst>
          <pc:docMk/>
          <pc:sldMk cId="0" sldId="314"/>
        </pc:sldMkLst>
      </pc:sldChg>
      <pc:sldChg chg="modSp add del">
        <pc:chgData name="Manuel Montrond" userId="3d746ec0db3500e1" providerId="LiveId" clId="{8E6940AF-7892-4996-BA9C-1EE36882C4FF}" dt="2020-01-12T16:17:11.962" v="57" actId="14100"/>
        <pc:sldMkLst>
          <pc:docMk/>
          <pc:sldMk cId="0" sldId="315"/>
        </pc:sldMkLst>
        <pc:spChg chg="mod">
          <ac:chgData name="Manuel Montrond" userId="3d746ec0db3500e1" providerId="LiveId" clId="{8E6940AF-7892-4996-BA9C-1EE36882C4FF}" dt="2020-01-12T16:17:11.962" v="57" actId="14100"/>
          <ac:spMkLst>
            <pc:docMk/>
            <pc:sldMk cId="0" sldId="315"/>
            <ac:spMk id="43011" creationId="{31AABC92-342C-4C5F-B23A-067C776F792E}"/>
          </ac:spMkLst>
        </pc:spChg>
      </pc:sldChg>
      <pc:sldChg chg="add del">
        <pc:chgData name="Manuel Montrond" userId="3d746ec0db3500e1" providerId="LiveId" clId="{8E6940AF-7892-4996-BA9C-1EE36882C4FF}" dt="2020-01-11T22:56:53.425" v="4"/>
        <pc:sldMkLst>
          <pc:docMk/>
          <pc:sldMk cId="0" sldId="317"/>
        </pc:sldMkLst>
      </pc:sldChg>
      <pc:sldChg chg="modSp add">
        <pc:chgData name="Manuel Montrond" userId="3d746ec0db3500e1" providerId="LiveId" clId="{8E6940AF-7892-4996-BA9C-1EE36882C4FF}" dt="2020-01-12T16:23:07.673" v="67" actId="14100"/>
        <pc:sldMkLst>
          <pc:docMk/>
          <pc:sldMk cId="0" sldId="319"/>
        </pc:sldMkLst>
        <pc:spChg chg="mod">
          <ac:chgData name="Manuel Montrond" userId="3d746ec0db3500e1" providerId="LiveId" clId="{8E6940AF-7892-4996-BA9C-1EE36882C4FF}" dt="2020-01-12T16:23:07.673" v="67" actId="14100"/>
          <ac:spMkLst>
            <pc:docMk/>
            <pc:sldMk cId="0" sldId="319"/>
            <ac:spMk id="3" creationId="{0BD92AE7-0353-4C39-8392-F6FBA5AD7E41}"/>
          </ac:spMkLst>
        </pc:spChg>
      </pc:sldChg>
      <pc:sldChg chg="add">
        <pc:chgData name="Manuel Montrond" userId="3d746ec0db3500e1" providerId="LiveId" clId="{8E6940AF-7892-4996-BA9C-1EE36882C4FF}" dt="2020-01-11T22:56:53.425" v="4"/>
        <pc:sldMkLst>
          <pc:docMk/>
          <pc:sldMk cId="0" sldId="322"/>
        </pc:sldMkLst>
      </pc:sldChg>
      <pc:sldChg chg="add">
        <pc:chgData name="Manuel Montrond" userId="3d746ec0db3500e1" providerId="LiveId" clId="{8E6940AF-7892-4996-BA9C-1EE36882C4FF}" dt="2020-01-11T22:56:53.425" v="4"/>
        <pc:sldMkLst>
          <pc:docMk/>
          <pc:sldMk cId="0" sldId="323"/>
        </pc:sldMkLst>
      </pc:sldChg>
      <pc:sldChg chg="modSp add">
        <pc:chgData name="Manuel Montrond" userId="3d746ec0db3500e1" providerId="LiveId" clId="{8E6940AF-7892-4996-BA9C-1EE36882C4FF}" dt="2020-01-11T22:58:09.054" v="10" actId="14100"/>
        <pc:sldMkLst>
          <pc:docMk/>
          <pc:sldMk cId="0" sldId="324"/>
        </pc:sldMkLst>
        <pc:spChg chg="mod">
          <ac:chgData name="Manuel Montrond" userId="3d746ec0db3500e1" providerId="LiveId" clId="{8E6940AF-7892-4996-BA9C-1EE36882C4FF}" dt="2020-01-11T22:58:09.054" v="10" actId="14100"/>
          <ac:spMkLst>
            <pc:docMk/>
            <pc:sldMk cId="0" sldId="324"/>
            <ac:spMk id="100355" creationId="{93FB71AA-AE42-41E9-A4A6-154C490A487E}"/>
          </ac:spMkLst>
        </pc:spChg>
      </pc:sldChg>
      <pc:sldChg chg="add">
        <pc:chgData name="Manuel Montrond" userId="3d746ec0db3500e1" providerId="LiveId" clId="{8E6940AF-7892-4996-BA9C-1EE36882C4FF}" dt="2020-01-11T22:56:53.425" v="4"/>
        <pc:sldMkLst>
          <pc:docMk/>
          <pc:sldMk cId="0" sldId="325"/>
        </pc:sldMkLst>
      </pc:sldChg>
      <pc:sldChg chg="del">
        <pc:chgData name="Manuel Montrond" userId="3d746ec0db3500e1" providerId="LiveId" clId="{8E6940AF-7892-4996-BA9C-1EE36882C4FF}" dt="2020-01-11T22:56:09.943" v="2" actId="47"/>
        <pc:sldMkLst>
          <pc:docMk/>
          <pc:sldMk cId="0" sldId="328"/>
        </pc:sldMkLst>
      </pc:sldChg>
      <pc:sldChg chg="del">
        <pc:chgData name="Manuel Montrond" userId="3d746ec0db3500e1" providerId="LiveId" clId="{8E6940AF-7892-4996-BA9C-1EE36882C4FF}" dt="2020-01-11T22:56:09.943" v="2" actId="47"/>
        <pc:sldMkLst>
          <pc:docMk/>
          <pc:sldMk cId="0" sldId="330"/>
        </pc:sldMkLst>
      </pc:sldChg>
      <pc:sldChg chg="del">
        <pc:chgData name="Manuel Montrond" userId="3d746ec0db3500e1" providerId="LiveId" clId="{8E6940AF-7892-4996-BA9C-1EE36882C4FF}" dt="2020-01-11T22:56:09.943" v="2" actId="47"/>
        <pc:sldMkLst>
          <pc:docMk/>
          <pc:sldMk cId="0" sldId="331"/>
        </pc:sldMkLst>
      </pc:sldChg>
      <pc:sldChg chg="del">
        <pc:chgData name="Manuel Montrond" userId="3d746ec0db3500e1" providerId="LiveId" clId="{8E6940AF-7892-4996-BA9C-1EE36882C4FF}" dt="2020-01-11T22:56:09.943" v="2" actId="47"/>
        <pc:sldMkLst>
          <pc:docMk/>
          <pc:sldMk cId="0" sldId="332"/>
        </pc:sldMkLst>
      </pc:sldChg>
      <pc:sldChg chg="del">
        <pc:chgData name="Manuel Montrond" userId="3d746ec0db3500e1" providerId="LiveId" clId="{8E6940AF-7892-4996-BA9C-1EE36882C4FF}" dt="2020-01-11T22:56:09.943" v="2" actId="47"/>
        <pc:sldMkLst>
          <pc:docMk/>
          <pc:sldMk cId="0" sldId="333"/>
        </pc:sldMkLst>
      </pc:sldChg>
      <pc:sldChg chg="del">
        <pc:chgData name="Manuel Montrond" userId="3d746ec0db3500e1" providerId="LiveId" clId="{8E6940AF-7892-4996-BA9C-1EE36882C4FF}" dt="2020-01-11T22:56:09.943" v="2" actId="47"/>
        <pc:sldMkLst>
          <pc:docMk/>
          <pc:sldMk cId="0" sldId="334"/>
        </pc:sldMkLst>
      </pc:sldChg>
      <pc:sldChg chg="del">
        <pc:chgData name="Manuel Montrond" userId="3d746ec0db3500e1" providerId="LiveId" clId="{8E6940AF-7892-4996-BA9C-1EE36882C4FF}" dt="2020-01-11T22:56:09.943" v="2" actId="47"/>
        <pc:sldMkLst>
          <pc:docMk/>
          <pc:sldMk cId="0" sldId="335"/>
        </pc:sldMkLst>
      </pc:sldChg>
      <pc:sldChg chg="del">
        <pc:chgData name="Manuel Montrond" userId="3d746ec0db3500e1" providerId="LiveId" clId="{8E6940AF-7892-4996-BA9C-1EE36882C4FF}" dt="2020-01-11T22:56:09.943" v="2" actId="47"/>
        <pc:sldMkLst>
          <pc:docMk/>
          <pc:sldMk cId="0" sldId="336"/>
        </pc:sldMkLst>
      </pc:sldChg>
      <pc:sldChg chg="del">
        <pc:chgData name="Manuel Montrond" userId="3d746ec0db3500e1" providerId="LiveId" clId="{8E6940AF-7892-4996-BA9C-1EE36882C4FF}" dt="2020-01-11T22:56:09.943" v="2" actId="47"/>
        <pc:sldMkLst>
          <pc:docMk/>
          <pc:sldMk cId="0" sldId="338"/>
        </pc:sldMkLst>
      </pc:sldChg>
      <pc:sldChg chg="del">
        <pc:chgData name="Manuel Montrond" userId="3d746ec0db3500e1" providerId="LiveId" clId="{8E6940AF-7892-4996-BA9C-1EE36882C4FF}" dt="2020-01-11T22:56:09.943" v="2" actId="47"/>
        <pc:sldMkLst>
          <pc:docMk/>
          <pc:sldMk cId="0" sldId="339"/>
        </pc:sldMkLst>
      </pc:sldChg>
      <pc:sldChg chg="del">
        <pc:chgData name="Manuel Montrond" userId="3d746ec0db3500e1" providerId="LiveId" clId="{8E6940AF-7892-4996-BA9C-1EE36882C4FF}" dt="2020-01-11T22:56:09.943" v="2" actId="47"/>
        <pc:sldMkLst>
          <pc:docMk/>
          <pc:sldMk cId="0" sldId="340"/>
        </pc:sldMkLst>
      </pc:sldChg>
      <pc:sldChg chg="del">
        <pc:chgData name="Manuel Montrond" userId="3d746ec0db3500e1" providerId="LiveId" clId="{8E6940AF-7892-4996-BA9C-1EE36882C4FF}" dt="2020-01-11T22:56:09.943" v="2" actId="47"/>
        <pc:sldMkLst>
          <pc:docMk/>
          <pc:sldMk cId="0" sldId="341"/>
        </pc:sldMkLst>
      </pc:sldChg>
      <pc:sldChg chg="del">
        <pc:chgData name="Manuel Montrond" userId="3d746ec0db3500e1" providerId="LiveId" clId="{8E6940AF-7892-4996-BA9C-1EE36882C4FF}" dt="2020-01-11T22:56:09.943" v="2" actId="47"/>
        <pc:sldMkLst>
          <pc:docMk/>
          <pc:sldMk cId="0" sldId="342"/>
        </pc:sldMkLst>
      </pc:sldChg>
      <pc:sldChg chg="del">
        <pc:chgData name="Manuel Montrond" userId="3d746ec0db3500e1" providerId="LiveId" clId="{8E6940AF-7892-4996-BA9C-1EE36882C4FF}" dt="2020-01-11T22:56:09.943" v="2" actId="47"/>
        <pc:sldMkLst>
          <pc:docMk/>
          <pc:sldMk cId="0" sldId="343"/>
        </pc:sldMkLst>
      </pc:sldChg>
      <pc:sldChg chg="del">
        <pc:chgData name="Manuel Montrond" userId="3d746ec0db3500e1" providerId="LiveId" clId="{8E6940AF-7892-4996-BA9C-1EE36882C4FF}" dt="2020-01-11T22:56:09.943" v="2" actId="47"/>
        <pc:sldMkLst>
          <pc:docMk/>
          <pc:sldMk cId="0" sldId="345"/>
        </pc:sldMkLst>
      </pc:sldChg>
      <pc:sldChg chg="del">
        <pc:chgData name="Manuel Montrond" userId="3d746ec0db3500e1" providerId="LiveId" clId="{8E6940AF-7892-4996-BA9C-1EE36882C4FF}" dt="2020-01-11T22:56:09.943" v="2" actId="47"/>
        <pc:sldMkLst>
          <pc:docMk/>
          <pc:sldMk cId="0" sldId="346"/>
        </pc:sldMkLst>
      </pc:sldChg>
      <pc:sldChg chg="del">
        <pc:chgData name="Manuel Montrond" userId="3d746ec0db3500e1" providerId="LiveId" clId="{8E6940AF-7892-4996-BA9C-1EE36882C4FF}" dt="2020-01-11T22:56:09.943" v="2" actId="47"/>
        <pc:sldMkLst>
          <pc:docMk/>
          <pc:sldMk cId="0" sldId="348"/>
        </pc:sldMkLst>
      </pc:sldChg>
      <pc:sldChg chg="del">
        <pc:chgData name="Manuel Montrond" userId="3d746ec0db3500e1" providerId="LiveId" clId="{8E6940AF-7892-4996-BA9C-1EE36882C4FF}" dt="2020-01-11T22:56:09.943" v="2" actId="47"/>
        <pc:sldMkLst>
          <pc:docMk/>
          <pc:sldMk cId="0" sldId="349"/>
        </pc:sldMkLst>
      </pc:sldChg>
      <pc:sldChg chg="del">
        <pc:chgData name="Manuel Montrond" userId="3d746ec0db3500e1" providerId="LiveId" clId="{8E6940AF-7892-4996-BA9C-1EE36882C4FF}" dt="2020-01-11T22:56:09.943" v="2" actId="47"/>
        <pc:sldMkLst>
          <pc:docMk/>
          <pc:sldMk cId="0" sldId="351"/>
        </pc:sldMkLst>
      </pc:sldChg>
      <pc:sldChg chg="del">
        <pc:chgData name="Manuel Montrond" userId="3d746ec0db3500e1" providerId="LiveId" clId="{8E6940AF-7892-4996-BA9C-1EE36882C4FF}" dt="2020-01-11T22:56:09.943" v="2" actId="47"/>
        <pc:sldMkLst>
          <pc:docMk/>
          <pc:sldMk cId="0" sldId="353"/>
        </pc:sldMkLst>
      </pc:sldChg>
      <pc:sldChg chg="del">
        <pc:chgData name="Manuel Montrond" userId="3d746ec0db3500e1" providerId="LiveId" clId="{8E6940AF-7892-4996-BA9C-1EE36882C4FF}" dt="2020-01-11T22:56:09.943" v="2" actId="47"/>
        <pc:sldMkLst>
          <pc:docMk/>
          <pc:sldMk cId="0" sldId="359"/>
        </pc:sldMkLst>
      </pc:sldChg>
      <pc:sldChg chg="del">
        <pc:chgData name="Manuel Montrond" userId="3d746ec0db3500e1" providerId="LiveId" clId="{8E6940AF-7892-4996-BA9C-1EE36882C4FF}" dt="2020-01-11T22:56:09.943" v="2" actId="47"/>
        <pc:sldMkLst>
          <pc:docMk/>
          <pc:sldMk cId="4281078827" sldId="363"/>
        </pc:sldMkLst>
      </pc:sldChg>
      <pc:sldChg chg="del">
        <pc:chgData name="Manuel Montrond" userId="3d746ec0db3500e1" providerId="LiveId" clId="{8E6940AF-7892-4996-BA9C-1EE36882C4FF}" dt="2020-01-11T22:56:09.943" v="2" actId="47"/>
        <pc:sldMkLst>
          <pc:docMk/>
          <pc:sldMk cId="1298342797" sldId="364"/>
        </pc:sldMkLst>
      </pc:sldChg>
      <pc:sldChg chg="del">
        <pc:chgData name="Manuel Montrond" userId="3d746ec0db3500e1" providerId="LiveId" clId="{8E6940AF-7892-4996-BA9C-1EE36882C4FF}" dt="2020-01-11T22:56:09.943" v="2" actId="47"/>
        <pc:sldMkLst>
          <pc:docMk/>
          <pc:sldMk cId="2816291083" sldId="365"/>
        </pc:sldMkLst>
      </pc:sldChg>
      <pc:sldChg chg="del">
        <pc:chgData name="Manuel Montrond" userId="3d746ec0db3500e1" providerId="LiveId" clId="{8E6940AF-7892-4996-BA9C-1EE36882C4FF}" dt="2020-01-11T22:56:09.943" v="2" actId="47"/>
        <pc:sldMkLst>
          <pc:docMk/>
          <pc:sldMk cId="3656271508" sldId="366"/>
        </pc:sldMkLst>
      </pc:sldChg>
      <pc:sldChg chg="del">
        <pc:chgData name="Manuel Montrond" userId="3d746ec0db3500e1" providerId="LiveId" clId="{8E6940AF-7892-4996-BA9C-1EE36882C4FF}" dt="2020-01-11T22:56:09.943" v="2" actId="47"/>
        <pc:sldMkLst>
          <pc:docMk/>
          <pc:sldMk cId="2444235234" sldId="367"/>
        </pc:sldMkLst>
      </pc:sldChg>
      <pc:sldChg chg="del">
        <pc:chgData name="Manuel Montrond" userId="3d746ec0db3500e1" providerId="LiveId" clId="{8E6940AF-7892-4996-BA9C-1EE36882C4FF}" dt="2020-01-11T22:56:09.943" v="2" actId="47"/>
        <pc:sldMkLst>
          <pc:docMk/>
          <pc:sldMk cId="3945697593" sldId="371"/>
        </pc:sldMkLst>
      </pc:sldChg>
      <pc:sldChg chg="del">
        <pc:chgData name="Manuel Montrond" userId="3d746ec0db3500e1" providerId="LiveId" clId="{8E6940AF-7892-4996-BA9C-1EE36882C4FF}" dt="2020-01-11T22:56:09.943" v="2" actId="47"/>
        <pc:sldMkLst>
          <pc:docMk/>
          <pc:sldMk cId="2876116550" sldId="372"/>
        </pc:sldMkLst>
      </pc:sldChg>
      <pc:sldChg chg="del">
        <pc:chgData name="Manuel Montrond" userId="3d746ec0db3500e1" providerId="LiveId" clId="{8E6940AF-7892-4996-BA9C-1EE36882C4FF}" dt="2020-01-11T22:56:09.943" v="2" actId="47"/>
        <pc:sldMkLst>
          <pc:docMk/>
          <pc:sldMk cId="0" sldId="373"/>
        </pc:sldMkLst>
      </pc:sldChg>
      <pc:sldChg chg="del">
        <pc:chgData name="Manuel Montrond" userId="3d746ec0db3500e1" providerId="LiveId" clId="{8E6940AF-7892-4996-BA9C-1EE36882C4FF}" dt="2020-01-11T22:56:09.943" v="2" actId="47"/>
        <pc:sldMkLst>
          <pc:docMk/>
          <pc:sldMk cId="1147752832" sldId="374"/>
        </pc:sldMkLst>
      </pc:sldChg>
      <pc:sldChg chg="del">
        <pc:chgData name="Manuel Montrond" userId="3d746ec0db3500e1" providerId="LiveId" clId="{8E6940AF-7892-4996-BA9C-1EE36882C4FF}" dt="2020-01-11T22:56:09.943" v="2" actId="47"/>
        <pc:sldMkLst>
          <pc:docMk/>
          <pc:sldMk cId="2450413549" sldId="377"/>
        </pc:sldMkLst>
      </pc:sldChg>
      <pc:sldChg chg="del">
        <pc:chgData name="Manuel Montrond" userId="3d746ec0db3500e1" providerId="LiveId" clId="{8E6940AF-7892-4996-BA9C-1EE36882C4FF}" dt="2020-01-11T22:56:09.943" v="2" actId="47"/>
        <pc:sldMkLst>
          <pc:docMk/>
          <pc:sldMk cId="94868300" sldId="378"/>
        </pc:sldMkLst>
      </pc:sldChg>
      <pc:sldChg chg="del">
        <pc:chgData name="Manuel Montrond" userId="3d746ec0db3500e1" providerId="LiveId" clId="{8E6940AF-7892-4996-BA9C-1EE36882C4FF}" dt="2020-01-11T22:56:09.943" v="2" actId="47"/>
        <pc:sldMkLst>
          <pc:docMk/>
          <pc:sldMk cId="789059673" sldId="379"/>
        </pc:sldMkLst>
      </pc:sldChg>
      <pc:sldChg chg="del">
        <pc:chgData name="Manuel Montrond" userId="3d746ec0db3500e1" providerId="LiveId" clId="{8E6940AF-7892-4996-BA9C-1EE36882C4FF}" dt="2020-01-11T22:56:09.943" v="2" actId="47"/>
        <pc:sldMkLst>
          <pc:docMk/>
          <pc:sldMk cId="2496857726" sldId="380"/>
        </pc:sldMkLst>
      </pc:sldChg>
      <pc:sldMasterChg chg="delSldLayout">
        <pc:chgData name="Manuel Montrond" userId="3d746ec0db3500e1" providerId="LiveId" clId="{8E6940AF-7892-4996-BA9C-1EE36882C4FF}" dt="2020-01-11T22:56:09.943" v="2" actId="47"/>
        <pc:sldMasterMkLst>
          <pc:docMk/>
          <pc:sldMasterMk cId="1595411044" sldId="2147483648"/>
        </pc:sldMasterMkLst>
        <pc:sldLayoutChg chg="del">
          <pc:chgData name="Manuel Montrond" userId="3d746ec0db3500e1" providerId="LiveId" clId="{8E6940AF-7892-4996-BA9C-1EE36882C4FF}" dt="2020-01-11T22:56:09.943" v="2" actId="47"/>
          <pc:sldLayoutMkLst>
            <pc:docMk/>
            <pc:sldMasterMk cId="1595411044" sldId="2147483648"/>
            <pc:sldLayoutMk cId="3782246662" sldId="2147483660"/>
          </pc:sldLayoutMkLst>
        </pc:sldLayoutChg>
      </pc:sldMasterChg>
    </pc:docChg>
  </pc:docChgLst>
  <pc:docChgLst>
    <pc:chgData name="Manuel Montrond" userId="3d746ec0db3500e1" providerId="LiveId" clId="{3029DE3F-C90A-4666-A3BD-5CD738F1BFA7}"/>
    <pc:docChg chg="custSel addSld delSld modSld">
      <pc:chgData name="Manuel Montrond" userId="3d746ec0db3500e1" providerId="LiveId" clId="{3029DE3F-C90A-4666-A3BD-5CD738F1BFA7}" dt="2020-01-11T22:53:20.383" v="131" actId="47"/>
      <pc:docMkLst>
        <pc:docMk/>
      </pc:docMkLst>
      <pc:sldChg chg="del">
        <pc:chgData name="Manuel Montrond" userId="3d746ec0db3500e1" providerId="LiveId" clId="{3029DE3F-C90A-4666-A3BD-5CD738F1BFA7}" dt="2020-01-11T22:49:14.669" v="0" actId="47"/>
        <pc:sldMkLst>
          <pc:docMk/>
          <pc:sldMk cId="0" sldId="258"/>
        </pc:sldMkLst>
      </pc:sldChg>
      <pc:sldChg chg="addSp modSp">
        <pc:chgData name="Manuel Montrond" userId="3d746ec0db3500e1" providerId="LiveId" clId="{3029DE3F-C90A-4666-A3BD-5CD738F1BFA7}" dt="2020-01-11T22:52:57.452" v="130" actId="20577"/>
        <pc:sldMkLst>
          <pc:docMk/>
          <pc:sldMk cId="0" sldId="262"/>
        </pc:sldMkLst>
        <pc:spChg chg="add mod">
          <ac:chgData name="Manuel Montrond" userId="3d746ec0db3500e1" providerId="LiveId" clId="{3029DE3F-C90A-4666-A3BD-5CD738F1BFA7}" dt="2020-01-11T22:52:57.452" v="130" actId="20577"/>
          <ac:spMkLst>
            <pc:docMk/>
            <pc:sldMk cId="0" sldId="262"/>
            <ac:spMk id="4" creationId="{3C2B1650-2EB2-4431-B6B5-EAEE175FC12E}"/>
          </ac:spMkLst>
        </pc:spChg>
      </pc:sldChg>
      <pc:sldChg chg="modSp">
        <pc:chgData name="Manuel Montrond" userId="3d746ec0db3500e1" providerId="LiveId" clId="{3029DE3F-C90A-4666-A3BD-5CD738F1BFA7}" dt="2020-01-11T22:49:22.867" v="1" actId="115"/>
        <pc:sldMkLst>
          <pc:docMk/>
          <pc:sldMk cId="0" sldId="306"/>
        </pc:sldMkLst>
        <pc:spChg chg="mod">
          <ac:chgData name="Manuel Montrond" userId="3d746ec0db3500e1" providerId="LiveId" clId="{3029DE3F-C90A-4666-A3BD-5CD738F1BFA7}" dt="2020-01-11T22:49:22.867" v="1" actId="115"/>
          <ac:spMkLst>
            <pc:docMk/>
            <pc:sldMk cId="0" sldId="306"/>
            <ac:spMk id="164867" creationId="{DFA11B0F-421E-4FF6-863F-31B3555750D4}"/>
          </ac:spMkLst>
        </pc:spChg>
      </pc:sldChg>
      <pc:sldChg chg="del">
        <pc:chgData name="Manuel Montrond" userId="3d746ec0db3500e1" providerId="LiveId" clId="{3029DE3F-C90A-4666-A3BD-5CD738F1BFA7}" dt="2020-01-11T22:51:12.239" v="28" actId="47"/>
        <pc:sldMkLst>
          <pc:docMk/>
          <pc:sldMk cId="0" sldId="308"/>
        </pc:sldMkLst>
      </pc:sldChg>
      <pc:sldChg chg="del">
        <pc:chgData name="Manuel Montrond" userId="3d746ec0db3500e1" providerId="LiveId" clId="{3029DE3F-C90A-4666-A3BD-5CD738F1BFA7}" dt="2020-01-11T22:51:14.687" v="29" actId="47"/>
        <pc:sldMkLst>
          <pc:docMk/>
          <pc:sldMk cId="1138239370" sldId="344"/>
        </pc:sldMkLst>
      </pc:sldChg>
      <pc:sldChg chg="del">
        <pc:chgData name="Manuel Montrond" userId="3d746ec0db3500e1" providerId="LiveId" clId="{3029DE3F-C90A-4666-A3BD-5CD738F1BFA7}" dt="2020-01-11T22:51:02.616" v="27" actId="47"/>
        <pc:sldMkLst>
          <pc:docMk/>
          <pc:sldMk cId="0" sldId="354"/>
        </pc:sldMkLst>
      </pc:sldChg>
      <pc:sldChg chg="del">
        <pc:chgData name="Manuel Montrond" userId="3d746ec0db3500e1" providerId="LiveId" clId="{3029DE3F-C90A-4666-A3BD-5CD738F1BFA7}" dt="2020-01-11T22:49:54.523" v="3" actId="47"/>
        <pc:sldMkLst>
          <pc:docMk/>
          <pc:sldMk cId="0" sldId="355"/>
        </pc:sldMkLst>
      </pc:sldChg>
      <pc:sldChg chg="del">
        <pc:chgData name="Manuel Montrond" userId="3d746ec0db3500e1" providerId="LiveId" clId="{3029DE3F-C90A-4666-A3BD-5CD738F1BFA7}" dt="2020-01-11T22:51:27.270" v="30" actId="47"/>
        <pc:sldMkLst>
          <pc:docMk/>
          <pc:sldMk cId="0" sldId="357"/>
        </pc:sldMkLst>
      </pc:sldChg>
      <pc:sldChg chg="del">
        <pc:chgData name="Manuel Montrond" userId="3d746ec0db3500e1" providerId="LiveId" clId="{3029DE3F-C90A-4666-A3BD-5CD738F1BFA7}" dt="2020-01-11T22:50:23.765" v="25" actId="47"/>
        <pc:sldMkLst>
          <pc:docMk/>
          <pc:sldMk cId="0" sldId="360"/>
        </pc:sldMkLst>
      </pc:sldChg>
      <pc:sldChg chg="del">
        <pc:chgData name="Manuel Montrond" userId="3d746ec0db3500e1" providerId="LiveId" clId="{3029DE3F-C90A-4666-A3BD-5CD738F1BFA7}" dt="2020-01-11T22:53:20.383" v="131" actId="47"/>
        <pc:sldMkLst>
          <pc:docMk/>
          <pc:sldMk cId="0" sldId="361"/>
        </pc:sldMkLst>
      </pc:sldChg>
      <pc:sldChg chg="del">
        <pc:chgData name="Manuel Montrond" userId="3d746ec0db3500e1" providerId="LiveId" clId="{3029DE3F-C90A-4666-A3BD-5CD738F1BFA7}" dt="2020-01-11T22:50:51.072" v="26" actId="47"/>
        <pc:sldMkLst>
          <pc:docMk/>
          <pc:sldMk cId="428824081" sldId="362"/>
        </pc:sldMkLst>
      </pc:sldChg>
      <pc:sldChg chg="addSp delSp modSp del">
        <pc:chgData name="Manuel Montrond" userId="3d746ec0db3500e1" providerId="LiveId" clId="{3029DE3F-C90A-4666-A3BD-5CD738F1BFA7}" dt="2020-01-11T22:51:38.077" v="32" actId="47"/>
        <pc:sldMkLst>
          <pc:docMk/>
          <pc:sldMk cId="2128899274" sldId="375"/>
        </pc:sldMkLst>
        <pc:spChg chg="add mod">
          <ac:chgData name="Manuel Montrond" userId="3d746ec0db3500e1" providerId="LiveId" clId="{3029DE3F-C90A-4666-A3BD-5CD738F1BFA7}" dt="2020-01-11T22:51:30.403" v="31" actId="478"/>
          <ac:spMkLst>
            <pc:docMk/>
            <pc:sldMk cId="2128899274" sldId="375"/>
            <ac:spMk id="7" creationId="{27CA70BA-FF5C-477B-B3CF-6A5CB9738EC7}"/>
          </ac:spMkLst>
        </pc:spChg>
        <pc:picChg chg="del">
          <ac:chgData name="Manuel Montrond" userId="3d746ec0db3500e1" providerId="LiveId" clId="{3029DE3F-C90A-4666-A3BD-5CD738F1BFA7}" dt="2020-01-11T22:51:30.403" v="31" actId="478"/>
          <ac:picMkLst>
            <pc:docMk/>
            <pc:sldMk cId="2128899274" sldId="375"/>
            <ac:picMk id="4" creationId="{3E9AA051-9995-4401-9002-90CE90C0E5A2}"/>
          </ac:picMkLst>
        </pc:picChg>
      </pc:sldChg>
      <pc:sldChg chg="del">
        <pc:chgData name="Manuel Montrond" userId="3d746ec0db3500e1" providerId="LiveId" clId="{3029DE3F-C90A-4666-A3BD-5CD738F1BFA7}" dt="2020-01-11T22:49:53.351" v="2" actId="47"/>
        <pc:sldMkLst>
          <pc:docMk/>
          <pc:sldMk cId="2251090168" sldId="376"/>
        </pc:sldMkLst>
      </pc:sldChg>
      <pc:sldChg chg="addSp modSp add">
        <pc:chgData name="Manuel Montrond" userId="3d746ec0db3500e1" providerId="LiveId" clId="{3029DE3F-C90A-4666-A3BD-5CD738F1BFA7}" dt="2020-01-11T22:50:11.026" v="24" actId="20577"/>
        <pc:sldMkLst>
          <pc:docMk/>
          <pc:sldMk cId="94868300" sldId="378"/>
        </pc:sldMkLst>
        <pc:spChg chg="add mod">
          <ac:chgData name="Manuel Montrond" userId="3d746ec0db3500e1" providerId="LiveId" clId="{3029DE3F-C90A-4666-A3BD-5CD738F1BFA7}" dt="2020-01-11T22:50:11.026" v="24" actId="20577"/>
          <ac:spMkLst>
            <pc:docMk/>
            <pc:sldMk cId="94868300" sldId="378"/>
            <ac:spMk id="2" creationId="{177F81F5-CB37-4897-9BC2-39E553333418}"/>
          </ac:spMkLst>
        </pc:spChg>
      </pc:sldChg>
      <pc:sldChg chg="addSp modSp add">
        <pc:chgData name="Manuel Montrond" userId="3d746ec0db3500e1" providerId="LiveId" clId="{3029DE3F-C90A-4666-A3BD-5CD738F1BFA7}" dt="2020-01-11T22:51:49.457" v="46" actId="20577"/>
        <pc:sldMkLst>
          <pc:docMk/>
          <pc:sldMk cId="789059673" sldId="379"/>
        </pc:sldMkLst>
        <pc:spChg chg="add mod">
          <ac:chgData name="Manuel Montrond" userId="3d746ec0db3500e1" providerId="LiveId" clId="{3029DE3F-C90A-4666-A3BD-5CD738F1BFA7}" dt="2020-01-11T22:51:49.457" v="46" actId="20577"/>
          <ac:spMkLst>
            <pc:docMk/>
            <pc:sldMk cId="789059673" sldId="379"/>
            <ac:spMk id="2" creationId="{5EF6023E-439B-41E3-8413-7D0B61C00142}"/>
          </ac:spMkLst>
        </pc:spChg>
      </pc:sldChg>
      <pc:sldChg chg="modSp add">
        <pc:chgData name="Manuel Montrond" userId="3d746ec0db3500e1" providerId="LiveId" clId="{3029DE3F-C90A-4666-A3BD-5CD738F1BFA7}" dt="2020-01-11T22:52:29.042" v="90" actId="20577"/>
        <pc:sldMkLst>
          <pc:docMk/>
          <pc:sldMk cId="2496857726" sldId="380"/>
        </pc:sldMkLst>
        <pc:spChg chg="mod">
          <ac:chgData name="Manuel Montrond" userId="3d746ec0db3500e1" providerId="LiveId" clId="{3029DE3F-C90A-4666-A3BD-5CD738F1BFA7}" dt="2020-01-11T22:52:29.042" v="90" actId="20577"/>
          <ac:spMkLst>
            <pc:docMk/>
            <pc:sldMk cId="2496857726" sldId="380"/>
            <ac:spMk id="2" creationId="{532025EB-82DE-4646-99DB-210CFD25E1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6F873-6EA7-44B5-B77A-854B568113D0}"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3F91C-DD51-40C0-B2B5-C1A1E72FE5A1}" type="slidenum">
              <a:rPr lang="en-US" smtClean="0"/>
              <a:t>‹#›</a:t>
            </a:fld>
            <a:endParaRPr lang="en-US"/>
          </a:p>
        </p:txBody>
      </p:sp>
    </p:spTree>
    <p:extLst>
      <p:ext uri="{BB962C8B-B14F-4D97-AF65-F5344CB8AC3E}">
        <p14:creationId xmlns:p14="http://schemas.microsoft.com/office/powerpoint/2010/main" val="289789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420184D-B524-4EA0-BD50-FBF9DCC7FB25}"/>
              </a:ext>
            </a:extLst>
          </p:cNvPr>
          <p:cNvSpPr>
            <a:spLocks noGrp="1" noRot="1" noChangeAspect="1" noChangeArrowheads="1" noTextEdit="1"/>
          </p:cNvSpPr>
          <p:nvPr>
            <p:ph type="sldImg"/>
          </p:nvPr>
        </p:nvSpPr>
        <p:spPr>
          <a:xfrm>
            <a:off x="393700" y="692150"/>
            <a:ext cx="6070600" cy="3416300"/>
          </a:xfrm>
          <a:ln/>
        </p:spPr>
      </p:sp>
      <p:sp>
        <p:nvSpPr>
          <p:cNvPr id="5123" name="Rectangle 3">
            <a:extLst>
              <a:ext uri="{FF2B5EF4-FFF2-40B4-BE49-F238E27FC236}">
                <a16:creationId xmlns:a16="http://schemas.microsoft.com/office/drawing/2014/main" id="{FB9D86B8-0871-4442-92EF-DC27C5AAFA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5B3B0FB-DA86-49E0-994D-AB7440613C58}"/>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3795" name="Rectangle 3">
            <a:extLst>
              <a:ext uri="{FF2B5EF4-FFF2-40B4-BE49-F238E27FC236}">
                <a16:creationId xmlns:a16="http://schemas.microsoft.com/office/drawing/2014/main" id="{3DAF8B0C-068F-47B2-96A6-C45A9A6BDE7E}"/>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6</a:t>
            </a:r>
          </a:p>
        </p:txBody>
      </p:sp>
      <p:sp>
        <p:nvSpPr>
          <p:cNvPr id="33796" name="Rectangle 4">
            <a:extLst>
              <a:ext uri="{FF2B5EF4-FFF2-40B4-BE49-F238E27FC236}">
                <a16:creationId xmlns:a16="http://schemas.microsoft.com/office/drawing/2014/main" id="{40B86094-5024-41A4-96F1-39B1B8D4621E}"/>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3797" name="Rectangle 5">
            <a:extLst>
              <a:ext uri="{FF2B5EF4-FFF2-40B4-BE49-F238E27FC236}">
                <a16:creationId xmlns:a16="http://schemas.microsoft.com/office/drawing/2014/main" id="{03214461-E94E-44D5-A49D-8B101FA633B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3798" name="Rectangle 6">
            <a:extLst>
              <a:ext uri="{FF2B5EF4-FFF2-40B4-BE49-F238E27FC236}">
                <a16:creationId xmlns:a16="http://schemas.microsoft.com/office/drawing/2014/main" id="{F05D7491-E68F-454B-B6CF-79B8775789FB}"/>
              </a:ext>
            </a:extLst>
          </p:cNvPr>
          <p:cNvSpPr>
            <a:spLocks noGrp="1" noRot="1" noChangeAspect="1" noChangeArrowheads="1" noTextEdit="1"/>
          </p:cNvSpPr>
          <p:nvPr>
            <p:ph type="sldImg"/>
          </p:nvPr>
        </p:nvSpPr>
        <p:spPr>
          <a:xfrm>
            <a:off x="393700" y="692150"/>
            <a:ext cx="6070600" cy="3416300"/>
          </a:xfrm>
          <a:ln cap="flat"/>
        </p:spPr>
      </p:sp>
      <p:sp>
        <p:nvSpPr>
          <p:cNvPr id="28679" name="Rectangle 7">
            <a:extLst>
              <a:ext uri="{FF2B5EF4-FFF2-40B4-BE49-F238E27FC236}">
                <a16:creationId xmlns:a16="http://schemas.microsoft.com/office/drawing/2014/main" id="{304A5512-E270-4BE5-AFAA-7E993AE1C06A}"/>
              </a:ext>
            </a:extLst>
          </p:cNvPr>
          <p:cNvSpPr>
            <a:spLocks noGrp="1" noChangeArrowheads="1"/>
          </p:cNvSpPr>
          <p:nvPr>
            <p:ph type="body" idx="1"/>
          </p:nvPr>
        </p:nvSpPr>
        <p:spPr>
          <a:ln w="9525"/>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Identifier (Key)–an attribute (or combination of attributes) that uniquely identifies individual instances of an entity type ; What identifies a student? Student, simple means only one, composite means more than 1.  Candidate, could be SS#</a:t>
            </a:r>
          </a:p>
          <a:p>
            <a:pPr eaLnBrk="1" hangingPunct="1">
              <a:lnSpc>
                <a:spcPct val="90000"/>
              </a:lnSpc>
              <a:defRPr/>
            </a:pPr>
            <a:r>
              <a:rPr lang="en-US" dirty="0">
                <a:solidFill>
                  <a:srgbClr val="000000"/>
                </a:solidFill>
                <a:effectLst>
                  <a:outerShdw blurRad="38100" dist="38100" dir="2700000" algn="tl">
                    <a:srgbClr val="FFFFFF"/>
                  </a:outerShdw>
                </a:effectLst>
              </a:rPr>
              <a:t>Simple versus Composite Identifier</a:t>
            </a:r>
          </a:p>
          <a:p>
            <a:pPr eaLnBrk="1" hangingPunct="1">
              <a:lnSpc>
                <a:spcPct val="90000"/>
              </a:lnSpc>
              <a:defRPr/>
            </a:pPr>
            <a:r>
              <a:rPr lang="en-US" dirty="0">
                <a:solidFill>
                  <a:srgbClr val="000000"/>
                </a:solidFill>
                <a:effectLst>
                  <a:outerShdw blurRad="38100" dist="38100" dir="2700000" algn="tl">
                    <a:srgbClr val="FFFFFF"/>
                  </a:outerShdw>
                </a:effectLst>
              </a:rPr>
              <a:t>Candidate Identifier–an attribute that could be a key…satisfies the requirements for being an identifier</a:t>
            </a:r>
          </a:p>
          <a:p>
            <a:pPr eaLnBrk="1" hangingPunct="1">
              <a:defRPr/>
            </a:pPr>
            <a:endParaRPr lang="en-US" altLang="en-US" dirty="0">
              <a:cs typeface="Arial" panose="020B0604020202020204" pitchFamily="34" charset="0"/>
            </a:endParaRPr>
          </a:p>
          <a:p>
            <a:pPr eaLnBrk="1" hangingPunct="1">
              <a:defRPr/>
            </a:pPr>
            <a:r>
              <a:rPr lang="en-US" altLang="en-US" dirty="0">
                <a:cs typeface="Arial" panose="020B0604020202020204" pitchFamily="34" charset="0"/>
              </a:rPr>
              <a:t>Example of banking account number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BD3ADEF-7416-4B32-B195-B15529715078}"/>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5843" name="Rectangle 3">
            <a:extLst>
              <a:ext uri="{FF2B5EF4-FFF2-40B4-BE49-F238E27FC236}">
                <a16:creationId xmlns:a16="http://schemas.microsoft.com/office/drawing/2014/main" id="{0613419C-06B7-4E3A-94DA-D13C449A19B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7</a:t>
            </a:r>
          </a:p>
        </p:txBody>
      </p:sp>
      <p:sp>
        <p:nvSpPr>
          <p:cNvPr id="35844" name="Rectangle 4">
            <a:extLst>
              <a:ext uri="{FF2B5EF4-FFF2-40B4-BE49-F238E27FC236}">
                <a16:creationId xmlns:a16="http://schemas.microsoft.com/office/drawing/2014/main" id="{3B1816BC-A321-4CF5-B389-DEED3FE52FAF}"/>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5845" name="Rectangle 5">
            <a:extLst>
              <a:ext uri="{FF2B5EF4-FFF2-40B4-BE49-F238E27FC236}">
                <a16:creationId xmlns:a16="http://schemas.microsoft.com/office/drawing/2014/main" id="{01BDA3A2-E612-4B92-A5B6-327773973466}"/>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5846" name="Rectangle 6">
            <a:extLst>
              <a:ext uri="{FF2B5EF4-FFF2-40B4-BE49-F238E27FC236}">
                <a16:creationId xmlns:a16="http://schemas.microsoft.com/office/drawing/2014/main" id="{9576D753-A469-495F-BC76-C9B51FF4F94C}"/>
              </a:ext>
            </a:extLst>
          </p:cNvPr>
          <p:cNvSpPr>
            <a:spLocks noGrp="1" noRot="1" noChangeAspect="1" noChangeArrowheads="1" noTextEdit="1"/>
          </p:cNvSpPr>
          <p:nvPr>
            <p:ph type="sldImg"/>
          </p:nvPr>
        </p:nvSpPr>
        <p:spPr>
          <a:xfrm>
            <a:off x="393700" y="692150"/>
            <a:ext cx="6070600" cy="3416300"/>
          </a:xfrm>
          <a:ln cap="flat"/>
        </p:spPr>
      </p:sp>
      <p:sp>
        <p:nvSpPr>
          <p:cNvPr id="35847" name="Rectangle 7">
            <a:extLst>
              <a:ext uri="{FF2B5EF4-FFF2-40B4-BE49-F238E27FC236}">
                <a16:creationId xmlns:a16="http://schemas.microsoft.com/office/drawing/2014/main" id="{7EA51859-7BC0-4C18-8F9D-6801C311041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Would you want Middle Name as your key!!! No. </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is NULL?  Unknown</a:t>
            </a:r>
          </a:p>
          <a:p>
            <a:pPr eaLnBrk="1" hangingPunct="1"/>
            <a:r>
              <a:rPr lang="en-US" altLang="en-US" dirty="0">
                <a:cs typeface="Arial" panose="020B0604020202020204" pitchFamily="34" charset="0"/>
              </a:rPr>
              <a:t>Why is it important for an attribute not to be NULL? You need to track the identity of the entity instance through its existence.</a:t>
            </a:r>
          </a:p>
          <a:p>
            <a:pPr eaLnBrk="1" hangingPunct="1"/>
            <a:r>
              <a:rPr lang="en-US" altLang="en-US" dirty="0">
                <a:cs typeface="Arial" panose="020B0604020202020204" pitchFamily="34" charset="0"/>
              </a:rPr>
              <a:t>Why person’s name is not a good identifier for a person? </a:t>
            </a:r>
          </a:p>
          <a:p>
            <a:pPr eaLnBrk="1" hangingPunct="1"/>
            <a:endParaRPr lang="en-US" altLang="en-US" dirty="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58585FB-C9B1-47BC-B171-D43B20E9BF6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7891" name="Rectangle 3">
            <a:extLst>
              <a:ext uri="{FF2B5EF4-FFF2-40B4-BE49-F238E27FC236}">
                <a16:creationId xmlns:a16="http://schemas.microsoft.com/office/drawing/2014/main" id="{3C764BA7-1EE9-425D-94B1-CA580A84A785}"/>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12</a:t>
            </a:r>
          </a:p>
        </p:txBody>
      </p:sp>
      <p:sp>
        <p:nvSpPr>
          <p:cNvPr id="37892" name="Rectangle 4">
            <a:extLst>
              <a:ext uri="{FF2B5EF4-FFF2-40B4-BE49-F238E27FC236}">
                <a16:creationId xmlns:a16="http://schemas.microsoft.com/office/drawing/2014/main" id="{0493EE3F-870D-41AE-9E08-A6EDA1714B9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7893" name="Rectangle 5">
            <a:extLst>
              <a:ext uri="{FF2B5EF4-FFF2-40B4-BE49-F238E27FC236}">
                <a16:creationId xmlns:a16="http://schemas.microsoft.com/office/drawing/2014/main" id="{D2799971-C5EB-404B-9BBF-9FB267261361}"/>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7894" name="Rectangle 6">
            <a:extLst>
              <a:ext uri="{FF2B5EF4-FFF2-40B4-BE49-F238E27FC236}">
                <a16:creationId xmlns:a16="http://schemas.microsoft.com/office/drawing/2014/main" id="{916E6D37-E81B-4833-956C-D3C4B8B667E3}"/>
              </a:ext>
            </a:extLst>
          </p:cNvPr>
          <p:cNvSpPr>
            <a:spLocks noGrp="1" noRot="1" noChangeAspect="1" noChangeArrowheads="1" noTextEdit="1"/>
          </p:cNvSpPr>
          <p:nvPr>
            <p:ph type="sldImg"/>
          </p:nvPr>
        </p:nvSpPr>
        <p:spPr>
          <a:xfrm>
            <a:off x="393700" y="692150"/>
            <a:ext cx="6070600" cy="3416300"/>
          </a:xfrm>
          <a:ln cap="flat"/>
        </p:spPr>
      </p:sp>
      <p:sp>
        <p:nvSpPr>
          <p:cNvPr id="37895" name="Rectangle 7">
            <a:extLst>
              <a:ext uri="{FF2B5EF4-FFF2-40B4-BE49-F238E27FC236}">
                <a16:creationId xmlns:a16="http://schemas.microsoft.com/office/drawing/2014/main" id="{4C6576DD-27F9-480D-A626-497BE475AB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E47E941-8CA6-4D06-80CF-55DD5CBA07DC}"/>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9939" name="Rectangle 3">
            <a:extLst>
              <a:ext uri="{FF2B5EF4-FFF2-40B4-BE49-F238E27FC236}">
                <a16:creationId xmlns:a16="http://schemas.microsoft.com/office/drawing/2014/main" id="{77997795-77C3-4674-B945-62387ACC07F6}"/>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14</a:t>
            </a:r>
          </a:p>
        </p:txBody>
      </p:sp>
      <p:sp>
        <p:nvSpPr>
          <p:cNvPr id="39940" name="Rectangle 4">
            <a:extLst>
              <a:ext uri="{FF2B5EF4-FFF2-40B4-BE49-F238E27FC236}">
                <a16:creationId xmlns:a16="http://schemas.microsoft.com/office/drawing/2014/main" id="{118DB027-CE94-4A12-8722-7CAEB53F549C}"/>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9941" name="Rectangle 5">
            <a:extLst>
              <a:ext uri="{FF2B5EF4-FFF2-40B4-BE49-F238E27FC236}">
                <a16:creationId xmlns:a16="http://schemas.microsoft.com/office/drawing/2014/main" id="{C8DD0202-A2C6-45B3-BA83-A4A09B32069A}"/>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9942" name="Rectangle 6">
            <a:extLst>
              <a:ext uri="{FF2B5EF4-FFF2-40B4-BE49-F238E27FC236}">
                <a16:creationId xmlns:a16="http://schemas.microsoft.com/office/drawing/2014/main" id="{B4B96051-16C8-4092-BAEA-26657D8EE3E9}"/>
              </a:ext>
            </a:extLst>
          </p:cNvPr>
          <p:cNvSpPr>
            <a:spLocks noGrp="1" noRot="1" noChangeAspect="1" noChangeArrowheads="1" noTextEdit="1"/>
          </p:cNvSpPr>
          <p:nvPr>
            <p:ph type="sldImg"/>
          </p:nvPr>
        </p:nvSpPr>
        <p:spPr>
          <a:xfrm>
            <a:off x="393700" y="692150"/>
            <a:ext cx="6070600" cy="3416300"/>
          </a:xfrm>
          <a:ln cap="flat"/>
        </p:spPr>
      </p:sp>
      <p:sp>
        <p:nvSpPr>
          <p:cNvPr id="39943" name="Rectangle 7">
            <a:extLst>
              <a:ext uri="{FF2B5EF4-FFF2-40B4-BE49-F238E27FC236}">
                <a16:creationId xmlns:a16="http://schemas.microsoft.com/office/drawing/2014/main" id="{F1E10BCA-EB1D-4646-A681-53E5DB6D5D0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A76998F-B35F-427E-8ADD-A9474C1E1D0A}"/>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1987" name="Rectangle 3">
            <a:extLst>
              <a:ext uri="{FF2B5EF4-FFF2-40B4-BE49-F238E27FC236}">
                <a16:creationId xmlns:a16="http://schemas.microsoft.com/office/drawing/2014/main" id="{5341BA15-2417-4973-9061-C1003200C035}"/>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37</a:t>
            </a:r>
          </a:p>
        </p:txBody>
      </p:sp>
      <p:sp>
        <p:nvSpPr>
          <p:cNvPr id="41988" name="Rectangle 4">
            <a:extLst>
              <a:ext uri="{FF2B5EF4-FFF2-40B4-BE49-F238E27FC236}">
                <a16:creationId xmlns:a16="http://schemas.microsoft.com/office/drawing/2014/main" id="{FED5D691-E76D-4F1D-BF58-0E1D83F6018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1989" name="Rectangle 5">
            <a:extLst>
              <a:ext uri="{FF2B5EF4-FFF2-40B4-BE49-F238E27FC236}">
                <a16:creationId xmlns:a16="http://schemas.microsoft.com/office/drawing/2014/main" id="{768D5F5C-5965-4922-BFE8-D7B9C8F5BF32}"/>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1990" name="Rectangle 6">
            <a:extLst>
              <a:ext uri="{FF2B5EF4-FFF2-40B4-BE49-F238E27FC236}">
                <a16:creationId xmlns:a16="http://schemas.microsoft.com/office/drawing/2014/main" id="{948CF910-3448-44F6-9B0E-60B964C7B6A5}"/>
              </a:ext>
            </a:extLst>
          </p:cNvPr>
          <p:cNvSpPr>
            <a:spLocks noGrp="1" noRot="1" noChangeAspect="1" noChangeArrowheads="1" noTextEdit="1"/>
          </p:cNvSpPr>
          <p:nvPr>
            <p:ph type="sldImg"/>
          </p:nvPr>
        </p:nvSpPr>
        <p:spPr>
          <a:xfrm>
            <a:off x="393700" y="692150"/>
            <a:ext cx="6070600" cy="3416300"/>
          </a:xfrm>
          <a:ln cap="flat"/>
        </p:spPr>
      </p:sp>
      <p:sp>
        <p:nvSpPr>
          <p:cNvPr id="41991" name="Rectangle 7">
            <a:extLst>
              <a:ext uri="{FF2B5EF4-FFF2-40B4-BE49-F238E27FC236}">
                <a16:creationId xmlns:a16="http://schemas.microsoft.com/office/drawing/2014/main" id="{EE5D3C54-44D6-4721-A268-56324D63514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2795D7B8-AD34-4B6B-A244-282967393710}"/>
              </a:ext>
            </a:extLst>
          </p:cNvPr>
          <p:cNvSpPr>
            <a:spLocks noGrp="1" noRot="1" noChangeAspect="1" noChangeArrowheads="1" noTextEdit="1"/>
          </p:cNvSpPr>
          <p:nvPr>
            <p:ph type="sldImg"/>
          </p:nvPr>
        </p:nvSpPr>
        <p:spPr>
          <a:xfrm>
            <a:off x="393700" y="692150"/>
            <a:ext cx="6070600" cy="3416300"/>
          </a:xfrm>
          <a:ln/>
        </p:spPr>
      </p:sp>
      <p:sp>
        <p:nvSpPr>
          <p:cNvPr id="46083" name="Notes Placeholder 2">
            <a:extLst>
              <a:ext uri="{FF2B5EF4-FFF2-40B4-BE49-F238E27FC236}">
                <a16:creationId xmlns:a16="http://schemas.microsoft.com/office/drawing/2014/main" id="{C0DEDA0D-B15B-4DA7-B567-729F59947BA3}"/>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Students as entity taught by Professors</a:t>
            </a:r>
          </a:p>
          <a:p>
            <a:pPr eaLnBrk="1" hangingPunct="1">
              <a:defRPr/>
            </a:pPr>
            <a:endParaRPr lang="en-US" altLang="en-US" dirty="0">
              <a:cs typeface="Arial" panose="020B0604020202020204" pitchFamily="34" charset="0"/>
            </a:endParaRPr>
          </a:p>
          <a:p>
            <a:pPr eaLnBrk="1" hangingPunct="1">
              <a:defRPr/>
            </a:pPr>
            <a:r>
              <a:rPr lang="en-US" altLang="en-US" dirty="0">
                <a:cs typeface="Arial" panose="020B0604020202020204" pitchFamily="34" charset="0"/>
              </a:rPr>
              <a:t>Relationship type -&gt; is a general representation of all students and all professor. </a:t>
            </a:r>
          </a:p>
          <a:p>
            <a:pPr eaLnBrk="1" hangingPunct="1">
              <a:defRPr/>
            </a:pPr>
            <a:r>
              <a:rPr lang="en-US" altLang="en-US" dirty="0">
                <a:cs typeface="Arial" panose="020B0604020202020204" pitchFamily="34" charset="0"/>
              </a:rPr>
              <a:t>Relationship instance is the relationship between a specific student and a specific professor. </a:t>
            </a:r>
          </a:p>
          <a:p>
            <a:pPr eaLnBrk="1" hangingPunct="1">
              <a:defRPr/>
            </a:pPr>
            <a:endParaRPr lang="en-US" altLang="en-US" dirty="0">
              <a:cs typeface="Arial" panose="020B0604020202020204" pitchFamily="34" charset="0"/>
            </a:endParaRPr>
          </a:p>
          <a:p>
            <a:pPr eaLnBrk="1" hangingPunct="1">
              <a:defRPr/>
            </a:pPr>
            <a:r>
              <a:rPr lang="en-US" dirty="0">
                <a:solidFill>
                  <a:srgbClr val="000000"/>
                </a:solidFill>
                <a:effectLst>
                  <a:outerShdw blurRad="38100" dist="38100" dir="2700000" algn="tl">
                    <a:srgbClr val="FFFFFF"/>
                  </a:outerShdw>
                </a:effectLst>
              </a:rPr>
              <a:t>Two entities can have more than one type of relationship between them (multiple relationships) -&gt; professor can teach students and mentor students</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2F15CA7-34C9-4C2D-826E-F5C54E2B5A5B}"/>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0179" name="Rectangle 3">
            <a:extLst>
              <a:ext uri="{FF2B5EF4-FFF2-40B4-BE49-F238E27FC236}">
                <a16:creationId xmlns:a16="http://schemas.microsoft.com/office/drawing/2014/main" id="{790B6E72-AF8F-48B7-9832-482B5052EF5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17</a:t>
            </a:r>
          </a:p>
        </p:txBody>
      </p:sp>
      <p:sp>
        <p:nvSpPr>
          <p:cNvPr id="50180" name="Rectangle 4">
            <a:extLst>
              <a:ext uri="{FF2B5EF4-FFF2-40B4-BE49-F238E27FC236}">
                <a16:creationId xmlns:a16="http://schemas.microsoft.com/office/drawing/2014/main" id="{0F4F43F2-4095-48AF-ADAE-FB3E6325FCB1}"/>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0181" name="Rectangle 5">
            <a:extLst>
              <a:ext uri="{FF2B5EF4-FFF2-40B4-BE49-F238E27FC236}">
                <a16:creationId xmlns:a16="http://schemas.microsoft.com/office/drawing/2014/main" id="{898A47B2-A416-4DD7-8F47-476F60EC37E2}"/>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0182" name="Rectangle 6">
            <a:extLst>
              <a:ext uri="{FF2B5EF4-FFF2-40B4-BE49-F238E27FC236}">
                <a16:creationId xmlns:a16="http://schemas.microsoft.com/office/drawing/2014/main" id="{DA303F7A-0182-4D07-BEA4-ACD67FBA55DA}"/>
              </a:ext>
            </a:extLst>
          </p:cNvPr>
          <p:cNvSpPr>
            <a:spLocks noGrp="1" noRot="1" noChangeAspect="1" noChangeArrowheads="1" noTextEdit="1"/>
          </p:cNvSpPr>
          <p:nvPr>
            <p:ph type="sldImg"/>
          </p:nvPr>
        </p:nvSpPr>
        <p:spPr>
          <a:xfrm>
            <a:off x="393700" y="692150"/>
            <a:ext cx="6070600" cy="3416300"/>
          </a:xfrm>
          <a:ln cap="flat"/>
        </p:spPr>
      </p:sp>
      <p:sp>
        <p:nvSpPr>
          <p:cNvPr id="38919" name="Rectangle 7">
            <a:extLst>
              <a:ext uri="{FF2B5EF4-FFF2-40B4-BE49-F238E27FC236}">
                <a16:creationId xmlns:a16="http://schemas.microsoft.com/office/drawing/2014/main" id="{310578D2-62BE-4EDB-930B-3572D30AE034}"/>
              </a:ext>
            </a:extLst>
          </p:cNvPr>
          <p:cNvSpPr>
            <a:spLocks noGrp="1" noChangeArrowheads="1"/>
          </p:cNvSpPr>
          <p:nvPr>
            <p:ph type="body" idx="1"/>
          </p:nvPr>
        </p:nvSpPr>
        <p:spPr>
          <a:ln w="9525"/>
        </p:spPr>
        <p:txBody>
          <a:bodyPr/>
          <a:lstStyle/>
          <a:p>
            <a:pPr eaLnBrk="1" hangingPunct="1">
              <a:defRPr/>
            </a:pPr>
            <a:r>
              <a:rPr lang="en-US" dirty="0"/>
              <a:t>Warn the students that the term  “entity” is often used either way; the meaning is intended to come from the </a:t>
            </a:r>
            <a:r>
              <a:rPr lang="en-US" i="1" dirty="0"/>
              <a:t>context</a:t>
            </a:r>
            <a:r>
              <a:rPr lang="en-US" dirty="0"/>
              <a:t> in which it is used.</a:t>
            </a:r>
            <a:endParaRPr lang="en-US" sz="2000" b="1" dirty="0">
              <a:solidFill>
                <a:srgbClr val="000000"/>
              </a:solidFill>
              <a:effectLst>
                <a:outerShdw blurRad="38100" dist="38100" dir="2700000" algn="tl">
                  <a:srgbClr val="FFFFFF"/>
                </a:outerShdw>
              </a:effectLst>
            </a:endParaRP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B9ED654-2968-4479-88D1-3B9288F4406F}"/>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2227" name="Rectangle 3">
            <a:extLst>
              <a:ext uri="{FF2B5EF4-FFF2-40B4-BE49-F238E27FC236}">
                <a16:creationId xmlns:a16="http://schemas.microsoft.com/office/drawing/2014/main" id="{78E00059-ECCC-410D-B7F6-193F4ACACB74}"/>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16</a:t>
            </a:r>
          </a:p>
        </p:txBody>
      </p:sp>
      <p:sp>
        <p:nvSpPr>
          <p:cNvPr id="52228" name="Rectangle 4">
            <a:extLst>
              <a:ext uri="{FF2B5EF4-FFF2-40B4-BE49-F238E27FC236}">
                <a16:creationId xmlns:a16="http://schemas.microsoft.com/office/drawing/2014/main" id="{1C55435D-B098-4E18-A43C-A445D7631771}"/>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2229" name="Rectangle 5">
            <a:extLst>
              <a:ext uri="{FF2B5EF4-FFF2-40B4-BE49-F238E27FC236}">
                <a16:creationId xmlns:a16="http://schemas.microsoft.com/office/drawing/2014/main" id="{02D64E0C-5D98-468C-9311-FEDABC48AA7C}"/>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2230" name="Rectangle 6">
            <a:extLst>
              <a:ext uri="{FF2B5EF4-FFF2-40B4-BE49-F238E27FC236}">
                <a16:creationId xmlns:a16="http://schemas.microsoft.com/office/drawing/2014/main" id="{FB73BDB3-4813-4620-B29F-A275F9C1074A}"/>
              </a:ext>
            </a:extLst>
          </p:cNvPr>
          <p:cNvSpPr>
            <a:spLocks noGrp="1" noRot="1" noChangeAspect="1" noChangeArrowheads="1" noTextEdit="1"/>
          </p:cNvSpPr>
          <p:nvPr>
            <p:ph type="sldImg"/>
          </p:nvPr>
        </p:nvSpPr>
        <p:spPr>
          <a:xfrm>
            <a:off x="393700" y="692150"/>
            <a:ext cx="6070600" cy="3416300"/>
          </a:xfrm>
          <a:ln cap="flat"/>
        </p:spPr>
      </p:sp>
      <p:sp>
        <p:nvSpPr>
          <p:cNvPr id="52231" name="Rectangle 7">
            <a:extLst>
              <a:ext uri="{FF2B5EF4-FFF2-40B4-BE49-F238E27FC236}">
                <a16:creationId xmlns:a16="http://schemas.microsoft.com/office/drawing/2014/main" id="{F8500D0F-E4AA-44A1-9B8F-00C96DFDE6B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B3276AB-DCD9-47CD-8EAC-932FFA7B7CFD}"/>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4275" name="Rectangle 3">
            <a:extLst>
              <a:ext uri="{FF2B5EF4-FFF2-40B4-BE49-F238E27FC236}">
                <a16:creationId xmlns:a16="http://schemas.microsoft.com/office/drawing/2014/main" id="{C045C9B7-CB65-4B73-8AE6-A77D703C75EC}"/>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8</a:t>
            </a:r>
          </a:p>
        </p:txBody>
      </p:sp>
      <p:sp>
        <p:nvSpPr>
          <p:cNvPr id="54276" name="Rectangle 4">
            <a:extLst>
              <a:ext uri="{FF2B5EF4-FFF2-40B4-BE49-F238E27FC236}">
                <a16:creationId xmlns:a16="http://schemas.microsoft.com/office/drawing/2014/main" id="{ABB0B078-D136-44F7-B08F-0EF93D168FCF}"/>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4277" name="Rectangle 5">
            <a:extLst>
              <a:ext uri="{FF2B5EF4-FFF2-40B4-BE49-F238E27FC236}">
                <a16:creationId xmlns:a16="http://schemas.microsoft.com/office/drawing/2014/main" id="{525140A3-F035-44C4-A18C-5D5DC890E45F}"/>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4278" name="Rectangle 6">
            <a:extLst>
              <a:ext uri="{FF2B5EF4-FFF2-40B4-BE49-F238E27FC236}">
                <a16:creationId xmlns:a16="http://schemas.microsoft.com/office/drawing/2014/main" id="{BD68E0FA-EBE3-4FCF-80EC-4E9BABEED4F9}"/>
              </a:ext>
            </a:extLst>
          </p:cNvPr>
          <p:cNvSpPr>
            <a:spLocks noGrp="1" noRot="1" noChangeAspect="1" noChangeArrowheads="1" noTextEdit="1"/>
          </p:cNvSpPr>
          <p:nvPr>
            <p:ph type="sldImg"/>
          </p:nvPr>
        </p:nvSpPr>
        <p:spPr>
          <a:xfrm>
            <a:off x="393700" y="692150"/>
            <a:ext cx="6070600" cy="3416300"/>
          </a:xfrm>
          <a:ln cap="flat"/>
        </p:spPr>
      </p:sp>
      <p:sp>
        <p:nvSpPr>
          <p:cNvPr id="54279" name="Rectangle 7">
            <a:extLst>
              <a:ext uri="{FF2B5EF4-FFF2-40B4-BE49-F238E27FC236}">
                <a16:creationId xmlns:a16="http://schemas.microsoft.com/office/drawing/2014/main" id="{5557700A-E0FA-4ECE-8295-9E459B1A802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4B53A8C-84BA-42EE-9787-157D356F623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6323" name="Rectangle 3">
            <a:extLst>
              <a:ext uri="{FF2B5EF4-FFF2-40B4-BE49-F238E27FC236}">
                <a16:creationId xmlns:a16="http://schemas.microsoft.com/office/drawing/2014/main" id="{DF42753E-9F13-4CF9-9AAD-6768A1B15EF4}"/>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22</a:t>
            </a:r>
          </a:p>
        </p:txBody>
      </p:sp>
      <p:sp>
        <p:nvSpPr>
          <p:cNvPr id="56324" name="Rectangle 4">
            <a:extLst>
              <a:ext uri="{FF2B5EF4-FFF2-40B4-BE49-F238E27FC236}">
                <a16:creationId xmlns:a16="http://schemas.microsoft.com/office/drawing/2014/main" id="{3579C541-DF8D-4CBA-9888-81B55975892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6325" name="Rectangle 5">
            <a:extLst>
              <a:ext uri="{FF2B5EF4-FFF2-40B4-BE49-F238E27FC236}">
                <a16:creationId xmlns:a16="http://schemas.microsoft.com/office/drawing/2014/main" id="{537EC11E-1CA5-4B2F-9181-1D13E60CDED9}"/>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6326" name="Rectangle 6">
            <a:extLst>
              <a:ext uri="{FF2B5EF4-FFF2-40B4-BE49-F238E27FC236}">
                <a16:creationId xmlns:a16="http://schemas.microsoft.com/office/drawing/2014/main" id="{ADF053FD-DACD-4687-8B6A-8AB93E10449C}"/>
              </a:ext>
            </a:extLst>
          </p:cNvPr>
          <p:cNvSpPr>
            <a:spLocks noGrp="1" noRot="1" noChangeAspect="1" noChangeArrowheads="1" noTextEdit="1"/>
          </p:cNvSpPr>
          <p:nvPr>
            <p:ph type="sldImg"/>
          </p:nvPr>
        </p:nvSpPr>
        <p:spPr>
          <a:xfrm>
            <a:off x="393700" y="692150"/>
            <a:ext cx="6070600" cy="3416300"/>
          </a:xfrm>
          <a:ln cap="flat"/>
        </p:spPr>
      </p:sp>
      <p:sp>
        <p:nvSpPr>
          <p:cNvPr id="56327" name="Rectangle 7">
            <a:extLst>
              <a:ext uri="{FF2B5EF4-FFF2-40B4-BE49-F238E27FC236}">
                <a16:creationId xmlns:a16="http://schemas.microsoft.com/office/drawing/2014/main" id="{25146F33-118F-47DE-9786-8FCB37F6AC6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02F95CD-4FBF-4CEC-A2CE-1E44A8C76DE7}"/>
              </a:ext>
            </a:extLst>
          </p:cNvPr>
          <p:cNvSpPr>
            <a:spLocks noGrp="1" noRot="1" noChangeAspect="1" noChangeArrowheads="1" noTextEdit="1"/>
          </p:cNvSpPr>
          <p:nvPr>
            <p:ph type="sldImg"/>
          </p:nvPr>
        </p:nvSpPr>
        <p:spPr>
          <a:xfrm>
            <a:off x="393700" y="692150"/>
            <a:ext cx="6070600" cy="3416300"/>
          </a:xfrm>
          <a:ln/>
        </p:spPr>
      </p:sp>
      <p:sp>
        <p:nvSpPr>
          <p:cNvPr id="9219" name="Notes Placeholder 2">
            <a:extLst>
              <a:ext uri="{FF2B5EF4-FFF2-40B4-BE49-F238E27FC236}">
                <a16:creationId xmlns:a16="http://schemas.microsoft.com/office/drawing/2014/main" id="{4F312872-6ED8-4C2A-8D0B-514470326898}"/>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As part of any organization, data model is a representation of a business. It is an expression of business rules! </a:t>
            </a:r>
          </a:p>
          <a:p>
            <a:pPr eaLnBrk="1" hangingPunct="1">
              <a:defRPr/>
            </a:pPr>
            <a:r>
              <a:rPr lang="en-US" altLang="en-US" dirty="0">
                <a:cs typeface="Arial" panose="020B0604020202020204" pitchFamily="34" charset="0"/>
              </a:rPr>
              <a:t>To design good data models, we need good business rules expressed clearly </a:t>
            </a:r>
          </a:p>
          <a:p>
            <a:pPr eaLnBrk="1" hangingPunct="1">
              <a:defRPr/>
            </a:pPr>
            <a:endParaRPr lang="en-US" altLang="en-US" dirty="0">
              <a:cs typeface="Arial" panose="020B0604020202020204" pitchFamily="34" charset="0"/>
            </a:endParaRPr>
          </a:p>
          <a:p>
            <a:pPr eaLnBrk="1" hangingPunct="1">
              <a:defRPr/>
            </a:pPr>
            <a:r>
              <a:rPr lang="en-US" dirty="0">
                <a:solidFill>
                  <a:srgbClr val="000000"/>
                </a:solidFill>
                <a:effectLst>
                  <a:outerShdw blurRad="38100" dist="38100" dir="2700000" algn="tl">
                    <a:srgbClr val="FFFFFF"/>
                  </a:outerShdw>
                </a:effectLst>
              </a:rPr>
              <a:t>Are statements that define or constrain some aspect of the business -&gt; if you are  a pizza shop, one of your business rules may be: we only deliver within 5 miles radius of our location. Or we only deliver within our zip code</a:t>
            </a:r>
          </a:p>
          <a:p>
            <a:pPr eaLnBrk="1" hangingPunct="1">
              <a:defRPr/>
            </a:pPr>
            <a:r>
              <a:rPr lang="en-US" dirty="0">
                <a:solidFill>
                  <a:srgbClr val="000000"/>
                </a:solidFill>
                <a:effectLst>
                  <a:outerShdw blurRad="38100" dist="38100" dir="2700000" algn="tl">
                    <a:srgbClr val="FFFFFF"/>
                  </a:outerShdw>
                </a:effectLst>
              </a:rPr>
              <a:t>Are derived from policies, procedures, events, functions – in this example, that would be a company policy. </a:t>
            </a:r>
          </a:p>
          <a:p>
            <a:pPr eaLnBrk="1" hangingPunct="1">
              <a:defRPr/>
            </a:pPr>
            <a:r>
              <a:rPr lang="en-US" dirty="0">
                <a:solidFill>
                  <a:srgbClr val="000000"/>
                </a:solidFill>
                <a:effectLst>
                  <a:outerShdw blurRad="38100" dist="38100" dir="2700000" algn="tl">
                    <a:srgbClr val="FFFFFF"/>
                  </a:outerShdw>
                </a:effectLst>
              </a:rPr>
              <a:t>Assert business structure</a:t>
            </a:r>
          </a:p>
          <a:p>
            <a:pPr eaLnBrk="1" hangingPunct="1">
              <a:defRPr/>
            </a:pPr>
            <a:r>
              <a:rPr lang="en-US" dirty="0">
                <a:solidFill>
                  <a:srgbClr val="000000"/>
                </a:solidFill>
                <a:effectLst>
                  <a:outerShdw blurRad="38100" dist="38100" dir="2700000" algn="tl">
                    <a:srgbClr val="FFFFFF"/>
                  </a:outerShdw>
                </a:effectLst>
              </a:rPr>
              <a:t>Control/influence business behavior</a:t>
            </a:r>
          </a:p>
          <a:p>
            <a:pPr eaLnBrk="1" hangingPunct="1">
              <a:defRPr/>
            </a:pPr>
            <a:r>
              <a:rPr lang="en-US" dirty="0">
                <a:solidFill>
                  <a:srgbClr val="000000"/>
                </a:solidFill>
                <a:effectLst>
                  <a:outerShdw blurRad="38100" dist="38100" dir="2700000" algn="tl">
                    <a:srgbClr val="FFFFFF"/>
                  </a:outerShdw>
                </a:effectLst>
              </a:rPr>
              <a:t>Are expressed in terms familiar to end users</a:t>
            </a:r>
          </a:p>
          <a:p>
            <a:pPr eaLnBrk="1" hangingPunct="1">
              <a:defRPr/>
            </a:pPr>
            <a:r>
              <a:rPr lang="en-US" dirty="0">
                <a:solidFill>
                  <a:srgbClr val="000000"/>
                </a:solidFill>
                <a:effectLst>
                  <a:outerShdw blurRad="38100" dist="38100" dir="2700000" algn="tl">
                    <a:srgbClr val="FFFFFF"/>
                  </a:outerShdw>
                </a:effectLst>
              </a:rPr>
              <a:t>Are automated through DBMS software</a:t>
            </a:r>
          </a:p>
          <a:p>
            <a:pPr eaLnBrk="1" hangingPunct="1">
              <a:defRPr/>
            </a:pPr>
            <a:endParaRPr lang="en-US" altLang="en-US" dirty="0">
              <a:cs typeface="Arial" panose="020B0604020202020204" pitchFamily="34" charset="0"/>
            </a:endParaRPr>
          </a:p>
          <a:p>
            <a:pPr eaLnBrk="1" hangingPunct="1">
              <a:defRPr/>
            </a:pPr>
            <a:endParaRPr lang="en-US" altLang="en-US" dirty="0">
              <a:cs typeface="Arial" panose="020B0604020202020204" pitchFamily="34" charset="0"/>
            </a:endParaRP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EBF6F8E-7510-489B-B625-AB60F434EA09}"/>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8371" name="Rectangle 3">
            <a:extLst>
              <a:ext uri="{FF2B5EF4-FFF2-40B4-BE49-F238E27FC236}">
                <a16:creationId xmlns:a16="http://schemas.microsoft.com/office/drawing/2014/main" id="{30CF6124-E223-4E7C-B19B-53118479249C}"/>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22</a:t>
            </a:r>
          </a:p>
        </p:txBody>
      </p:sp>
      <p:sp>
        <p:nvSpPr>
          <p:cNvPr id="58372" name="Rectangle 4">
            <a:extLst>
              <a:ext uri="{FF2B5EF4-FFF2-40B4-BE49-F238E27FC236}">
                <a16:creationId xmlns:a16="http://schemas.microsoft.com/office/drawing/2014/main" id="{920FE578-73B2-4697-BD8F-15929FB1B87A}"/>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8373" name="Rectangle 5">
            <a:extLst>
              <a:ext uri="{FF2B5EF4-FFF2-40B4-BE49-F238E27FC236}">
                <a16:creationId xmlns:a16="http://schemas.microsoft.com/office/drawing/2014/main" id="{607CE018-4833-4AF5-9CD7-A9E2BA4B65A1}"/>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58374" name="Rectangle 6">
            <a:extLst>
              <a:ext uri="{FF2B5EF4-FFF2-40B4-BE49-F238E27FC236}">
                <a16:creationId xmlns:a16="http://schemas.microsoft.com/office/drawing/2014/main" id="{EC002103-3A83-4464-8C29-664F7DAADF69}"/>
              </a:ext>
            </a:extLst>
          </p:cNvPr>
          <p:cNvSpPr>
            <a:spLocks noGrp="1" noRot="1" noChangeAspect="1" noChangeArrowheads="1" noTextEdit="1"/>
          </p:cNvSpPr>
          <p:nvPr>
            <p:ph type="sldImg"/>
          </p:nvPr>
        </p:nvSpPr>
        <p:spPr>
          <a:xfrm>
            <a:off x="393700" y="692150"/>
            <a:ext cx="6070600" cy="3416300"/>
          </a:xfrm>
          <a:ln cap="flat"/>
        </p:spPr>
      </p:sp>
      <p:sp>
        <p:nvSpPr>
          <p:cNvPr id="58375" name="Rectangle 7">
            <a:extLst>
              <a:ext uri="{FF2B5EF4-FFF2-40B4-BE49-F238E27FC236}">
                <a16:creationId xmlns:a16="http://schemas.microsoft.com/office/drawing/2014/main" id="{0043DE79-6E45-4773-A5C2-D51908A040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D574621-F6D9-42A1-AB0F-25C651700ED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0419" name="Rectangle 3">
            <a:extLst>
              <a:ext uri="{FF2B5EF4-FFF2-40B4-BE49-F238E27FC236}">
                <a16:creationId xmlns:a16="http://schemas.microsoft.com/office/drawing/2014/main" id="{12270779-6E00-49A6-9586-EF929A8DECBD}"/>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22</a:t>
            </a:r>
          </a:p>
        </p:txBody>
      </p:sp>
      <p:sp>
        <p:nvSpPr>
          <p:cNvPr id="60420" name="Rectangle 4">
            <a:extLst>
              <a:ext uri="{FF2B5EF4-FFF2-40B4-BE49-F238E27FC236}">
                <a16:creationId xmlns:a16="http://schemas.microsoft.com/office/drawing/2014/main" id="{18406DC3-EB78-4EA3-A593-CD94BE74A019}"/>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0421" name="Rectangle 5">
            <a:extLst>
              <a:ext uri="{FF2B5EF4-FFF2-40B4-BE49-F238E27FC236}">
                <a16:creationId xmlns:a16="http://schemas.microsoft.com/office/drawing/2014/main" id="{6CCBD10C-ED14-4F2D-8B9E-8C3CECC61F78}"/>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0422" name="Rectangle 6">
            <a:extLst>
              <a:ext uri="{FF2B5EF4-FFF2-40B4-BE49-F238E27FC236}">
                <a16:creationId xmlns:a16="http://schemas.microsoft.com/office/drawing/2014/main" id="{5523B23E-285A-4E30-99AC-54684DA2C2A7}"/>
              </a:ext>
            </a:extLst>
          </p:cNvPr>
          <p:cNvSpPr>
            <a:spLocks noGrp="1" noRot="1" noChangeAspect="1" noChangeArrowheads="1" noTextEdit="1"/>
          </p:cNvSpPr>
          <p:nvPr>
            <p:ph type="sldImg"/>
          </p:nvPr>
        </p:nvSpPr>
        <p:spPr>
          <a:xfrm>
            <a:off x="393700" y="692150"/>
            <a:ext cx="6070600" cy="3416300"/>
          </a:xfrm>
          <a:ln cap="flat"/>
        </p:spPr>
      </p:sp>
      <p:sp>
        <p:nvSpPr>
          <p:cNvPr id="60423" name="Rectangle 7">
            <a:extLst>
              <a:ext uri="{FF2B5EF4-FFF2-40B4-BE49-F238E27FC236}">
                <a16:creationId xmlns:a16="http://schemas.microsoft.com/office/drawing/2014/main" id="{30D53B72-487B-45C7-B157-D9E71270B24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This relationship also has an attribute of shipping mode.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7B0A80C2-2632-4DE2-8663-85D43D3D3DD1}"/>
              </a:ext>
            </a:extLst>
          </p:cNvPr>
          <p:cNvSpPr>
            <a:spLocks noGrp="1" noRot="1" noChangeAspect="1" noChangeArrowheads="1" noTextEdit="1"/>
          </p:cNvSpPr>
          <p:nvPr>
            <p:ph type="sldImg"/>
          </p:nvPr>
        </p:nvSpPr>
        <p:spPr>
          <a:xfrm>
            <a:off x="393700" y="692150"/>
            <a:ext cx="6070600" cy="3416300"/>
          </a:xfrm>
          <a:ln/>
        </p:spPr>
      </p:sp>
      <p:sp>
        <p:nvSpPr>
          <p:cNvPr id="62467" name="Notes Placeholder 2">
            <a:extLst>
              <a:ext uri="{FF2B5EF4-FFF2-40B4-BE49-F238E27FC236}">
                <a16:creationId xmlns:a16="http://schemas.microsoft.com/office/drawing/2014/main" id="{87765744-B476-4EDF-AB5E-F29BD0A7900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63AE089-C0A2-43D4-B912-E0F5FA6F233D}"/>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4515" name="Rectangle 3">
            <a:extLst>
              <a:ext uri="{FF2B5EF4-FFF2-40B4-BE49-F238E27FC236}">
                <a16:creationId xmlns:a16="http://schemas.microsoft.com/office/drawing/2014/main" id="{2760393F-88D6-4085-B6B0-30FBAAF2F0DE}"/>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29</a:t>
            </a:r>
          </a:p>
        </p:txBody>
      </p:sp>
      <p:sp>
        <p:nvSpPr>
          <p:cNvPr id="64516" name="Rectangle 4">
            <a:extLst>
              <a:ext uri="{FF2B5EF4-FFF2-40B4-BE49-F238E27FC236}">
                <a16:creationId xmlns:a16="http://schemas.microsoft.com/office/drawing/2014/main" id="{9F44AE5D-6F20-4768-9A5C-53D0EB209E8A}"/>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4517" name="Rectangle 5">
            <a:extLst>
              <a:ext uri="{FF2B5EF4-FFF2-40B4-BE49-F238E27FC236}">
                <a16:creationId xmlns:a16="http://schemas.microsoft.com/office/drawing/2014/main" id="{6A650445-AF86-4CE7-8946-91F36079D80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4518" name="Rectangle 6">
            <a:extLst>
              <a:ext uri="{FF2B5EF4-FFF2-40B4-BE49-F238E27FC236}">
                <a16:creationId xmlns:a16="http://schemas.microsoft.com/office/drawing/2014/main" id="{1048A903-9E09-4BE3-A87B-E2BA0A402329}"/>
              </a:ext>
            </a:extLst>
          </p:cNvPr>
          <p:cNvSpPr>
            <a:spLocks noGrp="1" noRot="1" noChangeAspect="1" noChangeArrowheads="1" noTextEdit="1"/>
          </p:cNvSpPr>
          <p:nvPr>
            <p:ph type="sldImg"/>
          </p:nvPr>
        </p:nvSpPr>
        <p:spPr>
          <a:xfrm>
            <a:off x="393700" y="692150"/>
            <a:ext cx="6070600" cy="3416300"/>
          </a:xfrm>
          <a:ln cap="flat"/>
        </p:spPr>
      </p:sp>
      <p:sp>
        <p:nvSpPr>
          <p:cNvPr id="64519" name="Rectangle 7">
            <a:extLst>
              <a:ext uri="{FF2B5EF4-FFF2-40B4-BE49-F238E27FC236}">
                <a16:creationId xmlns:a16="http://schemas.microsoft.com/office/drawing/2014/main" id="{3622D194-3665-4A04-BFB8-E823B8C7462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271CB1B-9760-4502-8AC5-05CA0134215D}"/>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6563" name="Rectangle 3">
            <a:extLst>
              <a:ext uri="{FF2B5EF4-FFF2-40B4-BE49-F238E27FC236}">
                <a16:creationId xmlns:a16="http://schemas.microsoft.com/office/drawing/2014/main" id="{2AE5C9B4-780E-4D42-9BDC-70D70240E26C}"/>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a:t>
            </a:r>
          </a:p>
        </p:txBody>
      </p:sp>
      <p:sp>
        <p:nvSpPr>
          <p:cNvPr id="66564" name="Rectangle 4">
            <a:extLst>
              <a:ext uri="{FF2B5EF4-FFF2-40B4-BE49-F238E27FC236}">
                <a16:creationId xmlns:a16="http://schemas.microsoft.com/office/drawing/2014/main" id="{4D915E46-FEFC-4B6E-9539-966515AA1E31}"/>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6565" name="Rectangle 5">
            <a:extLst>
              <a:ext uri="{FF2B5EF4-FFF2-40B4-BE49-F238E27FC236}">
                <a16:creationId xmlns:a16="http://schemas.microsoft.com/office/drawing/2014/main" id="{7E992536-6579-4662-BA9A-E0FE23336669}"/>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6566" name="Rectangle 6">
            <a:extLst>
              <a:ext uri="{FF2B5EF4-FFF2-40B4-BE49-F238E27FC236}">
                <a16:creationId xmlns:a16="http://schemas.microsoft.com/office/drawing/2014/main" id="{C95251D1-E12B-45BD-A40C-6AE65A00360C}"/>
              </a:ext>
            </a:extLst>
          </p:cNvPr>
          <p:cNvSpPr>
            <a:spLocks noGrp="1" noRot="1" noChangeAspect="1" noChangeArrowheads="1" noTextEdit="1"/>
          </p:cNvSpPr>
          <p:nvPr>
            <p:ph type="sldImg"/>
          </p:nvPr>
        </p:nvSpPr>
        <p:spPr>
          <a:xfrm>
            <a:off x="393700" y="692150"/>
            <a:ext cx="6070600" cy="3416300"/>
          </a:xfrm>
          <a:ln cap="flat"/>
        </p:spPr>
      </p:sp>
      <p:sp>
        <p:nvSpPr>
          <p:cNvPr id="66567" name="Rectangle 7">
            <a:extLst>
              <a:ext uri="{FF2B5EF4-FFF2-40B4-BE49-F238E27FC236}">
                <a16:creationId xmlns:a16="http://schemas.microsoft.com/office/drawing/2014/main" id="{12FD2F67-392A-48C3-AE02-2F62676BBF9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Can a patient exist without history? Not in this model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3B0AADE-B451-4B1E-896A-C6239FDBECB8}"/>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8611" name="Rectangle 3">
            <a:extLst>
              <a:ext uri="{FF2B5EF4-FFF2-40B4-BE49-F238E27FC236}">
                <a16:creationId xmlns:a16="http://schemas.microsoft.com/office/drawing/2014/main" id="{5C58D073-9E83-4A11-8130-22F9305E874F}"/>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a:t>
            </a:r>
          </a:p>
        </p:txBody>
      </p:sp>
      <p:sp>
        <p:nvSpPr>
          <p:cNvPr id="68612" name="Rectangle 4">
            <a:extLst>
              <a:ext uri="{FF2B5EF4-FFF2-40B4-BE49-F238E27FC236}">
                <a16:creationId xmlns:a16="http://schemas.microsoft.com/office/drawing/2014/main" id="{FA5B0867-261D-4433-9A37-398BBFE00B54}"/>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8613" name="Rectangle 5">
            <a:extLst>
              <a:ext uri="{FF2B5EF4-FFF2-40B4-BE49-F238E27FC236}">
                <a16:creationId xmlns:a16="http://schemas.microsoft.com/office/drawing/2014/main" id="{A9F96CB5-2649-478D-A43A-D1D653A9596A}"/>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68614" name="Rectangle 6">
            <a:extLst>
              <a:ext uri="{FF2B5EF4-FFF2-40B4-BE49-F238E27FC236}">
                <a16:creationId xmlns:a16="http://schemas.microsoft.com/office/drawing/2014/main" id="{B04E986F-6743-4C20-9673-5D9D997DCCDA}"/>
              </a:ext>
            </a:extLst>
          </p:cNvPr>
          <p:cNvSpPr>
            <a:spLocks noGrp="1" noRot="1" noChangeAspect="1" noChangeArrowheads="1" noTextEdit="1"/>
          </p:cNvSpPr>
          <p:nvPr>
            <p:ph type="sldImg"/>
          </p:nvPr>
        </p:nvSpPr>
        <p:spPr>
          <a:xfrm>
            <a:off x="393700" y="692150"/>
            <a:ext cx="6070600" cy="3416300"/>
          </a:xfrm>
          <a:ln cap="flat"/>
        </p:spPr>
      </p:sp>
      <p:sp>
        <p:nvSpPr>
          <p:cNvPr id="68615" name="Rectangle 7">
            <a:extLst>
              <a:ext uri="{FF2B5EF4-FFF2-40B4-BE49-F238E27FC236}">
                <a16:creationId xmlns:a16="http://schemas.microsoft.com/office/drawing/2014/main" id="{D1EC61EB-2C34-4FD6-92DB-061012601A1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10C81DE-3E01-40F4-B978-31A9F46FE0FD}"/>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70659" name="Rectangle 3">
            <a:extLst>
              <a:ext uri="{FF2B5EF4-FFF2-40B4-BE49-F238E27FC236}">
                <a16:creationId xmlns:a16="http://schemas.microsoft.com/office/drawing/2014/main" id="{3D6537CE-BA85-44E8-B3D6-E8A383069876}"/>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a:t>
            </a:r>
          </a:p>
        </p:txBody>
      </p:sp>
      <p:sp>
        <p:nvSpPr>
          <p:cNvPr id="70660" name="Rectangle 4">
            <a:extLst>
              <a:ext uri="{FF2B5EF4-FFF2-40B4-BE49-F238E27FC236}">
                <a16:creationId xmlns:a16="http://schemas.microsoft.com/office/drawing/2014/main" id="{9CE4A43C-C296-4DC3-8100-48CE95EF75CC}"/>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70661" name="Rectangle 5">
            <a:extLst>
              <a:ext uri="{FF2B5EF4-FFF2-40B4-BE49-F238E27FC236}">
                <a16:creationId xmlns:a16="http://schemas.microsoft.com/office/drawing/2014/main" id="{C64A0F03-B76D-4C79-97D5-D7704FBAD683}"/>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70662" name="Rectangle 6">
            <a:extLst>
              <a:ext uri="{FF2B5EF4-FFF2-40B4-BE49-F238E27FC236}">
                <a16:creationId xmlns:a16="http://schemas.microsoft.com/office/drawing/2014/main" id="{E42C1C9A-673F-4B34-A2E5-61400C265510}"/>
              </a:ext>
            </a:extLst>
          </p:cNvPr>
          <p:cNvSpPr>
            <a:spLocks noGrp="1" noRot="1" noChangeAspect="1" noChangeArrowheads="1" noTextEdit="1"/>
          </p:cNvSpPr>
          <p:nvPr>
            <p:ph type="sldImg"/>
          </p:nvPr>
        </p:nvSpPr>
        <p:spPr>
          <a:xfrm>
            <a:off x="393700" y="692150"/>
            <a:ext cx="6070600" cy="3416300"/>
          </a:xfrm>
          <a:ln cap="flat"/>
        </p:spPr>
      </p:sp>
      <p:sp>
        <p:nvSpPr>
          <p:cNvPr id="70663" name="Rectangle 7">
            <a:extLst>
              <a:ext uri="{FF2B5EF4-FFF2-40B4-BE49-F238E27FC236}">
                <a16:creationId xmlns:a16="http://schemas.microsoft.com/office/drawing/2014/main" id="{4934D95A-7CE5-4563-8C25-4970B6EC9E8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2AA0D39-DE9A-4CE9-A3CE-463861F7D27A}"/>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72707" name="Rectangle 3">
            <a:extLst>
              <a:ext uri="{FF2B5EF4-FFF2-40B4-BE49-F238E27FC236}">
                <a16:creationId xmlns:a16="http://schemas.microsoft.com/office/drawing/2014/main" id="{9F7C18A6-45D5-4116-ACC9-4DA40B1F71D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40</a:t>
            </a:r>
          </a:p>
        </p:txBody>
      </p:sp>
      <p:sp>
        <p:nvSpPr>
          <p:cNvPr id="72708" name="Rectangle 4">
            <a:extLst>
              <a:ext uri="{FF2B5EF4-FFF2-40B4-BE49-F238E27FC236}">
                <a16:creationId xmlns:a16="http://schemas.microsoft.com/office/drawing/2014/main" id="{E27DA844-5599-48FA-9125-F2AF8BBED3D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72709" name="Rectangle 5">
            <a:extLst>
              <a:ext uri="{FF2B5EF4-FFF2-40B4-BE49-F238E27FC236}">
                <a16:creationId xmlns:a16="http://schemas.microsoft.com/office/drawing/2014/main" id="{A50593E6-4C06-4CAE-9615-CFD141B5D333}"/>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72710" name="Rectangle 6">
            <a:extLst>
              <a:ext uri="{FF2B5EF4-FFF2-40B4-BE49-F238E27FC236}">
                <a16:creationId xmlns:a16="http://schemas.microsoft.com/office/drawing/2014/main" id="{0D2A034A-B68B-416C-AC01-0E928B263D09}"/>
              </a:ext>
            </a:extLst>
          </p:cNvPr>
          <p:cNvSpPr>
            <a:spLocks noGrp="1" noRot="1" noChangeAspect="1" noChangeArrowheads="1" noTextEdit="1"/>
          </p:cNvSpPr>
          <p:nvPr>
            <p:ph type="sldImg"/>
          </p:nvPr>
        </p:nvSpPr>
        <p:spPr>
          <a:xfrm>
            <a:off x="393700" y="692150"/>
            <a:ext cx="6070600" cy="3416300"/>
          </a:xfrm>
          <a:ln cap="flat"/>
        </p:spPr>
      </p:sp>
      <p:sp>
        <p:nvSpPr>
          <p:cNvPr id="72711" name="Rectangle 7">
            <a:extLst>
              <a:ext uri="{FF2B5EF4-FFF2-40B4-BE49-F238E27FC236}">
                <a16:creationId xmlns:a16="http://schemas.microsoft.com/office/drawing/2014/main" id="{4303A7B4-FEE6-4152-83B8-14690CB4AD5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0BD0FFE-020F-4E40-A2CD-81766121D53F}"/>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74755" name="Rectangle 3">
            <a:extLst>
              <a:ext uri="{FF2B5EF4-FFF2-40B4-BE49-F238E27FC236}">
                <a16:creationId xmlns:a16="http://schemas.microsoft.com/office/drawing/2014/main" id="{B254AED9-6B70-46E7-9F84-6A2DDE7664C5}"/>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40</a:t>
            </a:r>
          </a:p>
        </p:txBody>
      </p:sp>
      <p:sp>
        <p:nvSpPr>
          <p:cNvPr id="74756" name="Rectangle 4">
            <a:extLst>
              <a:ext uri="{FF2B5EF4-FFF2-40B4-BE49-F238E27FC236}">
                <a16:creationId xmlns:a16="http://schemas.microsoft.com/office/drawing/2014/main" id="{D96141D7-760E-4817-B8BC-30BE1FCE1EFC}"/>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74757" name="Rectangle 5">
            <a:extLst>
              <a:ext uri="{FF2B5EF4-FFF2-40B4-BE49-F238E27FC236}">
                <a16:creationId xmlns:a16="http://schemas.microsoft.com/office/drawing/2014/main" id="{CB0E9BF7-6D0D-487C-8539-4F2858A76FD1}"/>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74758" name="Rectangle 6">
            <a:extLst>
              <a:ext uri="{FF2B5EF4-FFF2-40B4-BE49-F238E27FC236}">
                <a16:creationId xmlns:a16="http://schemas.microsoft.com/office/drawing/2014/main" id="{4FE4BB9A-0E02-4871-AB2C-BE6242287E7F}"/>
              </a:ext>
            </a:extLst>
          </p:cNvPr>
          <p:cNvSpPr>
            <a:spLocks noGrp="1" noRot="1" noChangeAspect="1" noChangeArrowheads="1" noTextEdit="1"/>
          </p:cNvSpPr>
          <p:nvPr>
            <p:ph type="sldImg"/>
          </p:nvPr>
        </p:nvSpPr>
        <p:spPr>
          <a:xfrm>
            <a:off x="393700" y="692150"/>
            <a:ext cx="6070600" cy="3416300"/>
          </a:xfrm>
          <a:ln cap="flat"/>
        </p:spPr>
      </p:sp>
      <p:sp>
        <p:nvSpPr>
          <p:cNvPr id="74759" name="Rectangle 7">
            <a:extLst>
              <a:ext uri="{FF2B5EF4-FFF2-40B4-BE49-F238E27FC236}">
                <a16:creationId xmlns:a16="http://schemas.microsoft.com/office/drawing/2014/main" id="{4A7603D5-D510-43D4-B9C8-545CA2D1A2D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Discuss unary, binary, and ternary relationships (Figure 2-12). Have the students brainstorm at least two additional examples for each of these relationship degrees.</a:t>
            </a:r>
          </a:p>
          <a:p>
            <a:pPr eaLnBrk="1" hangingPunct="1"/>
            <a:endParaRPr lang="en-US" altLang="en-US" dirty="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DE3B3F64-4EAE-4C8F-8958-120E982C2ED8}"/>
              </a:ext>
            </a:extLst>
          </p:cNvPr>
          <p:cNvSpPr>
            <a:spLocks noGrp="1" noRot="1" noChangeAspect="1" noChangeArrowheads="1" noTextEdit="1"/>
          </p:cNvSpPr>
          <p:nvPr>
            <p:ph type="sldImg"/>
          </p:nvPr>
        </p:nvSpPr>
        <p:spPr>
          <a:xfrm>
            <a:off x="393700" y="692150"/>
            <a:ext cx="6070600" cy="3416300"/>
          </a:xfrm>
          <a:ln/>
        </p:spPr>
      </p:sp>
      <p:sp>
        <p:nvSpPr>
          <p:cNvPr id="76803" name="Notes Placeholder 2">
            <a:extLst>
              <a:ext uri="{FF2B5EF4-FFF2-40B4-BE49-F238E27FC236}">
                <a16:creationId xmlns:a16="http://schemas.microsoft.com/office/drawing/2014/main" id="{5924BA82-2133-4B71-9B41-D0671180263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10D58A0-604A-4C80-A820-32774896036E}"/>
              </a:ext>
            </a:extLst>
          </p:cNvPr>
          <p:cNvSpPr>
            <a:spLocks noGrp="1" noRot="1" noChangeAspect="1" noChangeArrowheads="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FCD2A190-1227-4BA2-B2F2-429F8222A076}"/>
              </a:ext>
            </a:extLst>
          </p:cNvPr>
          <p:cNvSpPr>
            <a:spLocks noGrp="1"/>
          </p:cNvSpPr>
          <p:nvPr>
            <p:ph type="body" idx="1"/>
          </p:nvPr>
        </p:nvSpPr>
        <p:spPr>
          <a:ln w="9525"/>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Declarative–what, not how -&gt; drives must deliver only within 5-mile radius. Don’t have to mention they have to used GPS.</a:t>
            </a:r>
          </a:p>
          <a:p>
            <a:pPr eaLnBrk="1" hangingPunct="1">
              <a:lnSpc>
                <a:spcPct val="80000"/>
              </a:lnSpc>
              <a:defRPr/>
            </a:pPr>
            <a:r>
              <a:rPr lang="en-US" dirty="0">
                <a:solidFill>
                  <a:srgbClr val="000000"/>
                </a:solidFill>
                <a:effectLst>
                  <a:outerShdw blurRad="38100" dist="38100" dir="2700000" algn="tl">
                    <a:srgbClr val="FFFFFF"/>
                  </a:outerShdw>
                </a:effectLst>
              </a:rPr>
              <a:t>Precise–clear, agreed-upon meaning </a:t>
            </a:r>
          </a:p>
          <a:p>
            <a:pPr eaLnBrk="1" hangingPunct="1">
              <a:lnSpc>
                <a:spcPct val="80000"/>
              </a:lnSpc>
              <a:defRPr/>
            </a:pPr>
            <a:r>
              <a:rPr lang="en-US" dirty="0">
                <a:solidFill>
                  <a:srgbClr val="000000"/>
                </a:solidFill>
                <a:effectLst>
                  <a:outerShdw blurRad="38100" dist="38100" dir="2700000" algn="tl">
                    <a:srgbClr val="FFFFFF"/>
                  </a:outerShdw>
                </a:effectLst>
              </a:rPr>
              <a:t>Atomic–one statement</a:t>
            </a:r>
          </a:p>
          <a:p>
            <a:pPr eaLnBrk="1" hangingPunct="1">
              <a:lnSpc>
                <a:spcPct val="80000"/>
              </a:lnSpc>
              <a:defRPr/>
            </a:pPr>
            <a:r>
              <a:rPr lang="en-US" dirty="0">
                <a:solidFill>
                  <a:srgbClr val="000000"/>
                </a:solidFill>
                <a:effectLst>
                  <a:outerShdw blurRad="38100" dist="38100" dir="2700000" algn="tl">
                    <a:srgbClr val="FFFFFF"/>
                  </a:outerShdw>
                </a:effectLst>
              </a:rPr>
              <a:t>Consistent–internally and externally</a:t>
            </a:r>
          </a:p>
          <a:p>
            <a:pPr eaLnBrk="1" hangingPunct="1">
              <a:lnSpc>
                <a:spcPct val="80000"/>
              </a:lnSpc>
              <a:defRPr/>
            </a:pPr>
            <a:r>
              <a:rPr lang="en-US" dirty="0">
                <a:solidFill>
                  <a:srgbClr val="000000"/>
                </a:solidFill>
                <a:effectLst>
                  <a:outerShdw blurRad="38100" dist="38100" dir="2700000" algn="tl">
                    <a:srgbClr val="FFFFFF"/>
                  </a:outerShdw>
                </a:effectLst>
              </a:rPr>
              <a:t>Expressible–structured, natural language</a:t>
            </a:r>
          </a:p>
          <a:p>
            <a:pPr eaLnBrk="1" hangingPunct="1">
              <a:lnSpc>
                <a:spcPct val="80000"/>
              </a:lnSpc>
              <a:defRPr/>
            </a:pPr>
            <a:r>
              <a:rPr lang="en-US" dirty="0">
                <a:solidFill>
                  <a:srgbClr val="000000"/>
                </a:solidFill>
                <a:effectLst>
                  <a:outerShdw blurRad="38100" dist="38100" dir="2700000" algn="tl">
                    <a:srgbClr val="FFFFFF"/>
                  </a:outerShdw>
                </a:effectLst>
              </a:rPr>
              <a:t>Distinct–non-redundant</a:t>
            </a:r>
          </a:p>
          <a:p>
            <a:pPr eaLnBrk="1" hangingPunct="1">
              <a:lnSpc>
                <a:spcPct val="80000"/>
              </a:lnSpc>
              <a:defRPr/>
            </a:pPr>
            <a:r>
              <a:rPr lang="en-US" dirty="0">
                <a:solidFill>
                  <a:srgbClr val="000000"/>
                </a:solidFill>
                <a:effectLst>
                  <a:outerShdw blurRad="38100" dist="38100" dir="2700000" algn="tl">
                    <a:srgbClr val="FFFFFF"/>
                  </a:outerShdw>
                </a:effectLst>
              </a:rPr>
              <a:t>Business-oriented–understood by businesspeople</a:t>
            </a:r>
          </a:p>
          <a:p>
            <a:pPr eaLnBrk="1" hangingPunct="1">
              <a:lnSpc>
                <a:spcPct val="80000"/>
              </a:lnSpc>
              <a:defRPr/>
            </a:pPr>
            <a:endParaRPr lang="en-US" dirty="0">
              <a:solidFill>
                <a:srgbClr val="000000"/>
              </a:solidFill>
              <a:effectLst>
                <a:outerShdw blurRad="38100" dist="38100" dir="2700000" algn="tl">
                  <a:srgbClr val="FFFFFF"/>
                </a:outerShdw>
              </a:effectLst>
            </a:endParaRPr>
          </a:p>
          <a:p>
            <a:pPr eaLnBrk="1" hangingPunct="1">
              <a:defRPr/>
            </a:pPr>
            <a:endParaRPr lang="en-US" altLang="en-US" dirty="0">
              <a:cs typeface="Arial" panose="020B0604020202020204" pitchFamily="34" charset="0"/>
            </a:endParaRPr>
          </a:p>
          <a:p>
            <a:pPr eaLnBrk="1" hangingPunct="1">
              <a:defRPr/>
            </a:pPr>
            <a:r>
              <a:rPr lang="en-US" altLang="en-US" dirty="0">
                <a:cs typeface="Arial" panose="020B0604020202020204" pitchFamily="34" charset="0"/>
              </a:rPr>
              <a:t>Examples of a business rules:</a:t>
            </a:r>
          </a:p>
          <a:p>
            <a:pPr eaLnBrk="1" hangingPunct="1">
              <a:defRPr/>
            </a:pPr>
            <a:r>
              <a:rPr lang="en-US" altLang="en-US" dirty="0">
                <a:cs typeface="Arial" panose="020B0604020202020204" pitchFamily="34" charset="0"/>
              </a:rPr>
              <a:t>A car with more than 5k accumulated miles must be scheduled for service. </a:t>
            </a:r>
          </a:p>
          <a:p>
            <a:pPr eaLnBrk="1" hangingPunct="1">
              <a:defRPr/>
            </a:pPr>
            <a:r>
              <a:rPr lang="en-US" altLang="en-US" dirty="0">
                <a:cs typeface="Arial" panose="020B0604020202020204" pitchFamily="34" charset="0"/>
              </a:rPr>
              <a:t>To obtain your degree you must have an average GPA of 3.0</a:t>
            </a:r>
          </a:p>
          <a:p>
            <a:pPr eaLnBrk="1" hangingPunct="1">
              <a:lnSpc>
                <a:spcPct val="80000"/>
              </a:lnSpc>
              <a:defRPr/>
            </a:pPr>
            <a:endParaRPr lang="en-US" dirty="0">
              <a:solidFill>
                <a:srgbClr val="000000"/>
              </a:solidFill>
              <a:effectLst>
                <a:outerShdw blurRad="38100" dist="38100" dir="2700000" algn="tl">
                  <a:srgbClr val="FFFFFF"/>
                </a:outerShdw>
              </a:effectLs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FA6ACB3F-0320-4361-BA2E-CF00525E5966}"/>
              </a:ext>
            </a:extLst>
          </p:cNvPr>
          <p:cNvSpPr>
            <a:spLocks noGrp="1" noRot="1" noChangeAspect="1" noChangeArrowheads="1" noTextEdit="1"/>
          </p:cNvSpPr>
          <p:nvPr>
            <p:ph type="sldImg"/>
          </p:nvPr>
        </p:nvSpPr>
        <p:spPr>
          <a:xfrm>
            <a:off x="393700" y="692150"/>
            <a:ext cx="6070600" cy="3416300"/>
          </a:xfrm>
          <a:ln/>
        </p:spPr>
      </p:sp>
      <p:sp>
        <p:nvSpPr>
          <p:cNvPr id="84995" name="Notes Placeholder 2">
            <a:extLst>
              <a:ext uri="{FF2B5EF4-FFF2-40B4-BE49-F238E27FC236}">
                <a16:creationId xmlns:a16="http://schemas.microsoft.com/office/drawing/2014/main" id="{40373EEF-5E0E-481A-A9F0-0731A672EF4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Provide some examples of strong and week entities:</a:t>
            </a:r>
          </a:p>
          <a:p>
            <a:pPr eaLnBrk="1" hangingPunct="1"/>
            <a:r>
              <a:rPr lang="en-US" altLang="en-US" dirty="0">
                <a:cs typeface="Arial" panose="020B0604020202020204" pitchFamily="34" charset="0"/>
              </a:rPr>
              <a:t>Employee and dependent: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A room can only exist if  you have a building</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about CAR and tire? A tire could exist without a car?</a:t>
            </a:r>
          </a:p>
          <a:p>
            <a:pPr eaLnBrk="1" hangingPunct="1"/>
            <a:endParaRPr lang="en-US" altLang="en-US" dirty="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535692DC-6530-4DEB-B508-A7473A1CB869}"/>
              </a:ext>
            </a:extLst>
          </p:cNvPr>
          <p:cNvSpPr>
            <a:spLocks noGrp="1" noRot="1" noChangeAspect="1" noChangeArrowheads="1" noTextEdit="1"/>
          </p:cNvSpPr>
          <p:nvPr>
            <p:ph type="sldImg"/>
          </p:nvPr>
        </p:nvSpPr>
        <p:spPr>
          <a:xfrm>
            <a:off x="393700" y="692150"/>
            <a:ext cx="6070600" cy="3416300"/>
          </a:xfrm>
          <a:ln/>
        </p:spPr>
      </p:sp>
      <p:sp>
        <p:nvSpPr>
          <p:cNvPr id="87043" name="Notes Placeholder 2">
            <a:extLst>
              <a:ext uri="{FF2B5EF4-FFF2-40B4-BE49-F238E27FC236}">
                <a16:creationId xmlns:a16="http://schemas.microsoft.com/office/drawing/2014/main" id="{451FFE9C-4241-475C-BFAE-F45534A9EEE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3A7DD8ED-9B13-443F-9BDC-AA20087DD717}"/>
              </a:ext>
            </a:extLst>
          </p:cNvPr>
          <p:cNvSpPr>
            <a:spLocks noGrp="1" noRot="1" noChangeAspect="1" noChangeArrowheads="1" noTextEdit="1"/>
          </p:cNvSpPr>
          <p:nvPr>
            <p:ph type="sldImg"/>
          </p:nvPr>
        </p:nvSpPr>
        <p:spPr>
          <a:xfrm>
            <a:off x="393700" y="692150"/>
            <a:ext cx="6070600" cy="3416300"/>
          </a:xfrm>
          <a:ln/>
        </p:spPr>
      </p:sp>
      <p:sp>
        <p:nvSpPr>
          <p:cNvPr id="91139" name="Notes Placeholder 2">
            <a:extLst>
              <a:ext uri="{FF2B5EF4-FFF2-40B4-BE49-F238E27FC236}">
                <a16:creationId xmlns:a16="http://schemas.microsoft.com/office/drawing/2014/main" id="{17675CA5-BE06-4A8B-86F3-93C5C3680F3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3844E7F-208A-4CED-85EA-7953CBABABAB}"/>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3187" name="Rectangle 3">
            <a:extLst>
              <a:ext uri="{FF2B5EF4-FFF2-40B4-BE49-F238E27FC236}">
                <a16:creationId xmlns:a16="http://schemas.microsoft.com/office/drawing/2014/main" id="{F84FDF30-057D-4473-BD16-D150A7FD3454}"/>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20</a:t>
            </a:r>
          </a:p>
        </p:txBody>
      </p:sp>
      <p:sp>
        <p:nvSpPr>
          <p:cNvPr id="93188" name="Rectangle 4">
            <a:extLst>
              <a:ext uri="{FF2B5EF4-FFF2-40B4-BE49-F238E27FC236}">
                <a16:creationId xmlns:a16="http://schemas.microsoft.com/office/drawing/2014/main" id="{AF769517-7879-4D95-8509-B2B927C3671E}"/>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3189" name="Rectangle 5">
            <a:extLst>
              <a:ext uri="{FF2B5EF4-FFF2-40B4-BE49-F238E27FC236}">
                <a16:creationId xmlns:a16="http://schemas.microsoft.com/office/drawing/2014/main" id="{9F5CE43E-6916-45A7-9475-C04610EA513B}"/>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3190" name="Rectangle 6">
            <a:extLst>
              <a:ext uri="{FF2B5EF4-FFF2-40B4-BE49-F238E27FC236}">
                <a16:creationId xmlns:a16="http://schemas.microsoft.com/office/drawing/2014/main" id="{394C8A8C-FD2A-446C-B05E-2178BBA7E9AD}"/>
              </a:ext>
            </a:extLst>
          </p:cNvPr>
          <p:cNvSpPr>
            <a:spLocks noGrp="1" noRot="1" noChangeAspect="1" noChangeArrowheads="1" noTextEdit="1"/>
          </p:cNvSpPr>
          <p:nvPr>
            <p:ph type="sldImg"/>
          </p:nvPr>
        </p:nvSpPr>
        <p:spPr>
          <a:xfrm>
            <a:off x="393700" y="692150"/>
            <a:ext cx="6070600" cy="3416300"/>
          </a:xfrm>
          <a:ln cap="flat"/>
        </p:spPr>
      </p:sp>
      <p:sp>
        <p:nvSpPr>
          <p:cNvPr id="93191" name="Rectangle 7">
            <a:extLst>
              <a:ext uri="{FF2B5EF4-FFF2-40B4-BE49-F238E27FC236}">
                <a16:creationId xmlns:a16="http://schemas.microsoft.com/office/drawing/2014/main" id="{7DE4003A-A34C-4192-9ECF-5140374D1E6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C78AF6C-F065-459B-A783-1BE497314D17}"/>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5235" name="Rectangle 3">
            <a:extLst>
              <a:ext uri="{FF2B5EF4-FFF2-40B4-BE49-F238E27FC236}">
                <a16:creationId xmlns:a16="http://schemas.microsoft.com/office/drawing/2014/main" id="{535CEC79-87BC-47DB-8725-583BACCD8A3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21</a:t>
            </a:r>
          </a:p>
        </p:txBody>
      </p:sp>
      <p:sp>
        <p:nvSpPr>
          <p:cNvPr id="95236" name="Rectangle 4">
            <a:extLst>
              <a:ext uri="{FF2B5EF4-FFF2-40B4-BE49-F238E27FC236}">
                <a16:creationId xmlns:a16="http://schemas.microsoft.com/office/drawing/2014/main" id="{E5FDF180-FFF7-4C7A-8A4A-15F58FED4F5F}"/>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5237" name="Rectangle 5">
            <a:extLst>
              <a:ext uri="{FF2B5EF4-FFF2-40B4-BE49-F238E27FC236}">
                <a16:creationId xmlns:a16="http://schemas.microsoft.com/office/drawing/2014/main" id="{0A1F1FB9-9B95-4DCC-A493-B3EF92F4CC49}"/>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5238" name="Rectangle 6">
            <a:extLst>
              <a:ext uri="{FF2B5EF4-FFF2-40B4-BE49-F238E27FC236}">
                <a16:creationId xmlns:a16="http://schemas.microsoft.com/office/drawing/2014/main" id="{EE804AA1-CEB8-44D6-8EAB-6CE863914217}"/>
              </a:ext>
            </a:extLst>
          </p:cNvPr>
          <p:cNvSpPr>
            <a:spLocks noGrp="1" noRot="1" noChangeAspect="1" noChangeArrowheads="1" noTextEdit="1"/>
          </p:cNvSpPr>
          <p:nvPr>
            <p:ph type="sldImg"/>
          </p:nvPr>
        </p:nvSpPr>
        <p:spPr>
          <a:xfrm>
            <a:off x="393700" y="692150"/>
            <a:ext cx="6070600" cy="3416300"/>
          </a:xfrm>
          <a:ln cap="flat"/>
        </p:spPr>
      </p:sp>
      <p:sp>
        <p:nvSpPr>
          <p:cNvPr id="95239" name="Rectangle 7">
            <a:extLst>
              <a:ext uri="{FF2B5EF4-FFF2-40B4-BE49-F238E27FC236}">
                <a16:creationId xmlns:a16="http://schemas.microsoft.com/office/drawing/2014/main" id="{6DCC82D6-030E-4137-B093-2D5D3E37BB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There is a business expression for that relationship and an identifier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493A9F71-62C7-4D58-9C99-20480830093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7283" name="Rectangle 3">
            <a:extLst>
              <a:ext uri="{FF2B5EF4-FFF2-40B4-BE49-F238E27FC236}">
                <a16:creationId xmlns:a16="http://schemas.microsoft.com/office/drawing/2014/main" id="{3A241304-6E35-4281-95A5-1BF3EA461212}"/>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27</a:t>
            </a:r>
          </a:p>
        </p:txBody>
      </p:sp>
      <p:sp>
        <p:nvSpPr>
          <p:cNvPr id="97284" name="Rectangle 4">
            <a:extLst>
              <a:ext uri="{FF2B5EF4-FFF2-40B4-BE49-F238E27FC236}">
                <a16:creationId xmlns:a16="http://schemas.microsoft.com/office/drawing/2014/main" id="{5805AE2A-21D5-4AAB-B5DB-7140D23D68A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7285" name="Rectangle 5">
            <a:extLst>
              <a:ext uri="{FF2B5EF4-FFF2-40B4-BE49-F238E27FC236}">
                <a16:creationId xmlns:a16="http://schemas.microsoft.com/office/drawing/2014/main" id="{ADCC6F36-79B4-47E3-B5CF-112961F08D68}"/>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7286" name="Rectangle 6">
            <a:extLst>
              <a:ext uri="{FF2B5EF4-FFF2-40B4-BE49-F238E27FC236}">
                <a16:creationId xmlns:a16="http://schemas.microsoft.com/office/drawing/2014/main" id="{ABECA585-0F70-4F8F-ABBB-6BB0C407C8AA}"/>
              </a:ext>
            </a:extLst>
          </p:cNvPr>
          <p:cNvSpPr>
            <a:spLocks noGrp="1" noRot="1" noChangeAspect="1" noChangeArrowheads="1" noTextEdit="1"/>
          </p:cNvSpPr>
          <p:nvPr>
            <p:ph type="sldImg"/>
          </p:nvPr>
        </p:nvSpPr>
        <p:spPr>
          <a:xfrm>
            <a:off x="393700" y="692150"/>
            <a:ext cx="6070600" cy="3416300"/>
          </a:xfrm>
          <a:ln cap="flat"/>
        </p:spPr>
      </p:sp>
      <p:sp>
        <p:nvSpPr>
          <p:cNvPr id="97287" name="Rectangle 7">
            <a:extLst>
              <a:ext uri="{FF2B5EF4-FFF2-40B4-BE49-F238E27FC236}">
                <a16:creationId xmlns:a16="http://schemas.microsoft.com/office/drawing/2014/main" id="{F54DA982-BCCC-44E1-B9F3-BE83479DFF8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0218967-9967-478C-B840-AE2C038AE0B3}"/>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9331" name="Rectangle 3">
            <a:extLst>
              <a:ext uri="{FF2B5EF4-FFF2-40B4-BE49-F238E27FC236}">
                <a16:creationId xmlns:a16="http://schemas.microsoft.com/office/drawing/2014/main" id="{1297B450-B5AE-4A76-863B-44F5B0264BE9}"/>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36</a:t>
            </a:r>
          </a:p>
        </p:txBody>
      </p:sp>
      <p:sp>
        <p:nvSpPr>
          <p:cNvPr id="99332" name="Rectangle 4">
            <a:extLst>
              <a:ext uri="{FF2B5EF4-FFF2-40B4-BE49-F238E27FC236}">
                <a16:creationId xmlns:a16="http://schemas.microsoft.com/office/drawing/2014/main" id="{80A12EA0-92FC-4B99-A712-83307F61F3A9}"/>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9333" name="Rectangle 5">
            <a:extLst>
              <a:ext uri="{FF2B5EF4-FFF2-40B4-BE49-F238E27FC236}">
                <a16:creationId xmlns:a16="http://schemas.microsoft.com/office/drawing/2014/main" id="{DDA61FFC-A35C-4DA0-820E-03A6BE5E2D2F}"/>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9334" name="Rectangle 6">
            <a:extLst>
              <a:ext uri="{FF2B5EF4-FFF2-40B4-BE49-F238E27FC236}">
                <a16:creationId xmlns:a16="http://schemas.microsoft.com/office/drawing/2014/main" id="{A316E2F4-3B88-4686-980A-B8169C2C745F}"/>
              </a:ext>
            </a:extLst>
          </p:cNvPr>
          <p:cNvSpPr>
            <a:spLocks noGrp="1" noRot="1" noChangeAspect="1" noChangeArrowheads="1" noTextEdit="1"/>
          </p:cNvSpPr>
          <p:nvPr>
            <p:ph type="sldImg"/>
          </p:nvPr>
        </p:nvSpPr>
        <p:spPr>
          <a:xfrm>
            <a:off x="393700" y="692150"/>
            <a:ext cx="6070600" cy="3416300"/>
          </a:xfrm>
          <a:ln cap="flat"/>
        </p:spPr>
      </p:sp>
      <p:sp>
        <p:nvSpPr>
          <p:cNvPr id="99335" name="Rectangle 7">
            <a:extLst>
              <a:ext uri="{FF2B5EF4-FFF2-40B4-BE49-F238E27FC236}">
                <a16:creationId xmlns:a16="http://schemas.microsoft.com/office/drawing/2014/main" id="{0845F916-381A-45F8-9E61-A6DA459DE8A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7CC709CD-CEB9-4E73-B117-843F10DA3392}"/>
              </a:ext>
            </a:extLst>
          </p:cNvPr>
          <p:cNvSpPr>
            <a:spLocks noGrp="1" noRot="1" noChangeAspect="1" noChangeArrowheads="1" noTextEdit="1"/>
          </p:cNvSpPr>
          <p:nvPr>
            <p:ph type="sldImg"/>
          </p:nvPr>
        </p:nvSpPr>
        <p:spPr>
          <a:xfrm>
            <a:off x="393700" y="692150"/>
            <a:ext cx="6070600" cy="3416300"/>
          </a:xfrm>
          <a:ln/>
        </p:spPr>
      </p:sp>
      <p:sp>
        <p:nvSpPr>
          <p:cNvPr id="101379" name="Notes Placeholder 2">
            <a:extLst>
              <a:ext uri="{FF2B5EF4-FFF2-40B4-BE49-F238E27FC236}">
                <a16:creationId xmlns:a16="http://schemas.microsoft.com/office/drawing/2014/main" id="{1817B713-6612-4602-8500-FB1942747C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008E30C6-05C6-44BA-BF1E-87FF3EB5B404}"/>
              </a:ext>
            </a:extLst>
          </p:cNvPr>
          <p:cNvSpPr>
            <a:spLocks noGrp="1" noRot="1" noChangeAspect="1" noChangeArrowheads="1" noTextEdit="1"/>
          </p:cNvSpPr>
          <p:nvPr>
            <p:ph type="sldImg"/>
          </p:nvPr>
        </p:nvSpPr>
        <p:spPr>
          <a:xfrm>
            <a:off x="393700" y="692150"/>
            <a:ext cx="6070600" cy="3416300"/>
          </a:xfrm>
          <a:ln/>
        </p:spPr>
      </p:sp>
      <p:sp>
        <p:nvSpPr>
          <p:cNvPr id="103427" name="Notes Placeholder 2">
            <a:extLst>
              <a:ext uri="{FF2B5EF4-FFF2-40B4-BE49-F238E27FC236}">
                <a16:creationId xmlns:a16="http://schemas.microsoft.com/office/drawing/2014/main" id="{0FA75599-28D5-4C5F-AC97-B3011BB4D5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3F91C-DD51-40C0-B2B5-C1A1E72FE5A1}" type="slidenum">
              <a:rPr lang="en-US" smtClean="0"/>
              <a:t>39</a:t>
            </a:fld>
            <a:endParaRPr lang="en-US"/>
          </a:p>
        </p:txBody>
      </p:sp>
    </p:spTree>
    <p:extLst>
      <p:ext uri="{BB962C8B-B14F-4D97-AF65-F5344CB8AC3E}">
        <p14:creationId xmlns:p14="http://schemas.microsoft.com/office/powerpoint/2010/main" val="157719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30C114-6F78-4A17-8170-426C3346A992}"/>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1507" name="Rectangle 3">
            <a:extLst>
              <a:ext uri="{FF2B5EF4-FFF2-40B4-BE49-F238E27FC236}">
                <a16:creationId xmlns:a16="http://schemas.microsoft.com/office/drawing/2014/main" id="{DD6DE1AF-298A-4DC3-AC6A-6534741BE67E}"/>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21508" name="Rectangle 4">
            <a:extLst>
              <a:ext uri="{FF2B5EF4-FFF2-40B4-BE49-F238E27FC236}">
                <a16:creationId xmlns:a16="http://schemas.microsoft.com/office/drawing/2014/main" id="{5A2E0E0E-B41E-46A5-AB00-2272BBF3AFB4}"/>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1509" name="Rectangle 5">
            <a:extLst>
              <a:ext uri="{FF2B5EF4-FFF2-40B4-BE49-F238E27FC236}">
                <a16:creationId xmlns:a16="http://schemas.microsoft.com/office/drawing/2014/main" id="{34DFBB3A-DF78-42B1-90DA-C28A80DCBD71}"/>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1510" name="Rectangle 6">
            <a:extLst>
              <a:ext uri="{FF2B5EF4-FFF2-40B4-BE49-F238E27FC236}">
                <a16:creationId xmlns:a16="http://schemas.microsoft.com/office/drawing/2014/main" id="{F0FF3F59-9CE7-4D12-8461-89A538960530}"/>
              </a:ext>
            </a:extLst>
          </p:cNvPr>
          <p:cNvSpPr>
            <a:spLocks noGrp="1" noRot="1" noChangeAspect="1" noChangeArrowheads="1" noTextEdit="1"/>
          </p:cNvSpPr>
          <p:nvPr>
            <p:ph type="sldImg"/>
          </p:nvPr>
        </p:nvSpPr>
        <p:spPr>
          <a:xfrm>
            <a:off x="393700" y="692150"/>
            <a:ext cx="6070600" cy="3416300"/>
          </a:xfrm>
          <a:ln cap="flat"/>
        </p:spPr>
      </p:sp>
      <p:sp>
        <p:nvSpPr>
          <p:cNvPr id="17415" name="Rectangle 7">
            <a:extLst>
              <a:ext uri="{FF2B5EF4-FFF2-40B4-BE49-F238E27FC236}">
                <a16:creationId xmlns:a16="http://schemas.microsoft.com/office/drawing/2014/main" id="{A904F4C0-BE9F-4509-A190-27DD727DE4ED}"/>
              </a:ext>
            </a:extLst>
          </p:cNvPr>
          <p:cNvSpPr>
            <a:spLocks noGrp="1" noChangeArrowheads="1"/>
          </p:cNvSpPr>
          <p:nvPr>
            <p:ph type="body" idx="1"/>
          </p:nvPr>
        </p:nvSpPr>
        <p:spPr>
          <a:ln w="9525"/>
        </p:spPr>
        <p:txBody>
          <a:bodyPr/>
          <a:lstStyle/>
          <a:p>
            <a:pPr eaLnBrk="1" hangingPunct="1">
              <a:lnSpc>
                <a:spcPct val="90000"/>
              </a:lnSpc>
              <a:defRPr/>
            </a:pPr>
            <a:r>
              <a:rPr lang="en-US" sz="2400" dirty="0">
                <a:solidFill>
                  <a:srgbClr val="000000"/>
                </a:solidFill>
                <a:effectLst>
                  <a:outerShdw blurRad="38100" dist="38100" dir="2700000" algn="tl">
                    <a:srgbClr val="FFFFFF"/>
                  </a:outerShdw>
                </a:effectLst>
              </a:rPr>
              <a:t>Entities:</a:t>
            </a:r>
          </a:p>
          <a:p>
            <a:pPr lvl="1" eaLnBrk="1" hangingPunct="1">
              <a:lnSpc>
                <a:spcPct val="90000"/>
              </a:lnSpc>
              <a:defRPr/>
            </a:pPr>
            <a:r>
              <a:rPr lang="en-US" sz="2000" b="1" dirty="0">
                <a:solidFill>
                  <a:srgbClr val="000000"/>
                </a:solidFill>
                <a:effectLst>
                  <a:outerShdw blurRad="38100" dist="38100" dir="2700000" algn="tl">
                    <a:srgbClr val="FFFFFF"/>
                  </a:outerShdw>
                </a:effectLst>
              </a:rPr>
              <a:t>Entity instance</a:t>
            </a:r>
            <a:r>
              <a:rPr lang="en-US" sz="2000" dirty="0">
                <a:solidFill>
                  <a:srgbClr val="000000"/>
                </a:solidFill>
                <a:effectLst>
                  <a:outerShdw blurRad="38100" dist="38100" dir="2700000" algn="tl">
                    <a:srgbClr val="FFFFFF"/>
                  </a:outerShdw>
                </a:effectLst>
              </a:rPr>
              <a:t>–person, place, object, event, concept (often corresponds to a row in a table)!   A specific person would be a student like Raj Patel, or Lei Lee</a:t>
            </a:r>
          </a:p>
          <a:p>
            <a:pPr lvl="1" eaLnBrk="1" hangingPunct="1">
              <a:lnSpc>
                <a:spcPct val="90000"/>
              </a:lnSpc>
              <a:defRPr/>
            </a:pPr>
            <a:r>
              <a:rPr lang="en-US" sz="2000" dirty="0">
                <a:solidFill>
                  <a:srgbClr val="000000"/>
                </a:solidFill>
                <a:effectLst>
                  <a:outerShdw blurRad="38100" dist="38100" dir="2700000" algn="tl">
                    <a:srgbClr val="FFFFFF"/>
                  </a:outerShdw>
                </a:effectLst>
              </a:rPr>
              <a:t>Entity Type–collection of entities (often corresponds to a table) is </a:t>
            </a:r>
            <a:r>
              <a:rPr lang="en-US" sz="2000" b="1" dirty="0">
                <a:solidFill>
                  <a:srgbClr val="000000"/>
                </a:solidFill>
                <a:effectLst>
                  <a:outerShdw blurRad="38100" dist="38100" dir="2700000" algn="tl">
                    <a:srgbClr val="FFFFFF"/>
                  </a:outerShdw>
                </a:effectLst>
              </a:rPr>
              <a:t>all of you together. </a:t>
            </a:r>
          </a:p>
          <a:p>
            <a:pPr lvl="1" eaLnBrk="1" hangingPunct="1">
              <a:lnSpc>
                <a:spcPct val="90000"/>
              </a:lnSpc>
              <a:defRPr/>
            </a:pPr>
            <a:r>
              <a:rPr lang="en-US" dirty="0"/>
              <a:t>Warn the students that the term  “entity” is often used either way; the meaning is intended to come from the </a:t>
            </a:r>
            <a:r>
              <a:rPr lang="en-US" i="1" dirty="0"/>
              <a:t>context</a:t>
            </a:r>
            <a:r>
              <a:rPr lang="en-US" dirty="0"/>
              <a:t> in which it is used.</a:t>
            </a:r>
            <a:endParaRPr lang="en-US" sz="2000" b="1" dirty="0">
              <a:solidFill>
                <a:srgbClr val="000000"/>
              </a:solidFill>
              <a:effectLst>
                <a:outerShdw blurRad="38100" dist="38100" dir="2700000" algn="tl">
                  <a:srgbClr val="FFFFFF"/>
                </a:outerShdw>
              </a:effectLst>
            </a:endParaRPr>
          </a:p>
          <a:p>
            <a:pPr lvl="1" eaLnBrk="1" hangingPunct="1">
              <a:lnSpc>
                <a:spcPct val="90000"/>
              </a:lnSpc>
              <a:defRPr/>
            </a:pPr>
            <a:endParaRPr lang="en-US" sz="2000" dirty="0">
              <a:solidFill>
                <a:srgbClr val="000000"/>
              </a:solidFill>
              <a:effectLst>
                <a:outerShdw blurRad="38100" dist="38100" dir="2700000" algn="tl">
                  <a:srgbClr val="FFFFFF"/>
                </a:outerShdw>
              </a:effectLst>
            </a:endParaRPr>
          </a:p>
          <a:p>
            <a:pPr eaLnBrk="1" hangingPunct="1">
              <a:lnSpc>
                <a:spcPct val="90000"/>
              </a:lnSpc>
              <a:defRPr/>
            </a:pPr>
            <a:r>
              <a:rPr lang="en-US" sz="2400" dirty="0">
                <a:solidFill>
                  <a:srgbClr val="000000"/>
                </a:solidFill>
                <a:effectLst>
                  <a:outerShdw blurRad="38100" dist="38100" dir="2700000" algn="tl">
                    <a:srgbClr val="FFFFFF"/>
                  </a:outerShdw>
                </a:effectLst>
              </a:rPr>
              <a:t>Relationships:</a:t>
            </a:r>
          </a:p>
          <a:p>
            <a:pPr lvl="1" eaLnBrk="1" hangingPunct="1">
              <a:lnSpc>
                <a:spcPct val="90000"/>
              </a:lnSpc>
              <a:defRPr/>
            </a:pPr>
            <a:r>
              <a:rPr lang="en-US" sz="2000" dirty="0">
                <a:solidFill>
                  <a:srgbClr val="000000"/>
                </a:solidFill>
                <a:effectLst>
                  <a:outerShdw blurRad="38100" dist="38100" dir="2700000" algn="tl">
                    <a:srgbClr val="FFFFFF"/>
                  </a:outerShdw>
                </a:effectLst>
              </a:rPr>
              <a:t>Relationship instance–link between entities (corresponds to primary key-foreign key equivalencies in related tables) students are registered to a class. Raj Patel is registered to INFO6210</a:t>
            </a:r>
          </a:p>
          <a:p>
            <a:pPr lvl="1" eaLnBrk="1" hangingPunct="1">
              <a:lnSpc>
                <a:spcPct val="90000"/>
              </a:lnSpc>
              <a:defRPr/>
            </a:pPr>
            <a:r>
              <a:rPr lang="en-US" sz="2000" dirty="0">
                <a:solidFill>
                  <a:srgbClr val="000000"/>
                </a:solidFill>
                <a:effectLst>
                  <a:outerShdw blurRad="38100" dist="38100" dir="2700000" algn="tl">
                    <a:srgbClr val="FFFFFF"/>
                  </a:outerShdw>
                </a:effectLst>
              </a:rPr>
              <a:t>Relationship type–category of relationship…link between entity types</a:t>
            </a:r>
          </a:p>
          <a:p>
            <a:pPr eaLnBrk="1" hangingPunct="1">
              <a:lnSpc>
                <a:spcPct val="90000"/>
              </a:lnSpc>
              <a:defRPr/>
            </a:pPr>
            <a:endParaRPr lang="en-US" sz="2000" dirty="0">
              <a:solidFill>
                <a:srgbClr val="000000"/>
              </a:solidFill>
              <a:effectLst>
                <a:outerShdw blurRad="38100" dist="38100" dir="2700000" algn="tl">
                  <a:srgbClr val="FFFFFF"/>
                </a:outerShdw>
              </a:effectLst>
            </a:endParaRPr>
          </a:p>
          <a:p>
            <a:pPr eaLnBrk="1" hangingPunct="1">
              <a:lnSpc>
                <a:spcPct val="90000"/>
              </a:lnSpc>
              <a:defRPr/>
            </a:pPr>
            <a:r>
              <a:rPr lang="en-US" sz="2400" dirty="0">
                <a:solidFill>
                  <a:srgbClr val="000000"/>
                </a:solidFill>
                <a:effectLst>
                  <a:outerShdw blurRad="38100" dist="38100" dir="2700000" algn="tl">
                    <a:srgbClr val="FFFFFF"/>
                  </a:outerShdw>
                </a:effectLst>
              </a:rPr>
              <a:t>Attribute–</a:t>
            </a:r>
            <a:r>
              <a:rPr lang="en-US" sz="2000" dirty="0">
                <a:solidFill>
                  <a:srgbClr val="000000"/>
                </a:solidFill>
                <a:effectLst>
                  <a:outerShdw blurRad="38100" dist="38100" dir="2700000" algn="tl">
                    <a:srgbClr val="FFFFFF"/>
                  </a:outerShdw>
                </a:effectLst>
              </a:rPr>
              <a:t>property or characteristic of an entity or relationship type (often corresponds to a field in a table). Students have a name and student id, social security numbers </a:t>
            </a:r>
            <a:r>
              <a:rPr lang="en-US" sz="2000" dirty="0" err="1">
                <a:solidFill>
                  <a:srgbClr val="000000"/>
                </a:solidFill>
                <a:effectLst>
                  <a:outerShdw blurRad="38100" dist="38100" dir="2700000" algn="tl">
                    <a:srgbClr val="FFFFFF"/>
                  </a:outerShdw>
                </a:effectLst>
              </a:rPr>
              <a:t>etc</a:t>
            </a:r>
            <a:endParaRPr lang="en-US" sz="2000" dirty="0">
              <a:solidFill>
                <a:srgbClr val="000000"/>
              </a:solidFill>
              <a:effectLst>
                <a:outerShdw blurRad="38100" dist="38100" dir="2700000" algn="tl">
                  <a:srgbClr val="FFFFFF"/>
                </a:outerShdw>
              </a:effectLst>
            </a:endParaRP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3F91C-DD51-40C0-B2B5-C1A1E72FE5A1}" type="slidenum">
              <a:rPr lang="en-US" smtClean="0"/>
              <a:t>40</a:t>
            </a:fld>
            <a:endParaRPr lang="en-US"/>
          </a:p>
        </p:txBody>
      </p:sp>
    </p:spTree>
    <p:extLst>
      <p:ext uri="{BB962C8B-B14F-4D97-AF65-F5344CB8AC3E}">
        <p14:creationId xmlns:p14="http://schemas.microsoft.com/office/powerpoint/2010/main" val="178984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D1B35CF-65E6-4D3D-BF5F-4969ADC8EBB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3555" name="Rectangle 3">
            <a:extLst>
              <a:ext uri="{FF2B5EF4-FFF2-40B4-BE49-F238E27FC236}">
                <a16:creationId xmlns:a16="http://schemas.microsoft.com/office/drawing/2014/main" id="{86F5F318-DE36-46AC-8F53-DBFE6CBC83A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3</a:t>
            </a:r>
          </a:p>
        </p:txBody>
      </p:sp>
      <p:sp>
        <p:nvSpPr>
          <p:cNvPr id="23556" name="Rectangle 4">
            <a:extLst>
              <a:ext uri="{FF2B5EF4-FFF2-40B4-BE49-F238E27FC236}">
                <a16:creationId xmlns:a16="http://schemas.microsoft.com/office/drawing/2014/main" id="{B81B1D25-2B33-4802-A696-282B2F77DEA4}"/>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3557" name="Rectangle 5">
            <a:extLst>
              <a:ext uri="{FF2B5EF4-FFF2-40B4-BE49-F238E27FC236}">
                <a16:creationId xmlns:a16="http://schemas.microsoft.com/office/drawing/2014/main" id="{ABA3F84B-8C4E-4C4F-BE87-0D3FA806BF96}"/>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3558" name="Rectangle 6">
            <a:extLst>
              <a:ext uri="{FF2B5EF4-FFF2-40B4-BE49-F238E27FC236}">
                <a16:creationId xmlns:a16="http://schemas.microsoft.com/office/drawing/2014/main" id="{683EDD0A-77A5-4A12-8041-501D7DF0BD65}"/>
              </a:ext>
            </a:extLst>
          </p:cNvPr>
          <p:cNvSpPr>
            <a:spLocks noGrp="1" noRot="1" noChangeAspect="1" noChangeArrowheads="1" noTextEdit="1"/>
          </p:cNvSpPr>
          <p:nvPr>
            <p:ph type="sldImg"/>
          </p:nvPr>
        </p:nvSpPr>
        <p:spPr>
          <a:xfrm>
            <a:off x="393700" y="692150"/>
            <a:ext cx="6070600" cy="3416300"/>
          </a:xfrm>
          <a:ln cap="flat"/>
        </p:spPr>
      </p:sp>
      <p:sp>
        <p:nvSpPr>
          <p:cNvPr id="23559" name="Rectangle 7">
            <a:extLst>
              <a:ext uri="{FF2B5EF4-FFF2-40B4-BE49-F238E27FC236}">
                <a16:creationId xmlns:a16="http://schemas.microsoft.com/office/drawing/2014/main" id="{6E297EE3-66B2-4210-9945-5C2F1EBD012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What are the business rules represented in this model:</a:t>
            </a:r>
          </a:p>
          <a:p>
            <a:pPr eaLnBrk="1" hangingPunct="1"/>
            <a:r>
              <a:rPr lang="en-US" altLang="en-US" dirty="0">
                <a:cs typeface="Arial" panose="020B0604020202020204" pitchFamily="34" charset="0"/>
              </a:rPr>
              <a:t>E.g.:</a:t>
            </a:r>
          </a:p>
          <a:p>
            <a:pPr eaLnBrk="1" hangingPunct="1"/>
            <a:r>
              <a:rPr lang="en-US" altLang="en-US" dirty="0">
                <a:cs typeface="Arial" panose="020B0604020202020204" pitchFamily="34" charset="0"/>
              </a:rPr>
              <a:t>Supplier may supply an item  to this organization, and all items must be supplied by a supplier</a:t>
            </a:r>
          </a:p>
          <a:p>
            <a:pPr eaLnBrk="1" hangingPunct="1"/>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Let's go over a sample ER diagram of a company that receives its suppliers from a supplier and gets orders from a customer!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66CEA90-4BE6-4725-BA3E-FF835F818C12}"/>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5603" name="Rectangle 3">
            <a:extLst>
              <a:ext uri="{FF2B5EF4-FFF2-40B4-BE49-F238E27FC236}">
                <a16:creationId xmlns:a16="http://schemas.microsoft.com/office/drawing/2014/main" id="{9D8A4F97-8172-4913-8CC4-6596B9026B0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8</a:t>
            </a:r>
          </a:p>
        </p:txBody>
      </p:sp>
      <p:sp>
        <p:nvSpPr>
          <p:cNvPr id="25604" name="Rectangle 4">
            <a:extLst>
              <a:ext uri="{FF2B5EF4-FFF2-40B4-BE49-F238E27FC236}">
                <a16:creationId xmlns:a16="http://schemas.microsoft.com/office/drawing/2014/main" id="{94B5C43F-37AD-4BEF-8AF6-E49A4F30EA2F}"/>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5605" name="Rectangle 5">
            <a:extLst>
              <a:ext uri="{FF2B5EF4-FFF2-40B4-BE49-F238E27FC236}">
                <a16:creationId xmlns:a16="http://schemas.microsoft.com/office/drawing/2014/main" id="{99F2905A-CEA5-4420-8F17-16A25CD76CD9}"/>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5606" name="Rectangle 6">
            <a:extLst>
              <a:ext uri="{FF2B5EF4-FFF2-40B4-BE49-F238E27FC236}">
                <a16:creationId xmlns:a16="http://schemas.microsoft.com/office/drawing/2014/main" id="{F9243C7D-5CA8-4F45-A29C-60F1AC931D2A}"/>
              </a:ext>
            </a:extLst>
          </p:cNvPr>
          <p:cNvSpPr>
            <a:spLocks noGrp="1" noRot="1" noChangeAspect="1" noChangeArrowheads="1" noTextEdit="1"/>
          </p:cNvSpPr>
          <p:nvPr>
            <p:ph type="sldImg"/>
          </p:nvPr>
        </p:nvSpPr>
        <p:spPr>
          <a:xfrm>
            <a:off x="393700" y="692150"/>
            <a:ext cx="6070600" cy="3416300"/>
          </a:xfrm>
          <a:ln cap="flat"/>
        </p:spPr>
      </p:sp>
      <p:sp>
        <p:nvSpPr>
          <p:cNvPr id="25607" name="Rectangle 7">
            <a:extLst>
              <a:ext uri="{FF2B5EF4-FFF2-40B4-BE49-F238E27FC236}">
                <a16:creationId xmlns:a16="http://schemas.microsoft.com/office/drawing/2014/main" id="{17F84AD1-1B39-4FD2-91EE-F52FEACB18C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These are the ER-R notations will be using going forward</a:t>
            </a:r>
          </a:p>
          <a:p>
            <a:pPr eaLnBrk="1" hangingPunct="1"/>
            <a:r>
              <a:rPr lang="en-US" altLang="en-US" dirty="0">
                <a:cs typeface="Arial" panose="020B0604020202020204" pitchFamily="34" charset="0"/>
              </a:rPr>
              <a:t>Diamond is not an acceptable notation for E-R!  It </a:t>
            </a:r>
            <a:r>
              <a:rPr lang="en-US" altLang="en-US" dirty="0" err="1">
                <a:cs typeface="Arial" panose="020B0604020202020204" pitchFamily="34" charset="0"/>
              </a:rPr>
              <a:t>it</a:t>
            </a:r>
            <a:r>
              <a:rPr lang="en-US" altLang="en-US" dirty="0">
                <a:cs typeface="Arial" panose="020B0604020202020204" pitchFamily="34" charset="0"/>
              </a:rPr>
              <a:t> is used for Data Flow Diagram</a:t>
            </a:r>
          </a:p>
          <a:p>
            <a:pPr eaLnBrk="1" hangingPunct="1"/>
            <a:endParaRPr lang="en-US" altLang="en-US" dirty="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6FC94592-C2A8-4331-8CC2-699F6DEDC7D3}"/>
              </a:ext>
            </a:extLst>
          </p:cNvPr>
          <p:cNvSpPr>
            <a:spLocks noGrp="1" noRot="1" noChangeAspect="1" noChangeArrowheads="1" noTextEdit="1"/>
          </p:cNvSpPr>
          <p:nvPr>
            <p:ph type="sldImg"/>
          </p:nvPr>
        </p:nvSpPr>
        <p:spPr>
          <a:xfrm>
            <a:off x="393700" y="692150"/>
            <a:ext cx="6070600" cy="3416300"/>
          </a:xfrm>
          <a:ln/>
        </p:spPr>
      </p:sp>
      <p:sp>
        <p:nvSpPr>
          <p:cNvPr id="27651" name="Notes Placeholder 2">
            <a:extLst>
              <a:ext uri="{FF2B5EF4-FFF2-40B4-BE49-F238E27FC236}">
                <a16:creationId xmlns:a16="http://schemas.microsoft.com/office/drawing/2014/main" id="{60518E72-A26D-463D-AEB0-EBE10C13AD2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Entities are not data flow diagram, no decision points. Data goes from here to there, IF this then this!!!!</a:t>
            </a:r>
          </a:p>
          <a:p>
            <a:pPr eaLnBrk="1" hangingPunct="1"/>
            <a:r>
              <a:rPr lang="en-US" altLang="en-US" dirty="0">
                <a:cs typeface="Arial" panose="020B0604020202020204" pitchFamily="34" charset="0"/>
              </a:rPr>
              <a:t> Entities are static!!! They are not data flow diagram </a:t>
            </a:r>
          </a:p>
          <a:p>
            <a:pPr eaLnBrk="1" hangingPunct="1"/>
            <a:endParaRPr lang="en-US" altLang="en-US" dirty="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212E3056-C5C9-40AA-B8B7-1E5E9C5F2E1D}"/>
              </a:ext>
            </a:extLst>
          </p:cNvPr>
          <p:cNvSpPr>
            <a:spLocks noGrp="1" noRot="1" noChangeAspect="1" noChangeArrowheads="1" noTextEdit="1"/>
          </p:cNvSpPr>
          <p:nvPr>
            <p:ph type="sldImg"/>
          </p:nvPr>
        </p:nvSpPr>
        <p:spPr>
          <a:xfrm>
            <a:off x="393700" y="692150"/>
            <a:ext cx="6070600" cy="3416300"/>
          </a:xfrm>
          <a:ln/>
        </p:spPr>
      </p:sp>
      <p:sp>
        <p:nvSpPr>
          <p:cNvPr id="29699" name="Notes Placeholder 2">
            <a:extLst>
              <a:ext uri="{FF2B5EF4-FFF2-40B4-BE49-F238E27FC236}">
                <a16:creationId xmlns:a16="http://schemas.microsoft.com/office/drawing/2014/main" id="{CAA9E6FB-EAD6-4646-B221-5E810D48851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Give examples of common errors in E-R diagramming, including inappropriate entities (see Figure 2-4). Ask your students for other examples.</a:t>
            </a:r>
          </a:p>
          <a:p>
            <a:r>
              <a:rPr lang="en-US" altLang="en-US" dirty="0">
                <a:cs typeface="Arial" panose="020B0604020202020204" pitchFamily="34" charset="0"/>
              </a:rPr>
              <a:t>Difference between data flow diagram and E-R diagram!</a:t>
            </a:r>
          </a:p>
          <a:p>
            <a:endParaRPr lang="en-US" altLang="en-US" dirty="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CF10F74-72AB-4233-B6C7-6088F12EBA0A}"/>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1747" name="Rectangle 3">
            <a:extLst>
              <a:ext uri="{FF2B5EF4-FFF2-40B4-BE49-F238E27FC236}">
                <a16:creationId xmlns:a16="http://schemas.microsoft.com/office/drawing/2014/main" id="{B0AE279D-9632-4AE9-8137-81A43E80ACC9}"/>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31748" name="Rectangle 4">
            <a:extLst>
              <a:ext uri="{FF2B5EF4-FFF2-40B4-BE49-F238E27FC236}">
                <a16:creationId xmlns:a16="http://schemas.microsoft.com/office/drawing/2014/main" id="{8E95617C-029A-4825-9DD2-6B635942C5C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1749" name="Rectangle 5">
            <a:extLst>
              <a:ext uri="{FF2B5EF4-FFF2-40B4-BE49-F238E27FC236}">
                <a16:creationId xmlns:a16="http://schemas.microsoft.com/office/drawing/2014/main" id="{3327ABD0-F1A9-4E51-9441-1D7F1821FDA8}"/>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1750" name="Rectangle 6">
            <a:extLst>
              <a:ext uri="{FF2B5EF4-FFF2-40B4-BE49-F238E27FC236}">
                <a16:creationId xmlns:a16="http://schemas.microsoft.com/office/drawing/2014/main" id="{DA3D6B3E-1CFB-496C-B6A2-90C63A12A0F1}"/>
              </a:ext>
            </a:extLst>
          </p:cNvPr>
          <p:cNvSpPr>
            <a:spLocks noGrp="1" noRot="1" noChangeAspect="1" noChangeArrowheads="1" noTextEdit="1"/>
          </p:cNvSpPr>
          <p:nvPr>
            <p:ph type="sldImg"/>
          </p:nvPr>
        </p:nvSpPr>
        <p:spPr>
          <a:xfrm>
            <a:off x="393700" y="692150"/>
            <a:ext cx="6070600" cy="3416300"/>
          </a:xfrm>
          <a:ln cap="flat"/>
        </p:spPr>
      </p:sp>
      <p:sp>
        <p:nvSpPr>
          <p:cNvPr id="34823" name="Rectangle 7">
            <a:extLst>
              <a:ext uri="{FF2B5EF4-FFF2-40B4-BE49-F238E27FC236}">
                <a16:creationId xmlns:a16="http://schemas.microsoft.com/office/drawing/2014/main" id="{8C2733C1-F5D6-4A4A-967B-0FD147BC39D5}"/>
              </a:ext>
            </a:extLst>
          </p:cNvPr>
          <p:cNvSpPr>
            <a:spLocks noGrp="1" noChangeArrowheads="1"/>
          </p:cNvSpPr>
          <p:nvPr>
            <p:ph type="body" idx="1"/>
          </p:nvPr>
        </p:nvSpPr>
        <p:spPr>
          <a:ln w="9525"/>
        </p:spPr>
        <p:txBody>
          <a:bodyPr/>
          <a:lstStyle/>
          <a:p>
            <a:pPr lvl="1" eaLnBrk="1" hangingPunct="1">
              <a:lnSpc>
                <a:spcPct val="90000"/>
              </a:lnSpc>
              <a:defRPr/>
            </a:pPr>
            <a:endParaRPr lang="en-US" dirty="0">
              <a:solidFill>
                <a:srgbClr val="000000"/>
              </a:solidFill>
              <a:effectLst>
                <a:outerShdw blurRad="38100" dist="38100" dir="2700000" algn="tl">
                  <a:srgbClr val="FFFFFF"/>
                </a:outerShdw>
              </a:effectLst>
            </a:endParaRPr>
          </a:p>
          <a:p>
            <a:pPr lvl="1" eaLnBrk="1" hangingPunct="1">
              <a:lnSpc>
                <a:spcPct val="90000"/>
              </a:lnSpc>
              <a:defRPr/>
            </a:pPr>
            <a:r>
              <a:rPr lang="en-US" dirty="0">
                <a:solidFill>
                  <a:srgbClr val="000000"/>
                </a:solidFill>
                <a:effectLst>
                  <a:outerShdw blurRad="38100" dist="38100" dir="2700000" algn="tl">
                    <a:srgbClr val="FFFFFF"/>
                  </a:outerShdw>
                </a:effectLst>
              </a:rPr>
              <a:t>Required versus Optional Attributes </a:t>
            </a:r>
            <a:r>
              <a:rPr lang="en-US" dirty="0">
                <a:solidFill>
                  <a:srgbClr val="000000"/>
                </a:solidFill>
                <a:effectLst>
                  <a:outerShdw blurRad="38100" dist="38100" dir="2700000" algn="tl">
                    <a:srgbClr val="FFFFFF"/>
                  </a:outerShdw>
                </a:effectLst>
                <a:sym typeface="Wingdings" panose="05000000000000000000" pitchFamily="2" charset="2"/>
              </a:rPr>
              <a:t> first name is required, middle name is optimal</a:t>
            </a:r>
            <a:endParaRPr lang="en-US" dirty="0">
              <a:solidFill>
                <a:srgbClr val="000000"/>
              </a:solidFill>
              <a:effectLst>
                <a:outerShdw blurRad="38100" dist="38100" dir="2700000" algn="tl">
                  <a:srgbClr val="FFFFFF"/>
                </a:outerShdw>
              </a:effectLst>
            </a:endParaRPr>
          </a:p>
          <a:p>
            <a:pPr lvl="1" eaLnBrk="1" hangingPunct="1">
              <a:lnSpc>
                <a:spcPct val="90000"/>
              </a:lnSpc>
              <a:defRPr/>
            </a:pPr>
            <a:r>
              <a:rPr lang="en-US" dirty="0">
                <a:solidFill>
                  <a:srgbClr val="000000"/>
                </a:solidFill>
                <a:effectLst>
                  <a:outerShdw blurRad="38100" dist="38100" dir="2700000" algn="tl">
                    <a:srgbClr val="FFFFFF"/>
                  </a:outerShdw>
                </a:effectLst>
              </a:rPr>
              <a:t>Simple versus Composite Attribute -&gt; composite means more than one part.</a:t>
            </a:r>
          </a:p>
          <a:p>
            <a:pPr lvl="1" eaLnBrk="1" hangingPunct="1">
              <a:lnSpc>
                <a:spcPct val="90000"/>
              </a:lnSpc>
              <a:defRPr/>
            </a:pPr>
            <a:r>
              <a:rPr lang="en-US" dirty="0">
                <a:solidFill>
                  <a:srgbClr val="000000"/>
                </a:solidFill>
                <a:effectLst>
                  <a:outerShdw blurRad="38100" dist="38100" dir="2700000" algn="tl">
                    <a:srgbClr val="FFFFFF"/>
                  </a:outerShdw>
                </a:effectLst>
              </a:rPr>
              <a:t>Single-Valued versus Multivalued Attribute ( more than one row)</a:t>
            </a:r>
          </a:p>
          <a:p>
            <a:pPr lvl="1" eaLnBrk="1" hangingPunct="1">
              <a:lnSpc>
                <a:spcPct val="90000"/>
              </a:lnSpc>
              <a:defRPr/>
            </a:pPr>
            <a:r>
              <a:rPr lang="en-US" dirty="0">
                <a:solidFill>
                  <a:srgbClr val="000000"/>
                </a:solidFill>
                <a:effectLst>
                  <a:outerShdw blurRad="38100" dist="38100" dir="2700000" algn="tl">
                    <a:srgbClr val="FFFFFF"/>
                  </a:outerShdw>
                </a:effectLst>
              </a:rPr>
              <a:t>Stored versus Derived Attributes ( attribute that be derived from others. Age based on DOB)</a:t>
            </a:r>
          </a:p>
          <a:p>
            <a:pPr lvl="1" eaLnBrk="1" hangingPunct="1">
              <a:lnSpc>
                <a:spcPct val="90000"/>
              </a:lnSpc>
              <a:defRPr/>
            </a:pPr>
            <a:r>
              <a:rPr lang="en-US" dirty="0">
                <a:solidFill>
                  <a:srgbClr val="000000"/>
                </a:solidFill>
                <a:effectLst>
                  <a:outerShdw blurRad="38100" dist="38100" dir="2700000" algn="tl">
                    <a:srgbClr val="FFFFFF"/>
                  </a:outerShdw>
                </a:effectLst>
              </a:rPr>
              <a:t>Identifier Attributes ( keys, Student IDs, SS# </a:t>
            </a:r>
            <a:r>
              <a:rPr lang="en-US" dirty="0" err="1">
                <a:solidFill>
                  <a:srgbClr val="000000"/>
                </a:solidFill>
                <a:effectLst>
                  <a:outerShdw blurRad="38100" dist="38100" dir="2700000" algn="tl">
                    <a:srgbClr val="FFFFFF"/>
                  </a:outerShdw>
                </a:effectLst>
              </a:rPr>
              <a:t>etc</a:t>
            </a:r>
            <a:r>
              <a:rPr lang="en-US" dirty="0">
                <a:solidFill>
                  <a:srgbClr val="000000"/>
                </a:solidFill>
                <a:effectLst>
                  <a:outerShdw blurRad="38100" dist="38100" dir="2700000" algn="tl">
                    <a:srgbClr val="FFFFFF"/>
                  </a:outerShdw>
                </a:effectLst>
              </a:rPr>
              <a:t>)</a:t>
            </a:r>
          </a:p>
          <a:p>
            <a:pPr lvl="1" eaLnBrk="1" hangingPunct="1">
              <a:lnSpc>
                <a:spcPct val="90000"/>
              </a:lnSpc>
              <a:defRPr/>
            </a:pPr>
            <a:endParaRPr lang="en-US" dirty="0">
              <a:solidFill>
                <a:srgbClr val="000000"/>
              </a:solidFill>
              <a:effectLst>
                <a:outerShdw blurRad="38100" dist="38100" dir="2700000" algn="tl">
                  <a:srgbClr val="FFFFFF"/>
                </a:outerShdw>
              </a:effectLst>
            </a:endParaRPr>
          </a:p>
          <a:p>
            <a:pPr lvl="1" eaLnBrk="1" hangingPunct="1">
              <a:lnSpc>
                <a:spcPct val="90000"/>
              </a:lnSpc>
              <a:defRPr/>
            </a:pPr>
            <a:endParaRPr lang="en-US" dirty="0">
              <a:solidFill>
                <a:srgbClr val="000000"/>
              </a:solidFill>
              <a:effectLst>
                <a:outerShdw blurRad="38100" dist="38100" dir="2700000" algn="tl">
                  <a:srgbClr val="FFFFFF"/>
                </a:outerShdw>
              </a:effectLst>
            </a:endParaRPr>
          </a:p>
          <a:p>
            <a:pPr lvl="1" eaLnBrk="1" hangingPunct="1">
              <a:lnSpc>
                <a:spcPct val="90000"/>
              </a:lnSpc>
              <a:defRPr/>
            </a:pPr>
            <a:r>
              <a:rPr lang="en-US" dirty="0">
                <a:solidFill>
                  <a:srgbClr val="000000"/>
                </a:solidFill>
                <a:effectLst>
                  <a:outerShdw blurRad="38100" dist="38100" dir="2700000" algn="tl">
                    <a:srgbClr val="FFFFFF"/>
                  </a:outerShdw>
                </a:effectLst>
              </a:rPr>
              <a:t>Examples of  Required versus Optional Attributes:  Middle Name should be optional for students. </a:t>
            </a:r>
          </a:p>
          <a:p>
            <a:pPr lvl="1" eaLnBrk="1" hangingPunct="1">
              <a:lnSpc>
                <a:spcPct val="90000"/>
              </a:lnSpc>
              <a:defRPr/>
            </a:pPr>
            <a:r>
              <a:rPr lang="en-US" dirty="0">
                <a:solidFill>
                  <a:srgbClr val="000000"/>
                </a:solidFill>
                <a:effectLst>
                  <a:outerShdw blurRad="38100" dist="38100" dir="2700000" algn="tl">
                    <a:srgbClr val="FFFFFF"/>
                  </a:outerShdw>
                </a:effectLst>
              </a:rPr>
              <a:t>Simple versus Composite Attribute:  Home Address is a composite Attribute with 3 parts!  Person’s Name is a composite</a:t>
            </a:r>
          </a:p>
          <a:p>
            <a:pPr lvl="1" eaLnBrk="1" hangingPunct="1">
              <a:lnSpc>
                <a:spcPct val="90000"/>
              </a:lnSpc>
              <a:defRPr/>
            </a:pPr>
            <a:r>
              <a:rPr lang="en-US" dirty="0">
                <a:solidFill>
                  <a:srgbClr val="000000"/>
                </a:solidFill>
                <a:effectLst>
                  <a:outerShdw blurRad="38100" dist="38100" dir="2700000" algn="tl">
                    <a:srgbClr val="FFFFFF"/>
                  </a:outerShdw>
                </a:effectLst>
              </a:rPr>
              <a:t>Single-Valued versus Multivalued Attribute: Students and skills, you can have many skills</a:t>
            </a:r>
          </a:p>
          <a:p>
            <a:pPr lvl="1" eaLnBrk="1" hangingPunct="1">
              <a:lnSpc>
                <a:spcPct val="90000"/>
              </a:lnSpc>
              <a:defRPr/>
            </a:pPr>
            <a:r>
              <a:rPr lang="en-US" dirty="0">
                <a:solidFill>
                  <a:srgbClr val="000000"/>
                </a:solidFill>
                <a:effectLst>
                  <a:outerShdw blurRad="38100" dist="38100" dir="2700000" algn="tl">
                    <a:srgbClr val="FFFFFF"/>
                  </a:outerShdw>
                </a:effectLst>
              </a:rPr>
              <a:t>Stored versus Derived Attributes; DOB is stored attribute, age is derived attribute</a:t>
            </a:r>
          </a:p>
          <a:p>
            <a:pPr lvl="1" eaLnBrk="1" hangingPunct="1">
              <a:lnSpc>
                <a:spcPct val="90000"/>
              </a:lnSpc>
              <a:defRPr/>
            </a:pPr>
            <a:r>
              <a:rPr lang="en-US" dirty="0">
                <a:solidFill>
                  <a:srgbClr val="000000"/>
                </a:solidFill>
                <a:effectLst>
                  <a:outerShdw blurRad="38100" dist="38100" dir="2700000" algn="tl">
                    <a:srgbClr val="FFFFFF"/>
                  </a:outerShdw>
                </a:effectLst>
              </a:rPr>
              <a:t>Identifier Attributes: Student ID, SS# , VIN #</a:t>
            </a:r>
          </a:p>
          <a:p>
            <a:pPr lvl="1" eaLnBrk="1" hangingPunct="1">
              <a:lnSpc>
                <a:spcPct val="90000"/>
              </a:lnSpc>
              <a:defRPr/>
            </a:pPr>
            <a:endParaRPr lang="en-US" dirty="0">
              <a:solidFill>
                <a:srgbClr val="000000"/>
              </a:solidFill>
              <a:effectLst>
                <a:outerShdw blurRad="38100" dist="38100" dir="2700000" algn="tl">
                  <a:srgbClr val="FFFFFF"/>
                </a:outerShdw>
              </a:effectLst>
            </a:endParaRPr>
          </a:p>
          <a:p>
            <a:pPr eaLnBrk="1" hangingPunct="1">
              <a:defRPr/>
            </a:pPr>
            <a:endParaRPr lang="en-US" altLang="en-US" dirty="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B28D-8340-421F-8CC8-3C59FAE1D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67810-13BC-4776-99B2-8FF50E0B4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A45C5-9509-4F48-B671-F2772DD62813}"/>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5" name="Footer Placeholder 4">
            <a:extLst>
              <a:ext uri="{FF2B5EF4-FFF2-40B4-BE49-F238E27FC236}">
                <a16:creationId xmlns:a16="http://schemas.microsoft.com/office/drawing/2014/main" id="{FCAD8246-0010-4F81-A3B0-9606F6C5C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ABFC3-A3D4-46B5-A0BB-5CC27D3A3250}"/>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69923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255D-9ED4-44A3-A835-E4C4CAAAE3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A2E858-4E87-4D21-B846-4A1B5066D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E86F9-5668-4E68-AEF3-113D60C16703}"/>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5" name="Footer Placeholder 4">
            <a:extLst>
              <a:ext uri="{FF2B5EF4-FFF2-40B4-BE49-F238E27FC236}">
                <a16:creationId xmlns:a16="http://schemas.microsoft.com/office/drawing/2014/main" id="{5A349239-7959-49F1-8FA3-B075C92A4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010C7-A10D-4470-B72B-A8ED847345A1}"/>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84447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40E8F-913B-463D-BEEE-4A202E99F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819133-ED1F-46A2-8F95-FA6A91BCFE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4FDD4-5A5F-477F-95C3-2F5713D8479E}"/>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5" name="Footer Placeholder 4">
            <a:extLst>
              <a:ext uri="{FF2B5EF4-FFF2-40B4-BE49-F238E27FC236}">
                <a16:creationId xmlns:a16="http://schemas.microsoft.com/office/drawing/2014/main" id="{B8EBE26E-5568-4742-8C9D-A327A0819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1D473-48F1-4030-AF82-863ABD90988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382386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381000"/>
            <a:ext cx="109728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id="{2A82BFCA-CCE8-4112-81BC-14EE559CD509}"/>
              </a:ext>
            </a:extLst>
          </p:cNvPr>
          <p:cNvSpPr>
            <a:spLocks noGrp="1" noChangeArrowheads="1"/>
          </p:cNvSpPr>
          <p:nvPr>
            <p:ph type="sldNum" sz="quarter" idx="10"/>
          </p:nvPr>
        </p:nvSpPr>
        <p:spPr>
          <a:ln/>
        </p:spPr>
        <p:txBody>
          <a:bodyPr/>
          <a:lstStyle>
            <a:lvl1pPr>
              <a:defRPr/>
            </a:lvl1pPr>
          </a:lstStyle>
          <a:p>
            <a:pPr>
              <a:defRPr/>
            </a:pPr>
            <a:fld id="{B4844B7E-A1D9-4BBB-88DE-1B9DB8EF4FE9}" type="slidenum">
              <a:rPr lang="en-US" altLang="en-US"/>
              <a:pPr>
                <a:defRPr/>
              </a:pPr>
              <a:t>‹#›</a:t>
            </a:fld>
            <a:endParaRPr lang="en-US" altLang="en-US"/>
          </a:p>
        </p:txBody>
      </p:sp>
    </p:spTree>
    <p:extLst>
      <p:ext uri="{BB962C8B-B14F-4D97-AF65-F5344CB8AC3E}">
        <p14:creationId xmlns:p14="http://schemas.microsoft.com/office/powerpoint/2010/main" val="238391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1572-6819-4412-BEBC-459BEE7EC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495AED-9B31-4EDE-9812-336643288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9B3A7-F87D-4B2E-A3D3-1FDC80CF5066}"/>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5" name="Footer Placeholder 4">
            <a:extLst>
              <a:ext uri="{FF2B5EF4-FFF2-40B4-BE49-F238E27FC236}">
                <a16:creationId xmlns:a16="http://schemas.microsoft.com/office/drawing/2014/main" id="{0C50FF30-53FB-4B1B-B0EB-8A722B4E7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02889-F930-4749-8D70-CA1781B5821E}"/>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20749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0CFD-32B4-4B33-936E-694030541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0ECC1F-AB68-41C0-96DB-19310042E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9B03D6-848C-4B07-AA09-8B10FA586D73}"/>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5" name="Footer Placeholder 4">
            <a:extLst>
              <a:ext uri="{FF2B5EF4-FFF2-40B4-BE49-F238E27FC236}">
                <a16:creationId xmlns:a16="http://schemas.microsoft.com/office/drawing/2014/main" id="{52E53103-5908-41FF-AA34-D2447CCC3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7DD86-9283-4398-9FA6-FF84B9D020A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8563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83DC-1271-4FD6-9EB0-F1898AFB6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62403-6684-4FB9-99E3-E298881AE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51F668-FD02-41FA-B7CD-C7DF3809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95830-825F-4D0E-9269-1FA543F372A7}"/>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6" name="Footer Placeholder 5">
            <a:extLst>
              <a:ext uri="{FF2B5EF4-FFF2-40B4-BE49-F238E27FC236}">
                <a16:creationId xmlns:a16="http://schemas.microsoft.com/office/drawing/2014/main" id="{A78073CC-FC01-470D-9BD1-466B91057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9F458-7F16-49CD-903B-D7075666DF9E}"/>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93624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57A7-CD4D-405E-8DC4-A64CA146D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FE424-33DD-4245-AD40-53870B81B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89DFF-D4F5-408F-8A95-B76F99834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C8D1A-A49C-441F-9BF3-AC7F068FB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A886F-C8BE-4958-903A-3606196A4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E6EC5-D6EB-4C6A-8ED7-ABFA21494A2E}"/>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8" name="Footer Placeholder 7">
            <a:extLst>
              <a:ext uri="{FF2B5EF4-FFF2-40B4-BE49-F238E27FC236}">
                <a16:creationId xmlns:a16="http://schemas.microsoft.com/office/drawing/2014/main" id="{26FB784E-CA0B-43CE-8F25-DCCE8C07FB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5591C-67E7-41E6-8C1B-1DE01FEC9D6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94633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B655-F9EF-43F1-8354-4EAB4B135C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3FAE5-F624-41E0-B769-E5B146057354}"/>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4" name="Footer Placeholder 3">
            <a:extLst>
              <a:ext uri="{FF2B5EF4-FFF2-40B4-BE49-F238E27FC236}">
                <a16:creationId xmlns:a16="http://schemas.microsoft.com/office/drawing/2014/main" id="{68D30295-A3B1-4C4C-8F82-10B819163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F31A0-9192-4F93-A6B8-0886F006FD76}"/>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594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87BC1-5328-4630-BC5C-B326BC4BD998}"/>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3" name="Footer Placeholder 2">
            <a:extLst>
              <a:ext uri="{FF2B5EF4-FFF2-40B4-BE49-F238E27FC236}">
                <a16:creationId xmlns:a16="http://schemas.microsoft.com/office/drawing/2014/main" id="{2DD2255E-59F3-4390-B30E-00E2E7603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55DFA-34A9-48F0-8006-F2D1E4C30305}"/>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17068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8066-765A-4436-B3C8-D4EE57A91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BDD51C-1D2F-4A7E-840C-E116F7C6F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5739D-6C7A-4A14-80EF-7F4F37C9C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E4F54-EF52-4972-9724-537F42DC45E2}"/>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6" name="Footer Placeholder 5">
            <a:extLst>
              <a:ext uri="{FF2B5EF4-FFF2-40B4-BE49-F238E27FC236}">
                <a16:creationId xmlns:a16="http://schemas.microsoft.com/office/drawing/2014/main" id="{955DB627-81EE-41A1-9A2C-4776D7E25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CD0D7-1ED4-4F6D-80E3-27479C50D808}"/>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295509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591D-9912-49BF-8DEF-D9AB0E6CF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CA860-D6A5-497D-AB80-A41D15F15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E64C96-0C57-4FF8-8712-B9D1C8DA2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C8F77-E250-47D6-9987-A3A7437336BD}"/>
              </a:ext>
            </a:extLst>
          </p:cNvPr>
          <p:cNvSpPr>
            <a:spLocks noGrp="1"/>
          </p:cNvSpPr>
          <p:nvPr>
            <p:ph type="dt" sz="half" idx="10"/>
          </p:nvPr>
        </p:nvSpPr>
        <p:spPr/>
        <p:txBody>
          <a:bodyPr/>
          <a:lstStyle/>
          <a:p>
            <a:fld id="{9734D234-DBD7-4D89-A58E-E23475409327}" type="datetimeFigureOut">
              <a:rPr lang="en-US" smtClean="0"/>
              <a:t>1/22/2020</a:t>
            </a:fld>
            <a:endParaRPr lang="en-US"/>
          </a:p>
        </p:txBody>
      </p:sp>
      <p:sp>
        <p:nvSpPr>
          <p:cNvPr id="6" name="Footer Placeholder 5">
            <a:extLst>
              <a:ext uri="{FF2B5EF4-FFF2-40B4-BE49-F238E27FC236}">
                <a16:creationId xmlns:a16="http://schemas.microsoft.com/office/drawing/2014/main" id="{4DDCA426-079E-45F5-8455-AD1469220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C1584-E207-4404-AE48-08720AA2454D}"/>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43393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AA4F6-E9CD-43A8-B30D-5FC581FE6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669FF-0AF1-4F9A-A647-D94541FBE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1265C-AC14-46DF-AF69-149FC3FA5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4D234-DBD7-4D89-A58E-E23475409327}" type="datetimeFigureOut">
              <a:rPr lang="en-US" smtClean="0"/>
              <a:t>1/22/2020</a:t>
            </a:fld>
            <a:endParaRPr lang="en-US"/>
          </a:p>
        </p:txBody>
      </p:sp>
      <p:sp>
        <p:nvSpPr>
          <p:cNvPr id="5" name="Footer Placeholder 4">
            <a:extLst>
              <a:ext uri="{FF2B5EF4-FFF2-40B4-BE49-F238E27FC236}">
                <a16:creationId xmlns:a16="http://schemas.microsoft.com/office/drawing/2014/main" id="{31DF13F4-4709-46AB-A0E9-5FCA60E7B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271022-61A2-425D-B2EC-2A6E41437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1A046-C967-4E63-BDF9-55BF1E35A8D7}" type="slidenum">
              <a:rPr lang="en-US" smtClean="0"/>
              <a:t>‹#›</a:t>
            </a:fld>
            <a:endParaRPr lang="en-US"/>
          </a:p>
        </p:txBody>
      </p:sp>
    </p:spTree>
    <p:extLst>
      <p:ext uri="{BB962C8B-B14F-4D97-AF65-F5344CB8AC3E}">
        <p14:creationId xmlns:p14="http://schemas.microsoft.com/office/powerpoint/2010/main" val="159541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65C99585-0B74-45C0-BA49-6AF94E47808A}"/>
              </a:ext>
            </a:extLst>
          </p:cNvPr>
          <p:cNvSpPr>
            <a:spLocks noGrp="1" noChangeArrowheads="1"/>
          </p:cNvSpPr>
          <p:nvPr>
            <p:ph sz="half" idx="1"/>
          </p:nvPr>
        </p:nvSpPr>
        <p:spPr bwMode="auto">
          <a:xfrm>
            <a:off x="609600" y="1981200"/>
            <a:ext cx="5384800" cy="3910314"/>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normAutofit/>
          </a:bodyPr>
          <a:lstStyle/>
          <a:p>
            <a:pPr marL="0" indent="0" algn="ctr" eaLnBrk="1" hangingPunct="1">
              <a:buNone/>
              <a:defRPr/>
            </a:pPr>
            <a:endParaRPr lang="en-US" dirty="0">
              <a:effectLst>
                <a:outerShdw blurRad="38100" dist="38100" dir="2700000" algn="tl">
                  <a:srgbClr val="FFFFFF"/>
                </a:outerShdw>
              </a:effectLst>
            </a:endParaRPr>
          </a:p>
          <a:p>
            <a:pPr marL="0" indent="0" algn="ctr" eaLnBrk="1" hangingPunct="1">
              <a:buNone/>
              <a:defRPr/>
            </a:pPr>
            <a:endParaRPr lang="en-US" dirty="0">
              <a:effectLst>
                <a:outerShdw blurRad="38100" dist="38100" dir="2700000" algn="tl">
                  <a:srgbClr val="FFFFFF"/>
                </a:outerShdw>
              </a:effectLst>
            </a:endParaRPr>
          </a:p>
          <a:p>
            <a:pPr marL="0" indent="0" algn="ctr">
              <a:buNone/>
              <a:defRPr/>
            </a:pPr>
            <a:r>
              <a:rPr lang="en-US" dirty="0">
                <a:effectLst>
                  <a:outerShdw blurRad="38100" dist="38100" dir="2700000" algn="tl">
                    <a:srgbClr val="FFFFFF"/>
                  </a:outerShdw>
                </a:effectLst>
              </a:rPr>
              <a:t>Chapter 2:</a:t>
            </a:r>
            <a:br>
              <a:rPr lang="en-US" dirty="0">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Modeling Data in the Organization</a:t>
            </a:r>
            <a:endParaRPr lang="en-US" dirty="0">
              <a:effectLst/>
            </a:endParaRPr>
          </a:p>
        </p:txBody>
      </p:sp>
      <p:pic>
        <p:nvPicPr>
          <p:cNvPr id="7" name="Picture 6">
            <a:extLst>
              <a:ext uri="{FF2B5EF4-FFF2-40B4-BE49-F238E27FC236}">
                <a16:creationId xmlns:a16="http://schemas.microsoft.com/office/drawing/2014/main" id="{39BBF66E-39A4-453B-BBFC-6EE5D724B2C7}"/>
              </a:ext>
            </a:extLst>
          </p:cNvPr>
          <p:cNvPicPr>
            <a:picLocks noChangeAspect="1"/>
          </p:cNvPicPr>
          <p:nvPr/>
        </p:nvPicPr>
        <p:blipFill>
          <a:blip r:embed="rId3"/>
          <a:stretch>
            <a:fillRect/>
          </a:stretch>
        </p:blipFill>
        <p:spPr>
          <a:xfrm>
            <a:off x="6262235" y="1776714"/>
            <a:ext cx="3455530" cy="4114800"/>
          </a:xfrm>
          <a:prstGeom prst="rect">
            <a:avLst/>
          </a:prstGeom>
          <a:noFill/>
        </p:spPr>
      </p:pic>
      <p:sp>
        <p:nvSpPr>
          <p:cNvPr id="6" name="Rectangle 6">
            <a:extLst>
              <a:ext uri="{FF2B5EF4-FFF2-40B4-BE49-F238E27FC236}">
                <a16:creationId xmlns:a16="http://schemas.microsoft.com/office/drawing/2014/main" id="{7E9470F8-37DD-43AE-A7B1-B21A67897BB5}"/>
              </a:ext>
            </a:extLst>
          </p:cNvPr>
          <p:cNvSpPr>
            <a:spLocks noGrp="1" noChangeArrowheads="1"/>
          </p:cNvSpPr>
          <p:nvPr>
            <p:ph type="sldNum" sz="quarter" idx="10"/>
          </p:nvPr>
        </p:nvSpPr>
        <p:spPr bwMode="auto">
          <a:xfrm>
            <a:off x="8737600" y="6245225"/>
            <a:ext cx="2844800" cy="476250"/>
          </a:xfrm>
          <a:prstGeom prst="rect">
            <a:avLst/>
          </a:prstGeom>
          <a:noFill/>
          <a:ln w="9525">
            <a:noFill/>
            <a:miter lim="800000"/>
            <a:headEnd/>
            <a:tailEnd/>
          </a:ln>
          <a:effectLst/>
        </p:spPr>
        <p:txBody>
          <a:bodyPr wrap="square" anchor="b">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66FD798-9C09-4A98-9F42-1E096653A419}" type="slidenum">
              <a:rPr lang="en-US" altLang="en-US" smtClean="0">
                <a:solidFill>
                  <a:srgbClr val="000000"/>
                </a:solidFill>
              </a:rPr>
              <a:pPr eaLnBrk="1" hangingPunct="1">
                <a:spcAft>
                  <a:spcPts val="600"/>
                </a:spcAft>
                <a:defRPr/>
              </a:pPr>
              <a:t>1</a:t>
            </a:fld>
            <a:endParaRPr lang="en-US" altLang="en-US">
              <a:solidFill>
                <a:srgbClr val="000000"/>
              </a:solidFill>
            </a:endParaRPr>
          </a:p>
        </p:txBody>
      </p:sp>
      <p:sp>
        <p:nvSpPr>
          <p:cNvPr id="5" name="Rectangle 5">
            <a:extLst>
              <a:ext uri="{FF2B5EF4-FFF2-40B4-BE49-F238E27FC236}">
                <a16:creationId xmlns:a16="http://schemas.microsoft.com/office/drawing/2014/main" id="{246E446F-C381-47A9-A188-64CAE3605F44}"/>
              </a:ext>
            </a:extLst>
          </p:cNvPr>
          <p:cNvSpPr>
            <a:spLocks noGrp="1" noChangeArrowheads="1"/>
          </p:cNvSpPr>
          <p:nvPr>
            <p:ph type="ftr" sz="quarter" idx="11"/>
          </p:nvPr>
        </p:nvSpPr>
        <p:spPr>
          <a:xfrm>
            <a:off x="2736851" y="6203950"/>
            <a:ext cx="6386513" cy="476250"/>
          </a:xfrm>
        </p:spPr>
        <p:txBody>
          <a:bodyPr/>
          <a:lstStyle/>
          <a:p>
            <a:pPr>
              <a:spcAft>
                <a:spcPts val="600"/>
              </a:spcAft>
              <a:defRPr/>
            </a:pPr>
            <a:r>
              <a:rPr lang="en-US" sz="1800" dirty="0">
                <a:latin typeface="Tahoma" pitchFamily="34" charset="0"/>
              </a:rPr>
              <a:t>© 2011 Pearson Education, Inc.  Publishing as Prentice Hall</a:t>
            </a:r>
            <a:endParaRPr lang="en-US" sz="1800">
              <a:latin typeface="Tahoma"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BF0EA9-423D-41C0-9929-BD8FFBF5BEE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56E42C4-F223-49BE-B995-8CE20E9877CA}" type="slidenum">
              <a:rPr lang="en-US" altLang="en-US" smtClean="0">
                <a:solidFill>
                  <a:srgbClr val="000000"/>
                </a:solidFill>
                <a:latin typeface="Arial" panose="020B0604020202020204" pitchFamily="34" charset="0"/>
              </a:rPr>
              <a:pPr eaLnBrk="1" hangingPunct="1">
                <a:defRPr/>
              </a:pPr>
              <a:t>10</a:t>
            </a:fld>
            <a:endParaRPr lang="en-US" altLang="en-US">
              <a:solidFill>
                <a:srgbClr val="000000"/>
              </a:solidFill>
              <a:latin typeface="Arial" panose="020B0604020202020204" pitchFamily="34" charset="0"/>
            </a:endParaRPr>
          </a:p>
        </p:txBody>
      </p:sp>
      <p:sp>
        <p:nvSpPr>
          <p:cNvPr id="168962" name="Rectangle 2">
            <a:extLst>
              <a:ext uri="{FF2B5EF4-FFF2-40B4-BE49-F238E27FC236}">
                <a16:creationId xmlns:a16="http://schemas.microsoft.com/office/drawing/2014/main" id="{CDA5442D-8E0B-4630-8A6A-6A0B4FA7D027}"/>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Identifiers (Keys)</a:t>
            </a:r>
          </a:p>
        </p:txBody>
      </p:sp>
      <p:sp>
        <p:nvSpPr>
          <p:cNvPr id="168963" name="Rectangle 3">
            <a:extLst>
              <a:ext uri="{FF2B5EF4-FFF2-40B4-BE49-F238E27FC236}">
                <a16:creationId xmlns:a16="http://schemas.microsoft.com/office/drawing/2014/main" id="{00F78F8A-3414-446E-98E3-4E077C8D3A91}"/>
              </a:ext>
            </a:extLst>
          </p:cNvPr>
          <p:cNvSpPr>
            <a:spLocks noGrp="1" noChangeArrowheads="1"/>
          </p:cNvSpPr>
          <p:nvPr>
            <p:ph type="body" idx="1"/>
          </p:nvPr>
        </p:nvSpPr>
        <p:spPr/>
        <p:txBody>
          <a:bodyPr vert="horz" lIns="90488" tIns="44450" rIns="90488" bIns="44450" rtlCol="0">
            <a:normAutofit/>
          </a:bodyPr>
          <a:lstStyle/>
          <a:p>
            <a:pPr eaLnBrk="1" hangingPunct="1">
              <a:lnSpc>
                <a:spcPct val="90000"/>
              </a:lnSpc>
              <a:defRPr/>
            </a:pPr>
            <a:r>
              <a:rPr lang="en-US" dirty="0">
                <a:solidFill>
                  <a:srgbClr val="000000"/>
                </a:solidFill>
                <a:effectLst>
                  <a:outerShdw blurRad="38100" dist="38100" dir="2700000" algn="tl">
                    <a:srgbClr val="FFFFFF"/>
                  </a:outerShdw>
                </a:effectLst>
              </a:rPr>
              <a:t>Identifier (Key)–an attribute (or combination of attributes) that uniquely identifies individual instances of an entity type</a:t>
            </a:r>
          </a:p>
          <a:p>
            <a:pPr eaLnBrk="1" hangingPunct="1">
              <a:lnSpc>
                <a:spcPct val="90000"/>
              </a:lnSpc>
              <a:defRPr/>
            </a:pPr>
            <a:r>
              <a:rPr lang="en-US" dirty="0">
                <a:solidFill>
                  <a:srgbClr val="000000"/>
                </a:solidFill>
                <a:effectLst>
                  <a:outerShdw blurRad="38100" dist="38100" dir="2700000" algn="tl">
                    <a:srgbClr val="FFFFFF"/>
                  </a:outerShdw>
                </a:effectLst>
              </a:rPr>
              <a:t>Simple versus Composite Identifier</a:t>
            </a:r>
          </a:p>
          <a:p>
            <a:pPr eaLnBrk="1" hangingPunct="1">
              <a:lnSpc>
                <a:spcPct val="90000"/>
              </a:lnSpc>
              <a:defRPr/>
            </a:pPr>
            <a:r>
              <a:rPr lang="en-US" dirty="0">
                <a:solidFill>
                  <a:srgbClr val="000000"/>
                </a:solidFill>
                <a:effectLst>
                  <a:outerShdw blurRad="38100" dist="38100" dir="2700000" algn="tl">
                    <a:srgbClr val="FFFFFF"/>
                  </a:outerShdw>
                </a:effectLst>
              </a:rPr>
              <a:t>Candidate Identifier–an attribute that could be a key…satisfies the requirements for being an identifier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arn(inVertical)">
                                      <p:cBhvr>
                                        <p:cTn id="7" dur="500"/>
                                        <p:tgtEl>
                                          <p:spTgt spid="168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barn(inVertical)">
                                      <p:cBhvr>
                                        <p:cTn id="12" dur="500"/>
                                        <p:tgtEl>
                                          <p:spTgt spid="168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arn(inVertical)">
                                      <p:cBhvr>
                                        <p:cTn id="17" dur="500"/>
                                        <p:tgtEl>
                                          <p:spTgt spid="168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F8D57A-6136-4AB3-96FD-9CAC9F573EF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871F94F-FD45-473A-91CE-6146A2A7451B}"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171010" name="Rectangle 2">
            <a:extLst>
              <a:ext uri="{FF2B5EF4-FFF2-40B4-BE49-F238E27FC236}">
                <a16:creationId xmlns:a16="http://schemas.microsoft.com/office/drawing/2014/main" id="{B02DB663-F9B5-4998-9142-34879F8CBFF7}"/>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dirty="0">
                <a:solidFill>
                  <a:srgbClr val="000000"/>
                </a:solidFill>
                <a:effectLst>
                  <a:outerShdw blurRad="38100" dist="38100" dir="2700000" algn="tl">
                    <a:srgbClr val="FFFFFF"/>
                  </a:outerShdw>
                </a:effectLst>
              </a:rPr>
              <a:t>Criteria for Identifiers</a:t>
            </a:r>
          </a:p>
        </p:txBody>
      </p:sp>
      <p:sp>
        <p:nvSpPr>
          <p:cNvPr id="171011" name="Rectangle 3">
            <a:extLst>
              <a:ext uri="{FF2B5EF4-FFF2-40B4-BE49-F238E27FC236}">
                <a16:creationId xmlns:a16="http://schemas.microsoft.com/office/drawing/2014/main" id="{D31A1177-5D97-482C-A81C-D62EF308E590}"/>
              </a:ext>
            </a:extLst>
          </p:cNvPr>
          <p:cNvSpPr>
            <a:spLocks noGrp="1" noChangeArrowheads="1"/>
          </p:cNvSpPr>
          <p:nvPr>
            <p:ph type="body" idx="1"/>
          </p:nvPr>
        </p:nvSpPr>
        <p:spPr>
          <a:xfrm>
            <a:off x="838200" y="1690689"/>
            <a:ext cx="9372600" cy="4414276"/>
          </a:xfrm>
        </p:spPr>
        <p:txBody>
          <a:bodyPr vert="horz" lIns="90488" tIns="44450" rIns="90488" bIns="44450" rtlCol="0">
            <a:normAutofit/>
          </a:bodyPr>
          <a:lstStyle/>
          <a:p>
            <a:pPr eaLnBrk="1" hangingPunct="1">
              <a:defRPr/>
            </a:pPr>
            <a:r>
              <a:rPr lang="en-US" dirty="0">
                <a:solidFill>
                  <a:srgbClr val="000000"/>
                </a:solidFill>
                <a:effectLst>
                  <a:outerShdw blurRad="38100" dist="38100" dir="2700000" algn="tl">
                    <a:srgbClr val="FFFFFF"/>
                  </a:outerShdw>
                </a:effectLst>
              </a:rPr>
              <a:t>Choose Identifiers that</a:t>
            </a:r>
          </a:p>
          <a:p>
            <a:pPr lvl="1" eaLnBrk="1" hangingPunct="1">
              <a:defRPr/>
            </a:pPr>
            <a:r>
              <a:rPr lang="en-US" dirty="0">
                <a:solidFill>
                  <a:srgbClr val="000000"/>
                </a:solidFill>
                <a:effectLst>
                  <a:outerShdw blurRad="38100" dist="38100" dir="2700000" algn="tl">
                    <a:srgbClr val="FFFFFF"/>
                  </a:outerShdw>
                </a:effectLst>
              </a:rPr>
              <a:t>Will not change in value</a:t>
            </a:r>
          </a:p>
          <a:p>
            <a:pPr lvl="1" eaLnBrk="1" hangingPunct="1">
              <a:defRPr/>
            </a:pPr>
            <a:r>
              <a:rPr lang="en-US" dirty="0">
                <a:solidFill>
                  <a:srgbClr val="000000"/>
                </a:solidFill>
                <a:effectLst>
                  <a:outerShdw blurRad="38100" dist="38100" dir="2700000" algn="tl">
                    <a:srgbClr val="FFFFFF"/>
                  </a:outerShdw>
                </a:effectLst>
              </a:rPr>
              <a:t>Will not be null</a:t>
            </a:r>
          </a:p>
          <a:p>
            <a:pPr eaLnBrk="1" hangingPunct="1">
              <a:defRPr/>
            </a:pPr>
            <a:r>
              <a:rPr lang="en-US" dirty="0">
                <a:solidFill>
                  <a:srgbClr val="000000"/>
                </a:solidFill>
                <a:effectLst>
                  <a:outerShdw blurRad="38100" dist="38100" dir="2700000" algn="tl">
                    <a:srgbClr val="FFFFFF"/>
                  </a:outerShdw>
                </a:effectLst>
              </a:rPr>
              <a:t>Avoid intelligent identifiers (e.g., containing locations or people that might change)</a:t>
            </a:r>
          </a:p>
          <a:p>
            <a:pPr eaLnBrk="1" hangingPunct="1">
              <a:defRPr/>
            </a:pPr>
            <a:r>
              <a:rPr lang="en-US" dirty="0">
                <a:solidFill>
                  <a:srgbClr val="000000"/>
                </a:solidFill>
                <a:effectLst>
                  <a:outerShdw blurRad="38100" dist="38100" dir="2700000" algn="tl">
                    <a:srgbClr val="FFFFFF"/>
                  </a:outerShdw>
                </a:effectLst>
              </a:rPr>
              <a:t>Substitute new, simple keys for long, composite keys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fade">
                                      <p:cBhvr>
                                        <p:cTn id="7" dur="1000"/>
                                        <p:tgtEl>
                                          <p:spTgt spid="171011">
                                            <p:txEl>
                                              <p:pRg st="0" end="0"/>
                                            </p:txEl>
                                          </p:spTgt>
                                        </p:tgtEl>
                                      </p:cBhvr>
                                    </p:animEffect>
                                    <p:anim calcmode="lin" valueType="num">
                                      <p:cBhvr>
                                        <p:cTn id="8" dur="10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10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fade">
                                      <p:cBhvr>
                                        <p:cTn id="12" dur="1000"/>
                                        <p:tgtEl>
                                          <p:spTgt spid="171011">
                                            <p:txEl>
                                              <p:pRg st="1" end="1"/>
                                            </p:txEl>
                                          </p:spTgt>
                                        </p:tgtEl>
                                      </p:cBhvr>
                                    </p:animEffect>
                                    <p:anim calcmode="lin" valueType="num">
                                      <p:cBhvr>
                                        <p:cTn id="13" dur="10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10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fade">
                                      <p:cBhvr>
                                        <p:cTn id="17" dur="1000"/>
                                        <p:tgtEl>
                                          <p:spTgt spid="171011">
                                            <p:txEl>
                                              <p:pRg st="2" end="2"/>
                                            </p:txEl>
                                          </p:spTgt>
                                        </p:tgtEl>
                                      </p:cBhvr>
                                    </p:animEffect>
                                    <p:anim calcmode="lin" valueType="num">
                                      <p:cBhvr>
                                        <p:cTn id="18" dur="10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1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71011">
                                            <p:txEl>
                                              <p:pRg st="3" end="3"/>
                                            </p:txEl>
                                          </p:spTgt>
                                        </p:tgtEl>
                                        <p:attrNameLst>
                                          <p:attrName>style.visibility</p:attrName>
                                        </p:attrNameLst>
                                      </p:cBhvr>
                                      <p:to>
                                        <p:strVal val="visible"/>
                                      </p:to>
                                    </p:set>
                                    <p:animEffect transition="in" filter="fade">
                                      <p:cBhvr>
                                        <p:cTn id="24" dur="1000"/>
                                        <p:tgtEl>
                                          <p:spTgt spid="171011">
                                            <p:txEl>
                                              <p:pRg st="3" end="3"/>
                                            </p:txEl>
                                          </p:spTgt>
                                        </p:tgtEl>
                                      </p:cBhvr>
                                    </p:animEffect>
                                    <p:anim calcmode="lin" valueType="num">
                                      <p:cBhvr>
                                        <p:cTn id="25" dur="10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71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71011">
                                            <p:txEl>
                                              <p:pRg st="4" end="4"/>
                                            </p:txEl>
                                          </p:spTgt>
                                        </p:tgtEl>
                                        <p:attrNameLst>
                                          <p:attrName>style.visibility</p:attrName>
                                        </p:attrNameLst>
                                      </p:cBhvr>
                                      <p:to>
                                        <p:strVal val="visible"/>
                                      </p:to>
                                    </p:set>
                                    <p:animEffect transition="in" filter="fade">
                                      <p:cBhvr>
                                        <p:cTn id="31" dur="1000"/>
                                        <p:tgtEl>
                                          <p:spTgt spid="171011">
                                            <p:txEl>
                                              <p:pRg st="4" end="4"/>
                                            </p:txEl>
                                          </p:spTgt>
                                        </p:tgtEl>
                                      </p:cBhvr>
                                    </p:animEffect>
                                    <p:anim calcmode="lin" valueType="num">
                                      <p:cBhvr>
                                        <p:cTn id="32" dur="10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710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9">
            <a:extLst>
              <a:ext uri="{FF2B5EF4-FFF2-40B4-BE49-F238E27FC236}">
                <a16:creationId xmlns:a16="http://schemas.microsoft.com/office/drawing/2014/main" id="{7E7E09C1-A93D-48E8-9639-B263F3EE0F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8139" y="4122739"/>
            <a:ext cx="444817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18">
            <a:extLst>
              <a:ext uri="{FF2B5EF4-FFF2-40B4-BE49-F238E27FC236}">
                <a16:creationId xmlns:a16="http://schemas.microsoft.com/office/drawing/2014/main" id="{82C3C125-096D-4571-8CCE-D8A2E63576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35501" y="881064"/>
            <a:ext cx="4651376"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lide Number Placeholder 1">
            <a:extLst>
              <a:ext uri="{FF2B5EF4-FFF2-40B4-BE49-F238E27FC236}">
                <a16:creationId xmlns:a16="http://schemas.microsoft.com/office/drawing/2014/main" id="{7072BBDA-1866-4DF9-82F7-3A3A8B93AB0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12CEB1D-2E4B-47BB-A876-8F6B3A35C862}"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36869" name="Rectangle 2">
            <a:extLst>
              <a:ext uri="{FF2B5EF4-FFF2-40B4-BE49-F238E27FC236}">
                <a16:creationId xmlns:a16="http://schemas.microsoft.com/office/drawing/2014/main" id="{8D59AB02-B303-4E27-84D3-2F4234C4CE54}"/>
              </a:ext>
            </a:extLst>
          </p:cNvPr>
          <p:cNvSpPr>
            <a:spLocks noChangeArrowheads="1"/>
          </p:cNvSpPr>
          <p:nvPr/>
        </p:nvSpPr>
        <p:spPr bwMode="auto">
          <a:xfrm>
            <a:off x="1143001" y="349250"/>
            <a:ext cx="5070476"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Times New Roman" panose="02020603050405020304" pitchFamily="18" charset="0"/>
              </a:rPr>
              <a:t>Figure 2-7  A </a:t>
            </a:r>
            <a:r>
              <a:rPr lang="en-US" altLang="en-US" sz="2400" b="1" dirty="0">
                <a:solidFill>
                  <a:srgbClr val="000000"/>
                </a:solidFill>
                <a:latin typeface="Times New Roman" panose="02020603050405020304" pitchFamily="18" charset="0"/>
              </a:rPr>
              <a:t>composite</a:t>
            </a:r>
            <a:r>
              <a:rPr lang="en-US" altLang="en-US" sz="2400" dirty="0">
                <a:solidFill>
                  <a:srgbClr val="000000"/>
                </a:solidFill>
                <a:latin typeface="Times New Roman" panose="02020603050405020304" pitchFamily="18" charset="0"/>
              </a:rPr>
              <a:t> attribute</a:t>
            </a:r>
          </a:p>
        </p:txBody>
      </p:sp>
      <p:grpSp>
        <p:nvGrpSpPr>
          <p:cNvPr id="36870" name="Group 9">
            <a:extLst>
              <a:ext uri="{FF2B5EF4-FFF2-40B4-BE49-F238E27FC236}">
                <a16:creationId xmlns:a16="http://schemas.microsoft.com/office/drawing/2014/main" id="{B18D18AA-4D5D-48CA-8887-09E0260FE681}"/>
              </a:ext>
            </a:extLst>
          </p:cNvPr>
          <p:cNvGrpSpPr>
            <a:grpSpLocks/>
          </p:cNvGrpSpPr>
          <p:nvPr/>
        </p:nvGrpSpPr>
        <p:grpSpPr bwMode="auto">
          <a:xfrm>
            <a:off x="1054100" y="1174751"/>
            <a:ext cx="5219700" cy="1570038"/>
            <a:chOff x="336" y="1412"/>
            <a:chExt cx="2656" cy="989"/>
          </a:xfrm>
        </p:grpSpPr>
        <p:sp>
          <p:nvSpPr>
            <p:cNvPr id="36879" name="Text Box 4">
              <a:extLst>
                <a:ext uri="{FF2B5EF4-FFF2-40B4-BE49-F238E27FC236}">
                  <a16:creationId xmlns:a16="http://schemas.microsoft.com/office/drawing/2014/main" id="{17AEDA36-F30C-4443-8BBF-253C5AFAF102}"/>
                </a:ext>
              </a:extLst>
            </p:cNvPr>
            <p:cNvSpPr txBox="1">
              <a:spLocks noChangeArrowheads="1"/>
            </p:cNvSpPr>
            <p:nvPr/>
          </p:nvSpPr>
          <p:spPr bwMode="auto">
            <a:xfrm>
              <a:off x="336" y="1412"/>
              <a:ext cx="1480"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b="1" dirty="0">
                  <a:solidFill>
                    <a:srgbClr val="990000"/>
                  </a:solidFill>
                  <a:latin typeface="Times New Roman" panose="02020603050405020304" pitchFamily="18" charset="0"/>
                </a:rPr>
                <a:t>An attribute broken into component parts</a:t>
              </a:r>
            </a:p>
          </p:txBody>
        </p:sp>
        <p:sp>
          <p:nvSpPr>
            <p:cNvPr id="36880" name="Line 8">
              <a:extLst>
                <a:ext uri="{FF2B5EF4-FFF2-40B4-BE49-F238E27FC236}">
                  <a16:creationId xmlns:a16="http://schemas.microsoft.com/office/drawing/2014/main" id="{D82F5496-CAC7-4685-ADB2-80238171BAC7}"/>
                </a:ext>
              </a:extLst>
            </p:cNvPr>
            <p:cNvSpPr>
              <a:spLocks noChangeShapeType="1"/>
            </p:cNvSpPr>
            <p:nvPr/>
          </p:nvSpPr>
          <p:spPr bwMode="auto">
            <a:xfrm flipV="1">
              <a:off x="1682" y="1776"/>
              <a:ext cx="1310" cy="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6871" name="Group 21">
            <a:extLst>
              <a:ext uri="{FF2B5EF4-FFF2-40B4-BE49-F238E27FC236}">
                <a16:creationId xmlns:a16="http://schemas.microsoft.com/office/drawing/2014/main" id="{2F1A9E60-DE6B-4C17-A1A9-6A2EDEB91D14}"/>
              </a:ext>
            </a:extLst>
          </p:cNvPr>
          <p:cNvGrpSpPr>
            <a:grpSpLocks/>
          </p:cNvGrpSpPr>
          <p:nvPr/>
        </p:nvGrpSpPr>
        <p:grpSpPr bwMode="auto">
          <a:xfrm>
            <a:off x="1671638" y="3273425"/>
            <a:ext cx="8843962" cy="2736850"/>
            <a:chOff x="93" y="2310"/>
            <a:chExt cx="5571" cy="1724"/>
          </a:xfrm>
        </p:grpSpPr>
        <p:sp>
          <p:nvSpPr>
            <p:cNvPr id="36872" name="Rectangle 10">
              <a:extLst>
                <a:ext uri="{FF2B5EF4-FFF2-40B4-BE49-F238E27FC236}">
                  <a16:creationId xmlns:a16="http://schemas.microsoft.com/office/drawing/2014/main" id="{6F9EF24C-409F-4EA8-A1F7-2FCFEBB2D6A2}"/>
                </a:ext>
              </a:extLst>
            </p:cNvPr>
            <p:cNvSpPr>
              <a:spLocks noChangeArrowheads="1"/>
            </p:cNvSpPr>
            <p:nvPr/>
          </p:nvSpPr>
          <p:spPr bwMode="auto">
            <a:xfrm>
              <a:off x="265" y="2310"/>
              <a:ext cx="4214"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Figure 2-8  Entity with </a:t>
              </a:r>
              <a:r>
                <a:rPr lang="en-US" altLang="en-US" sz="2400" b="1">
                  <a:solidFill>
                    <a:srgbClr val="000000"/>
                  </a:solidFill>
                  <a:latin typeface="Times New Roman" panose="02020603050405020304" pitchFamily="18" charset="0"/>
                </a:rPr>
                <a:t>multivalued</a:t>
              </a:r>
              <a:r>
                <a:rPr lang="en-US" altLang="en-US" sz="2400">
                  <a:solidFill>
                    <a:srgbClr val="000000"/>
                  </a:solidFill>
                  <a:latin typeface="Times New Roman" panose="02020603050405020304" pitchFamily="18" charset="0"/>
                </a:rPr>
                <a:t> attribute (Skill) </a:t>
              </a:r>
            </a:p>
            <a:p>
              <a:pPr>
                <a:spcBef>
                  <a:spcPct val="0"/>
                </a:spcBef>
                <a:buClrTx/>
                <a:buSzTx/>
                <a:buFontTx/>
                <a:buNone/>
              </a:pPr>
              <a:r>
                <a:rPr lang="en-US" altLang="en-US" sz="2400">
                  <a:solidFill>
                    <a:srgbClr val="000000"/>
                  </a:solidFill>
                  <a:latin typeface="Times New Roman" panose="02020603050405020304" pitchFamily="18" charset="0"/>
                </a:rPr>
                <a:t>and </a:t>
              </a:r>
              <a:r>
                <a:rPr lang="en-US" altLang="en-US" sz="2400" b="1">
                  <a:solidFill>
                    <a:srgbClr val="000000"/>
                  </a:solidFill>
                  <a:latin typeface="Times New Roman" panose="02020603050405020304" pitchFamily="18" charset="0"/>
                </a:rPr>
                <a:t>derived</a:t>
              </a:r>
              <a:r>
                <a:rPr lang="en-US" altLang="en-US" sz="2400">
                  <a:solidFill>
                    <a:srgbClr val="000000"/>
                  </a:solidFill>
                  <a:latin typeface="Times New Roman" panose="02020603050405020304" pitchFamily="18" charset="0"/>
                </a:rPr>
                <a:t> attribute (Years Employed)</a:t>
              </a:r>
            </a:p>
          </p:txBody>
        </p:sp>
        <p:grpSp>
          <p:nvGrpSpPr>
            <p:cNvPr id="36873" name="Group 14">
              <a:extLst>
                <a:ext uri="{FF2B5EF4-FFF2-40B4-BE49-F238E27FC236}">
                  <a16:creationId xmlns:a16="http://schemas.microsoft.com/office/drawing/2014/main" id="{BE104E87-1E02-4A98-BF5D-7D64546B4220}"/>
                </a:ext>
              </a:extLst>
            </p:cNvPr>
            <p:cNvGrpSpPr>
              <a:grpSpLocks/>
            </p:cNvGrpSpPr>
            <p:nvPr/>
          </p:nvGrpSpPr>
          <p:grpSpPr bwMode="auto">
            <a:xfrm>
              <a:off x="93" y="3161"/>
              <a:ext cx="2513" cy="750"/>
              <a:chOff x="93" y="3161"/>
              <a:chExt cx="2513" cy="750"/>
            </a:xfrm>
          </p:grpSpPr>
          <p:sp>
            <p:nvSpPr>
              <p:cNvPr id="36877" name="Text Box 12">
                <a:extLst>
                  <a:ext uri="{FF2B5EF4-FFF2-40B4-BE49-F238E27FC236}">
                    <a16:creationId xmlns:a16="http://schemas.microsoft.com/office/drawing/2014/main" id="{164E244D-ABC0-4290-969E-0714DE262186}"/>
                  </a:ext>
                </a:extLst>
              </p:cNvPr>
              <p:cNvSpPr txBox="1">
                <a:spLocks noChangeArrowheads="1"/>
              </p:cNvSpPr>
              <p:nvPr/>
            </p:nvSpPr>
            <p:spPr bwMode="auto">
              <a:xfrm>
                <a:off x="93" y="3161"/>
                <a:ext cx="159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dirty="0">
                    <a:solidFill>
                      <a:srgbClr val="990000"/>
                    </a:solidFill>
                  </a:rPr>
                  <a:t>Multivalued</a:t>
                </a:r>
              </a:p>
              <a:p>
                <a:pPr eaLnBrk="1" hangingPunct="1">
                  <a:spcBef>
                    <a:spcPct val="0"/>
                  </a:spcBef>
                  <a:buClrTx/>
                  <a:buSzTx/>
                  <a:buFontTx/>
                  <a:buNone/>
                </a:pPr>
                <a:r>
                  <a:rPr lang="en-US" altLang="en-US" sz="1800" dirty="0">
                    <a:solidFill>
                      <a:srgbClr val="990000"/>
                    </a:solidFill>
                  </a:rPr>
                  <a:t>an employee can have </a:t>
                </a:r>
              </a:p>
              <a:p>
                <a:pPr eaLnBrk="1" hangingPunct="1">
                  <a:spcBef>
                    <a:spcPct val="0"/>
                  </a:spcBef>
                  <a:buClrTx/>
                  <a:buSzTx/>
                  <a:buFontTx/>
                  <a:buNone/>
                </a:pPr>
                <a:r>
                  <a:rPr lang="en-US" altLang="en-US" sz="1800" dirty="0">
                    <a:solidFill>
                      <a:srgbClr val="990000"/>
                    </a:solidFill>
                  </a:rPr>
                  <a:t>more than one skill</a:t>
                </a:r>
              </a:p>
              <a:p>
                <a:pPr eaLnBrk="1" hangingPunct="1">
                  <a:spcBef>
                    <a:spcPct val="0"/>
                  </a:spcBef>
                  <a:buClrTx/>
                  <a:buSzTx/>
                  <a:buFontTx/>
                  <a:buNone/>
                </a:pPr>
                <a:endParaRPr lang="en-US" altLang="en-US" sz="1800" b="1" dirty="0">
                  <a:solidFill>
                    <a:srgbClr val="990000"/>
                  </a:solidFill>
                </a:endParaRPr>
              </a:p>
            </p:txBody>
          </p:sp>
          <p:sp>
            <p:nvSpPr>
              <p:cNvPr id="36878" name="Line 13">
                <a:extLst>
                  <a:ext uri="{FF2B5EF4-FFF2-40B4-BE49-F238E27FC236}">
                    <a16:creationId xmlns:a16="http://schemas.microsoft.com/office/drawing/2014/main" id="{A5C3A32E-3F97-41E6-9996-F3DB66084684}"/>
                  </a:ext>
                </a:extLst>
              </p:cNvPr>
              <p:cNvSpPr>
                <a:spLocks noChangeShapeType="1"/>
              </p:cNvSpPr>
              <p:nvPr/>
            </p:nvSpPr>
            <p:spPr bwMode="auto">
              <a:xfrm flipV="1">
                <a:off x="1529" y="3721"/>
                <a:ext cx="1077" cy="13"/>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6874" name="Group 20">
              <a:extLst>
                <a:ext uri="{FF2B5EF4-FFF2-40B4-BE49-F238E27FC236}">
                  <a16:creationId xmlns:a16="http://schemas.microsoft.com/office/drawing/2014/main" id="{3AFC8973-A489-46E7-B1F8-1FF6EB46B68E}"/>
                </a:ext>
              </a:extLst>
            </p:cNvPr>
            <p:cNvGrpSpPr>
              <a:grpSpLocks/>
            </p:cNvGrpSpPr>
            <p:nvPr/>
          </p:nvGrpSpPr>
          <p:grpSpPr bwMode="auto">
            <a:xfrm>
              <a:off x="3392" y="3284"/>
              <a:ext cx="2272" cy="750"/>
              <a:chOff x="3392" y="3284"/>
              <a:chExt cx="2272" cy="750"/>
            </a:xfrm>
          </p:grpSpPr>
          <p:sp>
            <p:nvSpPr>
              <p:cNvPr id="36875" name="Text Box 15">
                <a:extLst>
                  <a:ext uri="{FF2B5EF4-FFF2-40B4-BE49-F238E27FC236}">
                    <a16:creationId xmlns:a16="http://schemas.microsoft.com/office/drawing/2014/main" id="{514D31CD-A8B0-4719-9CC6-1FE91F7F6755}"/>
                  </a:ext>
                </a:extLst>
              </p:cNvPr>
              <p:cNvSpPr txBox="1">
                <a:spLocks noChangeArrowheads="1"/>
              </p:cNvSpPr>
              <p:nvPr/>
            </p:nvSpPr>
            <p:spPr bwMode="auto">
              <a:xfrm>
                <a:off x="4598" y="3284"/>
                <a:ext cx="10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a:solidFill>
                      <a:srgbClr val="990000"/>
                    </a:solidFill>
                  </a:rPr>
                  <a:t>Derived</a:t>
                </a:r>
              </a:p>
              <a:p>
                <a:pPr eaLnBrk="1" hangingPunct="1">
                  <a:spcBef>
                    <a:spcPct val="0"/>
                  </a:spcBef>
                  <a:buClrTx/>
                  <a:buSzTx/>
                  <a:buFontTx/>
                  <a:buNone/>
                </a:pPr>
                <a:r>
                  <a:rPr lang="en-US" altLang="en-US" sz="1800">
                    <a:solidFill>
                      <a:srgbClr val="990000"/>
                    </a:solidFill>
                  </a:rPr>
                  <a:t>from date employed and current date</a:t>
                </a:r>
              </a:p>
            </p:txBody>
          </p:sp>
          <p:sp>
            <p:nvSpPr>
              <p:cNvPr id="36876" name="Line 16">
                <a:extLst>
                  <a:ext uri="{FF2B5EF4-FFF2-40B4-BE49-F238E27FC236}">
                    <a16:creationId xmlns:a16="http://schemas.microsoft.com/office/drawing/2014/main" id="{93FF379F-9893-4FFC-8166-D9A26CEA86E5}"/>
                  </a:ext>
                </a:extLst>
              </p:cNvPr>
              <p:cNvSpPr>
                <a:spLocks noChangeShapeType="1"/>
              </p:cNvSpPr>
              <p:nvPr/>
            </p:nvSpPr>
            <p:spPr bwMode="auto">
              <a:xfrm flipH="1" flipV="1">
                <a:off x="3392" y="3831"/>
                <a:ext cx="1189" cy="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0">
            <a:extLst>
              <a:ext uri="{FF2B5EF4-FFF2-40B4-BE49-F238E27FC236}">
                <a16:creationId xmlns:a16="http://schemas.microsoft.com/office/drawing/2014/main" id="{B7737B3F-2A9E-4554-8767-AD62A2DD2B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7300" y="1662114"/>
            <a:ext cx="4503738"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42CE0513-191C-4C82-B22E-C5C180C7771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DABC4D5-3FA9-4CCB-886C-52DB78D1692E}" type="slidenum">
              <a:rPr lang="en-US" altLang="en-US" smtClean="0">
                <a:solidFill>
                  <a:srgbClr val="000000"/>
                </a:solidFill>
                <a:latin typeface="Arial" panose="020B0604020202020204" pitchFamily="34" charset="0"/>
              </a:rPr>
              <a:pPr eaLnBrk="1" hangingPunct="1">
                <a:defRPr/>
              </a:pPr>
              <a:t>13</a:t>
            </a:fld>
            <a:endParaRPr lang="en-US" altLang="en-US">
              <a:solidFill>
                <a:srgbClr val="000000"/>
              </a:solidFill>
              <a:latin typeface="Arial" panose="020B0604020202020204" pitchFamily="34" charset="0"/>
            </a:endParaRPr>
          </a:p>
        </p:txBody>
      </p:sp>
      <p:sp>
        <p:nvSpPr>
          <p:cNvPr id="38916" name="Rectangle 2">
            <a:extLst>
              <a:ext uri="{FF2B5EF4-FFF2-40B4-BE49-F238E27FC236}">
                <a16:creationId xmlns:a16="http://schemas.microsoft.com/office/drawing/2014/main" id="{03E10299-DBE0-48FA-8688-5ADC88902DFF}"/>
              </a:ext>
            </a:extLst>
          </p:cNvPr>
          <p:cNvSpPr>
            <a:spLocks noChangeArrowheads="1"/>
          </p:cNvSpPr>
          <p:nvPr/>
        </p:nvSpPr>
        <p:spPr bwMode="auto">
          <a:xfrm>
            <a:off x="838200" y="500064"/>
            <a:ext cx="79851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Times New Roman" panose="02020603050405020304" pitchFamily="18" charset="0"/>
              </a:rPr>
              <a:t>Figure 2-9 Simple and composite identifier attributes</a:t>
            </a:r>
          </a:p>
        </p:txBody>
      </p:sp>
      <p:sp>
        <p:nvSpPr>
          <p:cNvPr id="38917" name="Text Box 5">
            <a:extLst>
              <a:ext uri="{FF2B5EF4-FFF2-40B4-BE49-F238E27FC236}">
                <a16:creationId xmlns:a16="http://schemas.microsoft.com/office/drawing/2014/main" id="{C0220B8F-F29D-44A2-BDB6-009E1F18DCA4}"/>
              </a:ext>
            </a:extLst>
          </p:cNvPr>
          <p:cNvSpPr txBox="1">
            <a:spLocks noChangeArrowheads="1"/>
          </p:cNvSpPr>
          <p:nvPr/>
        </p:nvSpPr>
        <p:spPr bwMode="auto">
          <a:xfrm>
            <a:off x="8423276" y="2986088"/>
            <a:ext cx="18637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990000"/>
                </a:solidFill>
                <a:latin typeface="Times New Roman" panose="02020603050405020304" pitchFamily="18" charset="0"/>
              </a:rPr>
              <a:t>The identifier is boldfaced and underlined</a:t>
            </a:r>
          </a:p>
        </p:txBody>
      </p:sp>
      <p:pic>
        <p:nvPicPr>
          <p:cNvPr id="38918" name="Picture 9">
            <a:extLst>
              <a:ext uri="{FF2B5EF4-FFF2-40B4-BE49-F238E27FC236}">
                <a16:creationId xmlns:a16="http://schemas.microsoft.com/office/drawing/2014/main" id="{3FC76198-15C4-4977-A55D-73B5633D86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309813"/>
            <a:ext cx="1944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0">
            <a:extLst>
              <a:ext uri="{FF2B5EF4-FFF2-40B4-BE49-F238E27FC236}">
                <a16:creationId xmlns:a16="http://schemas.microsoft.com/office/drawing/2014/main" id="{DBF8B976-7D18-42D1-8D49-FECCEE25A20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259264"/>
            <a:ext cx="19192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6BA5CEA-4EBD-4D41-A060-3320233D8B1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804787E-A77E-48C2-9F32-C04E60525BE7}" type="slidenum">
              <a:rPr lang="en-US" altLang="en-US" smtClean="0">
                <a:solidFill>
                  <a:srgbClr val="000000"/>
                </a:solidFill>
                <a:latin typeface="Arial" panose="020B0604020202020204" pitchFamily="34" charset="0"/>
              </a:rPr>
              <a:pPr eaLnBrk="1" hangingPunct="1">
                <a:defRPr/>
              </a:pPr>
              <a:t>14</a:t>
            </a:fld>
            <a:endParaRPr lang="en-US" altLang="en-US">
              <a:solidFill>
                <a:srgbClr val="000000"/>
              </a:solidFill>
              <a:latin typeface="Arial" panose="020B0604020202020204" pitchFamily="34" charset="0"/>
            </a:endParaRPr>
          </a:p>
        </p:txBody>
      </p:sp>
      <p:sp>
        <p:nvSpPr>
          <p:cNvPr id="40963" name="Rectangle 2">
            <a:extLst>
              <a:ext uri="{FF2B5EF4-FFF2-40B4-BE49-F238E27FC236}">
                <a16:creationId xmlns:a16="http://schemas.microsoft.com/office/drawing/2014/main" id="{1B5B76E6-E449-4082-951F-9AB08AD57BF3}"/>
              </a:ext>
            </a:extLst>
          </p:cNvPr>
          <p:cNvSpPr>
            <a:spLocks noChangeArrowheads="1"/>
          </p:cNvSpPr>
          <p:nvPr/>
        </p:nvSpPr>
        <p:spPr bwMode="auto">
          <a:xfrm>
            <a:off x="2195514" y="271464"/>
            <a:ext cx="59531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Figure 2-19  Simple example of time-stamping</a:t>
            </a:r>
          </a:p>
        </p:txBody>
      </p:sp>
      <p:sp>
        <p:nvSpPr>
          <p:cNvPr id="40964" name="Text Box 4">
            <a:extLst>
              <a:ext uri="{FF2B5EF4-FFF2-40B4-BE49-F238E27FC236}">
                <a16:creationId xmlns:a16="http://schemas.microsoft.com/office/drawing/2014/main" id="{E3FB36A2-17EE-4876-9E4A-66FC4A576FF0}"/>
              </a:ext>
            </a:extLst>
          </p:cNvPr>
          <p:cNvSpPr txBox="1">
            <a:spLocks noChangeArrowheads="1"/>
          </p:cNvSpPr>
          <p:nvPr/>
        </p:nvSpPr>
        <p:spPr bwMode="auto">
          <a:xfrm>
            <a:off x="7315200" y="4572001"/>
            <a:ext cx="19812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rPr>
              <a:t>This attribute is both multivalued </a:t>
            </a:r>
            <a:r>
              <a:rPr lang="en-US" altLang="en-US" sz="2000" i="1">
                <a:solidFill>
                  <a:srgbClr val="990000"/>
                </a:solidFill>
              </a:rPr>
              <a:t>and</a:t>
            </a:r>
            <a:r>
              <a:rPr lang="en-US" altLang="en-US" sz="2000">
                <a:solidFill>
                  <a:srgbClr val="990000"/>
                </a:solidFill>
              </a:rPr>
              <a:t> composite</a:t>
            </a:r>
          </a:p>
          <a:p>
            <a:pPr>
              <a:spcBef>
                <a:spcPct val="0"/>
              </a:spcBef>
              <a:buClrTx/>
              <a:buSzTx/>
              <a:buFontTx/>
              <a:buNone/>
            </a:pPr>
            <a:endParaRPr lang="en-US" altLang="en-US" sz="2800">
              <a:solidFill>
                <a:srgbClr val="990000"/>
              </a:solidFill>
              <a:latin typeface="Times New Roman" panose="02020603050405020304" pitchFamily="18" charset="0"/>
            </a:endParaRPr>
          </a:p>
        </p:txBody>
      </p:sp>
      <p:pic>
        <p:nvPicPr>
          <p:cNvPr id="40965" name="Picture 5">
            <a:extLst>
              <a:ext uri="{FF2B5EF4-FFF2-40B4-BE49-F238E27FC236}">
                <a16:creationId xmlns:a16="http://schemas.microsoft.com/office/drawing/2014/main" id="{A5590589-E7BA-4E1D-A16D-9861262E62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5889" y="1314450"/>
            <a:ext cx="6372225"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F0B4B9-177F-4F76-9F6F-8304FBE7979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F9A8C21-293B-41D2-A226-F74B05E1D159}" type="slidenum">
              <a:rPr lang="en-US" altLang="en-US" smtClean="0">
                <a:solidFill>
                  <a:srgbClr val="000000"/>
                </a:solidFill>
                <a:latin typeface="Arial" panose="020B0604020202020204" pitchFamily="34" charset="0"/>
              </a:rPr>
              <a:pPr eaLnBrk="1" hangingPunct="1">
                <a:defRPr/>
              </a:pPr>
              <a:t>15</a:t>
            </a:fld>
            <a:endParaRPr lang="en-US" altLang="en-US">
              <a:solidFill>
                <a:srgbClr val="000000"/>
              </a:solidFill>
              <a:latin typeface="Arial" panose="020B0604020202020204" pitchFamily="34" charset="0"/>
            </a:endParaRPr>
          </a:p>
        </p:txBody>
      </p:sp>
      <p:sp>
        <p:nvSpPr>
          <p:cNvPr id="183298" name="Rectangle 2">
            <a:extLst>
              <a:ext uri="{FF2B5EF4-FFF2-40B4-BE49-F238E27FC236}">
                <a16:creationId xmlns:a16="http://schemas.microsoft.com/office/drawing/2014/main" id="{81822782-2558-4DB6-BA53-F6CDABDA0836}"/>
              </a:ext>
            </a:extLst>
          </p:cNvPr>
          <p:cNvSpPr>
            <a:spLocks noGrp="1" noChangeArrowheads="1"/>
          </p:cNvSpPr>
          <p:nvPr>
            <p:ph type="title"/>
          </p:nvPr>
        </p:nvSpPr>
        <p:spPr>
          <a:xfrm>
            <a:off x="1905000" y="228600"/>
            <a:ext cx="7772400" cy="1143000"/>
          </a:xfrm>
        </p:spPr>
        <p:txBody>
          <a:bodyPr/>
          <a:lstStyle/>
          <a:p>
            <a:pPr eaLnBrk="1" hangingPunct="1">
              <a:defRPr/>
            </a:pPr>
            <a:r>
              <a:rPr lang="en-US">
                <a:solidFill>
                  <a:srgbClr val="000000"/>
                </a:solidFill>
                <a:effectLst>
                  <a:outerShdw blurRad="38100" dist="38100" dir="2700000" algn="tl">
                    <a:srgbClr val="FFFFFF"/>
                  </a:outerShdw>
                </a:effectLst>
              </a:rPr>
              <a:t>More on Relationships</a:t>
            </a:r>
          </a:p>
        </p:txBody>
      </p:sp>
      <p:sp>
        <p:nvSpPr>
          <p:cNvPr id="183299" name="Rectangle 3">
            <a:extLst>
              <a:ext uri="{FF2B5EF4-FFF2-40B4-BE49-F238E27FC236}">
                <a16:creationId xmlns:a16="http://schemas.microsoft.com/office/drawing/2014/main" id="{E27C295B-294A-4A49-AF9C-0CABB41C5DA5}"/>
              </a:ext>
            </a:extLst>
          </p:cNvPr>
          <p:cNvSpPr>
            <a:spLocks noGrp="1" noChangeArrowheads="1"/>
          </p:cNvSpPr>
          <p:nvPr>
            <p:ph type="body" idx="1"/>
          </p:nvPr>
        </p:nvSpPr>
        <p:spPr>
          <a:xfrm>
            <a:off x="838200" y="1295400"/>
            <a:ext cx="8839200" cy="5060950"/>
          </a:xfrm>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Relationship Types vs. Relationship Instances</a:t>
            </a:r>
          </a:p>
          <a:p>
            <a:pPr lvl="1" eaLnBrk="1" hangingPunct="1">
              <a:lnSpc>
                <a:spcPct val="90000"/>
              </a:lnSpc>
              <a:defRPr/>
            </a:pPr>
            <a:r>
              <a:rPr lang="en-US" dirty="0">
                <a:solidFill>
                  <a:srgbClr val="000000"/>
                </a:solidFill>
                <a:effectLst>
                  <a:outerShdw blurRad="38100" dist="38100" dir="2700000" algn="tl">
                    <a:srgbClr val="FFFFFF"/>
                  </a:outerShdw>
                </a:effectLst>
              </a:rPr>
              <a:t>The relationship type is modeled as lines between entity types…the instance is between specific entity instances</a:t>
            </a:r>
          </a:p>
          <a:p>
            <a:pPr eaLnBrk="1" hangingPunct="1">
              <a:lnSpc>
                <a:spcPct val="90000"/>
              </a:lnSpc>
              <a:defRPr/>
            </a:pPr>
            <a:r>
              <a:rPr lang="en-US" dirty="0">
                <a:solidFill>
                  <a:srgbClr val="000000"/>
                </a:solidFill>
                <a:effectLst>
                  <a:outerShdw blurRad="38100" dist="38100" dir="2700000" algn="tl">
                    <a:srgbClr val="FFFFFF"/>
                  </a:outerShdw>
                </a:effectLst>
              </a:rPr>
              <a:t>Relationships can have attributes</a:t>
            </a:r>
          </a:p>
          <a:p>
            <a:pPr lvl="1" eaLnBrk="1" hangingPunct="1">
              <a:lnSpc>
                <a:spcPct val="90000"/>
              </a:lnSpc>
              <a:defRPr/>
            </a:pPr>
            <a:r>
              <a:rPr lang="en-US" sz="2000" dirty="0">
                <a:solidFill>
                  <a:srgbClr val="000000"/>
                </a:solidFill>
                <a:effectLst>
                  <a:outerShdw blurRad="38100" dist="38100" dir="2700000" algn="tl">
                    <a:srgbClr val="FFFFFF"/>
                  </a:outerShdw>
                </a:effectLst>
              </a:rPr>
              <a:t>These describe features pertaining to the association between the entities in the relationship</a:t>
            </a:r>
          </a:p>
          <a:p>
            <a:pPr eaLnBrk="1" hangingPunct="1">
              <a:lnSpc>
                <a:spcPct val="90000"/>
              </a:lnSpc>
              <a:defRPr/>
            </a:pPr>
            <a:r>
              <a:rPr lang="en-US" dirty="0">
                <a:solidFill>
                  <a:srgbClr val="000000"/>
                </a:solidFill>
                <a:effectLst>
                  <a:outerShdw blurRad="38100" dist="38100" dir="2700000" algn="tl">
                    <a:srgbClr val="FFFFFF"/>
                  </a:outerShdw>
                </a:effectLst>
              </a:rPr>
              <a:t>Two entities can have more than one type of relationship between them (multiple relationships)</a:t>
            </a:r>
          </a:p>
          <a:p>
            <a:pPr eaLnBrk="1" hangingPunct="1">
              <a:lnSpc>
                <a:spcPct val="90000"/>
              </a:lnSpc>
              <a:defRPr/>
            </a:pPr>
            <a:r>
              <a:rPr lang="en-US" dirty="0">
                <a:solidFill>
                  <a:srgbClr val="000000"/>
                </a:solidFill>
                <a:effectLst>
                  <a:outerShdw blurRad="38100" dist="38100" dir="2700000" algn="tl">
                    <a:srgbClr val="FFFFFF"/>
                  </a:outerShdw>
                </a:effectLst>
              </a:rPr>
              <a:t>Associative Entity–combination of relationship and entity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3299">
                                            <p:txEl>
                                              <p:pRg st="1" end="1"/>
                                            </p:txEl>
                                          </p:spTgt>
                                        </p:tgtEl>
                                        <p:attrNameLst>
                                          <p:attrName>style.visibility</p:attrName>
                                        </p:attrNameLst>
                                      </p:cBhvr>
                                      <p:to>
                                        <p:strVal val="visible"/>
                                      </p:to>
                                    </p:set>
                                    <p:anim calcmode="lin" valueType="num">
                                      <p:cBhvr additive="base">
                                        <p:cTn id="11" dur="500" fill="hold"/>
                                        <p:tgtEl>
                                          <p:spTgt spid="183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3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 calcmode="lin" valueType="num">
                                      <p:cBhvr additive="base">
                                        <p:cTn id="17" dur="500" fill="hold"/>
                                        <p:tgtEl>
                                          <p:spTgt spid="1832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32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3299">
                                            <p:txEl>
                                              <p:pRg st="3" end="3"/>
                                            </p:txEl>
                                          </p:spTgt>
                                        </p:tgtEl>
                                        <p:attrNameLst>
                                          <p:attrName>style.visibility</p:attrName>
                                        </p:attrNameLst>
                                      </p:cBhvr>
                                      <p:to>
                                        <p:strVal val="visible"/>
                                      </p:to>
                                    </p:set>
                                    <p:anim calcmode="lin" valueType="num">
                                      <p:cBhvr additive="base">
                                        <p:cTn id="21" dur="500" fill="hold"/>
                                        <p:tgtEl>
                                          <p:spTgt spid="1832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3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 calcmode="lin" valueType="num">
                                      <p:cBhvr additive="base">
                                        <p:cTn id="27" dur="500" fill="hold"/>
                                        <p:tgtEl>
                                          <p:spTgt spid="18329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3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3299">
                                            <p:txEl>
                                              <p:pRg st="5" end="5"/>
                                            </p:txEl>
                                          </p:spTgt>
                                        </p:tgtEl>
                                        <p:attrNameLst>
                                          <p:attrName>style.visibility</p:attrName>
                                        </p:attrNameLst>
                                      </p:cBhvr>
                                      <p:to>
                                        <p:strVal val="visible"/>
                                      </p:to>
                                    </p:set>
                                    <p:anim calcmode="lin" valueType="num">
                                      <p:cBhvr additive="base">
                                        <p:cTn id="33" dur="500" fill="hold"/>
                                        <p:tgtEl>
                                          <p:spTgt spid="18329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3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180622AA-38CF-4B5F-9CB8-82635A6ADF0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38D0F14-B342-4306-823D-960335FF3D94}" type="slidenum">
              <a:rPr lang="en-US" altLang="en-US" smtClean="0">
                <a:solidFill>
                  <a:srgbClr val="000000"/>
                </a:solidFill>
                <a:latin typeface="Arial" panose="020B0604020202020204" pitchFamily="34" charset="0"/>
              </a:rPr>
              <a:pPr eaLnBrk="1" hangingPunct="1">
                <a:defRPr/>
              </a:pPr>
              <a:t>16</a:t>
            </a:fld>
            <a:endParaRPr lang="en-US" altLang="en-US">
              <a:solidFill>
                <a:srgbClr val="000000"/>
              </a:solidFill>
              <a:latin typeface="Arial" panose="020B0604020202020204" pitchFamily="34" charset="0"/>
            </a:endParaRPr>
          </a:p>
        </p:txBody>
      </p:sp>
      <p:sp>
        <p:nvSpPr>
          <p:cNvPr id="49155" name="Rectangle 2">
            <a:extLst>
              <a:ext uri="{FF2B5EF4-FFF2-40B4-BE49-F238E27FC236}">
                <a16:creationId xmlns:a16="http://schemas.microsoft.com/office/drawing/2014/main" id="{8EFB100A-4B1D-49E9-949C-6D876C936DEF}"/>
              </a:ext>
            </a:extLst>
          </p:cNvPr>
          <p:cNvSpPr>
            <a:spLocks noChangeArrowheads="1"/>
          </p:cNvSpPr>
          <p:nvPr/>
        </p:nvSpPr>
        <p:spPr bwMode="auto">
          <a:xfrm>
            <a:off x="1906589" y="514350"/>
            <a:ext cx="459683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cs typeface="Tahoma" panose="020B0604030504040204" pitchFamily="34" charset="0"/>
              </a:rPr>
              <a:t>Relationship types and instances</a:t>
            </a:r>
          </a:p>
        </p:txBody>
      </p:sp>
      <p:sp>
        <p:nvSpPr>
          <p:cNvPr id="49157" name="Text Box 6">
            <a:extLst>
              <a:ext uri="{FF2B5EF4-FFF2-40B4-BE49-F238E27FC236}">
                <a16:creationId xmlns:a16="http://schemas.microsoft.com/office/drawing/2014/main" id="{290AE1F5-AD63-453D-8C3D-3DB44B666B20}"/>
              </a:ext>
            </a:extLst>
          </p:cNvPr>
          <p:cNvSpPr txBox="1">
            <a:spLocks noChangeArrowheads="1"/>
          </p:cNvSpPr>
          <p:nvPr/>
        </p:nvSpPr>
        <p:spPr bwMode="auto">
          <a:xfrm>
            <a:off x="1828800" y="2986088"/>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rgbClr val="000000"/>
                </a:solidFill>
              </a:rPr>
              <a:t>Relationship instances</a:t>
            </a:r>
          </a:p>
        </p:txBody>
      </p:sp>
      <p:pic>
        <p:nvPicPr>
          <p:cNvPr id="2" name="Picture 1">
            <a:extLst>
              <a:ext uri="{FF2B5EF4-FFF2-40B4-BE49-F238E27FC236}">
                <a16:creationId xmlns:a16="http://schemas.microsoft.com/office/drawing/2014/main" id="{966685FA-A674-422D-8B2B-39E29A2F52E6}"/>
              </a:ext>
            </a:extLst>
          </p:cNvPr>
          <p:cNvPicPr>
            <a:picLocks noChangeAspect="1"/>
          </p:cNvPicPr>
          <p:nvPr/>
        </p:nvPicPr>
        <p:blipFill>
          <a:blip r:embed="rId3"/>
          <a:stretch>
            <a:fillRect/>
          </a:stretch>
        </p:blipFill>
        <p:spPr>
          <a:xfrm>
            <a:off x="3824107" y="1440908"/>
            <a:ext cx="7715250" cy="4743450"/>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9D557F-6125-4A7A-BE33-597598A1FDE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E09CEA5-3701-48C9-B0B4-9A04F34FBB3B}" type="slidenum">
              <a:rPr lang="en-US" altLang="en-US" smtClean="0">
                <a:solidFill>
                  <a:srgbClr val="000000"/>
                </a:solidFill>
                <a:latin typeface="Arial" panose="020B0604020202020204" pitchFamily="34" charset="0"/>
              </a:rPr>
              <a:pPr eaLnBrk="1" hangingPunct="1">
                <a:defRPr/>
              </a:pPr>
              <a:t>17</a:t>
            </a:fld>
            <a:endParaRPr lang="en-US" altLang="en-US">
              <a:solidFill>
                <a:srgbClr val="000000"/>
              </a:solidFill>
              <a:latin typeface="Arial" panose="020B0604020202020204" pitchFamily="34" charset="0"/>
            </a:endParaRPr>
          </a:p>
        </p:txBody>
      </p:sp>
      <p:sp>
        <p:nvSpPr>
          <p:cNvPr id="184322" name="Rectangle 2">
            <a:extLst>
              <a:ext uri="{FF2B5EF4-FFF2-40B4-BE49-F238E27FC236}">
                <a16:creationId xmlns:a16="http://schemas.microsoft.com/office/drawing/2014/main" id="{60A5CE1D-C068-434B-8FB0-66B3CED24844}"/>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dirty="0">
                <a:solidFill>
                  <a:srgbClr val="000000"/>
                </a:solidFill>
                <a:effectLst>
                  <a:outerShdw blurRad="38100" dist="38100" dir="2700000" algn="tl">
                    <a:srgbClr val="FFFFFF"/>
                  </a:outerShdw>
                </a:effectLst>
              </a:rPr>
              <a:t>Degree of Relationships</a:t>
            </a:r>
          </a:p>
        </p:txBody>
      </p:sp>
      <p:sp>
        <p:nvSpPr>
          <p:cNvPr id="184323" name="Rectangle 3">
            <a:extLst>
              <a:ext uri="{FF2B5EF4-FFF2-40B4-BE49-F238E27FC236}">
                <a16:creationId xmlns:a16="http://schemas.microsoft.com/office/drawing/2014/main" id="{D3952CE7-A015-4979-A703-AD89B3ECE930}"/>
              </a:ext>
            </a:extLst>
          </p:cNvPr>
          <p:cNvSpPr>
            <a:spLocks noGrp="1" noChangeArrowheads="1"/>
          </p:cNvSpPr>
          <p:nvPr>
            <p:ph type="body" idx="1"/>
          </p:nvPr>
        </p:nvSpPr>
        <p:spPr/>
        <p:txBody>
          <a:bodyPr vert="horz" lIns="90488" tIns="44450" rIns="90488" bIns="44450" rtlCol="0">
            <a:normAutofit/>
          </a:bodyPr>
          <a:lstStyle/>
          <a:p>
            <a:pPr eaLnBrk="1" hangingPunct="1">
              <a:lnSpc>
                <a:spcPct val="90000"/>
              </a:lnSpc>
              <a:defRPr/>
            </a:pPr>
            <a:r>
              <a:rPr lang="en-US" sz="4400" dirty="0">
                <a:solidFill>
                  <a:srgbClr val="000000"/>
                </a:solidFill>
                <a:effectLst>
                  <a:outerShdw blurRad="38100" dist="38100" dir="2700000" algn="tl">
                    <a:srgbClr val="FFFFFF"/>
                  </a:outerShdw>
                </a:effectLst>
              </a:rPr>
              <a:t>Degree of a relationship is the number of entity types that participate in it</a:t>
            </a:r>
          </a:p>
          <a:p>
            <a:pPr lvl="1" eaLnBrk="1" hangingPunct="1">
              <a:lnSpc>
                <a:spcPct val="90000"/>
              </a:lnSpc>
              <a:defRPr/>
            </a:pPr>
            <a:r>
              <a:rPr lang="en-US" sz="4000" dirty="0">
                <a:solidFill>
                  <a:srgbClr val="000000"/>
                </a:solidFill>
                <a:effectLst>
                  <a:outerShdw blurRad="38100" dist="38100" dir="2700000" algn="tl">
                    <a:srgbClr val="FFFFFF"/>
                  </a:outerShdw>
                </a:effectLst>
              </a:rPr>
              <a:t>Unary Relationship</a:t>
            </a:r>
          </a:p>
          <a:p>
            <a:pPr lvl="1" eaLnBrk="1" hangingPunct="1">
              <a:lnSpc>
                <a:spcPct val="90000"/>
              </a:lnSpc>
              <a:defRPr/>
            </a:pPr>
            <a:r>
              <a:rPr lang="en-US" sz="4000" dirty="0">
                <a:solidFill>
                  <a:srgbClr val="000000"/>
                </a:solidFill>
                <a:effectLst>
                  <a:outerShdw blurRad="38100" dist="38100" dir="2700000" algn="tl">
                    <a:srgbClr val="FFFFFF"/>
                  </a:outerShdw>
                </a:effectLst>
              </a:rPr>
              <a:t>Binary Relationship</a:t>
            </a:r>
          </a:p>
          <a:p>
            <a:pPr lvl="1" eaLnBrk="1" hangingPunct="1">
              <a:lnSpc>
                <a:spcPct val="90000"/>
              </a:lnSpc>
              <a:defRPr/>
            </a:pPr>
            <a:r>
              <a:rPr lang="en-US" sz="4000" dirty="0">
                <a:solidFill>
                  <a:srgbClr val="000000"/>
                </a:solidFill>
                <a:effectLst>
                  <a:outerShdw blurRad="38100" dist="38100" dir="2700000" algn="tl">
                    <a:srgbClr val="FFFFFF"/>
                  </a:outerShdw>
                </a:effectLst>
              </a:rPr>
              <a:t>Ternary Relationship</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95CB9C51-FD91-4FB5-9652-D501A2941C9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AE8D696-92E9-4A50-B623-4447F1E44FE7}" type="slidenum">
              <a:rPr lang="en-US" altLang="en-US" smtClean="0">
                <a:solidFill>
                  <a:srgbClr val="000000"/>
                </a:solidFill>
                <a:latin typeface="Arial" panose="020B0604020202020204" pitchFamily="34" charset="0"/>
              </a:rPr>
              <a:pPr eaLnBrk="1" hangingPunct="1">
                <a:defRPr/>
              </a:pPr>
              <a:t>18</a:t>
            </a:fld>
            <a:endParaRPr lang="en-US" altLang="en-US">
              <a:solidFill>
                <a:srgbClr val="000000"/>
              </a:solidFill>
              <a:latin typeface="Arial" panose="020B0604020202020204" pitchFamily="34" charset="0"/>
            </a:endParaRPr>
          </a:p>
        </p:txBody>
      </p:sp>
      <p:pic>
        <p:nvPicPr>
          <p:cNvPr id="53251" name="Picture 16" descr="CAP1">
            <a:extLst>
              <a:ext uri="{FF2B5EF4-FFF2-40B4-BE49-F238E27FC236}">
                <a16:creationId xmlns:a16="http://schemas.microsoft.com/office/drawing/2014/main" id="{60332665-2641-455E-BE5A-F06111C6F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62000"/>
            <a:ext cx="8001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Rectangle 2">
            <a:extLst>
              <a:ext uri="{FF2B5EF4-FFF2-40B4-BE49-F238E27FC236}">
                <a16:creationId xmlns:a16="http://schemas.microsoft.com/office/drawing/2014/main" id="{42BD2579-FC53-405C-B178-5E928C7A01EE}"/>
              </a:ext>
            </a:extLst>
          </p:cNvPr>
          <p:cNvSpPr>
            <a:spLocks noChangeArrowheads="1"/>
          </p:cNvSpPr>
          <p:nvPr/>
        </p:nvSpPr>
        <p:spPr bwMode="auto">
          <a:xfrm>
            <a:off x="2133601" y="152400"/>
            <a:ext cx="53244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Degree of relationships – from Figure 2-2</a:t>
            </a:r>
          </a:p>
        </p:txBody>
      </p:sp>
      <p:grpSp>
        <p:nvGrpSpPr>
          <p:cNvPr id="53253" name="Group 7">
            <a:extLst>
              <a:ext uri="{FF2B5EF4-FFF2-40B4-BE49-F238E27FC236}">
                <a16:creationId xmlns:a16="http://schemas.microsoft.com/office/drawing/2014/main" id="{CACF8811-C9E4-46DF-B5E6-9D383F54971F}"/>
              </a:ext>
            </a:extLst>
          </p:cNvPr>
          <p:cNvGrpSpPr>
            <a:grpSpLocks/>
          </p:cNvGrpSpPr>
          <p:nvPr/>
        </p:nvGrpSpPr>
        <p:grpSpPr bwMode="auto">
          <a:xfrm>
            <a:off x="4708526" y="2768600"/>
            <a:ext cx="1920875" cy="2657472"/>
            <a:chOff x="432" y="2064"/>
            <a:chExt cx="1210" cy="1172"/>
          </a:xfrm>
        </p:grpSpPr>
        <p:sp>
          <p:nvSpPr>
            <p:cNvPr id="53261" name="Text Box 8">
              <a:extLst>
                <a:ext uri="{FF2B5EF4-FFF2-40B4-BE49-F238E27FC236}">
                  <a16:creationId xmlns:a16="http://schemas.microsoft.com/office/drawing/2014/main" id="{842D9878-BDFA-4D45-B774-8B01A08FDB55}"/>
                </a:ext>
              </a:extLst>
            </p:cNvPr>
            <p:cNvSpPr txBox="1">
              <a:spLocks noChangeArrowheads="1"/>
            </p:cNvSpPr>
            <p:nvPr/>
          </p:nvSpPr>
          <p:spPr bwMode="auto">
            <a:xfrm>
              <a:off x="432" y="2544"/>
              <a:ext cx="121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b="1">
                  <a:solidFill>
                    <a:srgbClr val="990000"/>
                  </a:solidFill>
                  <a:latin typeface="Times New Roman" panose="02020603050405020304" pitchFamily="18" charset="0"/>
                </a:rPr>
                <a:t>Entities of two different types related to each other</a:t>
              </a:r>
            </a:p>
          </p:txBody>
        </p:sp>
        <p:sp>
          <p:nvSpPr>
            <p:cNvPr id="53262" name="Line 9">
              <a:extLst>
                <a:ext uri="{FF2B5EF4-FFF2-40B4-BE49-F238E27FC236}">
                  <a16:creationId xmlns:a16="http://schemas.microsoft.com/office/drawing/2014/main" id="{EF271D5F-7234-4661-BEC5-5A399961147C}"/>
                </a:ext>
              </a:extLst>
            </p:cNvPr>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3255" name="Group 10">
            <a:extLst>
              <a:ext uri="{FF2B5EF4-FFF2-40B4-BE49-F238E27FC236}">
                <a16:creationId xmlns:a16="http://schemas.microsoft.com/office/drawing/2014/main" id="{323058B5-5E57-4726-974A-7D9EB28184C3}"/>
              </a:ext>
            </a:extLst>
          </p:cNvPr>
          <p:cNvGrpSpPr>
            <a:grpSpLocks/>
          </p:cNvGrpSpPr>
          <p:nvPr/>
        </p:nvGrpSpPr>
        <p:grpSpPr bwMode="auto">
          <a:xfrm>
            <a:off x="7696200" y="3759200"/>
            <a:ext cx="2286000" cy="2497139"/>
            <a:chOff x="432" y="2064"/>
            <a:chExt cx="1210" cy="1101"/>
          </a:xfrm>
        </p:grpSpPr>
        <p:sp>
          <p:nvSpPr>
            <p:cNvPr id="53259" name="Text Box 11">
              <a:extLst>
                <a:ext uri="{FF2B5EF4-FFF2-40B4-BE49-F238E27FC236}">
                  <a16:creationId xmlns:a16="http://schemas.microsoft.com/office/drawing/2014/main" id="{22E43B7B-9B18-4FA5-ACC4-15C205E1EE8E}"/>
                </a:ext>
              </a:extLst>
            </p:cNvPr>
            <p:cNvSpPr txBox="1">
              <a:spLocks noChangeArrowheads="1"/>
            </p:cNvSpPr>
            <p:nvPr/>
          </p:nvSpPr>
          <p:spPr bwMode="auto">
            <a:xfrm>
              <a:off x="432" y="2473"/>
              <a:ext cx="121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b="1">
                  <a:solidFill>
                    <a:srgbClr val="990000"/>
                  </a:solidFill>
                  <a:latin typeface="Times New Roman" panose="02020603050405020304" pitchFamily="18" charset="0"/>
                </a:rPr>
                <a:t>Entities of three different types related to each other</a:t>
              </a:r>
            </a:p>
          </p:txBody>
        </p:sp>
        <p:sp>
          <p:nvSpPr>
            <p:cNvPr id="53260" name="Line 12">
              <a:extLst>
                <a:ext uri="{FF2B5EF4-FFF2-40B4-BE49-F238E27FC236}">
                  <a16:creationId xmlns:a16="http://schemas.microsoft.com/office/drawing/2014/main" id="{FCB3DAB2-36BF-4494-8974-E9FAF7DDD55A}"/>
                </a:ext>
              </a:extLst>
            </p:cNvPr>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3256" name="Group 17">
            <a:extLst>
              <a:ext uri="{FF2B5EF4-FFF2-40B4-BE49-F238E27FC236}">
                <a16:creationId xmlns:a16="http://schemas.microsoft.com/office/drawing/2014/main" id="{4C5C915E-606B-4A9B-B102-39CE02F8ED6A}"/>
              </a:ext>
            </a:extLst>
          </p:cNvPr>
          <p:cNvGrpSpPr>
            <a:grpSpLocks/>
          </p:cNvGrpSpPr>
          <p:nvPr/>
        </p:nvGrpSpPr>
        <p:grpSpPr bwMode="auto">
          <a:xfrm>
            <a:off x="2209801" y="2819400"/>
            <a:ext cx="1920875" cy="3233738"/>
            <a:chOff x="432" y="1776"/>
            <a:chExt cx="1210" cy="2037"/>
          </a:xfrm>
        </p:grpSpPr>
        <p:sp>
          <p:nvSpPr>
            <p:cNvPr id="53257" name="Text Box 5">
              <a:extLst>
                <a:ext uri="{FF2B5EF4-FFF2-40B4-BE49-F238E27FC236}">
                  <a16:creationId xmlns:a16="http://schemas.microsoft.com/office/drawing/2014/main" id="{D6F17842-E620-4E47-9EE9-2D03E8A613D2}"/>
                </a:ext>
              </a:extLst>
            </p:cNvPr>
            <p:cNvSpPr txBox="1">
              <a:spLocks noChangeArrowheads="1"/>
            </p:cNvSpPr>
            <p:nvPr/>
          </p:nvSpPr>
          <p:spPr bwMode="auto">
            <a:xfrm>
              <a:off x="432" y="2592"/>
              <a:ext cx="1210"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b="1">
                  <a:solidFill>
                    <a:srgbClr val="990000"/>
                  </a:solidFill>
                  <a:latin typeface="Times New Roman" panose="02020603050405020304" pitchFamily="18" charset="0"/>
                </a:rPr>
                <a:t>One entity related to another of the same entity type</a:t>
              </a:r>
            </a:p>
          </p:txBody>
        </p:sp>
        <p:sp>
          <p:nvSpPr>
            <p:cNvPr id="53258" name="Line 6">
              <a:extLst>
                <a:ext uri="{FF2B5EF4-FFF2-40B4-BE49-F238E27FC236}">
                  <a16:creationId xmlns:a16="http://schemas.microsoft.com/office/drawing/2014/main" id="{722450FA-00C9-4304-887C-4259A66EE710}"/>
                </a:ext>
              </a:extLst>
            </p:cNvPr>
            <p:cNvSpPr>
              <a:spLocks noChangeShapeType="1"/>
            </p:cNvSpPr>
            <p:nvPr/>
          </p:nvSpPr>
          <p:spPr bwMode="auto">
            <a:xfrm flipV="1">
              <a:off x="1008" y="1776"/>
              <a:ext cx="0" cy="768"/>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797C0039-C2CC-4ED3-8F1C-78D63B7BB41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7FF00D3-A6F9-49D7-9849-93B46656DA72}" type="slidenum">
              <a:rPr lang="en-US" altLang="en-US" smtClean="0">
                <a:solidFill>
                  <a:srgbClr val="000000"/>
                </a:solidFill>
                <a:latin typeface="Arial" panose="020B0604020202020204" pitchFamily="34" charset="0"/>
              </a:rPr>
              <a:pPr eaLnBrk="1" hangingPunct="1">
                <a:defRPr/>
              </a:pPr>
              <a:t>19</a:t>
            </a:fld>
            <a:endParaRPr lang="en-US" altLang="en-US">
              <a:solidFill>
                <a:srgbClr val="000000"/>
              </a:solidFill>
              <a:latin typeface="Arial" panose="020B0604020202020204" pitchFamily="34" charset="0"/>
            </a:endParaRPr>
          </a:p>
        </p:txBody>
      </p:sp>
      <p:sp>
        <p:nvSpPr>
          <p:cNvPr id="55299" name="Text Box 7">
            <a:extLst>
              <a:ext uri="{FF2B5EF4-FFF2-40B4-BE49-F238E27FC236}">
                <a16:creationId xmlns:a16="http://schemas.microsoft.com/office/drawing/2014/main" id="{2E025B44-899E-4D52-A62D-EE84181C9B24}"/>
              </a:ext>
            </a:extLst>
          </p:cNvPr>
          <p:cNvSpPr txBox="1">
            <a:spLocks noChangeArrowheads="1"/>
          </p:cNvSpPr>
          <p:nvPr/>
        </p:nvSpPr>
        <p:spPr bwMode="auto">
          <a:xfrm>
            <a:off x="2041526" y="387351"/>
            <a:ext cx="6677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000000"/>
                </a:solidFill>
              </a:rPr>
              <a:t>Figure 2-12 Examples of relationships of different degrees</a:t>
            </a:r>
          </a:p>
          <a:p>
            <a:pPr eaLnBrk="1" hangingPunct="1">
              <a:spcBef>
                <a:spcPct val="0"/>
              </a:spcBef>
              <a:buClrTx/>
              <a:buSzTx/>
              <a:buFontTx/>
              <a:buNone/>
            </a:pPr>
            <a:endParaRPr lang="en-US" altLang="en-US" sz="2000">
              <a:solidFill>
                <a:srgbClr val="000000"/>
              </a:solidFill>
            </a:endParaRPr>
          </a:p>
          <a:p>
            <a:pPr eaLnBrk="1" hangingPunct="1">
              <a:spcBef>
                <a:spcPct val="0"/>
              </a:spcBef>
              <a:buClrTx/>
              <a:buSzTx/>
              <a:buFontTx/>
              <a:buNone/>
            </a:pPr>
            <a:r>
              <a:rPr lang="en-US" altLang="en-US" sz="2000">
                <a:solidFill>
                  <a:srgbClr val="000000"/>
                </a:solidFill>
              </a:rPr>
              <a:t>a) Unary relationships</a:t>
            </a:r>
          </a:p>
        </p:txBody>
      </p:sp>
      <p:pic>
        <p:nvPicPr>
          <p:cNvPr id="55300" name="Picture 4">
            <a:extLst>
              <a:ext uri="{FF2B5EF4-FFF2-40B4-BE49-F238E27FC236}">
                <a16:creationId xmlns:a16="http://schemas.microsoft.com/office/drawing/2014/main" id="{21053B01-B158-43AB-B435-B6BC3C74D7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6" y="1871663"/>
            <a:ext cx="8431213"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F5FD4A-048A-4D66-BE43-43D67371A19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7726FD0-A61D-4350-B908-7D7C2AA28BF6}" type="slidenum">
              <a:rPr lang="en-US" altLang="en-US" smtClean="0">
                <a:solidFill>
                  <a:srgbClr val="000000"/>
                </a:solidFill>
                <a:latin typeface="Arial" panose="020B0604020202020204" pitchFamily="34" charset="0"/>
              </a:rPr>
              <a:pPr eaLnBrk="1" hangingPunct="1">
                <a:defRPr/>
              </a:pPr>
              <a:t>2</a:t>
            </a:fld>
            <a:endParaRPr lang="en-US" altLang="en-US">
              <a:solidFill>
                <a:srgbClr val="000000"/>
              </a:solidFill>
              <a:latin typeface="Arial" panose="020B0604020202020204" pitchFamily="34" charset="0"/>
            </a:endParaRPr>
          </a:p>
        </p:txBody>
      </p:sp>
      <p:sp>
        <p:nvSpPr>
          <p:cNvPr id="231426" name="Rectangle 2">
            <a:extLst>
              <a:ext uri="{FF2B5EF4-FFF2-40B4-BE49-F238E27FC236}">
                <a16:creationId xmlns:a16="http://schemas.microsoft.com/office/drawing/2014/main" id="{EFD79C9C-97EE-403A-8429-D02460C9AF4C}"/>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Business Rules</a:t>
            </a:r>
          </a:p>
        </p:txBody>
      </p:sp>
      <p:sp>
        <p:nvSpPr>
          <p:cNvPr id="231427" name="Rectangle 3">
            <a:extLst>
              <a:ext uri="{FF2B5EF4-FFF2-40B4-BE49-F238E27FC236}">
                <a16:creationId xmlns:a16="http://schemas.microsoft.com/office/drawing/2014/main" id="{935FE717-1522-4C62-9FA3-FB2ED154E9F0}"/>
              </a:ext>
            </a:extLst>
          </p:cNvPr>
          <p:cNvSpPr>
            <a:spLocks noGrp="1" noChangeArrowheads="1"/>
          </p:cNvSpPr>
          <p:nvPr>
            <p:ph type="body" idx="1"/>
          </p:nvPr>
        </p:nvSpPr>
        <p:spPr>
          <a:xfrm>
            <a:off x="838200" y="1712913"/>
            <a:ext cx="9390063" cy="4324816"/>
          </a:xfrm>
        </p:spPr>
        <p:txBody>
          <a:bodyPr/>
          <a:lstStyle/>
          <a:p>
            <a:pPr eaLnBrk="1" hangingPunct="1">
              <a:defRPr/>
            </a:pPr>
            <a:r>
              <a:rPr lang="en-US" dirty="0">
                <a:solidFill>
                  <a:srgbClr val="000000"/>
                </a:solidFill>
                <a:effectLst>
                  <a:outerShdw blurRad="38100" dist="38100" dir="2700000" algn="tl">
                    <a:srgbClr val="FFFFFF"/>
                  </a:outerShdw>
                </a:effectLst>
              </a:rPr>
              <a:t>Are statements that define or constrain some aspect of the business</a:t>
            </a:r>
          </a:p>
          <a:p>
            <a:pPr eaLnBrk="1" hangingPunct="1">
              <a:defRPr/>
            </a:pPr>
            <a:endParaRPr lang="en-US"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Are derived from policies, procedures, events, functions</a:t>
            </a:r>
          </a:p>
          <a:p>
            <a:pPr eaLnBrk="1" hangingPunct="1">
              <a:defRPr/>
            </a:pPr>
            <a:endParaRPr lang="en-US"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Are automated through DBMS software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additive="base">
                                        <p:cTn id="7" dur="500" fill="hold"/>
                                        <p:tgtEl>
                                          <p:spTgt spid="231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427">
                                            <p:txEl>
                                              <p:pRg st="2" end="2"/>
                                            </p:txEl>
                                          </p:spTgt>
                                        </p:tgtEl>
                                        <p:attrNameLst>
                                          <p:attrName>style.visibility</p:attrName>
                                        </p:attrNameLst>
                                      </p:cBhvr>
                                      <p:to>
                                        <p:strVal val="visible"/>
                                      </p:to>
                                    </p:set>
                                    <p:anim calcmode="lin" valueType="num">
                                      <p:cBhvr additive="base">
                                        <p:cTn id="13" dur="500" fill="hold"/>
                                        <p:tgtEl>
                                          <p:spTgt spid="2314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1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anim calcmode="lin" valueType="num">
                                      <p:cBhvr additive="base">
                                        <p:cTn id="19" dur="500" fill="hold"/>
                                        <p:tgtEl>
                                          <p:spTgt spid="2314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14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831E71E-CAC4-4142-85EB-C5765594B7D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D79BACC-2E5B-4EF0-AB15-81E25DBBDD2F}" type="slidenum">
              <a:rPr lang="en-US" altLang="en-US" smtClean="0">
                <a:solidFill>
                  <a:srgbClr val="000000"/>
                </a:solidFill>
                <a:latin typeface="Arial" panose="020B0604020202020204" pitchFamily="34" charset="0"/>
              </a:rPr>
              <a:pPr eaLnBrk="1" hangingPunct="1">
                <a:defRPr/>
              </a:pPr>
              <a:t>20</a:t>
            </a:fld>
            <a:endParaRPr lang="en-US" altLang="en-US">
              <a:solidFill>
                <a:srgbClr val="000000"/>
              </a:solidFill>
              <a:latin typeface="Arial" panose="020B0604020202020204" pitchFamily="34" charset="0"/>
            </a:endParaRPr>
          </a:p>
        </p:txBody>
      </p:sp>
      <p:sp>
        <p:nvSpPr>
          <p:cNvPr id="57347" name="Text Box 3">
            <a:extLst>
              <a:ext uri="{FF2B5EF4-FFF2-40B4-BE49-F238E27FC236}">
                <a16:creationId xmlns:a16="http://schemas.microsoft.com/office/drawing/2014/main" id="{B453902D-6768-4089-82C8-DFF666CBF0B5}"/>
              </a:ext>
            </a:extLst>
          </p:cNvPr>
          <p:cNvSpPr txBox="1">
            <a:spLocks noChangeArrowheads="1"/>
          </p:cNvSpPr>
          <p:nvPr/>
        </p:nvSpPr>
        <p:spPr bwMode="auto">
          <a:xfrm>
            <a:off x="2041526" y="387351"/>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000000"/>
                </a:solidFill>
              </a:rPr>
              <a:t>Figure 2-12 Examples of relationships of different degrees (cont.)</a:t>
            </a:r>
          </a:p>
          <a:p>
            <a:pPr eaLnBrk="1" hangingPunct="1">
              <a:spcBef>
                <a:spcPct val="0"/>
              </a:spcBef>
              <a:buClrTx/>
              <a:buSzTx/>
              <a:buFontTx/>
              <a:buNone/>
            </a:pPr>
            <a:endParaRPr lang="en-US" altLang="en-US" sz="2000">
              <a:solidFill>
                <a:srgbClr val="000000"/>
              </a:solidFill>
            </a:endParaRPr>
          </a:p>
          <a:p>
            <a:pPr eaLnBrk="1" hangingPunct="1">
              <a:spcBef>
                <a:spcPct val="0"/>
              </a:spcBef>
              <a:buClrTx/>
              <a:buSzTx/>
              <a:buFontTx/>
              <a:buNone/>
            </a:pPr>
            <a:r>
              <a:rPr lang="en-US" altLang="en-US" sz="2000">
                <a:solidFill>
                  <a:srgbClr val="000000"/>
                </a:solidFill>
              </a:rPr>
              <a:t>b) Binary relationships</a:t>
            </a:r>
          </a:p>
        </p:txBody>
      </p:sp>
      <p:pic>
        <p:nvPicPr>
          <p:cNvPr id="57348" name="Picture 4">
            <a:extLst>
              <a:ext uri="{FF2B5EF4-FFF2-40B4-BE49-F238E27FC236}">
                <a16:creationId xmlns:a16="http://schemas.microsoft.com/office/drawing/2014/main" id="{3791F532-D43A-4CEA-85E0-3726F1520E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3726" y="1914526"/>
            <a:ext cx="8499475"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7">
            <a:extLst>
              <a:ext uri="{FF2B5EF4-FFF2-40B4-BE49-F238E27FC236}">
                <a16:creationId xmlns:a16="http://schemas.microsoft.com/office/drawing/2014/main" id="{F80684B3-9A31-4D2E-BC56-8C81AA64D8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1876" y="1555751"/>
            <a:ext cx="7273925"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a:extLst>
              <a:ext uri="{FF2B5EF4-FFF2-40B4-BE49-F238E27FC236}">
                <a16:creationId xmlns:a16="http://schemas.microsoft.com/office/drawing/2014/main" id="{D0B1E703-30EF-4A79-8B49-32DB160D73F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275F73C-C585-4AB8-A7ED-D3A7D2994F7C}" type="slidenum">
              <a:rPr lang="en-US" altLang="en-US" smtClean="0">
                <a:solidFill>
                  <a:srgbClr val="000000"/>
                </a:solidFill>
                <a:latin typeface="Arial" panose="020B0604020202020204" pitchFamily="34" charset="0"/>
              </a:rPr>
              <a:pPr eaLnBrk="1" hangingPunct="1">
                <a:defRPr/>
              </a:pPr>
              <a:t>21</a:t>
            </a:fld>
            <a:endParaRPr lang="en-US" altLang="en-US">
              <a:solidFill>
                <a:srgbClr val="000000"/>
              </a:solidFill>
              <a:latin typeface="Arial" panose="020B0604020202020204" pitchFamily="34" charset="0"/>
            </a:endParaRPr>
          </a:p>
        </p:txBody>
      </p:sp>
      <p:sp>
        <p:nvSpPr>
          <p:cNvPr id="59396" name="Text Box 3">
            <a:extLst>
              <a:ext uri="{FF2B5EF4-FFF2-40B4-BE49-F238E27FC236}">
                <a16:creationId xmlns:a16="http://schemas.microsoft.com/office/drawing/2014/main" id="{0F3499B4-107F-4645-82E2-52D4FA8B5716}"/>
              </a:ext>
            </a:extLst>
          </p:cNvPr>
          <p:cNvSpPr txBox="1">
            <a:spLocks noChangeArrowheads="1"/>
          </p:cNvSpPr>
          <p:nvPr/>
        </p:nvSpPr>
        <p:spPr bwMode="auto">
          <a:xfrm>
            <a:off x="2041526" y="387351"/>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000000"/>
                </a:solidFill>
              </a:rPr>
              <a:t>Figure 2-12 Examples of relationships of different degrees (cont.)</a:t>
            </a:r>
          </a:p>
          <a:p>
            <a:pPr eaLnBrk="1" hangingPunct="1">
              <a:spcBef>
                <a:spcPct val="0"/>
              </a:spcBef>
              <a:buClrTx/>
              <a:buSzTx/>
              <a:buFontTx/>
              <a:buNone/>
            </a:pPr>
            <a:endParaRPr lang="en-US" altLang="en-US" sz="2000">
              <a:solidFill>
                <a:srgbClr val="000000"/>
              </a:solidFill>
            </a:endParaRPr>
          </a:p>
          <a:p>
            <a:pPr eaLnBrk="1" hangingPunct="1">
              <a:spcBef>
                <a:spcPct val="0"/>
              </a:spcBef>
              <a:buClrTx/>
              <a:buSzTx/>
              <a:buFontTx/>
              <a:buNone/>
            </a:pPr>
            <a:r>
              <a:rPr lang="en-US" altLang="en-US" sz="2000">
                <a:solidFill>
                  <a:srgbClr val="000000"/>
                </a:solidFill>
              </a:rPr>
              <a:t>c) Ternary relationship</a:t>
            </a:r>
          </a:p>
        </p:txBody>
      </p:sp>
      <p:grpSp>
        <p:nvGrpSpPr>
          <p:cNvPr id="59397" name="Group 7">
            <a:extLst>
              <a:ext uri="{FF2B5EF4-FFF2-40B4-BE49-F238E27FC236}">
                <a16:creationId xmlns:a16="http://schemas.microsoft.com/office/drawing/2014/main" id="{58329375-3A83-4E19-988E-A564AB1B3197}"/>
              </a:ext>
            </a:extLst>
          </p:cNvPr>
          <p:cNvGrpSpPr>
            <a:grpSpLocks/>
          </p:cNvGrpSpPr>
          <p:nvPr/>
        </p:nvGrpSpPr>
        <p:grpSpPr bwMode="auto">
          <a:xfrm>
            <a:off x="2795588" y="4249738"/>
            <a:ext cx="6653212" cy="1981200"/>
            <a:chOff x="801" y="2640"/>
            <a:chExt cx="4191" cy="1248"/>
          </a:xfrm>
        </p:grpSpPr>
        <p:sp>
          <p:nvSpPr>
            <p:cNvPr id="59398" name="Text Box 5">
              <a:extLst>
                <a:ext uri="{FF2B5EF4-FFF2-40B4-BE49-F238E27FC236}">
                  <a16:creationId xmlns:a16="http://schemas.microsoft.com/office/drawing/2014/main" id="{668C0552-F70A-4629-95DB-646FA69C2D14}"/>
                </a:ext>
              </a:extLst>
            </p:cNvPr>
            <p:cNvSpPr txBox="1">
              <a:spLocks noChangeArrowheads="1"/>
            </p:cNvSpPr>
            <p:nvPr/>
          </p:nvSpPr>
          <p:spPr bwMode="auto">
            <a:xfrm>
              <a:off x="801" y="3600"/>
              <a:ext cx="4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b="1">
                  <a:solidFill>
                    <a:srgbClr val="990000"/>
                  </a:solidFill>
                  <a:latin typeface="Times New Roman" panose="02020603050405020304" pitchFamily="18" charset="0"/>
                </a:rPr>
                <a:t>Note: a relationship can have attributes of its own</a:t>
              </a:r>
            </a:p>
          </p:txBody>
        </p:sp>
        <p:sp>
          <p:nvSpPr>
            <p:cNvPr id="59399" name="Oval 6">
              <a:extLst>
                <a:ext uri="{FF2B5EF4-FFF2-40B4-BE49-F238E27FC236}">
                  <a16:creationId xmlns:a16="http://schemas.microsoft.com/office/drawing/2014/main" id="{930898CC-62FF-4E2C-A880-78E6AE5D757A}"/>
                </a:ext>
              </a:extLst>
            </p:cNvPr>
            <p:cNvSpPr>
              <a:spLocks noChangeArrowheads="1"/>
            </p:cNvSpPr>
            <p:nvPr/>
          </p:nvSpPr>
          <p:spPr bwMode="auto">
            <a:xfrm>
              <a:off x="2405" y="2640"/>
              <a:ext cx="1161" cy="720"/>
            </a:xfrm>
            <a:prstGeom prst="ellipse">
              <a:avLst/>
            </a:prstGeom>
            <a:noFill/>
            <a:ln w="25400" algn="ctr">
              <a:solidFill>
                <a:srgbClr val="990000"/>
              </a:solidFill>
              <a:prstDash val="dash"/>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635A1A-CC61-4936-8262-94B01CD361D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1F598CC-490C-4695-AE2B-A7A9406F6CEC}" type="slidenum">
              <a:rPr lang="en-US" altLang="en-US" smtClean="0">
                <a:solidFill>
                  <a:srgbClr val="000000"/>
                </a:solidFill>
                <a:latin typeface="Arial" panose="020B0604020202020204" pitchFamily="34" charset="0"/>
              </a:rPr>
              <a:pPr eaLnBrk="1" hangingPunct="1">
                <a:defRPr/>
              </a:pPr>
              <a:t>22</a:t>
            </a:fld>
            <a:endParaRPr lang="en-US" altLang="en-US">
              <a:solidFill>
                <a:srgbClr val="000000"/>
              </a:solidFill>
              <a:latin typeface="Arial" panose="020B0604020202020204" pitchFamily="34" charset="0"/>
            </a:endParaRPr>
          </a:p>
        </p:txBody>
      </p:sp>
      <p:sp>
        <p:nvSpPr>
          <p:cNvPr id="188418" name="Rectangle 2">
            <a:extLst>
              <a:ext uri="{FF2B5EF4-FFF2-40B4-BE49-F238E27FC236}">
                <a16:creationId xmlns:a16="http://schemas.microsoft.com/office/drawing/2014/main" id="{A577FBE4-18BB-4693-9B77-3B9AB8EC5B60}"/>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Cardinality of Relationships</a:t>
            </a:r>
          </a:p>
        </p:txBody>
      </p:sp>
      <p:sp>
        <p:nvSpPr>
          <p:cNvPr id="188419" name="Rectangle 3">
            <a:extLst>
              <a:ext uri="{FF2B5EF4-FFF2-40B4-BE49-F238E27FC236}">
                <a16:creationId xmlns:a16="http://schemas.microsoft.com/office/drawing/2014/main" id="{F6D089B3-1765-4FFC-A6F1-51BA89B7D65F}"/>
              </a:ext>
            </a:extLst>
          </p:cNvPr>
          <p:cNvSpPr>
            <a:spLocks noGrp="1" noChangeArrowheads="1"/>
          </p:cNvSpPr>
          <p:nvPr>
            <p:ph type="body" idx="1"/>
          </p:nvPr>
        </p:nvSpPr>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One-to-One</a:t>
            </a:r>
          </a:p>
          <a:p>
            <a:pPr lvl="1" eaLnBrk="1" hangingPunct="1">
              <a:lnSpc>
                <a:spcPct val="90000"/>
              </a:lnSpc>
              <a:defRPr/>
            </a:pPr>
            <a:r>
              <a:rPr lang="en-US" dirty="0">
                <a:solidFill>
                  <a:srgbClr val="000000"/>
                </a:solidFill>
                <a:effectLst>
                  <a:outerShdw blurRad="38100" dist="38100" dir="2700000" algn="tl">
                    <a:srgbClr val="FFFFFF"/>
                  </a:outerShdw>
                </a:effectLst>
              </a:rPr>
              <a:t>Each entity in the relationship will have exactly one related entity</a:t>
            </a:r>
          </a:p>
          <a:p>
            <a:pPr eaLnBrk="1" hangingPunct="1">
              <a:lnSpc>
                <a:spcPct val="90000"/>
              </a:lnSpc>
              <a:defRPr/>
            </a:pPr>
            <a:r>
              <a:rPr lang="en-US" dirty="0">
                <a:solidFill>
                  <a:srgbClr val="000000"/>
                </a:solidFill>
                <a:effectLst>
                  <a:outerShdw blurRad="38100" dist="38100" dir="2700000" algn="tl">
                    <a:srgbClr val="FFFFFF"/>
                  </a:outerShdw>
                </a:effectLst>
              </a:rPr>
              <a:t>One-to-Many</a:t>
            </a:r>
          </a:p>
          <a:p>
            <a:pPr lvl="1" eaLnBrk="1" hangingPunct="1">
              <a:lnSpc>
                <a:spcPct val="90000"/>
              </a:lnSpc>
              <a:defRPr/>
            </a:pPr>
            <a:r>
              <a:rPr lang="en-US" dirty="0">
                <a:solidFill>
                  <a:srgbClr val="000000"/>
                </a:solidFill>
                <a:effectLst>
                  <a:outerShdw blurRad="38100" dist="38100" dir="2700000" algn="tl">
                    <a:srgbClr val="FFFFFF"/>
                  </a:outerShdw>
                </a:effectLst>
              </a:rPr>
              <a:t>An entity on one side of the relationship can have many related entities, but an entity on the other side will have a maximum of one related entity</a:t>
            </a:r>
          </a:p>
          <a:p>
            <a:pPr eaLnBrk="1" hangingPunct="1">
              <a:lnSpc>
                <a:spcPct val="90000"/>
              </a:lnSpc>
              <a:defRPr/>
            </a:pPr>
            <a:r>
              <a:rPr lang="en-US" dirty="0">
                <a:solidFill>
                  <a:srgbClr val="000000"/>
                </a:solidFill>
                <a:effectLst>
                  <a:outerShdw blurRad="38100" dist="38100" dir="2700000" algn="tl">
                    <a:srgbClr val="FFFFFF"/>
                  </a:outerShdw>
                </a:effectLst>
              </a:rPr>
              <a:t>Many-to-Many</a:t>
            </a:r>
          </a:p>
          <a:p>
            <a:pPr lvl="1" eaLnBrk="1" hangingPunct="1">
              <a:lnSpc>
                <a:spcPct val="90000"/>
              </a:lnSpc>
              <a:defRPr/>
            </a:pPr>
            <a:r>
              <a:rPr lang="en-US" dirty="0">
                <a:solidFill>
                  <a:srgbClr val="000000"/>
                </a:solidFill>
                <a:effectLst>
                  <a:outerShdw blurRad="38100" dist="38100" dir="2700000" algn="tl">
                    <a:srgbClr val="FFFFFF"/>
                  </a:outerShdw>
                </a:effectLst>
              </a:rPr>
              <a:t>Entities on both sides of the relationship can have many related entities on the other side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additive="base">
                                        <p:cTn id="7" dur="500" fill="hold"/>
                                        <p:tgtEl>
                                          <p:spTgt spid="188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84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8419">
                                            <p:txEl>
                                              <p:pRg st="1" end="1"/>
                                            </p:txEl>
                                          </p:spTgt>
                                        </p:tgtEl>
                                        <p:attrNameLst>
                                          <p:attrName>style.visibility</p:attrName>
                                        </p:attrNameLst>
                                      </p:cBhvr>
                                      <p:to>
                                        <p:strVal val="visible"/>
                                      </p:to>
                                    </p:set>
                                    <p:anim calcmode="lin" valueType="num">
                                      <p:cBhvr additive="base">
                                        <p:cTn id="11" dur="500" fill="hold"/>
                                        <p:tgtEl>
                                          <p:spTgt spid="1884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8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 calcmode="lin" valueType="num">
                                      <p:cBhvr additive="base">
                                        <p:cTn id="17" dur="500" fill="hold"/>
                                        <p:tgtEl>
                                          <p:spTgt spid="1884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84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8419">
                                            <p:txEl>
                                              <p:pRg st="3" end="3"/>
                                            </p:txEl>
                                          </p:spTgt>
                                        </p:tgtEl>
                                        <p:attrNameLst>
                                          <p:attrName>style.visibility</p:attrName>
                                        </p:attrNameLst>
                                      </p:cBhvr>
                                      <p:to>
                                        <p:strVal val="visible"/>
                                      </p:to>
                                    </p:set>
                                    <p:anim calcmode="lin" valueType="num">
                                      <p:cBhvr additive="base">
                                        <p:cTn id="21" dur="500" fill="hold"/>
                                        <p:tgtEl>
                                          <p:spTgt spid="1884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8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 calcmode="lin" valueType="num">
                                      <p:cBhvr additive="base">
                                        <p:cTn id="27" dur="500" fill="hold"/>
                                        <p:tgtEl>
                                          <p:spTgt spid="1884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841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8419">
                                            <p:txEl>
                                              <p:pRg st="5" end="5"/>
                                            </p:txEl>
                                          </p:spTgt>
                                        </p:tgtEl>
                                        <p:attrNameLst>
                                          <p:attrName>style.visibility</p:attrName>
                                        </p:attrNameLst>
                                      </p:cBhvr>
                                      <p:to>
                                        <p:strVal val="visible"/>
                                      </p:to>
                                    </p:set>
                                    <p:anim calcmode="lin" valueType="num">
                                      <p:cBhvr additive="base">
                                        <p:cTn id="31" dur="500" fill="hold"/>
                                        <p:tgtEl>
                                          <p:spTgt spid="18841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84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08E39C-0384-4EB4-9F46-F3096C86B89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79CF1B5-EAAF-4D1F-B7AB-1A87B67536A4}" type="slidenum">
              <a:rPr lang="en-US" altLang="en-US" smtClean="0">
                <a:solidFill>
                  <a:srgbClr val="000000"/>
                </a:solidFill>
                <a:latin typeface="Arial" panose="020B0604020202020204" pitchFamily="34" charset="0"/>
              </a:rPr>
              <a:pPr eaLnBrk="1" hangingPunct="1">
                <a:defRPr/>
              </a:pPr>
              <a:t>23</a:t>
            </a:fld>
            <a:endParaRPr lang="en-US" altLang="en-US">
              <a:solidFill>
                <a:srgbClr val="000000"/>
              </a:solidFill>
              <a:latin typeface="Arial" panose="020B0604020202020204" pitchFamily="34" charset="0"/>
            </a:endParaRPr>
          </a:p>
        </p:txBody>
      </p:sp>
      <p:sp>
        <p:nvSpPr>
          <p:cNvPr id="189442" name="Rectangle 2">
            <a:extLst>
              <a:ext uri="{FF2B5EF4-FFF2-40B4-BE49-F238E27FC236}">
                <a16:creationId xmlns:a16="http://schemas.microsoft.com/office/drawing/2014/main" id="{4A8970E2-02AD-4F34-BBDA-7B9B1BD782AB}"/>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Cardinality Constraints</a:t>
            </a:r>
          </a:p>
        </p:txBody>
      </p:sp>
      <p:sp>
        <p:nvSpPr>
          <p:cNvPr id="189443" name="Rectangle 3">
            <a:extLst>
              <a:ext uri="{FF2B5EF4-FFF2-40B4-BE49-F238E27FC236}">
                <a16:creationId xmlns:a16="http://schemas.microsoft.com/office/drawing/2014/main" id="{EEE2E682-3FD9-41A4-BF16-26CC81798205}"/>
              </a:ext>
            </a:extLst>
          </p:cNvPr>
          <p:cNvSpPr>
            <a:spLocks noGrp="1" noChangeArrowheads="1"/>
          </p:cNvSpPr>
          <p:nvPr>
            <p:ph type="body" idx="1"/>
          </p:nvPr>
        </p:nvSpPr>
        <p:spPr>
          <a:xfrm>
            <a:off x="838200" y="1559859"/>
            <a:ext cx="9448800" cy="4316505"/>
          </a:xfrm>
        </p:spPr>
        <p:txBody>
          <a:bodyPr vert="horz" lIns="90488" tIns="44450" rIns="90488" bIns="44450" rtlCol="0">
            <a:normAutofit/>
          </a:bodyPr>
          <a:lstStyle/>
          <a:p>
            <a:pPr eaLnBrk="1" hangingPunct="1">
              <a:lnSpc>
                <a:spcPct val="90000"/>
              </a:lnSpc>
              <a:defRPr/>
            </a:pPr>
            <a:r>
              <a:rPr lang="en-US" dirty="0">
                <a:solidFill>
                  <a:srgbClr val="000000"/>
                </a:solidFill>
                <a:effectLst>
                  <a:outerShdw blurRad="38100" dist="38100" dir="2700000" algn="tl">
                    <a:srgbClr val="FFFFFF"/>
                  </a:outerShdw>
                </a:effectLst>
              </a:rPr>
              <a:t>Cardinality Constraints—the number of instances of one entity that can or must be associated with each instance of another entity</a:t>
            </a:r>
          </a:p>
          <a:p>
            <a:pPr eaLnBrk="1" hangingPunct="1">
              <a:lnSpc>
                <a:spcPct val="90000"/>
              </a:lnSpc>
              <a:defRPr/>
            </a:pPr>
            <a:r>
              <a:rPr lang="en-US" dirty="0">
                <a:solidFill>
                  <a:srgbClr val="000000"/>
                </a:solidFill>
                <a:effectLst>
                  <a:outerShdw blurRad="38100" dist="38100" dir="2700000" algn="tl">
                    <a:srgbClr val="FFFFFF"/>
                  </a:outerShdw>
                </a:effectLst>
              </a:rPr>
              <a:t>Minimum Cardinality</a:t>
            </a:r>
          </a:p>
          <a:p>
            <a:pPr lvl="1" eaLnBrk="1" hangingPunct="1">
              <a:lnSpc>
                <a:spcPct val="90000"/>
              </a:lnSpc>
              <a:defRPr/>
            </a:pPr>
            <a:r>
              <a:rPr lang="en-US" dirty="0">
                <a:solidFill>
                  <a:srgbClr val="000000"/>
                </a:solidFill>
                <a:effectLst>
                  <a:outerShdw blurRad="38100" dist="38100" dir="2700000" algn="tl">
                    <a:srgbClr val="FFFFFF"/>
                  </a:outerShdw>
                </a:effectLst>
              </a:rPr>
              <a:t>If zero, then optional</a:t>
            </a:r>
          </a:p>
          <a:p>
            <a:pPr lvl="1" eaLnBrk="1" hangingPunct="1">
              <a:lnSpc>
                <a:spcPct val="90000"/>
              </a:lnSpc>
              <a:defRPr/>
            </a:pPr>
            <a:r>
              <a:rPr lang="en-US" dirty="0">
                <a:solidFill>
                  <a:srgbClr val="000000"/>
                </a:solidFill>
                <a:effectLst>
                  <a:outerShdw blurRad="38100" dist="38100" dir="2700000" algn="tl">
                    <a:srgbClr val="FFFFFF"/>
                  </a:outerShdw>
                </a:effectLst>
              </a:rPr>
              <a:t>If one or more, then mandatory</a:t>
            </a:r>
          </a:p>
          <a:p>
            <a:pPr eaLnBrk="1" hangingPunct="1">
              <a:lnSpc>
                <a:spcPct val="90000"/>
              </a:lnSpc>
              <a:defRPr/>
            </a:pPr>
            <a:r>
              <a:rPr lang="en-US" dirty="0">
                <a:solidFill>
                  <a:srgbClr val="000000"/>
                </a:solidFill>
                <a:effectLst>
                  <a:outerShdw blurRad="38100" dist="38100" dir="2700000" algn="tl">
                    <a:srgbClr val="FFFFFF"/>
                  </a:outerShdw>
                </a:effectLst>
              </a:rPr>
              <a:t>Maximum Cardinality</a:t>
            </a:r>
          </a:p>
          <a:p>
            <a:pPr lvl="1" eaLnBrk="1" hangingPunct="1">
              <a:lnSpc>
                <a:spcPct val="90000"/>
              </a:lnSpc>
              <a:defRPr/>
            </a:pPr>
            <a:r>
              <a:rPr lang="en-US" dirty="0">
                <a:solidFill>
                  <a:srgbClr val="000000"/>
                </a:solidFill>
                <a:effectLst>
                  <a:outerShdw blurRad="38100" dist="38100" dir="2700000" algn="tl">
                    <a:srgbClr val="FFFFFF"/>
                  </a:outerShdw>
                </a:effectLst>
              </a:rPr>
              <a:t>The maximum number</a:t>
            </a:r>
          </a:p>
          <a:p>
            <a:pPr eaLnBrk="1" hangingPunct="1">
              <a:lnSpc>
                <a:spcPct val="90000"/>
              </a:lnSpc>
              <a:buFontTx/>
              <a:buChar char="–"/>
              <a:defRPr/>
            </a:pPr>
            <a:endParaRPr lang="en-US" dirty="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arn(inVertical)">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barn(inVertical)">
                                      <p:cBhvr>
                                        <p:cTn id="12" dur="500"/>
                                        <p:tgtEl>
                                          <p:spTgt spid="18944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animEffect transition="in" filter="barn(inVertical)">
                                      <p:cBhvr>
                                        <p:cTn id="15" dur="500"/>
                                        <p:tgtEl>
                                          <p:spTgt spid="18944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9443">
                                            <p:txEl>
                                              <p:pRg st="3" end="3"/>
                                            </p:txEl>
                                          </p:spTgt>
                                        </p:tgtEl>
                                        <p:attrNameLst>
                                          <p:attrName>style.visibility</p:attrName>
                                        </p:attrNameLst>
                                      </p:cBhvr>
                                      <p:to>
                                        <p:strVal val="visible"/>
                                      </p:to>
                                    </p:set>
                                    <p:animEffect transition="in" filter="barn(inVertical)">
                                      <p:cBhvr>
                                        <p:cTn id="18" dur="500"/>
                                        <p:tgtEl>
                                          <p:spTgt spid="1894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89443">
                                            <p:txEl>
                                              <p:pRg st="4" end="4"/>
                                            </p:txEl>
                                          </p:spTgt>
                                        </p:tgtEl>
                                        <p:attrNameLst>
                                          <p:attrName>style.visibility</p:attrName>
                                        </p:attrNameLst>
                                      </p:cBhvr>
                                      <p:to>
                                        <p:strVal val="visible"/>
                                      </p:to>
                                    </p:set>
                                    <p:animEffect transition="in" filter="barn(inVertical)">
                                      <p:cBhvr>
                                        <p:cTn id="23" dur="500"/>
                                        <p:tgtEl>
                                          <p:spTgt spid="189443">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89443">
                                            <p:txEl>
                                              <p:pRg st="5" end="5"/>
                                            </p:txEl>
                                          </p:spTgt>
                                        </p:tgtEl>
                                        <p:attrNameLst>
                                          <p:attrName>style.visibility</p:attrName>
                                        </p:attrNameLst>
                                      </p:cBhvr>
                                      <p:to>
                                        <p:strVal val="visible"/>
                                      </p:to>
                                    </p:set>
                                    <p:animEffect transition="in" filter="barn(inVertical)">
                                      <p:cBhvr>
                                        <p:cTn id="26" dur="500"/>
                                        <p:tgtEl>
                                          <p:spTgt spid="189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1">
            <a:extLst>
              <a:ext uri="{FF2B5EF4-FFF2-40B4-BE49-F238E27FC236}">
                <a16:creationId xmlns:a16="http://schemas.microsoft.com/office/drawing/2014/main" id="{A23D3278-6E4C-4D4E-8CBD-CA53B31DC1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1563" y="2528889"/>
            <a:ext cx="72453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a:extLst>
              <a:ext uri="{FF2B5EF4-FFF2-40B4-BE49-F238E27FC236}">
                <a16:creationId xmlns:a16="http://schemas.microsoft.com/office/drawing/2014/main" id="{0FF51D42-F37B-41D5-8941-03F5DB55614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C097C8B-8C34-4EC1-B8AB-5D0E3FFA3616}" type="slidenum">
              <a:rPr lang="en-US" altLang="en-US" smtClean="0">
                <a:solidFill>
                  <a:srgbClr val="000000"/>
                </a:solidFill>
                <a:latin typeface="Arial" panose="020B0604020202020204" pitchFamily="34" charset="0"/>
              </a:rPr>
              <a:pPr eaLnBrk="1" hangingPunct="1">
                <a:defRPr/>
              </a:pPr>
              <a:t>24</a:t>
            </a:fld>
            <a:endParaRPr lang="en-US" altLang="en-US">
              <a:solidFill>
                <a:srgbClr val="000000"/>
              </a:solidFill>
              <a:latin typeface="Arial" panose="020B0604020202020204" pitchFamily="34" charset="0"/>
            </a:endParaRPr>
          </a:p>
        </p:txBody>
      </p:sp>
      <p:sp>
        <p:nvSpPr>
          <p:cNvPr id="65540" name="Rectangle 2">
            <a:extLst>
              <a:ext uri="{FF2B5EF4-FFF2-40B4-BE49-F238E27FC236}">
                <a16:creationId xmlns:a16="http://schemas.microsoft.com/office/drawing/2014/main" id="{79E045B1-8220-4DD0-AC40-540ED2EC134F}"/>
              </a:ext>
            </a:extLst>
          </p:cNvPr>
          <p:cNvSpPr>
            <a:spLocks noChangeArrowheads="1"/>
          </p:cNvSpPr>
          <p:nvPr/>
        </p:nvSpPr>
        <p:spPr bwMode="auto">
          <a:xfrm>
            <a:off x="1752601" y="304800"/>
            <a:ext cx="936307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2-17 Examples of cardinality constraints</a:t>
            </a:r>
          </a:p>
          <a:p>
            <a:pPr>
              <a:spcBef>
                <a:spcPct val="0"/>
              </a:spcBef>
              <a:buClrTx/>
              <a:buSzTx/>
              <a:buFontTx/>
              <a:buNone/>
            </a:pPr>
            <a:endParaRPr lang="en-US" altLang="en-US" sz="2400">
              <a:solidFill>
                <a:srgbClr val="000000"/>
              </a:solidFill>
              <a:cs typeface="Tahoma" panose="020B0604030504040204" pitchFamily="34" charset="0"/>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r>
              <a:rPr lang="en-US" altLang="en-US" sz="2400">
                <a:solidFill>
                  <a:srgbClr val="000000"/>
                </a:solidFill>
                <a:latin typeface="Times New Roman" panose="02020603050405020304" pitchFamily="18" charset="0"/>
              </a:rPr>
              <a:t>a) Mandatory cardinalities</a:t>
            </a:r>
          </a:p>
        </p:txBody>
      </p:sp>
      <p:pic>
        <p:nvPicPr>
          <p:cNvPr id="65541" name="Picture 7" descr="CAP1">
            <a:extLst>
              <a:ext uri="{FF2B5EF4-FFF2-40B4-BE49-F238E27FC236}">
                <a16:creationId xmlns:a16="http://schemas.microsoft.com/office/drawing/2014/main" id="{A65C9B58-CB91-4BF3-8FC7-576F19016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650" y="758825"/>
            <a:ext cx="34290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2" name="Group 11">
            <a:extLst>
              <a:ext uri="{FF2B5EF4-FFF2-40B4-BE49-F238E27FC236}">
                <a16:creationId xmlns:a16="http://schemas.microsoft.com/office/drawing/2014/main" id="{E6161B18-A2FF-43E9-BB5E-342EDE32A74A}"/>
              </a:ext>
            </a:extLst>
          </p:cNvPr>
          <p:cNvGrpSpPr>
            <a:grpSpLocks/>
          </p:cNvGrpSpPr>
          <p:nvPr/>
        </p:nvGrpSpPr>
        <p:grpSpPr bwMode="auto">
          <a:xfrm>
            <a:off x="6183314" y="3671888"/>
            <a:ext cx="3417887" cy="2044700"/>
            <a:chOff x="2935" y="2313"/>
            <a:chExt cx="2153" cy="1288"/>
          </a:xfrm>
        </p:grpSpPr>
        <p:sp>
          <p:nvSpPr>
            <p:cNvPr id="65546" name="Text Box 8">
              <a:extLst>
                <a:ext uri="{FF2B5EF4-FFF2-40B4-BE49-F238E27FC236}">
                  <a16:creationId xmlns:a16="http://schemas.microsoft.com/office/drawing/2014/main" id="{B0E7A48E-B74B-4767-B988-49CF2BE9C587}"/>
                </a:ext>
              </a:extLst>
            </p:cNvPr>
            <p:cNvSpPr txBox="1">
              <a:spLocks noChangeArrowheads="1"/>
            </p:cNvSpPr>
            <p:nvPr/>
          </p:nvSpPr>
          <p:spPr bwMode="auto">
            <a:xfrm>
              <a:off x="3072" y="3024"/>
              <a:ext cx="20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 patient must have recorded at least one history, and can have many</a:t>
              </a:r>
            </a:p>
          </p:txBody>
        </p:sp>
        <p:sp>
          <p:nvSpPr>
            <p:cNvPr id="65547" name="Line 10">
              <a:extLst>
                <a:ext uri="{FF2B5EF4-FFF2-40B4-BE49-F238E27FC236}">
                  <a16:creationId xmlns:a16="http://schemas.microsoft.com/office/drawing/2014/main" id="{825179C8-96C5-43DD-A540-C28315EA71A3}"/>
                </a:ext>
              </a:extLst>
            </p:cNvPr>
            <p:cNvSpPr>
              <a:spLocks noChangeShapeType="1"/>
            </p:cNvSpPr>
            <p:nvPr/>
          </p:nvSpPr>
          <p:spPr bwMode="auto">
            <a:xfrm flipH="1" flipV="1">
              <a:off x="2935" y="2313"/>
              <a:ext cx="185" cy="75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65543" name="Group 13">
            <a:extLst>
              <a:ext uri="{FF2B5EF4-FFF2-40B4-BE49-F238E27FC236}">
                <a16:creationId xmlns:a16="http://schemas.microsoft.com/office/drawing/2014/main" id="{9228EFC9-C935-45DE-AD5F-384180C2AE8C}"/>
              </a:ext>
            </a:extLst>
          </p:cNvPr>
          <p:cNvGrpSpPr>
            <a:grpSpLocks/>
          </p:cNvGrpSpPr>
          <p:nvPr/>
        </p:nvGrpSpPr>
        <p:grpSpPr bwMode="auto">
          <a:xfrm>
            <a:off x="1905000" y="3598864"/>
            <a:ext cx="2743200" cy="2041525"/>
            <a:chOff x="240" y="2267"/>
            <a:chExt cx="1728" cy="1286"/>
          </a:xfrm>
        </p:grpSpPr>
        <p:sp>
          <p:nvSpPr>
            <p:cNvPr id="65544" name="Rectangle 9">
              <a:extLst>
                <a:ext uri="{FF2B5EF4-FFF2-40B4-BE49-F238E27FC236}">
                  <a16:creationId xmlns:a16="http://schemas.microsoft.com/office/drawing/2014/main" id="{05C0060C-2BD9-4356-9FFD-5637E335D193}"/>
                </a:ext>
              </a:extLst>
            </p:cNvPr>
            <p:cNvSpPr>
              <a:spLocks noChangeArrowheads="1"/>
            </p:cNvSpPr>
            <p:nvPr/>
          </p:nvSpPr>
          <p:spPr bwMode="auto">
            <a:xfrm>
              <a:off x="240" y="2976"/>
              <a:ext cx="172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 patient history is recorded for one and only one patient</a:t>
              </a:r>
            </a:p>
          </p:txBody>
        </p:sp>
        <p:sp>
          <p:nvSpPr>
            <p:cNvPr id="65545" name="Line 12">
              <a:extLst>
                <a:ext uri="{FF2B5EF4-FFF2-40B4-BE49-F238E27FC236}">
                  <a16:creationId xmlns:a16="http://schemas.microsoft.com/office/drawing/2014/main" id="{5D7F4752-79FA-4765-B9D3-FEB41EE48258}"/>
                </a:ext>
              </a:extLst>
            </p:cNvPr>
            <p:cNvSpPr>
              <a:spLocks noChangeShapeType="1"/>
            </p:cNvSpPr>
            <p:nvPr/>
          </p:nvSpPr>
          <p:spPr bwMode="auto">
            <a:xfrm flipV="1">
              <a:off x="1440" y="2267"/>
              <a:ext cx="224" cy="70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11">
            <a:extLst>
              <a:ext uri="{FF2B5EF4-FFF2-40B4-BE49-F238E27FC236}">
                <a16:creationId xmlns:a16="http://schemas.microsoft.com/office/drawing/2014/main" id="{4043C87F-D8B4-4EDC-8E19-6191B8CB19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2508250"/>
            <a:ext cx="6896100"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a:extLst>
              <a:ext uri="{FF2B5EF4-FFF2-40B4-BE49-F238E27FC236}">
                <a16:creationId xmlns:a16="http://schemas.microsoft.com/office/drawing/2014/main" id="{6D9755BA-184B-4333-9C5F-BD814B2D351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ED180AD-4832-4107-9148-0D1E6432A303}" type="slidenum">
              <a:rPr lang="en-US" altLang="en-US" smtClean="0">
                <a:solidFill>
                  <a:srgbClr val="000000"/>
                </a:solidFill>
                <a:latin typeface="Arial" panose="020B0604020202020204" pitchFamily="34" charset="0"/>
              </a:rPr>
              <a:pPr eaLnBrk="1" hangingPunct="1">
                <a:defRPr/>
              </a:pPr>
              <a:t>25</a:t>
            </a:fld>
            <a:endParaRPr lang="en-US" altLang="en-US">
              <a:solidFill>
                <a:srgbClr val="000000"/>
              </a:solidFill>
              <a:latin typeface="Arial" panose="020B0604020202020204" pitchFamily="34" charset="0"/>
            </a:endParaRPr>
          </a:p>
        </p:txBody>
      </p:sp>
      <p:sp>
        <p:nvSpPr>
          <p:cNvPr id="67588" name="Rectangle 2">
            <a:extLst>
              <a:ext uri="{FF2B5EF4-FFF2-40B4-BE49-F238E27FC236}">
                <a16:creationId xmlns:a16="http://schemas.microsoft.com/office/drawing/2014/main" id="{3A390ADD-D218-4CDB-8FEF-3FB930725C0B}"/>
              </a:ext>
            </a:extLst>
          </p:cNvPr>
          <p:cNvSpPr>
            <a:spLocks noChangeArrowheads="1"/>
          </p:cNvSpPr>
          <p:nvPr/>
        </p:nvSpPr>
        <p:spPr bwMode="auto">
          <a:xfrm>
            <a:off x="1752601" y="233363"/>
            <a:ext cx="936307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2-17 Examples of cardinality constraints (cont.)</a:t>
            </a:r>
          </a:p>
          <a:p>
            <a:pPr>
              <a:spcBef>
                <a:spcPct val="0"/>
              </a:spcBef>
              <a:buClrTx/>
              <a:buSzTx/>
              <a:buFontTx/>
              <a:buNone/>
            </a:pPr>
            <a:endParaRPr lang="en-US" altLang="en-US" sz="2400">
              <a:solidFill>
                <a:srgbClr val="000000"/>
              </a:solidFill>
              <a:cs typeface="Tahoma" panose="020B0604030504040204" pitchFamily="34" charset="0"/>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r>
              <a:rPr lang="en-US" altLang="en-US" sz="2400">
                <a:solidFill>
                  <a:srgbClr val="000000"/>
                </a:solidFill>
                <a:latin typeface="Times New Roman" panose="02020603050405020304" pitchFamily="18" charset="0"/>
              </a:rPr>
              <a:t>b) One optional, one mandatory</a:t>
            </a:r>
          </a:p>
        </p:txBody>
      </p:sp>
      <p:pic>
        <p:nvPicPr>
          <p:cNvPr id="67589" name="Picture 4" descr="CAP1">
            <a:extLst>
              <a:ext uri="{FF2B5EF4-FFF2-40B4-BE49-F238E27FC236}">
                <a16:creationId xmlns:a16="http://schemas.microsoft.com/office/drawing/2014/main" id="{34C0E348-6BAA-4190-8BB2-D78B04C9C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742950"/>
            <a:ext cx="34290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0" name="Group 5">
            <a:extLst>
              <a:ext uri="{FF2B5EF4-FFF2-40B4-BE49-F238E27FC236}">
                <a16:creationId xmlns:a16="http://schemas.microsoft.com/office/drawing/2014/main" id="{F2342FF7-31DF-4342-9EE0-7EFD17954064}"/>
              </a:ext>
            </a:extLst>
          </p:cNvPr>
          <p:cNvGrpSpPr>
            <a:grpSpLocks/>
          </p:cNvGrpSpPr>
          <p:nvPr/>
        </p:nvGrpSpPr>
        <p:grpSpPr bwMode="auto">
          <a:xfrm>
            <a:off x="6183314" y="3468688"/>
            <a:ext cx="3417887" cy="2601912"/>
            <a:chOff x="2935" y="2135"/>
            <a:chExt cx="2153" cy="1639"/>
          </a:xfrm>
        </p:grpSpPr>
        <p:sp>
          <p:nvSpPr>
            <p:cNvPr id="67594" name="Text Box 6">
              <a:extLst>
                <a:ext uri="{FF2B5EF4-FFF2-40B4-BE49-F238E27FC236}">
                  <a16:creationId xmlns:a16="http://schemas.microsoft.com/office/drawing/2014/main" id="{FD40B0CD-565A-491D-84FC-56C899CBC6D9}"/>
                </a:ext>
              </a:extLst>
            </p:cNvPr>
            <p:cNvSpPr txBox="1">
              <a:spLocks noChangeArrowheads="1"/>
            </p:cNvSpPr>
            <p:nvPr/>
          </p:nvSpPr>
          <p:spPr bwMode="auto">
            <a:xfrm>
              <a:off x="3072" y="3024"/>
              <a:ext cx="20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An employee can be assigned to any number of projects, or may not be assigned to any at all</a:t>
              </a:r>
            </a:p>
          </p:txBody>
        </p:sp>
        <p:sp>
          <p:nvSpPr>
            <p:cNvPr id="67595" name="Line 7">
              <a:extLst>
                <a:ext uri="{FF2B5EF4-FFF2-40B4-BE49-F238E27FC236}">
                  <a16:creationId xmlns:a16="http://schemas.microsoft.com/office/drawing/2014/main" id="{DD09898B-5CE5-4AB9-8593-096CE5B53566}"/>
                </a:ext>
              </a:extLst>
            </p:cNvPr>
            <p:cNvSpPr>
              <a:spLocks noChangeShapeType="1"/>
            </p:cNvSpPr>
            <p:nvPr/>
          </p:nvSpPr>
          <p:spPr bwMode="auto">
            <a:xfrm flipH="1" flipV="1">
              <a:off x="2935" y="2135"/>
              <a:ext cx="185" cy="937"/>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67591" name="Group 8">
            <a:extLst>
              <a:ext uri="{FF2B5EF4-FFF2-40B4-BE49-F238E27FC236}">
                <a16:creationId xmlns:a16="http://schemas.microsoft.com/office/drawing/2014/main" id="{149647CC-CAAF-41A0-AF96-848D264DECD9}"/>
              </a:ext>
            </a:extLst>
          </p:cNvPr>
          <p:cNvGrpSpPr>
            <a:grpSpLocks/>
          </p:cNvGrpSpPr>
          <p:nvPr/>
        </p:nvGrpSpPr>
        <p:grpSpPr bwMode="auto">
          <a:xfrm>
            <a:off x="1905000" y="3513138"/>
            <a:ext cx="2743200" cy="2576512"/>
            <a:chOff x="240" y="2103"/>
            <a:chExt cx="1728" cy="1623"/>
          </a:xfrm>
        </p:grpSpPr>
        <p:sp>
          <p:nvSpPr>
            <p:cNvPr id="67592" name="Rectangle 9">
              <a:extLst>
                <a:ext uri="{FF2B5EF4-FFF2-40B4-BE49-F238E27FC236}">
                  <a16:creationId xmlns:a16="http://schemas.microsoft.com/office/drawing/2014/main" id="{7F7A155D-7EF0-4C05-9C16-7C1789D63F63}"/>
                </a:ext>
              </a:extLst>
            </p:cNvPr>
            <p:cNvSpPr>
              <a:spLocks noChangeArrowheads="1"/>
            </p:cNvSpPr>
            <p:nvPr/>
          </p:nvSpPr>
          <p:spPr bwMode="auto">
            <a:xfrm>
              <a:off x="240" y="2976"/>
              <a:ext cx="172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 project must be assigned to at least one employee, and may be assigned to many</a:t>
              </a:r>
            </a:p>
          </p:txBody>
        </p:sp>
        <p:sp>
          <p:nvSpPr>
            <p:cNvPr id="67593" name="Line 10">
              <a:extLst>
                <a:ext uri="{FF2B5EF4-FFF2-40B4-BE49-F238E27FC236}">
                  <a16:creationId xmlns:a16="http://schemas.microsoft.com/office/drawing/2014/main" id="{48A438C9-5449-485B-98CB-B74886E754C8}"/>
                </a:ext>
              </a:extLst>
            </p:cNvPr>
            <p:cNvSpPr>
              <a:spLocks noChangeShapeType="1"/>
            </p:cNvSpPr>
            <p:nvPr/>
          </p:nvSpPr>
          <p:spPr bwMode="auto">
            <a:xfrm flipV="1">
              <a:off x="1440" y="2103"/>
              <a:ext cx="398" cy="873"/>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9">
            <a:extLst>
              <a:ext uri="{FF2B5EF4-FFF2-40B4-BE49-F238E27FC236}">
                <a16:creationId xmlns:a16="http://schemas.microsoft.com/office/drawing/2014/main" id="{269720B1-DDC8-480C-A7E2-EA569F09EE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8514" y="3000375"/>
            <a:ext cx="585628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a:extLst>
              <a:ext uri="{FF2B5EF4-FFF2-40B4-BE49-F238E27FC236}">
                <a16:creationId xmlns:a16="http://schemas.microsoft.com/office/drawing/2014/main" id="{6BB4AFBC-FCBF-429C-824F-C25412BFA18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6185326-E231-4E20-A6DA-8F94B6B37B22}" type="slidenum">
              <a:rPr lang="en-US" altLang="en-US" smtClean="0">
                <a:solidFill>
                  <a:srgbClr val="000000"/>
                </a:solidFill>
                <a:latin typeface="Arial" panose="020B0604020202020204" pitchFamily="34" charset="0"/>
              </a:rPr>
              <a:pPr eaLnBrk="1" hangingPunct="1">
                <a:defRPr/>
              </a:pPr>
              <a:t>26</a:t>
            </a:fld>
            <a:endParaRPr lang="en-US" altLang="en-US">
              <a:solidFill>
                <a:srgbClr val="000000"/>
              </a:solidFill>
              <a:latin typeface="Arial" panose="020B0604020202020204" pitchFamily="34" charset="0"/>
            </a:endParaRPr>
          </a:p>
        </p:txBody>
      </p:sp>
      <p:sp>
        <p:nvSpPr>
          <p:cNvPr id="69636" name="Rectangle 2">
            <a:extLst>
              <a:ext uri="{FF2B5EF4-FFF2-40B4-BE49-F238E27FC236}">
                <a16:creationId xmlns:a16="http://schemas.microsoft.com/office/drawing/2014/main" id="{2BECFC3C-7DCD-4983-BE00-AE03A50A0CB3}"/>
              </a:ext>
            </a:extLst>
          </p:cNvPr>
          <p:cNvSpPr>
            <a:spLocks noChangeArrowheads="1"/>
          </p:cNvSpPr>
          <p:nvPr/>
        </p:nvSpPr>
        <p:spPr bwMode="auto">
          <a:xfrm>
            <a:off x="1752601" y="304800"/>
            <a:ext cx="936307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2-17 Examples of cardinality constraints (cont.)</a:t>
            </a:r>
          </a:p>
          <a:p>
            <a:pPr>
              <a:spcBef>
                <a:spcPct val="0"/>
              </a:spcBef>
              <a:buClrTx/>
              <a:buSzTx/>
              <a:buFontTx/>
              <a:buNone/>
            </a:pPr>
            <a:endParaRPr lang="en-US" altLang="en-US" sz="2400">
              <a:solidFill>
                <a:srgbClr val="000000"/>
              </a:solidFill>
              <a:cs typeface="Tahoma" panose="020B0604030504040204" pitchFamily="34" charset="0"/>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r>
              <a:rPr lang="en-US" altLang="en-US" sz="2400">
                <a:solidFill>
                  <a:srgbClr val="000000"/>
                </a:solidFill>
                <a:latin typeface="Times New Roman" panose="02020603050405020304" pitchFamily="18" charset="0"/>
              </a:rPr>
              <a:t>c) Optional cardinalities</a:t>
            </a:r>
          </a:p>
        </p:txBody>
      </p:sp>
      <p:pic>
        <p:nvPicPr>
          <p:cNvPr id="69637" name="Picture 4" descr="CAP1">
            <a:extLst>
              <a:ext uri="{FF2B5EF4-FFF2-40B4-BE49-F238E27FC236}">
                <a16:creationId xmlns:a16="http://schemas.microsoft.com/office/drawing/2014/main" id="{6EF81832-41CA-4EAA-9683-319D30F509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425" y="1077914"/>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38" name="Group 13">
            <a:extLst>
              <a:ext uri="{FF2B5EF4-FFF2-40B4-BE49-F238E27FC236}">
                <a16:creationId xmlns:a16="http://schemas.microsoft.com/office/drawing/2014/main" id="{479AFFBB-C3E0-4133-9F78-1B9AB342E213}"/>
              </a:ext>
            </a:extLst>
          </p:cNvPr>
          <p:cNvGrpSpPr>
            <a:grpSpLocks/>
          </p:cNvGrpSpPr>
          <p:nvPr/>
        </p:nvGrpSpPr>
        <p:grpSpPr bwMode="auto">
          <a:xfrm>
            <a:off x="1901825" y="3614738"/>
            <a:ext cx="3505200" cy="1465262"/>
            <a:chOff x="192" y="2112"/>
            <a:chExt cx="2208" cy="923"/>
          </a:xfrm>
        </p:grpSpPr>
        <p:sp>
          <p:nvSpPr>
            <p:cNvPr id="69639" name="Rectangle 9">
              <a:extLst>
                <a:ext uri="{FF2B5EF4-FFF2-40B4-BE49-F238E27FC236}">
                  <a16:creationId xmlns:a16="http://schemas.microsoft.com/office/drawing/2014/main" id="{185F73C2-1C08-4F13-9B01-03F987D0A6FF}"/>
                </a:ext>
              </a:extLst>
            </p:cNvPr>
            <p:cNvSpPr>
              <a:spLocks noChangeArrowheads="1"/>
            </p:cNvSpPr>
            <p:nvPr/>
          </p:nvSpPr>
          <p:spPr bwMode="auto">
            <a:xfrm>
              <a:off x="192" y="2112"/>
              <a:ext cx="134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A person is  married to at most one other person, or may not be married at all</a:t>
              </a:r>
            </a:p>
          </p:txBody>
        </p:sp>
        <p:sp>
          <p:nvSpPr>
            <p:cNvPr id="69640" name="Line 10">
              <a:extLst>
                <a:ext uri="{FF2B5EF4-FFF2-40B4-BE49-F238E27FC236}">
                  <a16:creationId xmlns:a16="http://schemas.microsoft.com/office/drawing/2014/main" id="{F86355D2-6C53-4C9F-8167-7C58D11BBFC4}"/>
                </a:ext>
              </a:extLst>
            </p:cNvPr>
            <p:cNvSpPr>
              <a:spLocks noChangeShapeType="1"/>
            </p:cNvSpPr>
            <p:nvPr/>
          </p:nvSpPr>
          <p:spPr bwMode="auto">
            <a:xfrm flipV="1">
              <a:off x="1488" y="2160"/>
              <a:ext cx="864" cy="19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9641" name="Line 12">
              <a:extLst>
                <a:ext uri="{FF2B5EF4-FFF2-40B4-BE49-F238E27FC236}">
                  <a16:creationId xmlns:a16="http://schemas.microsoft.com/office/drawing/2014/main" id="{5DEFAE4F-9E9A-4AB6-9846-D9BDE02F5259}"/>
                </a:ext>
              </a:extLst>
            </p:cNvPr>
            <p:cNvSpPr>
              <a:spLocks noChangeShapeType="1"/>
            </p:cNvSpPr>
            <p:nvPr/>
          </p:nvSpPr>
          <p:spPr bwMode="auto">
            <a:xfrm>
              <a:off x="1488" y="2736"/>
              <a:ext cx="912" cy="144"/>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16A55DF6-0F73-4404-94EF-2611BA59803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37D13C0-8209-42B0-8321-498F47B5008E}" type="slidenum">
              <a:rPr lang="en-US" altLang="en-US" smtClean="0">
                <a:solidFill>
                  <a:srgbClr val="000000"/>
                </a:solidFill>
                <a:latin typeface="Arial" panose="020B0604020202020204" pitchFamily="34" charset="0"/>
              </a:rPr>
              <a:pPr eaLnBrk="1" hangingPunct="1">
                <a:defRPr/>
              </a:pPr>
              <a:t>27</a:t>
            </a:fld>
            <a:endParaRPr lang="en-US" altLang="en-US">
              <a:solidFill>
                <a:srgbClr val="000000"/>
              </a:solidFill>
              <a:latin typeface="Arial" panose="020B0604020202020204" pitchFamily="34" charset="0"/>
            </a:endParaRPr>
          </a:p>
        </p:txBody>
      </p:sp>
      <p:sp>
        <p:nvSpPr>
          <p:cNvPr id="71683" name="Rectangle 2">
            <a:extLst>
              <a:ext uri="{FF2B5EF4-FFF2-40B4-BE49-F238E27FC236}">
                <a16:creationId xmlns:a16="http://schemas.microsoft.com/office/drawing/2014/main" id="{84436B23-D0C3-47B2-B144-C615B6676CAD}"/>
              </a:ext>
            </a:extLst>
          </p:cNvPr>
          <p:cNvSpPr>
            <a:spLocks noChangeArrowheads="1"/>
          </p:cNvSpPr>
          <p:nvPr/>
        </p:nvSpPr>
        <p:spPr bwMode="auto">
          <a:xfrm>
            <a:off x="2195514" y="5105400"/>
            <a:ext cx="755808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990000"/>
                </a:solidFill>
                <a:latin typeface="Times New Roman" panose="02020603050405020304" pitchFamily="18" charset="0"/>
              </a:rPr>
              <a:t>Entities can be related to one another in more than one way</a:t>
            </a:r>
          </a:p>
        </p:txBody>
      </p:sp>
      <p:sp>
        <p:nvSpPr>
          <p:cNvPr id="71684" name="Rectangle 6">
            <a:extLst>
              <a:ext uri="{FF2B5EF4-FFF2-40B4-BE49-F238E27FC236}">
                <a16:creationId xmlns:a16="http://schemas.microsoft.com/office/drawing/2014/main" id="{20122755-6446-4540-9709-6294461DF29A}"/>
              </a:ext>
            </a:extLst>
          </p:cNvPr>
          <p:cNvSpPr>
            <a:spLocks noChangeArrowheads="1"/>
          </p:cNvSpPr>
          <p:nvPr/>
        </p:nvSpPr>
        <p:spPr bwMode="auto">
          <a:xfrm>
            <a:off x="1752601" y="304801"/>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2-21 Examples of multiple relationships</a:t>
            </a:r>
          </a:p>
          <a:p>
            <a:pPr>
              <a:spcBef>
                <a:spcPct val="0"/>
              </a:spcBef>
              <a:buClrTx/>
              <a:buSzTx/>
              <a:buFontTx/>
              <a:buNone/>
            </a:pPr>
            <a:endParaRPr lang="en-US" altLang="en-US" sz="2400">
              <a:solidFill>
                <a:srgbClr val="000000"/>
              </a:solidFill>
              <a:cs typeface="Tahoma" panose="020B0604030504040204" pitchFamily="34" charset="0"/>
            </a:endParaRPr>
          </a:p>
          <a:p>
            <a:pPr>
              <a:spcBef>
                <a:spcPct val="0"/>
              </a:spcBef>
              <a:buClrTx/>
              <a:buSzTx/>
              <a:buFontTx/>
              <a:buNone/>
            </a:pPr>
            <a:r>
              <a:rPr lang="en-US" altLang="en-US" sz="2400">
                <a:solidFill>
                  <a:srgbClr val="000000"/>
                </a:solidFill>
                <a:latin typeface="Times New Roman" panose="02020603050405020304" pitchFamily="18" charset="0"/>
              </a:rPr>
              <a:t>a) Employees and departments</a:t>
            </a:r>
          </a:p>
        </p:txBody>
      </p:sp>
      <p:pic>
        <p:nvPicPr>
          <p:cNvPr id="71685" name="Picture 5">
            <a:extLst>
              <a:ext uri="{FF2B5EF4-FFF2-40B4-BE49-F238E27FC236}">
                <a16:creationId xmlns:a16="http://schemas.microsoft.com/office/drawing/2014/main" id="{3814B502-2306-4AA6-A0FA-624759812C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1611314"/>
            <a:ext cx="70358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EF0647D-D001-4E68-9431-2D189D56B02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25ED993-B313-42A8-A081-2D0E930AA482}" type="slidenum">
              <a:rPr lang="en-US" altLang="en-US" smtClean="0">
                <a:solidFill>
                  <a:srgbClr val="000000"/>
                </a:solidFill>
                <a:latin typeface="Arial" panose="020B0604020202020204" pitchFamily="34" charset="0"/>
              </a:rPr>
              <a:pPr eaLnBrk="1" hangingPunct="1">
                <a:defRPr/>
              </a:pPr>
              <a:t>28</a:t>
            </a:fld>
            <a:endParaRPr lang="en-US" altLang="en-US">
              <a:solidFill>
                <a:srgbClr val="000000"/>
              </a:solidFill>
              <a:latin typeface="Arial" panose="020B0604020202020204" pitchFamily="34" charset="0"/>
            </a:endParaRPr>
          </a:p>
        </p:txBody>
      </p:sp>
      <p:sp>
        <p:nvSpPr>
          <p:cNvPr id="73731" name="Rectangle 3">
            <a:extLst>
              <a:ext uri="{FF2B5EF4-FFF2-40B4-BE49-F238E27FC236}">
                <a16:creationId xmlns:a16="http://schemas.microsoft.com/office/drawing/2014/main" id="{8A3966F9-BF89-4446-81AA-85C6377D05AB}"/>
              </a:ext>
            </a:extLst>
          </p:cNvPr>
          <p:cNvSpPr>
            <a:spLocks noChangeArrowheads="1"/>
          </p:cNvSpPr>
          <p:nvPr/>
        </p:nvSpPr>
        <p:spPr bwMode="auto">
          <a:xfrm>
            <a:off x="1752601" y="304801"/>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2-21 Examples of multiple relationships (cont.)</a:t>
            </a:r>
          </a:p>
          <a:p>
            <a:pPr>
              <a:spcBef>
                <a:spcPct val="0"/>
              </a:spcBef>
              <a:buClrTx/>
              <a:buSzTx/>
              <a:buFontTx/>
              <a:buNone/>
            </a:pPr>
            <a:endParaRPr lang="en-US" altLang="en-US" sz="2400">
              <a:solidFill>
                <a:srgbClr val="000000"/>
              </a:solidFill>
              <a:cs typeface="Tahoma" panose="020B0604030504040204" pitchFamily="34" charset="0"/>
            </a:endParaRPr>
          </a:p>
          <a:p>
            <a:pPr>
              <a:spcBef>
                <a:spcPct val="0"/>
              </a:spcBef>
              <a:buClrTx/>
              <a:buSzTx/>
              <a:buFontTx/>
              <a:buNone/>
            </a:pPr>
            <a:r>
              <a:rPr lang="en-US" altLang="en-US" sz="2400">
                <a:solidFill>
                  <a:srgbClr val="000000"/>
                </a:solidFill>
                <a:latin typeface="Times New Roman" panose="02020603050405020304" pitchFamily="18" charset="0"/>
              </a:rPr>
              <a:t>b) Professors and courses (fixed lower limit constraint)</a:t>
            </a:r>
          </a:p>
        </p:txBody>
      </p:sp>
      <p:sp>
        <p:nvSpPr>
          <p:cNvPr id="73732" name="Text Box 6">
            <a:extLst>
              <a:ext uri="{FF2B5EF4-FFF2-40B4-BE49-F238E27FC236}">
                <a16:creationId xmlns:a16="http://schemas.microsoft.com/office/drawing/2014/main" id="{32F2FB3D-EAAF-441D-B34B-DA2BDD957DD0}"/>
              </a:ext>
            </a:extLst>
          </p:cNvPr>
          <p:cNvSpPr txBox="1">
            <a:spLocks noChangeArrowheads="1"/>
          </p:cNvSpPr>
          <p:nvPr/>
        </p:nvSpPr>
        <p:spPr bwMode="auto">
          <a:xfrm>
            <a:off x="2424114" y="4729163"/>
            <a:ext cx="7227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990000"/>
                </a:solidFill>
                <a:latin typeface="Times New Roman" panose="02020603050405020304" pitchFamily="18" charset="0"/>
              </a:rPr>
              <a:t>Here, min cardinality constraint is 2. At least two professors must be qualified to teach each course. Each professor must be qualified to teach at least one course.</a:t>
            </a:r>
          </a:p>
        </p:txBody>
      </p:sp>
      <p:pic>
        <p:nvPicPr>
          <p:cNvPr id="73733" name="Picture 5">
            <a:extLst>
              <a:ext uri="{FF2B5EF4-FFF2-40B4-BE49-F238E27FC236}">
                <a16:creationId xmlns:a16="http://schemas.microsoft.com/office/drawing/2014/main" id="{33C8E71E-2135-430D-8A9D-51A09C73EB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0613" y="1973264"/>
            <a:ext cx="72898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8">
            <a:extLst>
              <a:ext uri="{FF2B5EF4-FFF2-40B4-BE49-F238E27FC236}">
                <a16:creationId xmlns:a16="http://schemas.microsoft.com/office/drawing/2014/main" id="{E0878DD6-508F-4431-A697-0441581339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50" y="3513138"/>
            <a:ext cx="9039052"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7">
            <a:extLst>
              <a:ext uri="{FF2B5EF4-FFF2-40B4-BE49-F238E27FC236}">
                <a16:creationId xmlns:a16="http://schemas.microsoft.com/office/drawing/2014/main" id="{BD50703C-44D6-40A0-810D-1A09CA58DFB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5550" y="641711"/>
            <a:ext cx="9021589" cy="282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a:extLst>
              <a:ext uri="{FF2B5EF4-FFF2-40B4-BE49-F238E27FC236}">
                <a16:creationId xmlns:a16="http://schemas.microsoft.com/office/drawing/2014/main" id="{7E1D0E32-3C21-47AB-B7A2-42842DC403F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1676D22-13E9-499F-91BE-C0B043504F56}" type="slidenum">
              <a:rPr lang="en-US" altLang="en-US" smtClean="0">
                <a:solidFill>
                  <a:srgbClr val="000000"/>
                </a:solidFill>
                <a:latin typeface="Arial" panose="020B0604020202020204" pitchFamily="34" charset="0"/>
              </a:rPr>
              <a:pPr eaLnBrk="1" hangingPunct="1">
                <a:defRPr/>
              </a:pPr>
              <a:t>29</a:t>
            </a:fld>
            <a:endParaRPr lang="en-US" altLang="en-US">
              <a:solidFill>
                <a:srgbClr val="000000"/>
              </a:solidFill>
              <a:latin typeface="Arial" panose="020B0604020202020204" pitchFamily="34" charset="0"/>
            </a:endParaRPr>
          </a:p>
        </p:txBody>
      </p:sp>
      <p:sp>
        <p:nvSpPr>
          <p:cNvPr id="75781" name="Text Box 14">
            <a:extLst>
              <a:ext uri="{FF2B5EF4-FFF2-40B4-BE49-F238E27FC236}">
                <a16:creationId xmlns:a16="http://schemas.microsoft.com/office/drawing/2014/main" id="{1AEA2451-30C3-40D0-8A4F-30DAA66942C3}"/>
              </a:ext>
            </a:extLst>
          </p:cNvPr>
          <p:cNvSpPr txBox="1">
            <a:spLocks noChangeArrowheads="1"/>
          </p:cNvSpPr>
          <p:nvPr/>
        </p:nvSpPr>
        <p:spPr bwMode="auto">
          <a:xfrm>
            <a:off x="524435" y="204787"/>
            <a:ext cx="9722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rPr>
              <a:t>Figure 2-15a and 2-15b Multivalued attributes can be represented as relationships</a:t>
            </a:r>
          </a:p>
        </p:txBody>
      </p:sp>
      <p:sp>
        <p:nvSpPr>
          <p:cNvPr id="75782" name="Text Box 17">
            <a:extLst>
              <a:ext uri="{FF2B5EF4-FFF2-40B4-BE49-F238E27FC236}">
                <a16:creationId xmlns:a16="http://schemas.microsoft.com/office/drawing/2014/main" id="{E88FFF46-B4F3-401F-B752-7C5A2A4E6179}"/>
              </a:ext>
            </a:extLst>
          </p:cNvPr>
          <p:cNvSpPr txBox="1">
            <a:spLocks noChangeArrowheads="1"/>
          </p:cNvSpPr>
          <p:nvPr/>
        </p:nvSpPr>
        <p:spPr bwMode="auto">
          <a:xfrm>
            <a:off x="2854326" y="1135063"/>
            <a:ext cx="830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simple</a:t>
            </a:r>
          </a:p>
        </p:txBody>
      </p:sp>
      <p:sp>
        <p:nvSpPr>
          <p:cNvPr id="75783" name="Text Box 18">
            <a:extLst>
              <a:ext uri="{FF2B5EF4-FFF2-40B4-BE49-F238E27FC236}">
                <a16:creationId xmlns:a16="http://schemas.microsoft.com/office/drawing/2014/main" id="{535408C1-4B60-442F-9845-46FDDE40B332}"/>
              </a:ext>
            </a:extLst>
          </p:cNvPr>
          <p:cNvSpPr txBox="1">
            <a:spLocks noChangeArrowheads="1"/>
          </p:cNvSpPr>
          <p:nvPr/>
        </p:nvSpPr>
        <p:spPr bwMode="auto">
          <a:xfrm>
            <a:off x="2057398" y="5663639"/>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rgbClr val="990000"/>
                </a:solidFill>
              </a:rPr>
              <a:t>composite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FEF587-C49A-4A64-AB5A-7ABD8E04879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6C3F1CD-5ABA-4B42-BBC4-86EFDD353EFD}" type="slidenum">
              <a:rPr lang="en-US" altLang="en-US" smtClean="0">
                <a:solidFill>
                  <a:srgbClr val="000000"/>
                </a:solidFill>
                <a:latin typeface="Arial" panose="020B0604020202020204" pitchFamily="34" charset="0"/>
              </a:rPr>
              <a:pPr eaLnBrk="1" hangingPunct="1">
                <a:defRPr/>
              </a:pPr>
              <a:t>3</a:t>
            </a:fld>
            <a:endParaRPr lang="en-US" altLang="en-US">
              <a:solidFill>
                <a:srgbClr val="000000"/>
              </a:solidFill>
              <a:latin typeface="Arial" panose="020B0604020202020204" pitchFamily="34" charset="0"/>
            </a:endParaRPr>
          </a:p>
        </p:txBody>
      </p:sp>
      <p:sp>
        <p:nvSpPr>
          <p:cNvPr id="157698" name="Rectangle 2">
            <a:extLst>
              <a:ext uri="{FF2B5EF4-FFF2-40B4-BE49-F238E27FC236}">
                <a16:creationId xmlns:a16="http://schemas.microsoft.com/office/drawing/2014/main" id="{F98CD46B-4D24-4B73-9FE1-412B41591624}"/>
              </a:ext>
            </a:extLst>
          </p:cNvPr>
          <p:cNvSpPr>
            <a:spLocks noGrp="1" noChangeArrowheads="1"/>
          </p:cNvSpPr>
          <p:nvPr>
            <p:ph type="title"/>
          </p:nvPr>
        </p:nvSpPr>
        <p:spPr/>
        <p:txBody>
          <a:bodyPr/>
          <a:lstStyle/>
          <a:p>
            <a:pPr eaLnBrk="1" hangingPunct="1">
              <a:defRPr/>
            </a:pPr>
            <a:r>
              <a:rPr lang="en-US" sz="4000">
                <a:solidFill>
                  <a:srgbClr val="000000"/>
                </a:solidFill>
                <a:effectLst>
                  <a:outerShdw blurRad="38100" dist="38100" dir="2700000" algn="tl">
                    <a:srgbClr val="FFFFFF"/>
                  </a:outerShdw>
                </a:effectLst>
              </a:rPr>
              <a:t>A Good Business Rule Is:</a:t>
            </a:r>
          </a:p>
        </p:txBody>
      </p:sp>
      <p:sp>
        <p:nvSpPr>
          <p:cNvPr id="157699" name="Rectangle 3">
            <a:extLst>
              <a:ext uri="{FF2B5EF4-FFF2-40B4-BE49-F238E27FC236}">
                <a16:creationId xmlns:a16="http://schemas.microsoft.com/office/drawing/2014/main" id="{8A59A528-602B-4FC5-98DA-B261D296C775}"/>
              </a:ext>
            </a:extLst>
          </p:cNvPr>
          <p:cNvSpPr>
            <a:spLocks noGrp="1" noChangeArrowheads="1"/>
          </p:cNvSpPr>
          <p:nvPr>
            <p:ph type="body" idx="1"/>
          </p:nvPr>
        </p:nvSpPr>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Atomic–one statement</a:t>
            </a:r>
          </a:p>
          <a:p>
            <a:pPr marL="0" indent="0" eaLnBrk="1" hangingPunct="1">
              <a:lnSpc>
                <a:spcPct val="80000"/>
              </a:lnSpc>
              <a:buNone/>
              <a:defRPr/>
            </a:pPr>
            <a:endParaRPr lang="en-US" dirty="0">
              <a:solidFill>
                <a:srgbClr val="000000"/>
              </a:solidFill>
              <a:effectLst>
                <a:outerShdw blurRad="38100" dist="38100" dir="2700000" algn="tl">
                  <a:srgbClr val="FFFFFF"/>
                </a:outerShdw>
              </a:effectLst>
            </a:endParaRPr>
          </a:p>
          <a:p>
            <a:pPr eaLnBrk="1" hangingPunct="1">
              <a:lnSpc>
                <a:spcPct val="80000"/>
              </a:lnSpc>
              <a:defRPr/>
            </a:pPr>
            <a:r>
              <a:rPr lang="en-US" dirty="0">
                <a:solidFill>
                  <a:srgbClr val="000000"/>
                </a:solidFill>
                <a:effectLst>
                  <a:outerShdw blurRad="38100" dist="38100" dir="2700000" algn="tl">
                    <a:srgbClr val="FFFFFF"/>
                  </a:outerShdw>
                </a:effectLst>
              </a:rPr>
              <a:t>Consistent–internally and externally</a:t>
            </a:r>
          </a:p>
          <a:p>
            <a:pPr eaLnBrk="1" hangingPunct="1">
              <a:lnSpc>
                <a:spcPct val="80000"/>
              </a:lnSpc>
              <a:defRPr/>
            </a:pPr>
            <a:endParaRPr lang="en-US" dirty="0">
              <a:solidFill>
                <a:srgbClr val="000000"/>
              </a:solidFill>
              <a:effectLst>
                <a:outerShdw blurRad="38100" dist="38100" dir="2700000" algn="tl">
                  <a:srgbClr val="FFFFFF"/>
                </a:outerShdw>
              </a:effectLst>
            </a:endParaRPr>
          </a:p>
          <a:p>
            <a:pPr eaLnBrk="1" hangingPunct="1">
              <a:lnSpc>
                <a:spcPct val="80000"/>
              </a:lnSpc>
              <a:defRPr/>
            </a:pPr>
            <a:endParaRPr lang="en-US" dirty="0">
              <a:solidFill>
                <a:srgbClr val="000000"/>
              </a:solidFill>
              <a:effectLst>
                <a:outerShdw blurRad="38100" dist="38100" dir="2700000" algn="tl">
                  <a:srgbClr val="FFFFFF"/>
                </a:outerShdw>
              </a:effectLst>
            </a:endParaRPr>
          </a:p>
          <a:p>
            <a:pPr eaLnBrk="1" hangingPunct="1">
              <a:lnSpc>
                <a:spcPct val="80000"/>
              </a:lnSpc>
              <a:defRPr/>
            </a:pPr>
            <a:r>
              <a:rPr lang="en-US" dirty="0">
                <a:solidFill>
                  <a:srgbClr val="000000"/>
                </a:solidFill>
                <a:effectLst>
                  <a:outerShdw blurRad="38100" dist="38100" dir="2700000" algn="tl">
                    <a:srgbClr val="FFFFFF"/>
                  </a:outerShdw>
                </a:effectLst>
              </a:rPr>
              <a:t>Business-oriented–understood by business-people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 calcmode="lin" valueType="num">
                                      <p:cBhvr additive="base">
                                        <p:cTn id="13"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699">
                                            <p:txEl>
                                              <p:pRg st="5" end="5"/>
                                            </p:txEl>
                                          </p:spTgt>
                                        </p:tgtEl>
                                        <p:attrNameLst>
                                          <p:attrName>style.visibility</p:attrName>
                                        </p:attrNameLst>
                                      </p:cBhvr>
                                      <p:to>
                                        <p:strVal val="visible"/>
                                      </p:to>
                                    </p:set>
                                    <p:anim calcmode="lin" valueType="num">
                                      <p:cBhvr additive="base">
                                        <p:cTn id="19" dur="500" fill="hold"/>
                                        <p:tgtEl>
                                          <p:spTgt spid="15769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66260A-8563-440A-894C-CBDCA513556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CF583F9-A1E0-473D-9813-303ADF48E87B}" type="slidenum">
              <a:rPr lang="en-US" altLang="en-US" smtClean="0">
                <a:solidFill>
                  <a:srgbClr val="000000"/>
                </a:solidFill>
                <a:latin typeface="Arial" panose="020B0604020202020204" pitchFamily="34" charset="0"/>
              </a:rPr>
              <a:pPr eaLnBrk="1" hangingPunct="1">
                <a:defRPr/>
              </a:pPr>
              <a:t>30</a:t>
            </a:fld>
            <a:endParaRPr lang="en-US" altLang="en-US">
              <a:solidFill>
                <a:srgbClr val="000000"/>
              </a:solidFill>
              <a:latin typeface="Arial" panose="020B0604020202020204" pitchFamily="34" charset="0"/>
            </a:endParaRPr>
          </a:p>
        </p:txBody>
      </p:sp>
      <p:sp>
        <p:nvSpPr>
          <p:cNvPr id="217090" name="Rectangle 2">
            <a:extLst>
              <a:ext uri="{FF2B5EF4-FFF2-40B4-BE49-F238E27FC236}">
                <a16:creationId xmlns:a16="http://schemas.microsoft.com/office/drawing/2014/main" id="{7AE46771-97DE-45E5-A26A-199EF44B5941}"/>
              </a:ext>
            </a:extLst>
          </p:cNvPr>
          <p:cNvSpPr>
            <a:spLocks noGrp="1" noChangeArrowheads="1"/>
          </p:cNvSpPr>
          <p:nvPr>
            <p:ph type="title"/>
          </p:nvPr>
        </p:nvSpPr>
        <p:spPr>
          <a:xfrm>
            <a:off x="838200" y="152400"/>
            <a:ext cx="9067800" cy="1471612"/>
          </a:xfrm>
        </p:spPr>
        <p:txBody>
          <a:bodyPr/>
          <a:lstStyle/>
          <a:p>
            <a:pPr eaLnBrk="1" hangingPunct="1">
              <a:defRPr/>
            </a:pPr>
            <a:r>
              <a:rPr lang="en-US" sz="3600" dirty="0">
                <a:solidFill>
                  <a:srgbClr val="000000"/>
                </a:solidFill>
                <a:effectLst>
                  <a:outerShdw blurRad="38100" dist="38100" dir="2700000" algn="tl">
                    <a:srgbClr val="FFFFFF"/>
                  </a:outerShdw>
                </a:effectLst>
              </a:rPr>
              <a:t>Strong vs. Weak Entities, and</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Identifying Relationships</a:t>
            </a:r>
          </a:p>
        </p:txBody>
      </p:sp>
      <p:sp>
        <p:nvSpPr>
          <p:cNvPr id="217091" name="Rectangle 3">
            <a:extLst>
              <a:ext uri="{FF2B5EF4-FFF2-40B4-BE49-F238E27FC236}">
                <a16:creationId xmlns:a16="http://schemas.microsoft.com/office/drawing/2014/main" id="{C81F5767-294E-4884-86F1-652169B347E3}"/>
              </a:ext>
            </a:extLst>
          </p:cNvPr>
          <p:cNvSpPr>
            <a:spLocks noGrp="1" noChangeArrowheads="1"/>
          </p:cNvSpPr>
          <p:nvPr>
            <p:ph type="body" idx="1"/>
          </p:nvPr>
        </p:nvSpPr>
        <p:spPr>
          <a:xfrm>
            <a:off x="712694" y="1624012"/>
            <a:ext cx="9726706" cy="4319587"/>
          </a:xfrm>
        </p:spPr>
        <p:txBody>
          <a:bodyPr>
            <a:normAutofit/>
          </a:bodyPr>
          <a:lstStyle/>
          <a:p>
            <a:pPr eaLnBrk="1" hangingPunct="1">
              <a:lnSpc>
                <a:spcPct val="90000"/>
              </a:lnSpc>
              <a:defRPr/>
            </a:pPr>
            <a:r>
              <a:rPr lang="en-US" sz="2400" dirty="0">
                <a:solidFill>
                  <a:srgbClr val="000000"/>
                </a:solidFill>
                <a:effectLst>
                  <a:outerShdw blurRad="38100" dist="38100" dir="2700000" algn="tl">
                    <a:srgbClr val="FFFFFF"/>
                  </a:outerShdw>
                </a:effectLst>
              </a:rPr>
              <a:t>Strong entity </a:t>
            </a:r>
          </a:p>
          <a:p>
            <a:pPr lvl="1" eaLnBrk="1" hangingPunct="1">
              <a:lnSpc>
                <a:spcPct val="90000"/>
              </a:lnSpc>
              <a:defRPr/>
            </a:pPr>
            <a:r>
              <a:rPr lang="en-US" sz="2000" dirty="0">
                <a:solidFill>
                  <a:srgbClr val="000000"/>
                </a:solidFill>
                <a:effectLst>
                  <a:outerShdw blurRad="38100" dist="38100" dir="2700000" algn="tl">
                    <a:srgbClr val="FFFFFF"/>
                  </a:outerShdw>
                </a:effectLst>
              </a:rPr>
              <a:t>exists independently of other types of entities</a:t>
            </a:r>
          </a:p>
          <a:p>
            <a:pPr lvl="1" eaLnBrk="1" hangingPunct="1">
              <a:lnSpc>
                <a:spcPct val="90000"/>
              </a:lnSpc>
              <a:defRPr/>
            </a:pPr>
            <a:r>
              <a:rPr lang="en-US" sz="2000" dirty="0">
                <a:solidFill>
                  <a:srgbClr val="000000"/>
                </a:solidFill>
                <a:effectLst>
                  <a:outerShdw blurRad="38100" dist="38100" dir="2700000" algn="tl">
                    <a:srgbClr val="FFFFFF"/>
                  </a:outerShdw>
                </a:effectLst>
              </a:rPr>
              <a:t>has its own unique identifier</a:t>
            </a:r>
          </a:p>
          <a:p>
            <a:pPr lvl="2" eaLnBrk="1" hangingPunct="1">
              <a:lnSpc>
                <a:spcPct val="90000"/>
              </a:lnSpc>
              <a:defRPr/>
            </a:pPr>
            <a:r>
              <a:rPr lang="en-US" sz="1600" dirty="0">
                <a:solidFill>
                  <a:srgbClr val="000000"/>
                </a:solidFill>
                <a:effectLst>
                  <a:outerShdw blurRad="38100" dist="38100" dir="2700000" algn="tl">
                    <a:srgbClr val="FFFFFF"/>
                  </a:outerShdw>
                </a:effectLst>
              </a:rPr>
              <a:t>identifier underlined with single line</a:t>
            </a:r>
          </a:p>
          <a:p>
            <a:pPr eaLnBrk="1" hangingPunct="1">
              <a:lnSpc>
                <a:spcPct val="90000"/>
              </a:lnSpc>
              <a:defRPr/>
            </a:pPr>
            <a:r>
              <a:rPr lang="en-US" sz="2400" dirty="0">
                <a:solidFill>
                  <a:srgbClr val="000000"/>
                </a:solidFill>
                <a:effectLst>
                  <a:outerShdw blurRad="38100" dist="38100" dir="2700000" algn="tl">
                    <a:srgbClr val="FFFFFF"/>
                  </a:outerShdw>
                </a:effectLst>
              </a:rPr>
              <a:t>Weak entity</a:t>
            </a:r>
          </a:p>
          <a:p>
            <a:pPr lvl="1" eaLnBrk="1" hangingPunct="1">
              <a:lnSpc>
                <a:spcPct val="90000"/>
              </a:lnSpc>
              <a:defRPr/>
            </a:pPr>
            <a:r>
              <a:rPr lang="en-US" sz="2000" dirty="0">
                <a:solidFill>
                  <a:srgbClr val="000000"/>
                </a:solidFill>
                <a:effectLst>
                  <a:outerShdw blurRad="38100" dist="38100" dir="2700000" algn="tl">
                    <a:srgbClr val="FFFFFF"/>
                  </a:outerShdw>
                </a:effectLst>
              </a:rPr>
              <a:t>dependent on a strong entity (identifying owner)…cannot exist on its own</a:t>
            </a:r>
          </a:p>
          <a:p>
            <a:pPr lvl="1" eaLnBrk="1" hangingPunct="1">
              <a:lnSpc>
                <a:spcPct val="90000"/>
              </a:lnSpc>
              <a:defRPr/>
            </a:pPr>
            <a:r>
              <a:rPr lang="en-US" sz="2000" dirty="0">
                <a:solidFill>
                  <a:srgbClr val="000000"/>
                </a:solidFill>
                <a:effectLst>
                  <a:outerShdw blurRad="38100" dist="38100" dir="2700000" algn="tl">
                    <a:srgbClr val="FFFFFF"/>
                  </a:outerShdw>
                </a:effectLst>
              </a:rPr>
              <a:t>does not have a unique identifier (only a partial identifier)</a:t>
            </a:r>
          </a:p>
          <a:p>
            <a:pPr lvl="2" eaLnBrk="1" hangingPunct="1">
              <a:lnSpc>
                <a:spcPct val="90000"/>
              </a:lnSpc>
              <a:defRPr/>
            </a:pPr>
            <a:r>
              <a:rPr lang="en-US" sz="1600" dirty="0">
                <a:solidFill>
                  <a:srgbClr val="000000"/>
                </a:solidFill>
                <a:effectLst>
                  <a:outerShdw blurRad="38100" dist="38100" dir="2700000" algn="tl">
                    <a:srgbClr val="FFFFFF"/>
                  </a:outerShdw>
                </a:effectLst>
              </a:rPr>
              <a:t>partial identifier underlined with double line</a:t>
            </a:r>
          </a:p>
          <a:p>
            <a:pPr lvl="1" eaLnBrk="1" hangingPunct="1">
              <a:lnSpc>
                <a:spcPct val="90000"/>
              </a:lnSpc>
              <a:defRPr/>
            </a:pPr>
            <a:r>
              <a:rPr lang="en-US" sz="2000" dirty="0">
                <a:solidFill>
                  <a:srgbClr val="000000"/>
                </a:solidFill>
                <a:effectLst>
                  <a:outerShdw blurRad="38100" dist="38100" dir="2700000" algn="tl">
                    <a:srgbClr val="FFFFFF"/>
                  </a:outerShdw>
                </a:effectLst>
              </a:rPr>
              <a:t>entity box has double line</a:t>
            </a:r>
          </a:p>
          <a:p>
            <a:pPr eaLnBrk="1" hangingPunct="1">
              <a:lnSpc>
                <a:spcPct val="90000"/>
              </a:lnSpc>
              <a:defRPr/>
            </a:pPr>
            <a:r>
              <a:rPr lang="en-US" sz="2400" dirty="0">
                <a:solidFill>
                  <a:srgbClr val="000000"/>
                </a:solidFill>
                <a:effectLst>
                  <a:outerShdw blurRad="38100" dist="38100" dir="2700000" algn="tl">
                    <a:srgbClr val="FFFFFF"/>
                  </a:outerShdw>
                </a:effectLst>
              </a:rPr>
              <a:t>Identifying relationship</a:t>
            </a:r>
          </a:p>
          <a:p>
            <a:pPr lvl="1" eaLnBrk="1" hangingPunct="1">
              <a:lnSpc>
                <a:spcPct val="90000"/>
              </a:lnSpc>
              <a:defRPr/>
            </a:pPr>
            <a:r>
              <a:rPr lang="en-US" sz="2000" dirty="0">
                <a:solidFill>
                  <a:srgbClr val="000000"/>
                </a:solidFill>
                <a:effectLst>
                  <a:outerShdw blurRad="38100" dist="38100" dir="2700000" algn="tl">
                    <a:srgbClr val="FFFFFF"/>
                  </a:outerShdw>
                </a:effectLst>
              </a:rPr>
              <a:t>links strong entities to weak entities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arn(inVertical)">
                                      <p:cBhvr>
                                        <p:cTn id="7" dur="500"/>
                                        <p:tgtEl>
                                          <p:spTgt spid="21709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7091">
                                            <p:txEl>
                                              <p:pRg st="1" end="1"/>
                                            </p:txEl>
                                          </p:spTgt>
                                        </p:tgtEl>
                                        <p:attrNameLst>
                                          <p:attrName>style.visibility</p:attrName>
                                        </p:attrNameLst>
                                      </p:cBhvr>
                                      <p:to>
                                        <p:strVal val="visible"/>
                                      </p:to>
                                    </p:set>
                                    <p:animEffect transition="in" filter="barn(inVertical)">
                                      <p:cBhvr>
                                        <p:cTn id="10" dur="500"/>
                                        <p:tgtEl>
                                          <p:spTgt spid="217091">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animEffect transition="in" filter="barn(inVertical)">
                                      <p:cBhvr>
                                        <p:cTn id="13" dur="500"/>
                                        <p:tgtEl>
                                          <p:spTgt spid="217091">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7091">
                                            <p:txEl>
                                              <p:pRg st="3" end="3"/>
                                            </p:txEl>
                                          </p:spTgt>
                                        </p:tgtEl>
                                        <p:attrNameLst>
                                          <p:attrName>style.visibility</p:attrName>
                                        </p:attrNameLst>
                                      </p:cBhvr>
                                      <p:to>
                                        <p:strVal val="visible"/>
                                      </p:to>
                                    </p:set>
                                    <p:animEffect transition="in" filter="barn(inVertical)">
                                      <p:cBhvr>
                                        <p:cTn id="16" dur="500"/>
                                        <p:tgtEl>
                                          <p:spTgt spid="2170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animEffect transition="in" filter="barn(inVertical)">
                                      <p:cBhvr>
                                        <p:cTn id="21" dur="500"/>
                                        <p:tgtEl>
                                          <p:spTgt spid="217091">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17091">
                                            <p:txEl>
                                              <p:pRg st="5" end="5"/>
                                            </p:txEl>
                                          </p:spTgt>
                                        </p:tgtEl>
                                        <p:attrNameLst>
                                          <p:attrName>style.visibility</p:attrName>
                                        </p:attrNameLst>
                                      </p:cBhvr>
                                      <p:to>
                                        <p:strVal val="visible"/>
                                      </p:to>
                                    </p:set>
                                    <p:animEffect transition="in" filter="barn(inVertical)">
                                      <p:cBhvr>
                                        <p:cTn id="24" dur="500"/>
                                        <p:tgtEl>
                                          <p:spTgt spid="217091">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17091">
                                            <p:txEl>
                                              <p:pRg st="6" end="6"/>
                                            </p:txEl>
                                          </p:spTgt>
                                        </p:tgtEl>
                                        <p:attrNameLst>
                                          <p:attrName>style.visibility</p:attrName>
                                        </p:attrNameLst>
                                      </p:cBhvr>
                                      <p:to>
                                        <p:strVal val="visible"/>
                                      </p:to>
                                    </p:set>
                                    <p:animEffect transition="in" filter="barn(inVertical)">
                                      <p:cBhvr>
                                        <p:cTn id="27" dur="500"/>
                                        <p:tgtEl>
                                          <p:spTgt spid="217091">
                                            <p:txEl>
                                              <p:pRg st="6" end="6"/>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17091">
                                            <p:txEl>
                                              <p:pRg st="7" end="7"/>
                                            </p:txEl>
                                          </p:spTgt>
                                        </p:tgtEl>
                                        <p:attrNameLst>
                                          <p:attrName>style.visibility</p:attrName>
                                        </p:attrNameLst>
                                      </p:cBhvr>
                                      <p:to>
                                        <p:strVal val="visible"/>
                                      </p:to>
                                    </p:set>
                                    <p:animEffect transition="in" filter="barn(inVertical)">
                                      <p:cBhvr>
                                        <p:cTn id="30" dur="500"/>
                                        <p:tgtEl>
                                          <p:spTgt spid="217091">
                                            <p:txEl>
                                              <p:pRg st="7" end="7"/>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17091">
                                            <p:txEl>
                                              <p:pRg st="8" end="8"/>
                                            </p:txEl>
                                          </p:spTgt>
                                        </p:tgtEl>
                                        <p:attrNameLst>
                                          <p:attrName>style.visibility</p:attrName>
                                        </p:attrNameLst>
                                      </p:cBhvr>
                                      <p:to>
                                        <p:strVal val="visible"/>
                                      </p:to>
                                    </p:set>
                                    <p:animEffect transition="in" filter="barn(inVertical)">
                                      <p:cBhvr>
                                        <p:cTn id="33" dur="500"/>
                                        <p:tgtEl>
                                          <p:spTgt spid="217091">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17091">
                                            <p:txEl>
                                              <p:pRg st="9" end="9"/>
                                            </p:txEl>
                                          </p:spTgt>
                                        </p:tgtEl>
                                        <p:attrNameLst>
                                          <p:attrName>style.visibility</p:attrName>
                                        </p:attrNameLst>
                                      </p:cBhvr>
                                      <p:to>
                                        <p:strVal val="visible"/>
                                      </p:to>
                                    </p:set>
                                    <p:animEffect transition="in" filter="barn(inVertical)">
                                      <p:cBhvr>
                                        <p:cTn id="38" dur="500"/>
                                        <p:tgtEl>
                                          <p:spTgt spid="217091">
                                            <p:txEl>
                                              <p:pRg st="9" end="9"/>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17091">
                                            <p:txEl>
                                              <p:pRg st="10" end="10"/>
                                            </p:txEl>
                                          </p:spTgt>
                                        </p:tgtEl>
                                        <p:attrNameLst>
                                          <p:attrName>style.visibility</p:attrName>
                                        </p:attrNameLst>
                                      </p:cBhvr>
                                      <p:to>
                                        <p:strVal val="visible"/>
                                      </p:to>
                                    </p:set>
                                    <p:animEffect transition="in" filter="barn(inVertical)">
                                      <p:cBhvr>
                                        <p:cTn id="41" dur="500"/>
                                        <p:tgtEl>
                                          <p:spTgt spid="2170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7">
            <a:extLst>
              <a:ext uri="{FF2B5EF4-FFF2-40B4-BE49-F238E27FC236}">
                <a16:creationId xmlns:a16="http://schemas.microsoft.com/office/drawing/2014/main" id="{3570B342-5017-4379-BF33-F1593BCB28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0100" y="1692275"/>
            <a:ext cx="8294688"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2">
            <a:extLst>
              <a:ext uri="{FF2B5EF4-FFF2-40B4-BE49-F238E27FC236}">
                <a16:creationId xmlns:a16="http://schemas.microsoft.com/office/drawing/2014/main" id="{5B96A7A1-68E4-4DB4-93C6-B07C09A1838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5E53467-C597-4627-AE6F-4AAFDB766DC2}" type="slidenum">
              <a:rPr lang="en-US" altLang="en-US" smtClean="0">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sp>
        <p:nvSpPr>
          <p:cNvPr id="86020" name="Text Box 4">
            <a:extLst>
              <a:ext uri="{FF2B5EF4-FFF2-40B4-BE49-F238E27FC236}">
                <a16:creationId xmlns:a16="http://schemas.microsoft.com/office/drawing/2014/main" id="{3516597D-25BC-4D17-AA39-E33932B99F90}"/>
              </a:ext>
            </a:extLst>
          </p:cNvPr>
          <p:cNvSpPr txBox="1">
            <a:spLocks noChangeArrowheads="1"/>
          </p:cNvSpPr>
          <p:nvPr/>
        </p:nvSpPr>
        <p:spPr bwMode="auto">
          <a:xfrm>
            <a:off x="2354263" y="4899025"/>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Strong entity</a:t>
            </a:r>
          </a:p>
        </p:txBody>
      </p:sp>
      <p:sp>
        <p:nvSpPr>
          <p:cNvPr id="86021" name="Text Box 5">
            <a:extLst>
              <a:ext uri="{FF2B5EF4-FFF2-40B4-BE49-F238E27FC236}">
                <a16:creationId xmlns:a16="http://schemas.microsoft.com/office/drawing/2014/main" id="{9B57224C-45A0-406B-9D1B-FC0839ADEA16}"/>
              </a:ext>
            </a:extLst>
          </p:cNvPr>
          <p:cNvSpPr txBox="1">
            <a:spLocks noChangeArrowheads="1"/>
          </p:cNvSpPr>
          <p:nvPr/>
        </p:nvSpPr>
        <p:spPr bwMode="auto">
          <a:xfrm>
            <a:off x="7038976" y="4895850"/>
            <a:ext cx="166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Weak entity</a:t>
            </a:r>
          </a:p>
        </p:txBody>
      </p:sp>
      <p:sp>
        <p:nvSpPr>
          <p:cNvPr id="86022" name="Text Box 6">
            <a:extLst>
              <a:ext uri="{FF2B5EF4-FFF2-40B4-BE49-F238E27FC236}">
                <a16:creationId xmlns:a16="http://schemas.microsoft.com/office/drawing/2014/main" id="{93E99B8B-11EA-435C-A64B-ED2F8A5909AD}"/>
              </a:ext>
            </a:extLst>
          </p:cNvPr>
          <p:cNvSpPr txBox="1">
            <a:spLocks noChangeArrowheads="1"/>
          </p:cNvSpPr>
          <p:nvPr/>
        </p:nvSpPr>
        <p:spPr bwMode="auto">
          <a:xfrm>
            <a:off x="1851026" y="793751"/>
            <a:ext cx="8816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000000"/>
                </a:solidFill>
                <a:latin typeface="Times New Roman" panose="02020603050405020304" pitchFamily="18" charset="0"/>
              </a:rPr>
              <a:t>Figure 2-5 Example of a weak identity and its identifying relationship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EF6DAC-AB24-450E-BF4C-6BA28179061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EA8CF30-3128-4F18-9330-85218A1CC505}" type="slidenum">
              <a:rPr lang="en-US" altLang="en-US" smtClean="0">
                <a:solidFill>
                  <a:srgbClr val="000000"/>
                </a:solidFill>
                <a:latin typeface="Arial" panose="020B0604020202020204" pitchFamily="34" charset="0"/>
              </a:rPr>
              <a:pPr eaLnBrk="1" hangingPunct="1">
                <a:defRPr/>
              </a:pPr>
              <a:t>32</a:t>
            </a:fld>
            <a:endParaRPr lang="en-US" altLang="en-US">
              <a:solidFill>
                <a:srgbClr val="000000"/>
              </a:solidFill>
              <a:latin typeface="Arial" panose="020B0604020202020204" pitchFamily="34" charset="0"/>
            </a:endParaRPr>
          </a:p>
        </p:txBody>
      </p:sp>
      <p:sp>
        <p:nvSpPr>
          <p:cNvPr id="219138" name="Rectangle 2">
            <a:extLst>
              <a:ext uri="{FF2B5EF4-FFF2-40B4-BE49-F238E27FC236}">
                <a16:creationId xmlns:a16="http://schemas.microsoft.com/office/drawing/2014/main" id="{A698347A-4E07-4827-B858-ADF19EC78863}"/>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Associative Entities</a:t>
            </a:r>
          </a:p>
        </p:txBody>
      </p:sp>
      <p:sp>
        <p:nvSpPr>
          <p:cNvPr id="219139" name="Rectangle 3">
            <a:extLst>
              <a:ext uri="{FF2B5EF4-FFF2-40B4-BE49-F238E27FC236}">
                <a16:creationId xmlns:a16="http://schemas.microsoft.com/office/drawing/2014/main" id="{32BE7BCD-72D6-481F-81C2-3DBAE3458FE6}"/>
              </a:ext>
            </a:extLst>
          </p:cNvPr>
          <p:cNvSpPr>
            <a:spLocks noGrp="1" noChangeArrowheads="1"/>
          </p:cNvSpPr>
          <p:nvPr>
            <p:ph type="body" idx="1"/>
          </p:nvPr>
        </p:nvSpPr>
        <p:spPr>
          <a:xfrm>
            <a:off x="941294" y="1690688"/>
            <a:ext cx="9040906" cy="4100512"/>
          </a:xfrm>
        </p:spPr>
        <p:txBody>
          <a:bodyPr/>
          <a:lstStyle/>
          <a:p>
            <a:pPr eaLnBrk="1" hangingPunct="1">
              <a:lnSpc>
                <a:spcPct val="90000"/>
              </a:lnSpc>
              <a:defRPr/>
            </a:pPr>
            <a:r>
              <a:rPr lang="en-US" sz="2600" dirty="0">
                <a:solidFill>
                  <a:srgbClr val="000000"/>
                </a:solidFill>
                <a:effectLst>
                  <a:outerShdw blurRad="38100" dist="38100" dir="2700000" algn="tl">
                    <a:srgbClr val="FFFFFF"/>
                  </a:outerShdw>
                </a:effectLst>
              </a:rPr>
              <a:t>An entity–has attributes</a:t>
            </a:r>
          </a:p>
          <a:p>
            <a:pPr eaLnBrk="1" hangingPunct="1">
              <a:lnSpc>
                <a:spcPct val="90000"/>
              </a:lnSpc>
              <a:defRPr/>
            </a:pPr>
            <a:r>
              <a:rPr lang="en-US" sz="2600" dirty="0">
                <a:solidFill>
                  <a:srgbClr val="000000"/>
                </a:solidFill>
                <a:effectLst>
                  <a:outerShdw blurRad="38100" dist="38100" dir="2700000" algn="tl">
                    <a:srgbClr val="FFFFFF"/>
                  </a:outerShdw>
                </a:effectLst>
              </a:rPr>
              <a:t>A relationship–links entities together</a:t>
            </a:r>
          </a:p>
          <a:p>
            <a:pPr eaLnBrk="1" hangingPunct="1">
              <a:lnSpc>
                <a:spcPct val="90000"/>
              </a:lnSpc>
              <a:defRPr/>
            </a:pPr>
            <a:r>
              <a:rPr lang="en-US" sz="2600" dirty="0">
                <a:solidFill>
                  <a:srgbClr val="000000"/>
                </a:solidFill>
                <a:effectLst>
                  <a:outerShdw blurRad="38100" dist="38100" dir="2700000" algn="tl">
                    <a:srgbClr val="FFFFFF"/>
                  </a:outerShdw>
                </a:effectLst>
              </a:rPr>
              <a:t>When should a </a:t>
            </a:r>
            <a:r>
              <a:rPr lang="en-US" sz="2600" i="1" dirty="0">
                <a:solidFill>
                  <a:srgbClr val="000000"/>
                </a:solidFill>
                <a:effectLst>
                  <a:outerShdw blurRad="38100" dist="38100" dir="2700000" algn="tl">
                    <a:srgbClr val="FFFFFF"/>
                  </a:outerShdw>
                </a:effectLst>
              </a:rPr>
              <a:t>relationship with attributes</a:t>
            </a:r>
            <a:r>
              <a:rPr lang="en-US" sz="2600" dirty="0">
                <a:solidFill>
                  <a:srgbClr val="000000"/>
                </a:solidFill>
                <a:effectLst>
                  <a:outerShdw blurRad="38100" dist="38100" dir="2700000" algn="tl">
                    <a:srgbClr val="FFFFFF"/>
                  </a:outerShdw>
                </a:effectLst>
              </a:rPr>
              <a:t> instead be an </a:t>
            </a:r>
            <a:r>
              <a:rPr lang="en-US" sz="2600" i="1" dirty="0">
                <a:solidFill>
                  <a:srgbClr val="000000"/>
                </a:solidFill>
                <a:effectLst>
                  <a:outerShdw blurRad="38100" dist="38100" dir="2700000" algn="tl">
                    <a:srgbClr val="FFFFFF"/>
                  </a:outerShdw>
                </a:effectLst>
              </a:rPr>
              <a:t>associative entity</a:t>
            </a:r>
            <a:r>
              <a:rPr lang="en-US" sz="2600" dirty="0">
                <a:solidFill>
                  <a:srgbClr val="000000"/>
                </a:solidFill>
                <a:effectLst>
                  <a:outerShdw blurRad="38100" dist="38100" dir="2700000" algn="tl">
                    <a:srgbClr val="FFFFFF"/>
                  </a:outerShdw>
                </a:effectLst>
              </a:rPr>
              <a:t>? </a:t>
            </a:r>
          </a:p>
          <a:p>
            <a:pPr lvl="1" eaLnBrk="1" hangingPunct="1">
              <a:lnSpc>
                <a:spcPct val="90000"/>
              </a:lnSpc>
              <a:defRPr/>
            </a:pPr>
            <a:r>
              <a:rPr lang="en-US" sz="1800" dirty="0">
                <a:solidFill>
                  <a:srgbClr val="000000"/>
                </a:solidFill>
                <a:effectLst>
                  <a:outerShdw blurRad="38100" dist="38100" dir="2700000" algn="tl">
                    <a:srgbClr val="FFFFFF"/>
                  </a:outerShdw>
                </a:effectLst>
              </a:rPr>
              <a:t>All relationships for the associative entity should be many</a:t>
            </a:r>
          </a:p>
          <a:p>
            <a:pPr lvl="1" eaLnBrk="1" hangingPunct="1">
              <a:lnSpc>
                <a:spcPct val="90000"/>
              </a:lnSpc>
              <a:defRPr/>
            </a:pPr>
            <a:r>
              <a:rPr lang="en-US" sz="1800" dirty="0">
                <a:solidFill>
                  <a:srgbClr val="000000"/>
                </a:solidFill>
                <a:effectLst>
                  <a:outerShdw blurRad="38100" dist="38100" dir="2700000" algn="tl">
                    <a:srgbClr val="FFFFFF"/>
                  </a:outerShdw>
                </a:effectLst>
              </a:rPr>
              <a:t>The associative entity could have meaning independent of the other entities</a:t>
            </a:r>
          </a:p>
          <a:p>
            <a:pPr lvl="1" eaLnBrk="1" hangingPunct="1">
              <a:lnSpc>
                <a:spcPct val="90000"/>
              </a:lnSpc>
              <a:defRPr/>
            </a:pPr>
            <a:r>
              <a:rPr lang="en-US" sz="1800" dirty="0">
                <a:solidFill>
                  <a:srgbClr val="000000"/>
                </a:solidFill>
                <a:effectLst>
                  <a:outerShdw blurRad="38100" dist="38100" dir="2700000" algn="tl">
                    <a:srgbClr val="FFFFFF"/>
                  </a:outerShdw>
                </a:effectLst>
              </a:rPr>
              <a:t>The associative entity preferably has a unique identifier, and should also have other attributes</a:t>
            </a:r>
          </a:p>
          <a:p>
            <a:pPr lvl="1" eaLnBrk="1" hangingPunct="1">
              <a:lnSpc>
                <a:spcPct val="90000"/>
              </a:lnSpc>
              <a:defRPr/>
            </a:pPr>
            <a:r>
              <a:rPr lang="en-US" sz="1800" dirty="0">
                <a:solidFill>
                  <a:srgbClr val="000000"/>
                </a:solidFill>
                <a:effectLst>
                  <a:outerShdw blurRad="38100" dist="38100" dir="2700000" algn="tl">
                    <a:srgbClr val="FFFFFF"/>
                  </a:outerShdw>
                </a:effectLst>
              </a:rPr>
              <a:t>The associative entity may participate in other relationships other than the entities of the associated relationship</a:t>
            </a:r>
          </a:p>
          <a:p>
            <a:pPr lvl="1" eaLnBrk="1" hangingPunct="1">
              <a:lnSpc>
                <a:spcPct val="90000"/>
              </a:lnSpc>
              <a:defRPr/>
            </a:pPr>
            <a:r>
              <a:rPr lang="en-US" sz="1800" dirty="0">
                <a:solidFill>
                  <a:srgbClr val="000000"/>
                </a:solidFill>
                <a:effectLst>
                  <a:outerShdw blurRad="38100" dist="38100" dir="2700000" algn="tl">
                    <a:srgbClr val="FFFFFF"/>
                  </a:outerShdw>
                </a:effectLst>
              </a:rPr>
              <a:t>Ternary relationships should be converted to associative entities</a:t>
            </a:r>
          </a:p>
          <a:p>
            <a:pPr lvl="1" eaLnBrk="1" hangingPunct="1">
              <a:lnSpc>
                <a:spcPct val="90000"/>
              </a:lnSpc>
              <a:defRPr/>
            </a:pPr>
            <a:endParaRPr lang="en-US" sz="1800" dirty="0">
              <a:solidFill>
                <a:srgbClr val="000000"/>
              </a:solidFill>
              <a:effectLst>
                <a:outerShdw blurRad="38100" dist="38100" dir="2700000" algn="tl">
                  <a:srgbClr val="FFFFFF"/>
                </a:outerShdw>
              </a:effectLst>
            </a:endParaRPr>
          </a:p>
          <a:p>
            <a:pPr eaLnBrk="1" hangingPunct="1">
              <a:lnSpc>
                <a:spcPct val="90000"/>
              </a:lnSpc>
              <a:defRPr/>
            </a:pPr>
            <a:endParaRPr lang="en-US" sz="2000" dirty="0"/>
          </a:p>
          <a:p>
            <a:pPr eaLnBrk="1" hangingPunct="1">
              <a:lnSpc>
                <a:spcPct val="90000"/>
              </a:lnSpc>
              <a:defRPr/>
            </a:pP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fade">
                                      <p:cBhvr>
                                        <p:cTn id="7" dur="1000"/>
                                        <p:tgtEl>
                                          <p:spTgt spid="219139">
                                            <p:txEl>
                                              <p:pRg st="0" end="0"/>
                                            </p:txEl>
                                          </p:spTgt>
                                        </p:tgtEl>
                                      </p:cBhvr>
                                    </p:animEffect>
                                    <p:anim calcmode="lin" valueType="num">
                                      <p:cBhvr>
                                        <p:cTn id="8" dur="1000" fill="hold"/>
                                        <p:tgtEl>
                                          <p:spTgt spid="2191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91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9139">
                                            <p:txEl>
                                              <p:pRg st="1" end="1"/>
                                            </p:txEl>
                                          </p:spTgt>
                                        </p:tgtEl>
                                        <p:attrNameLst>
                                          <p:attrName>style.visibility</p:attrName>
                                        </p:attrNameLst>
                                      </p:cBhvr>
                                      <p:to>
                                        <p:strVal val="visible"/>
                                      </p:to>
                                    </p:set>
                                    <p:animEffect transition="in" filter="fade">
                                      <p:cBhvr>
                                        <p:cTn id="14" dur="1000"/>
                                        <p:tgtEl>
                                          <p:spTgt spid="219139">
                                            <p:txEl>
                                              <p:pRg st="1" end="1"/>
                                            </p:txEl>
                                          </p:spTgt>
                                        </p:tgtEl>
                                      </p:cBhvr>
                                    </p:animEffect>
                                    <p:anim calcmode="lin" valueType="num">
                                      <p:cBhvr>
                                        <p:cTn id="15" dur="1000" fill="hold"/>
                                        <p:tgtEl>
                                          <p:spTgt spid="2191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91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9139">
                                            <p:txEl>
                                              <p:pRg st="2" end="2"/>
                                            </p:txEl>
                                          </p:spTgt>
                                        </p:tgtEl>
                                        <p:attrNameLst>
                                          <p:attrName>style.visibility</p:attrName>
                                        </p:attrNameLst>
                                      </p:cBhvr>
                                      <p:to>
                                        <p:strVal val="visible"/>
                                      </p:to>
                                    </p:set>
                                    <p:animEffect transition="in" filter="fade">
                                      <p:cBhvr>
                                        <p:cTn id="21" dur="1000"/>
                                        <p:tgtEl>
                                          <p:spTgt spid="219139">
                                            <p:txEl>
                                              <p:pRg st="2" end="2"/>
                                            </p:txEl>
                                          </p:spTgt>
                                        </p:tgtEl>
                                      </p:cBhvr>
                                    </p:animEffect>
                                    <p:anim calcmode="lin" valueType="num">
                                      <p:cBhvr>
                                        <p:cTn id="22" dur="1000" fill="hold"/>
                                        <p:tgtEl>
                                          <p:spTgt spid="2191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19139">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19139">
                                            <p:txEl>
                                              <p:pRg st="3" end="3"/>
                                            </p:txEl>
                                          </p:spTgt>
                                        </p:tgtEl>
                                        <p:attrNameLst>
                                          <p:attrName>style.visibility</p:attrName>
                                        </p:attrNameLst>
                                      </p:cBhvr>
                                      <p:to>
                                        <p:strVal val="visible"/>
                                      </p:to>
                                    </p:set>
                                    <p:animEffect transition="in" filter="fade">
                                      <p:cBhvr>
                                        <p:cTn id="26" dur="1000"/>
                                        <p:tgtEl>
                                          <p:spTgt spid="219139">
                                            <p:txEl>
                                              <p:pRg st="3" end="3"/>
                                            </p:txEl>
                                          </p:spTgt>
                                        </p:tgtEl>
                                      </p:cBhvr>
                                    </p:animEffect>
                                    <p:anim calcmode="lin" valueType="num">
                                      <p:cBhvr>
                                        <p:cTn id="27" dur="1000" fill="hold"/>
                                        <p:tgtEl>
                                          <p:spTgt spid="21913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1913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Effect transition="in" filter="fade">
                                      <p:cBhvr>
                                        <p:cTn id="31" dur="1000"/>
                                        <p:tgtEl>
                                          <p:spTgt spid="219139">
                                            <p:txEl>
                                              <p:pRg st="4" end="4"/>
                                            </p:txEl>
                                          </p:spTgt>
                                        </p:tgtEl>
                                      </p:cBhvr>
                                    </p:animEffect>
                                    <p:anim calcmode="lin" valueType="num">
                                      <p:cBhvr>
                                        <p:cTn id="32" dur="1000" fill="hold"/>
                                        <p:tgtEl>
                                          <p:spTgt spid="21913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1913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19139">
                                            <p:txEl>
                                              <p:pRg st="5" end="5"/>
                                            </p:txEl>
                                          </p:spTgt>
                                        </p:tgtEl>
                                        <p:attrNameLst>
                                          <p:attrName>style.visibility</p:attrName>
                                        </p:attrNameLst>
                                      </p:cBhvr>
                                      <p:to>
                                        <p:strVal val="visible"/>
                                      </p:to>
                                    </p:set>
                                    <p:animEffect transition="in" filter="fade">
                                      <p:cBhvr>
                                        <p:cTn id="36" dur="1000"/>
                                        <p:tgtEl>
                                          <p:spTgt spid="219139">
                                            <p:txEl>
                                              <p:pRg st="5" end="5"/>
                                            </p:txEl>
                                          </p:spTgt>
                                        </p:tgtEl>
                                      </p:cBhvr>
                                    </p:animEffect>
                                    <p:anim calcmode="lin" valueType="num">
                                      <p:cBhvr>
                                        <p:cTn id="37" dur="1000" fill="hold"/>
                                        <p:tgtEl>
                                          <p:spTgt spid="21913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19139">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19139">
                                            <p:txEl>
                                              <p:pRg st="6" end="6"/>
                                            </p:txEl>
                                          </p:spTgt>
                                        </p:tgtEl>
                                        <p:attrNameLst>
                                          <p:attrName>style.visibility</p:attrName>
                                        </p:attrNameLst>
                                      </p:cBhvr>
                                      <p:to>
                                        <p:strVal val="visible"/>
                                      </p:to>
                                    </p:set>
                                    <p:animEffect transition="in" filter="fade">
                                      <p:cBhvr>
                                        <p:cTn id="41" dur="1000"/>
                                        <p:tgtEl>
                                          <p:spTgt spid="219139">
                                            <p:txEl>
                                              <p:pRg st="6" end="6"/>
                                            </p:txEl>
                                          </p:spTgt>
                                        </p:tgtEl>
                                      </p:cBhvr>
                                    </p:animEffect>
                                    <p:anim calcmode="lin" valueType="num">
                                      <p:cBhvr>
                                        <p:cTn id="42" dur="1000" fill="hold"/>
                                        <p:tgtEl>
                                          <p:spTgt spid="219139">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19139">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9139">
                                            <p:txEl>
                                              <p:pRg st="7" end="7"/>
                                            </p:txEl>
                                          </p:spTgt>
                                        </p:tgtEl>
                                        <p:attrNameLst>
                                          <p:attrName>style.visibility</p:attrName>
                                        </p:attrNameLst>
                                      </p:cBhvr>
                                      <p:to>
                                        <p:strVal val="visible"/>
                                      </p:to>
                                    </p:set>
                                    <p:animEffect transition="in" filter="fade">
                                      <p:cBhvr>
                                        <p:cTn id="46" dur="1000"/>
                                        <p:tgtEl>
                                          <p:spTgt spid="219139">
                                            <p:txEl>
                                              <p:pRg st="7" end="7"/>
                                            </p:txEl>
                                          </p:spTgt>
                                        </p:tgtEl>
                                      </p:cBhvr>
                                    </p:animEffect>
                                    <p:anim calcmode="lin" valueType="num">
                                      <p:cBhvr>
                                        <p:cTn id="47" dur="1000" fill="hold"/>
                                        <p:tgtEl>
                                          <p:spTgt spid="219139">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1913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68E6E9C-4221-4E51-83B9-528029C0280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1F42237-4206-4320-ACA9-1B1FFA3D0E37}" type="slidenum">
              <a:rPr lang="en-US" altLang="en-US" smtClean="0">
                <a:solidFill>
                  <a:srgbClr val="000000"/>
                </a:solidFill>
                <a:latin typeface="Arial" panose="020B0604020202020204" pitchFamily="34" charset="0"/>
              </a:rPr>
              <a:pPr eaLnBrk="1" hangingPunct="1">
                <a:defRPr/>
              </a:pPr>
              <a:t>33</a:t>
            </a:fld>
            <a:endParaRPr lang="en-US" altLang="en-US">
              <a:solidFill>
                <a:srgbClr val="000000"/>
              </a:solidFill>
              <a:latin typeface="Arial" panose="020B0604020202020204" pitchFamily="34" charset="0"/>
            </a:endParaRPr>
          </a:p>
        </p:txBody>
      </p:sp>
      <p:sp>
        <p:nvSpPr>
          <p:cNvPr id="92163" name="Rectangle 2">
            <a:extLst>
              <a:ext uri="{FF2B5EF4-FFF2-40B4-BE49-F238E27FC236}">
                <a16:creationId xmlns:a16="http://schemas.microsoft.com/office/drawing/2014/main" id="{965E3909-8DD8-4632-9E0C-178837446EBA}"/>
              </a:ext>
            </a:extLst>
          </p:cNvPr>
          <p:cNvSpPr>
            <a:spLocks noChangeArrowheads="1"/>
          </p:cNvSpPr>
          <p:nvPr/>
        </p:nvSpPr>
        <p:spPr bwMode="auto">
          <a:xfrm>
            <a:off x="1906588" y="611189"/>
            <a:ext cx="71247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2-11a A binary relationship with an attribute</a:t>
            </a:r>
          </a:p>
        </p:txBody>
      </p:sp>
      <p:sp>
        <p:nvSpPr>
          <p:cNvPr id="92164" name="Text Box 4">
            <a:extLst>
              <a:ext uri="{FF2B5EF4-FFF2-40B4-BE49-F238E27FC236}">
                <a16:creationId xmlns:a16="http://schemas.microsoft.com/office/drawing/2014/main" id="{927EEE35-6979-4D0D-9D66-614B333BBC2C}"/>
              </a:ext>
            </a:extLst>
          </p:cNvPr>
          <p:cNvSpPr txBox="1">
            <a:spLocks noChangeArrowheads="1"/>
          </p:cNvSpPr>
          <p:nvPr/>
        </p:nvSpPr>
        <p:spPr bwMode="auto">
          <a:xfrm>
            <a:off x="1825626" y="4495801"/>
            <a:ext cx="80803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Times New Roman" panose="02020603050405020304" pitchFamily="18" charset="0"/>
              </a:rPr>
              <a:t>Here, the date completed attribute pertains specifically to the employee’s completion of a course…it is an attribute of the </a:t>
            </a:r>
            <a:r>
              <a:rPr lang="en-US" altLang="en-US" sz="2400" i="1" dirty="0">
                <a:solidFill>
                  <a:srgbClr val="000000"/>
                </a:solidFill>
                <a:latin typeface="Times New Roman" panose="02020603050405020304" pitchFamily="18" charset="0"/>
              </a:rPr>
              <a:t>relationship</a:t>
            </a:r>
          </a:p>
        </p:txBody>
      </p:sp>
      <p:pic>
        <p:nvPicPr>
          <p:cNvPr id="92165" name="Picture 5">
            <a:extLst>
              <a:ext uri="{FF2B5EF4-FFF2-40B4-BE49-F238E27FC236}">
                <a16:creationId xmlns:a16="http://schemas.microsoft.com/office/drawing/2014/main" id="{F99DE114-5E18-48AB-9700-953B64DA6A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5626" y="1552575"/>
            <a:ext cx="85629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973E5A4-9D98-4245-B540-2D9CCDC12AC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4FDD3FF-28D1-4B31-8D40-992413B0BE0B}" type="slidenum">
              <a:rPr lang="en-US" altLang="en-US" smtClean="0">
                <a:solidFill>
                  <a:srgbClr val="000000"/>
                </a:solidFill>
                <a:latin typeface="Arial" panose="020B0604020202020204" pitchFamily="34" charset="0"/>
              </a:rPr>
              <a:pPr eaLnBrk="1" hangingPunct="1">
                <a:defRPr/>
              </a:pPr>
              <a:t>34</a:t>
            </a:fld>
            <a:endParaRPr lang="en-US" altLang="en-US">
              <a:solidFill>
                <a:srgbClr val="000000"/>
              </a:solidFill>
              <a:latin typeface="Arial" panose="020B0604020202020204" pitchFamily="34" charset="0"/>
            </a:endParaRPr>
          </a:p>
        </p:txBody>
      </p:sp>
      <p:sp>
        <p:nvSpPr>
          <p:cNvPr id="94211" name="Rectangle 2">
            <a:extLst>
              <a:ext uri="{FF2B5EF4-FFF2-40B4-BE49-F238E27FC236}">
                <a16:creationId xmlns:a16="http://schemas.microsoft.com/office/drawing/2014/main" id="{97044604-136F-44E2-81CC-1FC8D07D9FDF}"/>
              </a:ext>
            </a:extLst>
          </p:cNvPr>
          <p:cNvSpPr>
            <a:spLocks noChangeArrowheads="1"/>
          </p:cNvSpPr>
          <p:nvPr/>
        </p:nvSpPr>
        <p:spPr bwMode="auto">
          <a:xfrm>
            <a:off x="2043113" y="347664"/>
            <a:ext cx="69278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2-11b An associative entity (CERTIFICATE)</a:t>
            </a:r>
          </a:p>
        </p:txBody>
      </p:sp>
      <p:sp>
        <p:nvSpPr>
          <p:cNvPr id="94212" name="Text Box 4">
            <a:extLst>
              <a:ext uri="{FF2B5EF4-FFF2-40B4-BE49-F238E27FC236}">
                <a16:creationId xmlns:a16="http://schemas.microsoft.com/office/drawing/2014/main" id="{38D3575C-F5D1-4549-97A9-2B009721AB94}"/>
              </a:ext>
            </a:extLst>
          </p:cNvPr>
          <p:cNvSpPr txBox="1">
            <a:spLocks noChangeArrowheads="1"/>
          </p:cNvSpPr>
          <p:nvPr/>
        </p:nvSpPr>
        <p:spPr bwMode="auto">
          <a:xfrm>
            <a:off x="1981200" y="3810001"/>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Associative entity is like a relationship with an attribute, but it is also considered to be an entity in its own right</a:t>
            </a: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r>
              <a:rPr lang="en-US" altLang="en-US" sz="2400">
                <a:solidFill>
                  <a:srgbClr val="000000"/>
                </a:solidFill>
                <a:latin typeface="Times New Roman" panose="02020603050405020304" pitchFamily="18" charset="0"/>
              </a:rPr>
              <a:t>Note that the many-to-many cardinality between entities in Figure 2-11a has been replaced by two one-to-many relationships with the associative entity</a:t>
            </a:r>
          </a:p>
        </p:txBody>
      </p:sp>
      <p:pic>
        <p:nvPicPr>
          <p:cNvPr id="94213" name="Picture 5">
            <a:extLst>
              <a:ext uri="{FF2B5EF4-FFF2-40B4-BE49-F238E27FC236}">
                <a16:creationId xmlns:a16="http://schemas.microsoft.com/office/drawing/2014/main" id="{D2040103-6176-4972-A3C7-6A79DB4091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2289" y="1262063"/>
            <a:ext cx="865822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2B4D631-AD00-421A-898E-053F15EF25A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D58365C-8575-4506-935C-D7A4A5161352}" type="slidenum">
              <a:rPr lang="en-US" altLang="en-US" smtClean="0">
                <a:solidFill>
                  <a:srgbClr val="000000"/>
                </a:solidFill>
                <a:latin typeface="Arial" panose="020B0604020202020204" pitchFamily="34" charset="0"/>
              </a:rPr>
              <a:pPr eaLnBrk="1" hangingPunct="1">
                <a:defRPr/>
              </a:pPr>
              <a:t>35</a:t>
            </a:fld>
            <a:endParaRPr lang="en-US" altLang="en-US">
              <a:solidFill>
                <a:srgbClr val="000000"/>
              </a:solidFill>
              <a:latin typeface="Arial" panose="020B0604020202020204" pitchFamily="34" charset="0"/>
            </a:endParaRPr>
          </a:p>
        </p:txBody>
      </p:sp>
      <p:sp>
        <p:nvSpPr>
          <p:cNvPr id="96259" name="Rectangle 2">
            <a:extLst>
              <a:ext uri="{FF2B5EF4-FFF2-40B4-BE49-F238E27FC236}">
                <a16:creationId xmlns:a16="http://schemas.microsoft.com/office/drawing/2014/main" id="{37327C9A-3190-48B7-8FC9-BD1A35B79E3D}"/>
              </a:ext>
            </a:extLst>
          </p:cNvPr>
          <p:cNvSpPr>
            <a:spLocks noChangeArrowheads="1"/>
          </p:cNvSpPr>
          <p:nvPr/>
        </p:nvSpPr>
        <p:spPr bwMode="auto">
          <a:xfrm>
            <a:off x="2057400" y="457200"/>
            <a:ext cx="84963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cs typeface="Tahoma" panose="020B0604030504040204" pitchFamily="34" charset="0"/>
              </a:rPr>
              <a:t>Figure 2-13c An associative entity – bill of materials structure</a:t>
            </a:r>
          </a:p>
        </p:txBody>
      </p:sp>
      <p:sp>
        <p:nvSpPr>
          <p:cNvPr id="96260" name="Text Box 4">
            <a:extLst>
              <a:ext uri="{FF2B5EF4-FFF2-40B4-BE49-F238E27FC236}">
                <a16:creationId xmlns:a16="http://schemas.microsoft.com/office/drawing/2014/main" id="{9C200D5F-761A-4A35-9115-0877EFBD8C4E}"/>
              </a:ext>
            </a:extLst>
          </p:cNvPr>
          <p:cNvSpPr txBox="1">
            <a:spLocks noChangeArrowheads="1"/>
          </p:cNvSpPr>
          <p:nvPr/>
        </p:nvSpPr>
        <p:spPr bwMode="auto">
          <a:xfrm>
            <a:off x="2387601" y="4843464"/>
            <a:ext cx="58404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990000"/>
                </a:solidFill>
                <a:latin typeface="Times New Roman" panose="02020603050405020304" pitchFamily="18" charset="0"/>
              </a:rPr>
              <a:t>This could just be a relationship with attributes…it’s a judgment call</a:t>
            </a:r>
          </a:p>
        </p:txBody>
      </p:sp>
      <p:pic>
        <p:nvPicPr>
          <p:cNvPr id="96261" name="Picture 5">
            <a:extLst>
              <a:ext uri="{FF2B5EF4-FFF2-40B4-BE49-F238E27FC236}">
                <a16:creationId xmlns:a16="http://schemas.microsoft.com/office/drawing/2014/main" id="{C671800D-D00F-4074-90F4-C9C9604BAB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0751" y="1522413"/>
            <a:ext cx="7870825"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628F012-F07E-49A6-B910-4E5A132CF1C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E7DDC2C-A7EE-403D-A00D-7E20149658D3}" type="slidenum">
              <a:rPr lang="en-US" altLang="en-US" smtClean="0">
                <a:solidFill>
                  <a:srgbClr val="000000"/>
                </a:solidFill>
                <a:latin typeface="Arial" panose="020B0604020202020204" pitchFamily="34" charset="0"/>
              </a:rPr>
              <a:pPr eaLnBrk="1" hangingPunct="1">
                <a:defRPr/>
              </a:pPr>
              <a:t>36</a:t>
            </a:fld>
            <a:endParaRPr lang="en-US" altLang="en-US">
              <a:solidFill>
                <a:srgbClr val="000000"/>
              </a:solidFill>
              <a:latin typeface="Arial" panose="020B0604020202020204" pitchFamily="34" charset="0"/>
            </a:endParaRPr>
          </a:p>
        </p:txBody>
      </p:sp>
      <p:sp>
        <p:nvSpPr>
          <p:cNvPr id="98307" name="Rectangle 2">
            <a:extLst>
              <a:ext uri="{FF2B5EF4-FFF2-40B4-BE49-F238E27FC236}">
                <a16:creationId xmlns:a16="http://schemas.microsoft.com/office/drawing/2014/main" id="{5BE12A8D-66E9-4393-8FE3-539C06C5B716}"/>
              </a:ext>
            </a:extLst>
          </p:cNvPr>
          <p:cNvSpPr>
            <a:spLocks noChangeArrowheads="1"/>
          </p:cNvSpPr>
          <p:nvPr/>
        </p:nvSpPr>
        <p:spPr bwMode="auto">
          <a:xfrm>
            <a:off x="2003425" y="646114"/>
            <a:ext cx="8153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2-18 Cardinality constraints in a ternary relationship</a:t>
            </a:r>
          </a:p>
        </p:txBody>
      </p:sp>
      <p:pic>
        <p:nvPicPr>
          <p:cNvPr id="98308" name="Picture 4">
            <a:extLst>
              <a:ext uri="{FF2B5EF4-FFF2-40B4-BE49-F238E27FC236}">
                <a16:creationId xmlns:a16="http://schemas.microsoft.com/office/drawing/2014/main" id="{64DCB2B6-F3F0-4A07-A46E-81D04C3A3D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1474788"/>
            <a:ext cx="8301037"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446E91-1468-416F-8FBB-67751ADFE09C}"/>
              </a:ext>
            </a:extLst>
          </p:cNvPr>
          <p:cNvSpPr>
            <a:spLocks noGrp="1"/>
          </p:cNvSpPr>
          <p:nvPr>
            <p:ph type="sldNum" sz="quarter" idx="10"/>
          </p:nvPr>
        </p:nvSpPr>
        <p:spPr/>
        <p:txBody>
          <a:bodyPr/>
          <a:lstStyle/>
          <a:p>
            <a:pPr>
              <a:defRPr/>
            </a:pPr>
            <a:fld id="{CFF68D00-41EA-4B60-BEBC-CD39041F4C70}" type="slidenum">
              <a:rPr lang="en-US" altLang="en-US" smtClean="0"/>
              <a:pPr>
                <a:defRPr/>
              </a:pPr>
              <a:t>37</a:t>
            </a:fld>
            <a:endParaRPr lang="en-US" altLang="en-US"/>
          </a:p>
        </p:txBody>
      </p:sp>
      <p:sp>
        <p:nvSpPr>
          <p:cNvPr id="100355" name="Rectangle 2">
            <a:extLst>
              <a:ext uri="{FF2B5EF4-FFF2-40B4-BE49-F238E27FC236}">
                <a16:creationId xmlns:a16="http://schemas.microsoft.com/office/drawing/2014/main" id="{93FB71AA-AE42-41E9-A4A6-154C490A487E}"/>
              </a:ext>
            </a:extLst>
          </p:cNvPr>
          <p:cNvSpPr>
            <a:spLocks noChangeArrowheads="1"/>
          </p:cNvSpPr>
          <p:nvPr/>
        </p:nvSpPr>
        <p:spPr bwMode="auto">
          <a:xfrm>
            <a:off x="495300" y="596901"/>
            <a:ext cx="11236606"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dirty="0">
                <a:latin typeface="Palatino-Roman"/>
              </a:rPr>
              <a:t>Each semester, each student must be assigned an adviser who counsels students about degree requirements and helps students register for classes. Each student must register for classes with the help of an adviser, but if the student’s assigned adviser is not available, the student may register with any adviser. We must keep track of students, the assigned adviser for each, and the name of the adviser with whom the student registered for the current term. </a:t>
            </a:r>
          </a:p>
          <a:p>
            <a:pPr>
              <a:spcBef>
                <a:spcPct val="0"/>
              </a:spcBef>
              <a:buClrTx/>
              <a:buSzTx/>
              <a:buFontTx/>
              <a:buNone/>
            </a:pPr>
            <a:endParaRPr lang="en-US" altLang="en-US" dirty="0">
              <a:latin typeface="Palatino-Roman"/>
            </a:endParaRPr>
          </a:p>
          <a:p>
            <a:pPr>
              <a:spcBef>
                <a:spcPct val="0"/>
              </a:spcBef>
              <a:buClrTx/>
              <a:buSzTx/>
              <a:buFontTx/>
              <a:buNone/>
            </a:pPr>
            <a:r>
              <a:rPr lang="en-US" altLang="en-US" dirty="0">
                <a:latin typeface="Palatino-Roman"/>
              </a:rPr>
              <a:t>Represent this situation of students and advisers with an E-R diagram</a:t>
            </a:r>
            <a:endParaRPr lang="en-US" altLang="en-US" dirty="0"/>
          </a:p>
        </p:txBody>
      </p:sp>
      <p:sp>
        <p:nvSpPr>
          <p:cNvPr id="3" name="TextBox 2">
            <a:extLst>
              <a:ext uri="{FF2B5EF4-FFF2-40B4-BE49-F238E27FC236}">
                <a16:creationId xmlns:a16="http://schemas.microsoft.com/office/drawing/2014/main" id="{32A270BC-82D0-4381-B370-5B524DD7275B}"/>
              </a:ext>
            </a:extLst>
          </p:cNvPr>
          <p:cNvSpPr txBox="1"/>
          <p:nvPr/>
        </p:nvSpPr>
        <p:spPr>
          <a:xfrm>
            <a:off x="5270500" y="137895"/>
            <a:ext cx="4279900" cy="646331"/>
          </a:xfrm>
          <a:prstGeom prst="rect">
            <a:avLst/>
          </a:prstGeom>
          <a:noFill/>
        </p:spPr>
        <p:txBody>
          <a:bodyPr wrap="square" rtlCol="0">
            <a:spAutoFit/>
          </a:bodyPr>
          <a:lstStyle/>
          <a:p>
            <a:r>
              <a:rPr lang="en-US" sz="3600" dirty="0"/>
              <a:t>Problem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F897EC-4466-4A9B-90FA-F47A12CD6971}"/>
              </a:ext>
            </a:extLst>
          </p:cNvPr>
          <p:cNvSpPr>
            <a:spLocks noGrp="1"/>
          </p:cNvSpPr>
          <p:nvPr>
            <p:ph type="sldNum" sz="quarter" idx="10"/>
          </p:nvPr>
        </p:nvSpPr>
        <p:spPr/>
        <p:txBody>
          <a:bodyPr/>
          <a:lstStyle/>
          <a:p>
            <a:pPr>
              <a:defRPr/>
            </a:pPr>
            <a:fld id="{584F762B-6809-48A1-A33A-8220FCFF321E}" type="slidenum">
              <a:rPr lang="en-US" altLang="en-US" smtClean="0"/>
              <a:pPr>
                <a:defRPr/>
              </a:pPr>
              <a:t>38</a:t>
            </a:fld>
            <a:endParaRPr lang="en-US" altLang="en-US"/>
          </a:p>
        </p:txBody>
      </p:sp>
      <p:pic>
        <p:nvPicPr>
          <p:cNvPr id="102403" name="Picture 2" descr="IM_02_PE18">
            <a:extLst>
              <a:ext uri="{FF2B5EF4-FFF2-40B4-BE49-F238E27FC236}">
                <a16:creationId xmlns:a16="http://schemas.microsoft.com/office/drawing/2014/main" id="{801368C9-96B4-42C1-925F-F228E1AEC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1204913"/>
            <a:ext cx="78613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32BB59-47E8-49A7-8466-9B47349C8E36}"/>
              </a:ext>
            </a:extLst>
          </p:cNvPr>
          <p:cNvSpPr/>
          <p:nvPr/>
        </p:nvSpPr>
        <p:spPr>
          <a:xfrm>
            <a:off x="419100" y="673101"/>
            <a:ext cx="10795000" cy="1569660"/>
          </a:xfrm>
          <a:prstGeom prst="rect">
            <a:avLst/>
          </a:prstGeom>
        </p:spPr>
        <p:txBody>
          <a:bodyPr wrap="square">
            <a:spAutoFit/>
          </a:bodyPr>
          <a:lstStyle/>
          <a:p>
            <a:r>
              <a:rPr lang="en-US" sz="2400" dirty="0"/>
              <a:t>Figure below shows a grade report that is mailed to students at the end of each semester. Prepare an ERD reflecting the data contained in the grade report. Assume that each course is taught by one instructor. Explain what you chose for the identifier of each entity type on your ERD</a:t>
            </a:r>
          </a:p>
        </p:txBody>
      </p:sp>
      <p:pic>
        <p:nvPicPr>
          <p:cNvPr id="4" name="Picture 3" descr="A screenshot of a cell phone&#10;&#10;Description automatically generated">
            <a:extLst>
              <a:ext uri="{FF2B5EF4-FFF2-40B4-BE49-F238E27FC236}">
                <a16:creationId xmlns:a16="http://schemas.microsoft.com/office/drawing/2014/main" id="{9837C039-D774-4B8E-AD76-1FDC0EE5E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 y="2242761"/>
            <a:ext cx="8434988" cy="4043739"/>
          </a:xfrm>
          <a:prstGeom prst="rect">
            <a:avLst/>
          </a:prstGeom>
        </p:spPr>
      </p:pic>
    </p:spTree>
    <p:extLst>
      <p:ext uri="{BB962C8B-B14F-4D97-AF65-F5344CB8AC3E}">
        <p14:creationId xmlns:p14="http://schemas.microsoft.com/office/powerpoint/2010/main" val="249696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F2B49F-5F09-4D9C-A030-966D51ED45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ECF4B5F-BACC-4B05-8113-5271E7911892}" type="slidenum">
              <a:rPr lang="en-US" altLang="en-US" smtClean="0">
                <a:solidFill>
                  <a:srgbClr val="000000"/>
                </a:solidFill>
                <a:latin typeface="Arial" panose="020B0604020202020204" pitchFamily="34" charset="0"/>
              </a:rPr>
              <a:pPr eaLnBrk="1" hangingPunct="1">
                <a:defRPr/>
              </a:pPr>
              <a:t>4</a:t>
            </a:fld>
            <a:endParaRPr lang="en-US" altLang="en-US">
              <a:solidFill>
                <a:srgbClr val="000000"/>
              </a:solidFill>
              <a:latin typeface="Arial" panose="020B0604020202020204" pitchFamily="34" charset="0"/>
            </a:endParaRPr>
          </a:p>
        </p:txBody>
      </p:sp>
      <p:sp>
        <p:nvSpPr>
          <p:cNvPr id="158722" name="Rectangle 2">
            <a:extLst>
              <a:ext uri="{FF2B5EF4-FFF2-40B4-BE49-F238E27FC236}">
                <a16:creationId xmlns:a16="http://schemas.microsoft.com/office/drawing/2014/main" id="{23B10135-89B8-4D3C-9CB4-AA1345E9E741}"/>
              </a:ext>
            </a:extLst>
          </p:cNvPr>
          <p:cNvSpPr>
            <a:spLocks noGrp="1" noChangeArrowheads="1"/>
          </p:cNvSpPr>
          <p:nvPr>
            <p:ph type="title"/>
          </p:nvPr>
        </p:nvSpPr>
        <p:spPr>
          <a:xfrm>
            <a:off x="2209800" y="76200"/>
            <a:ext cx="7772400" cy="1143000"/>
          </a:xfrm>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E-R Model Constructs</a:t>
            </a:r>
          </a:p>
        </p:txBody>
      </p:sp>
      <p:sp>
        <p:nvSpPr>
          <p:cNvPr id="158723" name="Rectangle 3">
            <a:extLst>
              <a:ext uri="{FF2B5EF4-FFF2-40B4-BE49-F238E27FC236}">
                <a16:creationId xmlns:a16="http://schemas.microsoft.com/office/drawing/2014/main" id="{C7B44252-8355-45AD-B627-750AB7BE2EF7}"/>
              </a:ext>
            </a:extLst>
          </p:cNvPr>
          <p:cNvSpPr>
            <a:spLocks noGrp="1" noChangeArrowheads="1"/>
          </p:cNvSpPr>
          <p:nvPr>
            <p:ph type="body" idx="1"/>
          </p:nvPr>
        </p:nvSpPr>
        <p:spPr>
          <a:xfrm>
            <a:off x="1021976" y="1295400"/>
            <a:ext cx="9341224" cy="4876800"/>
          </a:xfrm>
        </p:spPr>
        <p:txBody>
          <a:bodyPr vert="horz" lIns="90488" tIns="44450" rIns="90488" bIns="44450" rtlCol="0">
            <a:normAutofit/>
          </a:bodyPr>
          <a:lstStyle/>
          <a:p>
            <a:pPr eaLnBrk="1" hangingPunct="1">
              <a:lnSpc>
                <a:spcPct val="90000"/>
              </a:lnSpc>
              <a:defRPr/>
            </a:pPr>
            <a:r>
              <a:rPr lang="en-US" dirty="0">
                <a:solidFill>
                  <a:srgbClr val="000000"/>
                </a:solidFill>
                <a:effectLst>
                  <a:outerShdw blurRad="38100" dist="38100" dir="2700000" algn="tl">
                    <a:srgbClr val="FFFFFF"/>
                  </a:outerShdw>
                </a:effectLst>
              </a:rPr>
              <a:t>Entities:</a:t>
            </a:r>
          </a:p>
          <a:p>
            <a:pPr lvl="1" eaLnBrk="1" hangingPunct="1">
              <a:lnSpc>
                <a:spcPct val="90000"/>
              </a:lnSpc>
              <a:defRPr/>
            </a:pPr>
            <a:r>
              <a:rPr lang="en-US" dirty="0">
                <a:solidFill>
                  <a:srgbClr val="000000"/>
                </a:solidFill>
                <a:effectLst>
                  <a:outerShdw blurRad="38100" dist="38100" dir="2700000" algn="tl">
                    <a:srgbClr val="FFFFFF"/>
                  </a:outerShdw>
                </a:effectLst>
              </a:rPr>
              <a:t>Entity instance–person, place, object, event, concept (often corresponds to a row in a table)</a:t>
            </a:r>
          </a:p>
          <a:p>
            <a:pPr lvl="1" eaLnBrk="1" hangingPunct="1">
              <a:lnSpc>
                <a:spcPct val="90000"/>
              </a:lnSpc>
              <a:defRPr/>
            </a:pPr>
            <a:r>
              <a:rPr lang="en-US" dirty="0">
                <a:solidFill>
                  <a:srgbClr val="000000"/>
                </a:solidFill>
                <a:effectLst>
                  <a:outerShdw blurRad="38100" dist="38100" dir="2700000" algn="tl">
                    <a:srgbClr val="FFFFFF"/>
                  </a:outerShdw>
                </a:effectLst>
              </a:rPr>
              <a:t>Entity Type–collection of entities (often corresponds to a table)</a:t>
            </a:r>
          </a:p>
          <a:p>
            <a:pPr eaLnBrk="1" hangingPunct="1">
              <a:lnSpc>
                <a:spcPct val="90000"/>
              </a:lnSpc>
              <a:defRPr/>
            </a:pPr>
            <a:r>
              <a:rPr lang="en-US" dirty="0">
                <a:solidFill>
                  <a:srgbClr val="000000"/>
                </a:solidFill>
                <a:effectLst>
                  <a:outerShdw blurRad="38100" dist="38100" dir="2700000" algn="tl">
                    <a:srgbClr val="FFFFFF"/>
                  </a:outerShdw>
                </a:effectLst>
              </a:rPr>
              <a:t>Relationships:</a:t>
            </a:r>
          </a:p>
          <a:p>
            <a:pPr lvl="1" eaLnBrk="1" hangingPunct="1">
              <a:lnSpc>
                <a:spcPct val="90000"/>
              </a:lnSpc>
              <a:defRPr/>
            </a:pPr>
            <a:r>
              <a:rPr lang="en-US" dirty="0">
                <a:solidFill>
                  <a:srgbClr val="000000"/>
                </a:solidFill>
                <a:effectLst>
                  <a:outerShdw blurRad="38100" dist="38100" dir="2700000" algn="tl">
                    <a:srgbClr val="FFFFFF"/>
                  </a:outerShdw>
                </a:effectLst>
              </a:rPr>
              <a:t>Relationship instance–link between entities (corresponds to primary key-foreign key equivalencies in related tables)</a:t>
            </a:r>
          </a:p>
          <a:p>
            <a:pPr lvl="1" eaLnBrk="1" hangingPunct="1">
              <a:lnSpc>
                <a:spcPct val="90000"/>
              </a:lnSpc>
              <a:defRPr/>
            </a:pPr>
            <a:r>
              <a:rPr lang="en-US" dirty="0">
                <a:solidFill>
                  <a:srgbClr val="000000"/>
                </a:solidFill>
                <a:effectLst>
                  <a:outerShdw blurRad="38100" dist="38100" dir="2700000" algn="tl">
                    <a:srgbClr val="FFFFFF"/>
                  </a:outerShdw>
                </a:effectLst>
              </a:rPr>
              <a:t>Relationship type–category of relationship…link between entity types</a:t>
            </a:r>
          </a:p>
          <a:p>
            <a:pPr eaLnBrk="1" hangingPunct="1">
              <a:lnSpc>
                <a:spcPct val="90000"/>
              </a:lnSpc>
              <a:defRPr/>
            </a:pPr>
            <a:r>
              <a:rPr lang="en-US" dirty="0">
                <a:solidFill>
                  <a:srgbClr val="000000"/>
                </a:solidFill>
                <a:effectLst>
                  <a:outerShdw blurRad="38100" dist="38100" dir="2700000" algn="tl">
                    <a:srgbClr val="FFFFFF"/>
                  </a:outerShdw>
                </a:effectLst>
              </a:rPr>
              <a:t>Attribute–</a:t>
            </a:r>
            <a:r>
              <a:rPr lang="en-US" sz="2400" dirty="0">
                <a:solidFill>
                  <a:srgbClr val="000000"/>
                </a:solidFill>
                <a:effectLst>
                  <a:outerShdw blurRad="38100" dist="38100" dir="2700000" algn="tl">
                    <a:srgbClr val="FFFFFF"/>
                  </a:outerShdw>
                </a:effectLst>
              </a:rPr>
              <a:t>property or characteristic of an entity or relationship type (often corresponds to a field in a table)</a:t>
            </a:r>
          </a:p>
          <a:p>
            <a:pPr eaLnBrk="1" hangingPunct="1">
              <a:lnSpc>
                <a:spcPct val="90000"/>
              </a:lnSpc>
              <a:defRPr/>
            </a:pPr>
            <a:endParaRPr lang="en-US" sz="2000" dirty="0">
              <a:solidFill>
                <a:srgbClr val="000000"/>
              </a:solidFill>
              <a:effectLst>
                <a:outerShdw blurRad="38100" dist="38100" dir="2700000" algn="tl">
                  <a:srgbClr val="FFFFFF"/>
                </a:outerShdw>
              </a:effectLst>
            </a:endParaRPr>
          </a:p>
          <a:p>
            <a:pPr eaLnBrk="1" hangingPunct="1">
              <a:lnSpc>
                <a:spcPct val="90000"/>
              </a:lnSpc>
              <a:defRPr/>
            </a:pPr>
            <a:endParaRPr lang="en-US" sz="2000" dirty="0">
              <a:solidFill>
                <a:srgbClr val="000000"/>
              </a:solidFill>
              <a:effectLst>
                <a:outerShdw blurRad="38100" dist="38100" dir="2700000" algn="tl">
                  <a:srgbClr val="FFFFFF"/>
                </a:outerShdw>
              </a:effectLst>
            </a:endParaRPr>
          </a:p>
          <a:p>
            <a:pPr eaLnBrk="1" hangingPunct="1">
              <a:lnSpc>
                <a:spcPct val="90000"/>
              </a:lnSpc>
              <a:defRPr/>
            </a:pPr>
            <a:endParaRPr lang="en-US" sz="1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anim calcmode="lin" valueType="num">
                                      <p:cBhvr additive="base">
                                        <p:cTn id="11" dur="500" fill="hold"/>
                                        <p:tgtEl>
                                          <p:spTgt spid="1587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87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anim calcmode="lin" valueType="num">
                                      <p:cBhvr additive="base">
                                        <p:cTn id="15" dur="500" fill="hold"/>
                                        <p:tgtEl>
                                          <p:spTgt spid="1587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8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8723">
                                            <p:txEl>
                                              <p:pRg st="3" end="3"/>
                                            </p:txEl>
                                          </p:spTgt>
                                        </p:tgtEl>
                                        <p:attrNameLst>
                                          <p:attrName>style.visibility</p:attrName>
                                        </p:attrNameLst>
                                      </p:cBhvr>
                                      <p:to>
                                        <p:strVal val="visible"/>
                                      </p:to>
                                    </p:set>
                                    <p:anim calcmode="lin" valueType="num">
                                      <p:cBhvr additive="base">
                                        <p:cTn id="21" dur="500" fill="hold"/>
                                        <p:tgtEl>
                                          <p:spTgt spid="1587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872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8723">
                                            <p:txEl>
                                              <p:pRg st="4" end="4"/>
                                            </p:txEl>
                                          </p:spTgt>
                                        </p:tgtEl>
                                        <p:attrNameLst>
                                          <p:attrName>style.visibility</p:attrName>
                                        </p:attrNameLst>
                                      </p:cBhvr>
                                      <p:to>
                                        <p:strVal val="visible"/>
                                      </p:to>
                                    </p:set>
                                    <p:anim calcmode="lin" valueType="num">
                                      <p:cBhvr additive="base">
                                        <p:cTn id="25" dur="500" fill="hold"/>
                                        <p:tgtEl>
                                          <p:spTgt spid="1587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872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8723">
                                            <p:txEl>
                                              <p:pRg st="5" end="5"/>
                                            </p:txEl>
                                          </p:spTgt>
                                        </p:tgtEl>
                                        <p:attrNameLst>
                                          <p:attrName>style.visibility</p:attrName>
                                        </p:attrNameLst>
                                      </p:cBhvr>
                                      <p:to>
                                        <p:strVal val="visible"/>
                                      </p:to>
                                    </p:set>
                                    <p:anim calcmode="lin" valueType="num">
                                      <p:cBhvr additive="base">
                                        <p:cTn id="29" dur="500" fill="hold"/>
                                        <p:tgtEl>
                                          <p:spTgt spid="1587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8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8723">
                                            <p:txEl>
                                              <p:pRg st="6" end="6"/>
                                            </p:txEl>
                                          </p:spTgt>
                                        </p:tgtEl>
                                        <p:attrNameLst>
                                          <p:attrName>style.visibility</p:attrName>
                                        </p:attrNameLst>
                                      </p:cBhvr>
                                      <p:to>
                                        <p:strVal val="visible"/>
                                      </p:to>
                                    </p:set>
                                    <p:anim calcmode="lin" valueType="num">
                                      <p:cBhvr additive="base">
                                        <p:cTn id="35" dur="500" fill="hold"/>
                                        <p:tgtEl>
                                          <p:spTgt spid="15872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87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student entity set consists of the following. Primary key, student i d. Attributes are name, address, and major. The course entity set consists of the following. Primary key, Customer i d. Attribute is title. The instructor entity set consists of the following. Primary key, instructor name. Attribute is location. The relationship between the entities is as follows. Student to course, optional many to optional many. Instructor to course, mandatory 1 to optional many. A box containing grade, semester, and year connects to the relationship between course and student with a dashed line.">
            <a:extLst>
              <a:ext uri="{FF2B5EF4-FFF2-40B4-BE49-F238E27FC236}">
                <a16:creationId xmlns:a16="http://schemas.microsoft.com/office/drawing/2014/main" id="{6AE64B10-2DA2-43E4-8C10-149E0BCA97BB}"/>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30400" y="1066800"/>
            <a:ext cx="8166100" cy="4864100"/>
          </a:xfrm>
          <a:prstGeom prst="rect">
            <a:avLst/>
          </a:prstGeom>
          <a:noFill/>
          <a:ln>
            <a:noFill/>
          </a:ln>
        </p:spPr>
      </p:pic>
    </p:spTree>
    <p:extLst>
      <p:ext uri="{BB962C8B-B14F-4D97-AF65-F5344CB8AC3E}">
        <p14:creationId xmlns:p14="http://schemas.microsoft.com/office/powerpoint/2010/main" val="184611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A827A3A0-E0DC-4CE3-8FED-2ACDE850CFE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DEB759F-1B32-4F5E-9BE9-D0AB40353397}" type="slidenum">
              <a:rPr lang="en-US" altLang="en-US" smtClean="0">
                <a:solidFill>
                  <a:srgbClr val="000000"/>
                </a:solidFill>
                <a:latin typeface="Arial" panose="020B0604020202020204" pitchFamily="34" charset="0"/>
              </a:rPr>
              <a:pPr eaLnBrk="1" hangingPunct="1">
                <a:defRPr/>
              </a:pPr>
              <a:t>5</a:t>
            </a:fld>
            <a:endParaRPr lang="en-US" altLang="en-US">
              <a:solidFill>
                <a:srgbClr val="000000"/>
              </a:solidFill>
              <a:latin typeface="Arial" panose="020B0604020202020204" pitchFamily="34" charset="0"/>
            </a:endParaRPr>
          </a:p>
        </p:txBody>
      </p:sp>
      <p:sp>
        <p:nvSpPr>
          <p:cNvPr id="22531" name="Rectangle 2">
            <a:extLst>
              <a:ext uri="{FF2B5EF4-FFF2-40B4-BE49-F238E27FC236}">
                <a16:creationId xmlns:a16="http://schemas.microsoft.com/office/drawing/2014/main" id="{64E5BFB6-DAFF-411C-851D-9C374D38761A}"/>
              </a:ext>
            </a:extLst>
          </p:cNvPr>
          <p:cNvSpPr>
            <a:spLocks noChangeArrowheads="1"/>
          </p:cNvSpPr>
          <p:nvPr/>
        </p:nvSpPr>
        <p:spPr bwMode="auto">
          <a:xfrm>
            <a:off x="3227388" y="166688"/>
            <a:ext cx="567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800">
                <a:solidFill>
                  <a:srgbClr val="000000"/>
                </a:solidFill>
                <a:latin typeface="Times New Roman" panose="02020603050405020304" pitchFamily="18" charset="0"/>
              </a:rPr>
              <a:t>Sample E-R Diagram (Figure 2-1)</a:t>
            </a:r>
          </a:p>
        </p:txBody>
      </p:sp>
      <p:pic>
        <p:nvPicPr>
          <p:cNvPr id="22532" name="Picture 4">
            <a:extLst>
              <a:ext uri="{FF2B5EF4-FFF2-40B4-BE49-F238E27FC236}">
                <a16:creationId xmlns:a16="http://schemas.microsoft.com/office/drawing/2014/main" id="{48D90187-60DA-4C86-B0E0-127B6DE6FE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6414" y="723900"/>
            <a:ext cx="86391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2">
            <a:extLst>
              <a:ext uri="{FF2B5EF4-FFF2-40B4-BE49-F238E27FC236}">
                <a16:creationId xmlns:a16="http://schemas.microsoft.com/office/drawing/2014/main" id="{1C4CB4EC-09FB-4CAC-9119-4CABCFA98A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952501"/>
            <a:ext cx="5842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1">
            <a:extLst>
              <a:ext uri="{FF2B5EF4-FFF2-40B4-BE49-F238E27FC236}">
                <a16:creationId xmlns:a16="http://schemas.microsoft.com/office/drawing/2014/main" id="{C0CB4CFC-9855-4BA6-8D4D-74C8896776C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EC0F87C-9C45-4274-BD1B-08A44C304EF5}" type="slidenum">
              <a:rPr lang="en-US" altLang="en-US" smtClean="0">
                <a:solidFill>
                  <a:srgbClr val="000000"/>
                </a:solidFill>
                <a:latin typeface="Arial" panose="020B0604020202020204" pitchFamily="34" charset="0"/>
              </a:rPr>
              <a:pPr eaLnBrk="1" hangingPunct="1">
                <a:defRPr/>
              </a:pPr>
              <a:t>6</a:t>
            </a:fld>
            <a:endParaRPr lang="en-US" altLang="en-US">
              <a:solidFill>
                <a:srgbClr val="000000"/>
              </a:solidFill>
              <a:latin typeface="Arial" panose="020B0604020202020204" pitchFamily="34" charset="0"/>
            </a:endParaRPr>
          </a:p>
        </p:txBody>
      </p:sp>
      <p:sp>
        <p:nvSpPr>
          <p:cNvPr id="24580" name="Text Box 10">
            <a:extLst>
              <a:ext uri="{FF2B5EF4-FFF2-40B4-BE49-F238E27FC236}">
                <a16:creationId xmlns:a16="http://schemas.microsoft.com/office/drawing/2014/main" id="{DE668ED4-444D-4610-AD19-BE3565230CC4}"/>
              </a:ext>
            </a:extLst>
          </p:cNvPr>
          <p:cNvSpPr txBox="1">
            <a:spLocks noChangeArrowheads="1"/>
          </p:cNvSpPr>
          <p:nvPr/>
        </p:nvSpPr>
        <p:spPr bwMode="auto">
          <a:xfrm>
            <a:off x="1622425" y="3733801"/>
            <a:ext cx="160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rgbClr val="990000"/>
                </a:solidFill>
                <a:latin typeface="Times New Roman" panose="02020603050405020304" pitchFamily="18" charset="0"/>
              </a:rPr>
              <a:t>Relationship degrees specify number of entity types involved</a:t>
            </a:r>
          </a:p>
        </p:txBody>
      </p:sp>
      <p:grpSp>
        <p:nvGrpSpPr>
          <p:cNvPr id="24581" name="Group 27">
            <a:extLst>
              <a:ext uri="{FF2B5EF4-FFF2-40B4-BE49-F238E27FC236}">
                <a16:creationId xmlns:a16="http://schemas.microsoft.com/office/drawing/2014/main" id="{4C49E393-1733-4709-94C6-AA2CDE7F8B7C}"/>
              </a:ext>
            </a:extLst>
          </p:cNvPr>
          <p:cNvGrpSpPr>
            <a:grpSpLocks/>
          </p:cNvGrpSpPr>
          <p:nvPr/>
        </p:nvGrpSpPr>
        <p:grpSpPr bwMode="auto">
          <a:xfrm>
            <a:off x="1693863" y="1027113"/>
            <a:ext cx="3886200" cy="1905000"/>
            <a:chOff x="144" y="528"/>
            <a:chExt cx="2448" cy="1200"/>
          </a:xfrm>
        </p:grpSpPr>
        <p:sp>
          <p:nvSpPr>
            <p:cNvPr id="24596" name="Text Box 4">
              <a:extLst>
                <a:ext uri="{FF2B5EF4-FFF2-40B4-BE49-F238E27FC236}">
                  <a16:creationId xmlns:a16="http://schemas.microsoft.com/office/drawing/2014/main" id="{902DB84E-B33A-46AD-A833-3C50F62C6488}"/>
                </a:ext>
              </a:extLst>
            </p:cNvPr>
            <p:cNvSpPr txBox="1">
              <a:spLocks noChangeArrowheads="1"/>
            </p:cNvSpPr>
            <p:nvPr/>
          </p:nvSpPr>
          <p:spPr bwMode="auto">
            <a:xfrm>
              <a:off x="144" y="769"/>
              <a:ext cx="7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latin typeface="Times New Roman" panose="02020603050405020304" pitchFamily="18" charset="0"/>
                </a:rPr>
                <a:t>Entity symbols</a:t>
              </a:r>
            </a:p>
          </p:txBody>
        </p:sp>
        <p:sp>
          <p:nvSpPr>
            <p:cNvPr id="24597" name="Rectangle 12">
              <a:extLst>
                <a:ext uri="{FF2B5EF4-FFF2-40B4-BE49-F238E27FC236}">
                  <a16:creationId xmlns:a16="http://schemas.microsoft.com/office/drawing/2014/main" id="{17153DDF-500C-4BC7-AD69-F17D4416181D}"/>
                </a:ext>
              </a:extLst>
            </p:cNvPr>
            <p:cNvSpPr>
              <a:spLocks noChangeArrowheads="1"/>
            </p:cNvSpPr>
            <p:nvPr/>
          </p:nvSpPr>
          <p:spPr bwMode="auto">
            <a:xfrm>
              <a:off x="1161" y="528"/>
              <a:ext cx="1431" cy="120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4598" name="Line 13">
              <a:extLst>
                <a:ext uri="{FF2B5EF4-FFF2-40B4-BE49-F238E27FC236}">
                  <a16:creationId xmlns:a16="http://schemas.microsoft.com/office/drawing/2014/main" id="{18584CC9-92B1-4201-8A51-6E4211A80E44}"/>
                </a:ext>
              </a:extLst>
            </p:cNvPr>
            <p:cNvSpPr>
              <a:spLocks noChangeShapeType="1"/>
            </p:cNvSpPr>
            <p:nvPr/>
          </p:nvSpPr>
          <p:spPr bwMode="auto">
            <a:xfrm>
              <a:off x="730" y="1010"/>
              <a:ext cx="432"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24582" name="Group 28">
            <a:extLst>
              <a:ext uri="{FF2B5EF4-FFF2-40B4-BE49-F238E27FC236}">
                <a16:creationId xmlns:a16="http://schemas.microsoft.com/office/drawing/2014/main" id="{B43FB711-F266-46E9-AAC4-577CB5189A74}"/>
              </a:ext>
            </a:extLst>
          </p:cNvPr>
          <p:cNvGrpSpPr>
            <a:grpSpLocks/>
          </p:cNvGrpSpPr>
          <p:nvPr/>
        </p:nvGrpSpPr>
        <p:grpSpPr bwMode="auto">
          <a:xfrm>
            <a:off x="1506538" y="2514601"/>
            <a:ext cx="2438401" cy="1006475"/>
            <a:chOff x="0" y="1584"/>
            <a:chExt cx="1536" cy="634"/>
          </a:xfrm>
        </p:grpSpPr>
        <p:sp>
          <p:nvSpPr>
            <p:cNvPr id="24594" name="Text Box 7">
              <a:extLst>
                <a:ext uri="{FF2B5EF4-FFF2-40B4-BE49-F238E27FC236}">
                  <a16:creationId xmlns:a16="http://schemas.microsoft.com/office/drawing/2014/main" id="{3D08D75E-3533-4E86-A233-82088C269ACD}"/>
                </a:ext>
              </a:extLst>
            </p:cNvPr>
            <p:cNvSpPr txBox="1">
              <a:spLocks noChangeArrowheads="1"/>
            </p:cNvSpPr>
            <p:nvPr/>
          </p:nvSpPr>
          <p:spPr bwMode="auto">
            <a:xfrm>
              <a:off x="0" y="1584"/>
              <a:ext cx="115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dirty="0">
                  <a:solidFill>
                    <a:srgbClr val="990000"/>
                  </a:solidFill>
                  <a:latin typeface="Times New Roman" panose="02020603050405020304" pitchFamily="18" charset="0"/>
                </a:rPr>
                <a:t>A special entity that is also a relationship</a:t>
              </a:r>
            </a:p>
          </p:txBody>
        </p:sp>
        <p:sp>
          <p:nvSpPr>
            <p:cNvPr id="24595" name="Line 14">
              <a:extLst>
                <a:ext uri="{FF2B5EF4-FFF2-40B4-BE49-F238E27FC236}">
                  <a16:creationId xmlns:a16="http://schemas.microsoft.com/office/drawing/2014/main" id="{EBC7A602-0710-4745-833E-AEDF1E02DDF9}"/>
                </a:ext>
              </a:extLst>
            </p:cNvPr>
            <p:cNvSpPr>
              <a:spLocks noChangeShapeType="1"/>
            </p:cNvSpPr>
            <p:nvPr/>
          </p:nvSpPr>
          <p:spPr bwMode="auto">
            <a:xfrm flipV="1">
              <a:off x="1104" y="1584"/>
              <a:ext cx="432" cy="192"/>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24583" name="Group 30">
            <a:extLst>
              <a:ext uri="{FF2B5EF4-FFF2-40B4-BE49-F238E27FC236}">
                <a16:creationId xmlns:a16="http://schemas.microsoft.com/office/drawing/2014/main" id="{54E75860-F3B9-479B-8FA1-72087862C781}"/>
              </a:ext>
            </a:extLst>
          </p:cNvPr>
          <p:cNvGrpSpPr>
            <a:grpSpLocks/>
          </p:cNvGrpSpPr>
          <p:nvPr/>
        </p:nvGrpSpPr>
        <p:grpSpPr bwMode="auto">
          <a:xfrm>
            <a:off x="3276600" y="2743200"/>
            <a:ext cx="7543800" cy="3352800"/>
            <a:chOff x="1104" y="1728"/>
            <a:chExt cx="4752" cy="2112"/>
          </a:xfrm>
        </p:grpSpPr>
        <p:sp>
          <p:nvSpPr>
            <p:cNvPr id="24590" name="Rectangle 15">
              <a:extLst>
                <a:ext uri="{FF2B5EF4-FFF2-40B4-BE49-F238E27FC236}">
                  <a16:creationId xmlns:a16="http://schemas.microsoft.com/office/drawing/2014/main" id="{518817F6-AECF-4C1F-9B4B-DDDBCDE2E920}"/>
                </a:ext>
              </a:extLst>
            </p:cNvPr>
            <p:cNvSpPr>
              <a:spLocks noChangeArrowheads="1"/>
            </p:cNvSpPr>
            <p:nvPr/>
          </p:nvSpPr>
          <p:spPr bwMode="auto">
            <a:xfrm>
              <a:off x="1104" y="1920"/>
              <a:ext cx="3648" cy="192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p>
          </p:txBody>
        </p:sp>
        <p:grpSp>
          <p:nvGrpSpPr>
            <p:cNvPr id="24591" name="Group 29">
              <a:extLst>
                <a:ext uri="{FF2B5EF4-FFF2-40B4-BE49-F238E27FC236}">
                  <a16:creationId xmlns:a16="http://schemas.microsoft.com/office/drawing/2014/main" id="{9D63A223-2ADB-4743-970F-3A676D0F5B68}"/>
                </a:ext>
              </a:extLst>
            </p:cNvPr>
            <p:cNvGrpSpPr>
              <a:grpSpLocks/>
            </p:cNvGrpSpPr>
            <p:nvPr/>
          </p:nvGrpSpPr>
          <p:grpSpPr bwMode="auto">
            <a:xfrm>
              <a:off x="4800" y="1728"/>
              <a:ext cx="1056" cy="480"/>
              <a:chOff x="4800" y="1728"/>
              <a:chExt cx="1056" cy="480"/>
            </a:xfrm>
          </p:grpSpPr>
          <p:sp>
            <p:nvSpPr>
              <p:cNvPr id="24592" name="Text Box 5">
                <a:extLst>
                  <a:ext uri="{FF2B5EF4-FFF2-40B4-BE49-F238E27FC236}">
                    <a16:creationId xmlns:a16="http://schemas.microsoft.com/office/drawing/2014/main" id="{E934F8EC-1A25-4C43-A9D5-FBB34D810478}"/>
                  </a:ext>
                </a:extLst>
              </p:cNvPr>
              <p:cNvSpPr txBox="1">
                <a:spLocks noChangeArrowheads="1"/>
              </p:cNvSpPr>
              <p:nvPr/>
            </p:nvSpPr>
            <p:spPr bwMode="auto">
              <a:xfrm>
                <a:off x="4848" y="1728"/>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latin typeface="Times New Roman" panose="02020603050405020304" pitchFamily="18" charset="0"/>
                  </a:rPr>
                  <a:t>Relationship symbols</a:t>
                </a:r>
              </a:p>
            </p:txBody>
          </p:sp>
          <p:sp>
            <p:nvSpPr>
              <p:cNvPr id="24593" name="Line 16">
                <a:extLst>
                  <a:ext uri="{FF2B5EF4-FFF2-40B4-BE49-F238E27FC236}">
                    <a16:creationId xmlns:a16="http://schemas.microsoft.com/office/drawing/2014/main" id="{24BA00B9-4B08-41E1-A45F-F227B97DAAC6}"/>
                  </a:ext>
                </a:extLst>
              </p:cNvPr>
              <p:cNvSpPr>
                <a:spLocks noChangeShapeType="1"/>
              </p:cNvSpPr>
              <p:nvPr/>
            </p:nvSpPr>
            <p:spPr bwMode="auto">
              <a:xfrm flipH="1">
                <a:off x="4800" y="2208"/>
                <a:ext cx="336"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sp>
        <p:nvSpPr>
          <p:cNvPr id="24584" name="Text Box 18">
            <a:extLst>
              <a:ext uri="{FF2B5EF4-FFF2-40B4-BE49-F238E27FC236}">
                <a16:creationId xmlns:a16="http://schemas.microsoft.com/office/drawing/2014/main" id="{107A406B-2E72-4EE5-8036-35EE4B5BDDEB}"/>
              </a:ext>
            </a:extLst>
          </p:cNvPr>
          <p:cNvSpPr txBox="1">
            <a:spLocks noChangeArrowheads="1"/>
          </p:cNvSpPr>
          <p:nvPr/>
        </p:nvSpPr>
        <p:spPr bwMode="auto">
          <a:xfrm>
            <a:off x="9144000" y="4648200"/>
            <a:ext cx="1600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rgbClr val="990000"/>
                </a:solidFill>
                <a:latin typeface="Times New Roman" panose="02020603050405020304" pitchFamily="18" charset="0"/>
              </a:rPr>
              <a:t>Relationship cardinalities specify how many of each entity type is allowed</a:t>
            </a:r>
          </a:p>
        </p:txBody>
      </p:sp>
      <p:grpSp>
        <p:nvGrpSpPr>
          <p:cNvPr id="24585" name="Group 31">
            <a:extLst>
              <a:ext uri="{FF2B5EF4-FFF2-40B4-BE49-F238E27FC236}">
                <a16:creationId xmlns:a16="http://schemas.microsoft.com/office/drawing/2014/main" id="{686C65CB-7C5F-43ED-9FE1-325E8445C053}"/>
              </a:ext>
            </a:extLst>
          </p:cNvPr>
          <p:cNvGrpSpPr>
            <a:grpSpLocks/>
          </p:cNvGrpSpPr>
          <p:nvPr/>
        </p:nvGrpSpPr>
        <p:grpSpPr bwMode="auto">
          <a:xfrm>
            <a:off x="5954714" y="1044575"/>
            <a:ext cx="4397375" cy="1828800"/>
            <a:chOff x="2928" y="576"/>
            <a:chExt cx="2770" cy="1152"/>
          </a:xfrm>
        </p:grpSpPr>
        <p:sp>
          <p:nvSpPr>
            <p:cNvPr id="24587" name="Text Box 6">
              <a:extLst>
                <a:ext uri="{FF2B5EF4-FFF2-40B4-BE49-F238E27FC236}">
                  <a16:creationId xmlns:a16="http://schemas.microsoft.com/office/drawing/2014/main" id="{AEFEE7B7-6D48-4DA2-8C8C-1C2DF26A9753}"/>
                </a:ext>
              </a:extLst>
            </p:cNvPr>
            <p:cNvSpPr txBox="1">
              <a:spLocks noChangeArrowheads="1"/>
            </p:cNvSpPr>
            <p:nvPr/>
          </p:nvSpPr>
          <p:spPr bwMode="auto">
            <a:xfrm>
              <a:off x="4834" y="854"/>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dirty="0">
                  <a:solidFill>
                    <a:srgbClr val="990000"/>
                  </a:solidFill>
                  <a:latin typeface="Times New Roman" panose="02020603050405020304" pitchFamily="18" charset="0"/>
                </a:rPr>
                <a:t>Attribute symbols</a:t>
              </a:r>
            </a:p>
          </p:txBody>
        </p:sp>
        <p:sp>
          <p:nvSpPr>
            <p:cNvPr id="24588" name="Rectangle 17">
              <a:extLst>
                <a:ext uri="{FF2B5EF4-FFF2-40B4-BE49-F238E27FC236}">
                  <a16:creationId xmlns:a16="http://schemas.microsoft.com/office/drawing/2014/main" id="{71221979-9071-4225-B342-77051374E7F1}"/>
                </a:ext>
              </a:extLst>
            </p:cNvPr>
            <p:cNvSpPr>
              <a:spLocks noChangeArrowheads="1"/>
            </p:cNvSpPr>
            <p:nvPr/>
          </p:nvSpPr>
          <p:spPr bwMode="auto">
            <a:xfrm>
              <a:off x="2928" y="576"/>
              <a:ext cx="1200" cy="1152"/>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4589" name="Line 21">
              <a:extLst>
                <a:ext uri="{FF2B5EF4-FFF2-40B4-BE49-F238E27FC236}">
                  <a16:creationId xmlns:a16="http://schemas.microsoft.com/office/drawing/2014/main" id="{FBE5706B-D695-4F76-85B7-28F1D89AC977}"/>
                </a:ext>
              </a:extLst>
            </p:cNvPr>
            <p:cNvSpPr>
              <a:spLocks noChangeShapeType="1"/>
            </p:cNvSpPr>
            <p:nvPr/>
          </p:nvSpPr>
          <p:spPr bwMode="auto">
            <a:xfrm flipH="1">
              <a:off x="4128" y="1104"/>
              <a:ext cx="624"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24586" name="Rectangle 25">
            <a:extLst>
              <a:ext uri="{FF2B5EF4-FFF2-40B4-BE49-F238E27FC236}">
                <a16:creationId xmlns:a16="http://schemas.microsoft.com/office/drawing/2014/main" id="{3E8FB7E1-FCA2-49EE-BB8C-BE268E4ABBBA}"/>
              </a:ext>
            </a:extLst>
          </p:cNvPr>
          <p:cNvSpPr>
            <a:spLocks noChangeArrowheads="1"/>
          </p:cNvSpPr>
          <p:nvPr/>
        </p:nvSpPr>
        <p:spPr bwMode="auto">
          <a:xfrm>
            <a:off x="1600200" y="36514"/>
            <a:ext cx="46688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Basic E-R notation (Figure 2-2)</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8D4C26-4E83-417D-B9B9-3AB94B0D6DB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8FF7CF0-1F27-497F-ADE3-A12ACF2D09C4}"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164866" name="Rectangle 2">
            <a:extLst>
              <a:ext uri="{FF2B5EF4-FFF2-40B4-BE49-F238E27FC236}">
                <a16:creationId xmlns:a16="http://schemas.microsoft.com/office/drawing/2014/main" id="{483FB012-5BDE-4FE6-A44B-50C7C0D22AEB}"/>
              </a:ext>
            </a:extLst>
          </p:cNvPr>
          <p:cNvSpPr>
            <a:spLocks noGrp="1" noChangeArrowheads="1"/>
          </p:cNvSpPr>
          <p:nvPr>
            <p:ph type="title"/>
          </p:nvPr>
        </p:nvSpPr>
        <p:spPr>
          <a:xfrm>
            <a:off x="838200" y="304800"/>
            <a:ext cx="9144000" cy="1143000"/>
          </a:xfrm>
        </p:spPr>
        <p:txBody>
          <a:bodyPr/>
          <a:lstStyle/>
          <a:p>
            <a:pPr eaLnBrk="1" hangingPunct="1">
              <a:defRPr/>
            </a:pPr>
            <a:r>
              <a:rPr lang="en-US" dirty="0">
                <a:solidFill>
                  <a:srgbClr val="000000"/>
                </a:solidFill>
                <a:effectLst>
                  <a:outerShdw blurRad="38100" dist="38100" dir="2700000" algn="tl">
                    <a:srgbClr val="FFFFFF"/>
                  </a:outerShdw>
                </a:effectLst>
              </a:rPr>
              <a:t>An Entity…</a:t>
            </a:r>
          </a:p>
        </p:txBody>
      </p:sp>
      <p:sp>
        <p:nvSpPr>
          <p:cNvPr id="164867" name="Rectangle 3">
            <a:extLst>
              <a:ext uri="{FF2B5EF4-FFF2-40B4-BE49-F238E27FC236}">
                <a16:creationId xmlns:a16="http://schemas.microsoft.com/office/drawing/2014/main" id="{AD67FFC3-7261-4944-A588-524D13E97D5E}"/>
              </a:ext>
            </a:extLst>
          </p:cNvPr>
          <p:cNvSpPr>
            <a:spLocks noGrp="1" noChangeArrowheads="1"/>
          </p:cNvSpPr>
          <p:nvPr>
            <p:ph type="body" idx="1"/>
          </p:nvPr>
        </p:nvSpPr>
        <p:spPr>
          <a:xfrm>
            <a:off x="685800" y="1295400"/>
            <a:ext cx="9296400" cy="4800600"/>
          </a:xfrm>
        </p:spPr>
        <p:txBody>
          <a:bodyPr>
            <a:normAutofit/>
          </a:bodyPr>
          <a:lstStyle/>
          <a:p>
            <a:pPr eaLnBrk="1" hangingPunct="1">
              <a:defRPr/>
            </a:pPr>
            <a:r>
              <a:rPr lang="en-US" sz="3200" dirty="0">
                <a:solidFill>
                  <a:srgbClr val="000000"/>
                </a:solidFill>
                <a:effectLst>
                  <a:outerShdw blurRad="38100" dist="38100" dir="2700000" algn="tl">
                    <a:srgbClr val="FFFFFF"/>
                  </a:outerShdw>
                </a:effectLst>
              </a:rPr>
              <a:t>SHOULD BE:</a:t>
            </a:r>
          </a:p>
          <a:p>
            <a:pPr lvl="1" eaLnBrk="1" hangingPunct="1">
              <a:defRPr/>
            </a:pPr>
            <a:r>
              <a:rPr lang="en-US" sz="2800" dirty="0">
                <a:solidFill>
                  <a:srgbClr val="000000"/>
                </a:solidFill>
                <a:effectLst>
                  <a:outerShdw blurRad="38100" dist="38100" dir="2700000" algn="tl">
                    <a:srgbClr val="FFFFFF"/>
                  </a:outerShdw>
                </a:effectLst>
              </a:rPr>
              <a:t>An object that will have many instances in the database</a:t>
            </a:r>
          </a:p>
          <a:p>
            <a:pPr lvl="1" eaLnBrk="1" hangingPunct="1">
              <a:defRPr/>
            </a:pPr>
            <a:r>
              <a:rPr lang="en-US" sz="2800" dirty="0">
                <a:solidFill>
                  <a:srgbClr val="000000"/>
                </a:solidFill>
                <a:effectLst>
                  <a:outerShdw blurRad="38100" dist="38100" dir="2700000" algn="tl">
                    <a:srgbClr val="FFFFFF"/>
                  </a:outerShdw>
                </a:effectLst>
              </a:rPr>
              <a:t>An object that will be composed of multiple attributes</a:t>
            </a:r>
          </a:p>
          <a:p>
            <a:pPr lvl="1" eaLnBrk="1" hangingPunct="1">
              <a:defRPr/>
            </a:pPr>
            <a:r>
              <a:rPr lang="en-US" sz="2800" dirty="0">
                <a:solidFill>
                  <a:srgbClr val="000000"/>
                </a:solidFill>
                <a:effectLst>
                  <a:outerShdw blurRad="38100" dist="38100" dir="2700000" algn="tl">
                    <a:srgbClr val="FFFFFF"/>
                  </a:outerShdw>
                </a:effectLst>
              </a:rPr>
              <a:t>An object that we are trying to model</a:t>
            </a:r>
          </a:p>
          <a:p>
            <a:pPr eaLnBrk="1" hangingPunct="1">
              <a:defRPr/>
            </a:pPr>
            <a:r>
              <a:rPr lang="en-US" sz="3200" dirty="0">
                <a:solidFill>
                  <a:srgbClr val="000000"/>
                </a:solidFill>
                <a:effectLst>
                  <a:outerShdw blurRad="38100" dist="38100" dir="2700000" algn="tl">
                    <a:srgbClr val="FFFFFF"/>
                  </a:outerShdw>
                </a:effectLst>
              </a:rPr>
              <a:t>SHOULD NOT BE:</a:t>
            </a:r>
          </a:p>
          <a:p>
            <a:pPr lvl="1" eaLnBrk="1" hangingPunct="1">
              <a:defRPr/>
            </a:pPr>
            <a:r>
              <a:rPr lang="en-US" sz="2800" dirty="0">
                <a:solidFill>
                  <a:srgbClr val="000000"/>
                </a:solidFill>
                <a:effectLst>
                  <a:outerShdw blurRad="38100" dist="38100" dir="2700000" algn="tl">
                    <a:srgbClr val="FFFFFF"/>
                  </a:outerShdw>
                </a:effectLst>
              </a:rPr>
              <a:t>A user of the database system </a:t>
            </a:r>
          </a:p>
          <a:p>
            <a:pPr lvl="1" eaLnBrk="1" hangingPunct="1">
              <a:defRPr/>
            </a:pPr>
            <a:r>
              <a:rPr lang="en-US" sz="2800" dirty="0">
                <a:solidFill>
                  <a:srgbClr val="000000"/>
                </a:solidFill>
                <a:effectLst>
                  <a:outerShdw blurRad="38100" dist="38100" dir="2700000" algn="tl">
                    <a:srgbClr val="FFFFFF"/>
                  </a:outerShdw>
                </a:effectLst>
              </a:rPr>
              <a:t>An output of the database system (e.g., a 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arn(inVertical)">
                                      <p:cBhvr>
                                        <p:cTn id="7" dur="500"/>
                                        <p:tgtEl>
                                          <p:spTgt spid="16486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4867">
                                            <p:txEl>
                                              <p:pRg st="1" end="1"/>
                                            </p:txEl>
                                          </p:spTgt>
                                        </p:tgtEl>
                                        <p:attrNameLst>
                                          <p:attrName>style.visibility</p:attrName>
                                        </p:attrNameLst>
                                      </p:cBhvr>
                                      <p:to>
                                        <p:strVal val="visible"/>
                                      </p:to>
                                    </p:set>
                                    <p:animEffect transition="in" filter="barn(inVertical)">
                                      <p:cBhvr>
                                        <p:cTn id="10" dur="500"/>
                                        <p:tgtEl>
                                          <p:spTgt spid="164867">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4867">
                                            <p:txEl>
                                              <p:pRg st="2" end="2"/>
                                            </p:txEl>
                                          </p:spTgt>
                                        </p:tgtEl>
                                        <p:attrNameLst>
                                          <p:attrName>style.visibility</p:attrName>
                                        </p:attrNameLst>
                                      </p:cBhvr>
                                      <p:to>
                                        <p:strVal val="visible"/>
                                      </p:to>
                                    </p:set>
                                    <p:animEffect transition="in" filter="barn(inVertical)">
                                      <p:cBhvr>
                                        <p:cTn id="13" dur="500"/>
                                        <p:tgtEl>
                                          <p:spTgt spid="164867">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64867">
                                            <p:txEl>
                                              <p:pRg st="3" end="3"/>
                                            </p:txEl>
                                          </p:spTgt>
                                        </p:tgtEl>
                                        <p:attrNameLst>
                                          <p:attrName>style.visibility</p:attrName>
                                        </p:attrNameLst>
                                      </p:cBhvr>
                                      <p:to>
                                        <p:strVal val="visible"/>
                                      </p:to>
                                    </p:set>
                                    <p:animEffect transition="in" filter="barn(inVertical)">
                                      <p:cBhvr>
                                        <p:cTn id="16" dur="500"/>
                                        <p:tgtEl>
                                          <p:spTgt spid="16486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4867">
                                            <p:txEl>
                                              <p:pRg st="4" end="4"/>
                                            </p:txEl>
                                          </p:spTgt>
                                        </p:tgtEl>
                                        <p:attrNameLst>
                                          <p:attrName>style.visibility</p:attrName>
                                        </p:attrNameLst>
                                      </p:cBhvr>
                                      <p:to>
                                        <p:strVal val="visible"/>
                                      </p:to>
                                    </p:set>
                                    <p:animEffect transition="in" filter="barn(inVertical)">
                                      <p:cBhvr>
                                        <p:cTn id="21" dur="500"/>
                                        <p:tgtEl>
                                          <p:spTgt spid="164867">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64867">
                                            <p:txEl>
                                              <p:pRg st="5" end="5"/>
                                            </p:txEl>
                                          </p:spTgt>
                                        </p:tgtEl>
                                        <p:attrNameLst>
                                          <p:attrName>style.visibility</p:attrName>
                                        </p:attrNameLst>
                                      </p:cBhvr>
                                      <p:to>
                                        <p:strVal val="visible"/>
                                      </p:to>
                                    </p:set>
                                    <p:animEffect transition="in" filter="barn(inVertical)">
                                      <p:cBhvr>
                                        <p:cTn id="24" dur="500"/>
                                        <p:tgtEl>
                                          <p:spTgt spid="164867">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64867">
                                            <p:txEl>
                                              <p:pRg st="6" end="6"/>
                                            </p:txEl>
                                          </p:spTgt>
                                        </p:tgtEl>
                                        <p:attrNameLst>
                                          <p:attrName>style.visibility</p:attrName>
                                        </p:attrNameLst>
                                      </p:cBhvr>
                                      <p:to>
                                        <p:strVal val="visible"/>
                                      </p:to>
                                    </p:set>
                                    <p:animEffect transition="in" filter="barn(inVertical)">
                                      <p:cBhvr>
                                        <p:cTn id="27" dur="500"/>
                                        <p:tgtEl>
                                          <p:spTgt spid="164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2">
            <a:extLst>
              <a:ext uri="{FF2B5EF4-FFF2-40B4-BE49-F238E27FC236}">
                <a16:creationId xmlns:a16="http://schemas.microsoft.com/office/drawing/2014/main" id="{867AC7E5-73A0-4D86-A56E-2FEE7911B8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3509" y="732631"/>
            <a:ext cx="5351807" cy="54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3">
            <a:extLst>
              <a:ext uri="{FF2B5EF4-FFF2-40B4-BE49-F238E27FC236}">
                <a16:creationId xmlns:a16="http://schemas.microsoft.com/office/drawing/2014/main" id="{7E420968-4A1E-45F4-8DE3-D0EDF52012C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2E40C2F-4111-4B7F-9A0D-4CED39835D4B}" type="slidenum">
              <a:rPr lang="en-US" altLang="en-US" smtClean="0">
                <a:solidFill>
                  <a:srgbClr val="000000"/>
                </a:solidFill>
                <a:latin typeface="Arial" panose="020B0604020202020204" pitchFamily="34" charset="0"/>
              </a:rPr>
              <a:pPr eaLnBrk="1" hangingPunct="1">
                <a:defRPr/>
              </a:pPr>
              <a:t>8</a:t>
            </a:fld>
            <a:endParaRPr lang="en-US" altLang="en-US">
              <a:solidFill>
                <a:srgbClr val="000000"/>
              </a:solidFill>
              <a:latin typeface="Arial" panose="020B0604020202020204" pitchFamily="34" charset="0"/>
            </a:endParaRPr>
          </a:p>
        </p:txBody>
      </p:sp>
      <p:sp>
        <p:nvSpPr>
          <p:cNvPr id="28676" name="Text Box 4">
            <a:extLst>
              <a:ext uri="{FF2B5EF4-FFF2-40B4-BE49-F238E27FC236}">
                <a16:creationId xmlns:a16="http://schemas.microsoft.com/office/drawing/2014/main" id="{FACDF42E-CE09-43B9-9D48-F0D822D45E93}"/>
              </a:ext>
            </a:extLst>
          </p:cNvPr>
          <p:cNvSpPr txBox="1">
            <a:spLocks noChangeArrowheads="1"/>
          </p:cNvSpPr>
          <p:nvPr/>
        </p:nvSpPr>
        <p:spPr bwMode="auto">
          <a:xfrm>
            <a:off x="4986339" y="1611314"/>
            <a:ext cx="186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Inappropriate entities</a:t>
            </a:r>
          </a:p>
        </p:txBody>
      </p:sp>
      <p:grpSp>
        <p:nvGrpSpPr>
          <p:cNvPr id="28677" name="Group 5">
            <a:extLst>
              <a:ext uri="{FF2B5EF4-FFF2-40B4-BE49-F238E27FC236}">
                <a16:creationId xmlns:a16="http://schemas.microsoft.com/office/drawing/2014/main" id="{C0739A3A-AE59-4443-B337-115A8AB69A57}"/>
              </a:ext>
            </a:extLst>
          </p:cNvPr>
          <p:cNvGrpSpPr>
            <a:grpSpLocks/>
          </p:cNvGrpSpPr>
          <p:nvPr/>
        </p:nvGrpSpPr>
        <p:grpSpPr bwMode="auto">
          <a:xfrm>
            <a:off x="1031546" y="782638"/>
            <a:ext cx="4142118" cy="1524000"/>
            <a:chOff x="-791" y="384"/>
            <a:chExt cx="3191" cy="1584"/>
          </a:xfrm>
        </p:grpSpPr>
        <p:sp>
          <p:nvSpPr>
            <p:cNvPr id="28683" name="Rectangle 6">
              <a:extLst>
                <a:ext uri="{FF2B5EF4-FFF2-40B4-BE49-F238E27FC236}">
                  <a16:creationId xmlns:a16="http://schemas.microsoft.com/office/drawing/2014/main" id="{C40035CD-81EF-474F-837D-F5B766E73C66}"/>
                </a:ext>
              </a:extLst>
            </p:cNvPr>
            <p:cNvSpPr>
              <a:spLocks noChangeArrowheads="1"/>
            </p:cNvSpPr>
            <p:nvPr/>
          </p:nvSpPr>
          <p:spPr bwMode="auto">
            <a:xfrm>
              <a:off x="1248" y="384"/>
              <a:ext cx="1152" cy="1584"/>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65895" name="Text Box 7">
              <a:extLst>
                <a:ext uri="{FF2B5EF4-FFF2-40B4-BE49-F238E27FC236}">
                  <a16:creationId xmlns:a16="http://schemas.microsoft.com/office/drawing/2014/main" id="{3F484630-0F37-47CA-B593-6968AB5F9983}"/>
                </a:ext>
              </a:extLst>
            </p:cNvPr>
            <p:cNvSpPr txBox="1">
              <a:spLocks noChangeArrowheads="1"/>
            </p:cNvSpPr>
            <p:nvPr/>
          </p:nvSpPr>
          <p:spPr bwMode="auto">
            <a:xfrm>
              <a:off x="-791" y="924"/>
              <a:ext cx="1711" cy="864"/>
            </a:xfrm>
            <a:prstGeom prst="rect">
              <a:avLst/>
            </a:prstGeom>
            <a:noFill/>
            <a:ln w="12700">
              <a:noFill/>
              <a:miter lim="800000"/>
              <a:headEnd/>
              <a:tailEnd/>
            </a:ln>
            <a:effectLst/>
          </p:spPr>
          <p:txBody>
            <a:bodyPr wrap="square">
              <a:spAutoFit/>
            </a:bodyPr>
            <a:lstStyle/>
            <a:p>
              <a:pPr eaLnBrk="1" hangingPunct="1">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a:t>
              </a:r>
            </a:p>
            <a:p>
              <a:pPr eaLnBrk="1" hangingPunct="1">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user</a:t>
              </a:r>
            </a:p>
          </p:txBody>
        </p:sp>
      </p:grpSp>
      <p:grpSp>
        <p:nvGrpSpPr>
          <p:cNvPr id="28678" name="Group 8">
            <a:extLst>
              <a:ext uri="{FF2B5EF4-FFF2-40B4-BE49-F238E27FC236}">
                <a16:creationId xmlns:a16="http://schemas.microsoft.com/office/drawing/2014/main" id="{A8866544-0A9A-473A-A97F-CC9794255CB4}"/>
              </a:ext>
            </a:extLst>
          </p:cNvPr>
          <p:cNvGrpSpPr>
            <a:grpSpLocks/>
          </p:cNvGrpSpPr>
          <p:nvPr/>
        </p:nvGrpSpPr>
        <p:grpSpPr bwMode="auto">
          <a:xfrm>
            <a:off x="6665914" y="763588"/>
            <a:ext cx="4002087" cy="1600200"/>
            <a:chOff x="3120" y="336"/>
            <a:chExt cx="2616" cy="1584"/>
          </a:xfrm>
        </p:grpSpPr>
        <p:sp>
          <p:nvSpPr>
            <p:cNvPr id="28681" name="Rectangle 9">
              <a:extLst>
                <a:ext uri="{FF2B5EF4-FFF2-40B4-BE49-F238E27FC236}">
                  <a16:creationId xmlns:a16="http://schemas.microsoft.com/office/drawing/2014/main" id="{026826AA-2435-4FC6-9E97-B6ACAD86162A}"/>
                </a:ext>
              </a:extLst>
            </p:cNvPr>
            <p:cNvSpPr>
              <a:spLocks noChangeArrowheads="1"/>
            </p:cNvSpPr>
            <p:nvPr/>
          </p:nvSpPr>
          <p:spPr bwMode="auto">
            <a:xfrm flipH="1">
              <a:off x="3120" y="336"/>
              <a:ext cx="1152" cy="1584"/>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65898" name="Text Box 10">
              <a:extLst>
                <a:ext uri="{FF2B5EF4-FFF2-40B4-BE49-F238E27FC236}">
                  <a16:creationId xmlns:a16="http://schemas.microsoft.com/office/drawing/2014/main" id="{6C460873-A6D1-4F7A-89D0-A72E7B6F8D57}"/>
                </a:ext>
              </a:extLst>
            </p:cNvPr>
            <p:cNvSpPr txBox="1">
              <a:spLocks noChangeArrowheads="1"/>
            </p:cNvSpPr>
            <p:nvPr/>
          </p:nvSpPr>
          <p:spPr bwMode="auto">
            <a:xfrm flipH="1">
              <a:off x="4440" y="649"/>
              <a:ext cx="1296" cy="823"/>
            </a:xfrm>
            <a:prstGeom prst="rect">
              <a:avLst/>
            </a:prstGeom>
            <a:noFill/>
            <a:ln w="12700">
              <a:noFill/>
              <a:miter lim="800000"/>
              <a:headEnd/>
              <a:tailEnd/>
            </a:ln>
            <a:effectLst/>
          </p:spPr>
          <p:txBody>
            <a:bodyPr>
              <a:spAutoFit/>
            </a:bodyPr>
            <a:lstStyle/>
            <a:p>
              <a:pPr eaLnBrk="1" hangingPunct="1">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output</a:t>
              </a:r>
            </a:p>
          </p:txBody>
        </p:sp>
      </p:grpSp>
      <p:sp>
        <p:nvSpPr>
          <p:cNvPr id="28679" name="Text Box 14">
            <a:extLst>
              <a:ext uri="{FF2B5EF4-FFF2-40B4-BE49-F238E27FC236}">
                <a16:creationId xmlns:a16="http://schemas.microsoft.com/office/drawing/2014/main" id="{29951104-8B03-4FEF-A923-036618D5C181}"/>
              </a:ext>
            </a:extLst>
          </p:cNvPr>
          <p:cNvSpPr txBox="1">
            <a:spLocks noChangeArrowheads="1"/>
          </p:cNvSpPr>
          <p:nvPr/>
        </p:nvSpPr>
        <p:spPr bwMode="auto">
          <a:xfrm>
            <a:off x="1660525" y="88900"/>
            <a:ext cx="560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000000"/>
                </a:solidFill>
                <a:latin typeface="Times New Roman" panose="02020603050405020304" pitchFamily="18" charset="0"/>
              </a:rPr>
              <a:t>Figure 2-4 Example of inappropriate entities</a:t>
            </a:r>
          </a:p>
        </p:txBody>
      </p:sp>
      <p:sp>
        <p:nvSpPr>
          <p:cNvPr id="28680" name="Text Box 13">
            <a:extLst>
              <a:ext uri="{FF2B5EF4-FFF2-40B4-BE49-F238E27FC236}">
                <a16:creationId xmlns:a16="http://schemas.microsoft.com/office/drawing/2014/main" id="{096656F3-40CF-4DAE-B35A-1BB5A6291758}"/>
              </a:ext>
            </a:extLst>
          </p:cNvPr>
          <p:cNvSpPr txBox="1">
            <a:spLocks noChangeArrowheads="1"/>
          </p:cNvSpPr>
          <p:nvPr/>
        </p:nvSpPr>
        <p:spPr bwMode="auto">
          <a:xfrm>
            <a:off x="8534400" y="5053013"/>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200">
                <a:solidFill>
                  <a:srgbClr val="990000"/>
                </a:solidFill>
                <a:latin typeface="Times New Roman" panose="02020603050405020304" pitchFamily="18" charset="0"/>
              </a:rPr>
              <a:t>Appropriate entities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F45F4B-22C5-420B-A6C9-349FB724392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DC42285-5FC9-4A04-9E18-CCC4841D9CF7}"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166914" name="Rectangle 2">
            <a:extLst>
              <a:ext uri="{FF2B5EF4-FFF2-40B4-BE49-F238E27FC236}">
                <a16:creationId xmlns:a16="http://schemas.microsoft.com/office/drawing/2014/main" id="{DB3BB254-D52B-42A2-9B72-7D9A5A58C78C}"/>
              </a:ext>
            </a:extLst>
          </p:cNvPr>
          <p:cNvSpPr>
            <a:spLocks noGrp="1" noChangeArrowheads="1"/>
          </p:cNvSpPr>
          <p:nvPr>
            <p:ph type="title"/>
          </p:nvPr>
        </p:nvSpPr>
        <p:spPr/>
        <p:txBody>
          <a:bodyPr vert="horz" lIns="90488" tIns="44450" rIns="90488" bIns="44450" rtlCol="0" anchor="ctr">
            <a:normAutofit fontScale="90000"/>
          </a:bodyPr>
          <a:lstStyle/>
          <a:p>
            <a:pPr>
              <a:defRPr/>
            </a:pPr>
            <a:r>
              <a:rPr lang="en-US" dirty="0">
                <a:solidFill>
                  <a:srgbClr val="000000"/>
                </a:solidFill>
                <a:effectLst>
                  <a:outerShdw blurRad="38100" dist="38100" dir="2700000" algn="tl">
                    <a:srgbClr val="FFFFFF"/>
                  </a:outerShdw>
                </a:effectLst>
              </a:rPr>
              <a:t>Attributes - property or characteristic of an entity or relationship type</a:t>
            </a:r>
            <a:br>
              <a:rPr lang="en-US" dirty="0">
                <a:solidFill>
                  <a:srgbClr val="000000"/>
                </a:solidFill>
                <a:effectLst>
                  <a:outerShdw blurRad="38100" dist="38100" dir="2700000" algn="tl">
                    <a:srgbClr val="FFFFFF"/>
                  </a:outerShdw>
                </a:effectLst>
              </a:rPr>
            </a:br>
            <a:endParaRPr lang="en-US" dirty="0">
              <a:solidFill>
                <a:srgbClr val="000000"/>
              </a:solidFill>
              <a:effectLst>
                <a:outerShdw blurRad="38100" dist="38100" dir="2700000" algn="tl">
                  <a:srgbClr val="FFFFFF"/>
                </a:outerShdw>
              </a:effectLst>
            </a:endParaRPr>
          </a:p>
        </p:txBody>
      </p:sp>
      <p:sp>
        <p:nvSpPr>
          <p:cNvPr id="166915" name="Rectangle 3">
            <a:extLst>
              <a:ext uri="{FF2B5EF4-FFF2-40B4-BE49-F238E27FC236}">
                <a16:creationId xmlns:a16="http://schemas.microsoft.com/office/drawing/2014/main" id="{FCFC316D-033B-4B6F-97A1-C04F5A3C6CD3}"/>
              </a:ext>
            </a:extLst>
          </p:cNvPr>
          <p:cNvSpPr>
            <a:spLocks noGrp="1" noChangeArrowheads="1"/>
          </p:cNvSpPr>
          <p:nvPr>
            <p:ph type="body" idx="1"/>
          </p:nvPr>
        </p:nvSpPr>
        <p:spPr>
          <a:xfrm>
            <a:off x="1021976" y="1600200"/>
            <a:ext cx="9188824" cy="4222376"/>
          </a:xfrm>
        </p:spPr>
        <p:txBody>
          <a:bodyPr vert="horz" lIns="90488" tIns="44450" rIns="90488" bIns="44450" rtlCol="0">
            <a:normAutofit/>
          </a:bodyPr>
          <a:lstStyle/>
          <a:p>
            <a:pPr>
              <a:defRPr/>
            </a:pPr>
            <a:r>
              <a:rPr lang="en-US" dirty="0">
                <a:solidFill>
                  <a:srgbClr val="000000"/>
                </a:solidFill>
                <a:effectLst>
                  <a:outerShdw blurRad="38100" dist="38100" dir="2700000" algn="tl">
                    <a:srgbClr val="FFFFFF"/>
                  </a:outerShdw>
                </a:effectLst>
              </a:rPr>
              <a:t>Required versus Optional Attributes</a:t>
            </a:r>
          </a:p>
          <a:p>
            <a:pPr>
              <a:defRPr/>
            </a:pPr>
            <a:r>
              <a:rPr lang="en-US" dirty="0">
                <a:solidFill>
                  <a:srgbClr val="000000"/>
                </a:solidFill>
                <a:effectLst>
                  <a:outerShdw blurRad="38100" dist="38100" dir="2700000" algn="tl">
                    <a:srgbClr val="FFFFFF"/>
                  </a:outerShdw>
                </a:effectLst>
              </a:rPr>
              <a:t>Simple versus Composite Attribute</a:t>
            </a:r>
          </a:p>
          <a:p>
            <a:pPr>
              <a:defRPr/>
            </a:pPr>
            <a:r>
              <a:rPr lang="en-US" dirty="0">
                <a:solidFill>
                  <a:srgbClr val="000000"/>
                </a:solidFill>
                <a:effectLst>
                  <a:outerShdw blurRad="38100" dist="38100" dir="2700000" algn="tl">
                    <a:srgbClr val="FFFFFF"/>
                  </a:outerShdw>
                </a:effectLst>
              </a:rPr>
              <a:t>Single-Valued versus Multivalued Attribute</a:t>
            </a:r>
          </a:p>
          <a:p>
            <a:pPr>
              <a:defRPr/>
            </a:pPr>
            <a:r>
              <a:rPr lang="en-US" dirty="0">
                <a:solidFill>
                  <a:srgbClr val="000000"/>
                </a:solidFill>
                <a:effectLst>
                  <a:outerShdw blurRad="38100" dist="38100" dir="2700000" algn="tl">
                    <a:srgbClr val="FFFFFF"/>
                  </a:outerShdw>
                </a:effectLst>
              </a:rPr>
              <a:t>Stored versus Derived Attributes</a:t>
            </a:r>
          </a:p>
          <a:p>
            <a:pPr>
              <a:defRPr/>
            </a:pPr>
            <a:r>
              <a:rPr lang="en-US" dirty="0">
                <a:solidFill>
                  <a:srgbClr val="000000"/>
                </a:solidFill>
                <a:effectLst>
                  <a:outerShdw blurRad="38100" dist="38100" dir="2700000" algn="tl">
                    <a:srgbClr val="FFFFFF"/>
                  </a:outerShdw>
                </a:effectLst>
              </a:rPr>
              <a:t>Identifier Attributes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arn(inVertical)">
                                      <p:cBhvr>
                                        <p:cTn id="7" dur="500"/>
                                        <p:tgtEl>
                                          <p:spTgt spid="166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barn(inVertical)">
                                      <p:cBhvr>
                                        <p:cTn id="12" dur="500"/>
                                        <p:tgtEl>
                                          <p:spTgt spid="166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barn(inVertical)">
                                      <p:cBhvr>
                                        <p:cTn id="17" dur="500"/>
                                        <p:tgtEl>
                                          <p:spTgt spid="166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6915">
                                            <p:txEl>
                                              <p:pRg st="3" end="3"/>
                                            </p:txEl>
                                          </p:spTgt>
                                        </p:tgtEl>
                                        <p:attrNameLst>
                                          <p:attrName>style.visibility</p:attrName>
                                        </p:attrNameLst>
                                      </p:cBhvr>
                                      <p:to>
                                        <p:strVal val="visible"/>
                                      </p:to>
                                    </p:set>
                                    <p:animEffect transition="in" filter="barn(inVertical)">
                                      <p:cBhvr>
                                        <p:cTn id="22" dur="500"/>
                                        <p:tgtEl>
                                          <p:spTgt spid="166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6915">
                                            <p:txEl>
                                              <p:pRg st="4" end="4"/>
                                            </p:txEl>
                                          </p:spTgt>
                                        </p:tgtEl>
                                        <p:attrNameLst>
                                          <p:attrName>style.visibility</p:attrName>
                                        </p:attrNameLst>
                                      </p:cBhvr>
                                      <p:to>
                                        <p:strVal val="visible"/>
                                      </p:to>
                                    </p:set>
                                    <p:animEffect transition="in" filter="barn(inVertical)">
                                      <p:cBhvr>
                                        <p:cTn id="27" dur="500"/>
                                        <p:tgtEl>
                                          <p:spTgt spid="166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2438</Words>
  <Application>Microsoft Office PowerPoint</Application>
  <PresentationFormat>Widescreen</PresentationFormat>
  <Paragraphs>340</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Palatino-Roman</vt:lpstr>
      <vt:lpstr>Tahoma</vt:lpstr>
      <vt:lpstr>Times New Roman</vt:lpstr>
      <vt:lpstr>Office Theme</vt:lpstr>
      <vt:lpstr>PowerPoint Presentation</vt:lpstr>
      <vt:lpstr>Business Rules</vt:lpstr>
      <vt:lpstr>A Good Business Rule Is:</vt:lpstr>
      <vt:lpstr>E-R Model Constructs</vt:lpstr>
      <vt:lpstr>PowerPoint Presentation</vt:lpstr>
      <vt:lpstr>PowerPoint Presentation</vt:lpstr>
      <vt:lpstr>An Entity…</vt:lpstr>
      <vt:lpstr>PowerPoint Presentation</vt:lpstr>
      <vt:lpstr>Attributes - property or characteristic of an entity or relationship type </vt:lpstr>
      <vt:lpstr>Identifiers (Keys)</vt:lpstr>
      <vt:lpstr>Criteria for Identifiers</vt:lpstr>
      <vt:lpstr>PowerPoint Presentation</vt:lpstr>
      <vt:lpstr>PowerPoint Presentation</vt:lpstr>
      <vt:lpstr>PowerPoint Presentation</vt:lpstr>
      <vt:lpstr>More on Relationships</vt:lpstr>
      <vt:lpstr>PowerPoint Presentation</vt:lpstr>
      <vt:lpstr>Degree of Relationships</vt:lpstr>
      <vt:lpstr>PowerPoint Presentation</vt:lpstr>
      <vt:lpstr>PowerPoint Presentation</vt:lpstr>
      <vt:lpstr>PowerPoint Presentation</vt:lpstr>
      <vt:lpstr>PowerPoint Presentation</vt:lpstr>
      <vt:lpstr>Cardinality of Relationships</vt:lpstr>
      <vt:lpstr>Cardinality Constraints</vt:lpstr>
      <vt:lpstr>PowerPoint Presentation</vt:lpstr>
      <vt:lpstr>PowerPoint Presentation</vt:lpstr>
      <vt:lpstr>PowerPoint Presentation</vt:lpstr>
      <vt:lpstr>PowerPoint Presentation</vt:lpstr>
      <vt:lpstr>PowerPoint Presentation</vt:lpstr>
      <vt:lpstr>PowerPoint Presentation</vt:lpstr>
      <vt:lpstr>Strong vs. Weak Entities, and Identifying Relationships</vt:lpstr>
      <vt:lpstr>PowerPoint Presentation</vt:lpstr>
      <vt:lpstr>Associative Entities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Montrond</dc:creator>
  <cp:lastModifiedBy>Manuel Montrond</cp:lastModifiedBy>
  <cp:revision>33</cp:revision>
  <dcterms:created xsi:type="dcterms:W3CDTF">2020-01-06T13:22:02Z</dcterms:created>
  <dcterms:modified xsi:type="dcterms:W3CDTF">2020-01-23T02:03:04Z</dcterms:modified>
</cp:coreProperties>
</file>