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1" r:id="rId2"/>
    <p:sldId id="317" r:id="rId3"/>
    <p:sldId id="335" r:id="rId4"/>
    <p:sldId id="318" r:id="rId5"/>
    <p:sldId id="258" r:id="rId6"/>
    <p:sldId id="259" r:id="rId7"/>
    <p:sldId id="260" r:id="rId8"/>
    <p:sldId id="261" r:id="rId9"/>
    <p:sldId id="306" r:id="rId10"/>
    <p:sldId id="262" r:id="rId11"/>
    <p:sldId id="263" r:id="rId12"/>
    <p:sldId id="307" r:id="rId13"/>
    <p:sldId id="336" r:id="rId14"/>
    <p:sldId id="337" r:id="rId15"/>
    <p:sldId id="264" r:id="rId16"/>
    <p:sldId id="265" r:id="rId17"/>
    <p:sldId id="266" r:id="rId18"/>
    <p:sldId id="267" r:id="rId19"/>
    <p:sldId id="268" r:id="rId20"/>
    <p:sldId id="269" r:id="rId21"/>
    <p:sldId id="270" r:id="rId22"/>
    <p:sldId id="271" r:id="rId23"/>
    <p:sldId id="272" r:id="rId24"/>
    <p:sldId id="274" r:id="rId25"/>
    <p:sldId id="275" r:id="rId26"/>
    <p:sldId id="276" r:id="rId27"/>
    <p:sldId id="277" r:id="rId28"/>
    <p:sldId id="278" r:id="rId29"/>
    <p:sldId id="279" r:id="rId30"/>
    <p:sldId id="280" r:id="rId31"/>
    <p:sldId id="308" r:id="rId32"/>
    <p:sldId id="319" r:id="rId33"/>
    <p:sldId id="281" r:id="rId34"/>
    <p:sldId id="282" r:id="rId35"/>
    <p:sldId id="283" r:id="rId36"/>
    <p:sldId id="284" r:id="rId37"/>
    <p:sldId id="285" r:id="rId38"/>
    <p:sldId id="286" r:id="rId39"/>
    <p:sldId id="287" r:id="rId40"/>
    <p:sldId id="288" r:id="rId41"/>
    <p:sldId id="289" r:id="rId42"/>
    <p:sldId id="338" r:id="rId43"/>
    <p:sldId id="3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F6A76-A03D-4D3C-BB29-859341EADED2}" v="1" dt="2020-01-26T20:06:46.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40" autoAdjust="0"/>
  </p:normalViewPr>
  <p:slideViewPr>
    <p:cSldViewPr snapToGrid="0">
      <p:cViewPr varScale="1">
        <p:scale>
          <a:sx n="44" d="100"/>
          <a:sy n="44" d="100"/>
        </p:scale>
        <p:origin x="1503"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759F6A76-A03D-4D3C-BB29-859341EADED2}"/>
    <pc:docChg chg="modSld">
      <pc:chgData name="Manuel Montrond" userId="3d746ec0db3500e1" providerId="LiveId" clId="{759F6A76-A03D-4D3C-BB29-859341EADED2}" dt="2020-01-28T02:15:37.654" v="0" actId="20577"/>
      <pc:docMkLst>
        <pc:docMk/>
      </pc:docMkLst>
      <pc:sldChg chg="modNotesTx">
        <pc:chgData name="Manuel Montrond" userId="3d746ec0db3500e1" providerId="LiveId" clId="{759F6A76-A03D-4D3C-BB29-859341EADED2}" dt="2020-01-28T02:15:37.654" v="0" actId="20577"/>
        <pc:sldMkLst>
          <pc:docMk/>
          <pc:sldMk cId="0" sldId="28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DE3E4-9D15-47AB-8D67-501D7DB16A11}"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93574-B9F1-4C9A-93C6-7C647E9F9C6E}" type="slidenum">
              <a:rPr lang="en-US" smtClean="0"/>
              <a:t>‹#›</a:t>
            </a:fld>
            <a:endParaRPr lang="en-US"/>
          </a:p>
        </p:txBody>
      </p:sp>
    </p:spTree>
    <p:extLst>
      <p:ext uri="{BB962C8B-B14F-4D97-AF65-F5344CB8AC3E}">
        <p14:creationId xmlns:p14="http://schemas.microsoft.com/office/powerpoint/2010/main" val="3862612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420184D-B524-4EA0-BD50-FBF9DCC7FB25}"/>
              </a:ext>
            </a:extLst>
          </p:cNvPr>
          <p:cNvSpPr>
            <a:spLocks noGrp="1" noRot="1" noChangeAspect="1" noChangeArrowheads="1" noTextEdit="1"/>
          </p:cNvSpPr>
          <p:nvPr>
            <p:ph type="sldImg"/>
          </p:nvPr>
        </p:nvSpPr>
        <p:spPr>
          <a:xfrm>
            <a:off x="393700" y="692150"/>
            <a:ext cx="6070600" cy="3416300"/>
          </a:xfrm>
          <a:ln/>
        </p:spPr>
      </p:sp>
      <p:sp>
        <p:nvSpPr>
          <p:cNvPr id="5123" name="Rectangle 3">
            <a:extLst>
              <a:ext uri="{FF2B5EF4-FFF2-40B4-BE49-F238E27FC236}">
                <a16:creationId xmlns:a16="http://schemas.microsoft.com/office/drawing/2014/main" id="{FB9D86B8-0871-4442-92EF-DC27C5AAFA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kern="1200" dirty="0">
                <a:solidFill>
                  <a:schemeClr val="tx1"/>
                </a:solidFill>
                <a:effectLst/>
                <a:latin typeface="+mn-lt"/>
                <a:ea typeface="+mn-ea"/>
                <a:cs typeface="+mn-cs"/>
              </a:rPr>
              <a:t>Chapter Overview</a:t>
            </a:r>
          </a:p>
          <a:p>
            <a:r>
              <a:rPr lang="en-US" sz="1200" kern="1200" dirty="0">
                <a:solidFill>
                  <a:schemeClr val="tx1"/>
                </a:solidFill>
                <a:effectLst/>
                <a:latin typeface="+mn-lt"/>
                <a:ea typeface="+mn-ea"/>
                <a:cs typeface="+mn-cs"/>
              </a:rPr>
              <a:t>The purpose of this chapter is to describe in depth the major steps in logical database design, with emphasis on the relational model. Logical database design is the process of transforming the conceptual data model (described in Chapters 2 and 3) into a logical data model. First, we provide a concise description of the relational data model, including the properties of relations. Next, we describe and illustrate the various types of integrity constraints associated with the relational model. This section introduces S Q L table definitions and the concept of well-structured relations. We then provide a detailed description of the process of transforming E </a:t>
            </a:r>
            <a:r>
              <a:rPr lang="en-US" sz="1200" kern="1200" dirty="0" err="1">
                <a:solidFill>
                  <a:schemeClr val="tx1"/>
                </a:solidFill>
                <a:effectLst/>
                <a:latin typeface="+mn-lt"/>
                <a:ea typeface="+mn-ea"/>
                <a:cs typeface="+mn-cs"/>
              </a:rPr>
              <a:t>E</a:t>
            </a:r>
            <a:r>
              <a:rPr lang="en-US" sz="1200" kern="1200" dirty="0">
                <a:solidFill>
                  <a:schemeClr val="tx1"/>
                </a:solidFill>
                <a:effectLst/>
                <a:latin typeface="+mn-lt"/>
                <a:ea typeface="+mn-ea"/>
                <a:cs typeface="+mn-cs"/>
              </a:rPr>
              <a:t> R diagrams into relations. Next, we define normalization and describe the steps of normalizing relations. The chapter concludes with a discussion of merging relations and techniques for dealing with typical issues that arise during this process.</a:t>
            </a:r>
          </a:p>
          <a:p>
            <a:pPr eaLnBrk="1" hangingPunct="1"/>
            <a:endParaRPr lang="en-US" altLang="en-US" dirty="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7CD8538-F234-40B8-B450-299FA62FB95E}"/>
              </a:ext>
            </a:extLst>
          </p:cNvPr>
          <p:cNvSpPr>
            <a:spLocks noGrp="1" noRot="1" noChangeAspect="1" noChangeArrowheads="1" noTextEdit="1"/>
          </p:cNvSpPr>
          <p:nvPr>
            <p:ph type="sldImg"/>
          </p:nvPr>
        </p:nvSpPr>
        <p:spPr>
          <a:xfrm>
            <a:off x="393700" y="692150"/>
            <a:ext cx="6070600" cy="3416300"/>
          </a:xfrm>
          <a:ln/>
        </p:spPr>
      </p:sp>
      <p:sp>
        <p:nvSpPr>
          <p:cNvPr id="22531" name="Notes Placeholder 2">
            <a:extLst>
              <a:ext uri="{FF2B5EF4-FFF2-40B4-BE49-F238E27FC236}">
                <a16:creationId xmlns:a16="http://schemas.microsoft.com/office/drawing/2014/main" id="{508E422E-A69A-4987-81B2-3C7FC726761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Referential Integrity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8FABAB2D-3DEB-44C4-845D-8655815855F0}"/>
              </a:ext>
            </a:extLst>
          </p:cNvPr>
          <p:cNvSpPr>
            <a:spLocks noGrp="1" noRot="1" noChangeAspect="1" noChangeArrowheads="1" noTextEdit="1"/>
          </p:cNvSpPr>
          <p:nvPr>
            <p:ph type="sldImg"/>
          </p:nvPr>
        </p:nvSpPr>
        <p:spPr>
          <a:xfrm>
            <a:off x="393700" y="692150"/>
            <a:ext cx="6070600" cy="3416300"/>
          </a:xfrm>
          <a:ln/>
        </p:spPr>
      </p:sp>
      <p:sp>
        <p:nvSpPr>
          <p:cNvPr id="24579" name="Notes Placeholder 2">
            <a:extLst>
              <a:ext uri="{FF2B5EF4-FFF2-40B4-BE49-F238E27FC236}">
                <a16:creationId xmlns:a16="http://schemas.microsoft.com/office/drawing/2014/main" id="{80DAC3BE-FFCB-4B8F-B93B-010686FDB49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Example on how you create a table using SQL language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t>
            </a:r>
          </a:p>
          <a:p>
            <a:endParaRPr lang="en-US" dirty="0"/>
          </a:p>
        </p:txBody>
      </p:sp>
      <p:sp>
        <p:nvSpPr>
          <p:cNvPr id="4" name="Slide Number Placeholder 3"/>
          <p:cNvSpPr>
            <a:spLocks noGrp="1"/>
          </p:cNvSpPr>
          <p:nvPr>
            <p:ph type="sldNum" sz="quarter" idx="5"/>
          </p:nvPr>
        </p:nvSpPr>
        <p:spPr/>
        <p:txBody>
          <a:bodyPr/>
          <a:lstStyle/>
          <a:p>
            <a:fld id="{6F493574-B9F1-4C9A-93C6-7C647E9F9C6E}" type="slidenum">
              <a:rPr lang="en-US" smtClean="0"/>
              <a:t>13</a:t>
            </a:fld>
            <a:endParaRPr lang="en-US"/>
          </a:p>
        </p:txBody>
      </p:sp>
    </p:spTree>
    <p:extLst>
      <p:ext uri="{BB962C8B-B14F-4D97-AF65-F5344CB8AC3E}">
        <p14:creationId xmlns:p14="http://schemas.microsoft.com/office/powerpoint/2010/main" val="4138132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t>
            </a:r>
          </a:p>
          <a:p>
            <a:r>
              <a:rPr lang="en-US" sz="1200" kern="1200" dirty="0">
                <a:solidFill>
                  <a:schemeClr val="tx1"/>
                </a:solidFill>
                <a:effectLst/>
                <a:latin typeface="+mn-lt"/>
                <a:ea typeface="+mn-ea"/>
                <a:cs typeface="+mn-cs"/>
              </a:rPr>
              <a:t>C</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F493574-B9F1-4C9A-93C6-7C647E9F9C6E}" type="slidenum">
              <a:rPr lang="en-US" smtClean="0"/>
              <a:t>14</a:t>
            </a:fld>
            <a:endParaRPr lang="en-US"/>
          </a:p>
        </p:txBody>
      </p:sp>
    </p:spTree>
    <p:extLst>
      <p:ext uri="{BB962C8B-B14F-4D97-AF65-F5344CB8AC3E}">
        <p14:creationId xmlns:p14="http://schemas.microsoft.com/office/powerpoint/2010/main" val="3480308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7258391-D742-4A17-8C53-2DE1CB676476}"/>
              </a:ext>
            </a:extLst>
          </p:cNvPr>
          <p:cNvSpPr>
            <a:spLocks noGrp="1" noRot="1" noChangeAspect="1" noChangeArrowheads="1" noTextEdit="1"/>
          </p:cNvSpPr>
          <p:nvPr>
            <p:ph type="sldImg"/>
          </p:nvPr>
        </p:nvSpPr>
        <p:spPr>
          <a:xfrm>
            <a:off x="393700" y="692150"/>
            <a:ext cx="6070600" cy="3416300"/>
          </a:xfrm>
          <a:ln/>
        </p:spPr>
      </p:sp>
      <p:sp>
        <p:nvSpPr>
          <p:cNvPr id="26627" name="Notes Placeholder 2">
            <a:extLst>
              <a:ext uri="{FF2B5EF4-FFF2-40B4-BE49-F238E27FC236}">
                <a16:creationId xmlns:a16="http://schemas.microsoft.com/office/drawing/2014/main" id="{2F836421-F311-441B-B765-7DBFB1FC17E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59EC471-E44C-4428-8731-61A4E19A2CA8}"/>
              </a:ext>
            </a:extLst>
          </p:cNvPr>
          <p:cNvSpPr>
            <a:spLocks noGrp="1" noRot="1" noChangeAspect="1" noChangeArrowheads="1" noTextEdit="1"/>
          </p:cNvSpPr>
          <p:nvPr>
            <p:ph type="sldImg"/>
          </p:nvPr>
        </p:nvSpPr>
        <p:spPr>
          <a:xfrm>
            <a:off x="393700" y="692150"/>
            <a:ext cx="6070600" cy="3416300"/>
          </a:xfrm>
          <a:ln/>
        </p:spPr>
      </p:sp>
      <p:sp>
        <p:nvSpPr>
          <p:cNvPr id="28675" name="Notes Placeholder 2">
            <a:extLst>
              <a:ext uri="{FF2B5EF4-FFF2-40B4-BE49-F238E27FC236}">
                <a16:creationId xmlns:a16="http://schemas.microsoft.com/office/drawing/2014/main" id="{37BD3DAE-17C8-4E2C-BFB4-B182279E9CE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502B576-4D27-4EB6-B1D5-A8F83305048A}"/>
              </a:ext>
            </a:extLst>
          </p:cNvPr>
          <p:cNvSpPr>
            <a:spLocks noGrp="1" noRot="1" noChangeAspect="1" noChangeArrowheads="1" noTextEdit="1"/>
          </p:cNvSpPr>
          <p:nvPr>
            <p:ph type="sldImg"/>
          </p:nvPr>
        </p:nvSpPr>
        <p:spPr>
          <a:xfrm>
            <a:off x="393700" y="692150"/>
            <a:ext cx="6070600" cy="3416300"/>
          </a:xfrm>
          <a:ln/>
        </p:spPr>
      </p:sp>
      <p:sp>
        <p:nvSpPr>
          <p:cNvPr id="30723" name="Notes Placeholder 2">
            <a:extLst>
              <a:ext uri="{FF2B5EF4-FFF2-40B4-BE49-F238E27FC236}">
                <a16:creationId xmlns:a16="http://schemas.microsoft.com/office/drawing/2014/main" id="{A9B0850C-4101-46CC-B7C7-53F59BA355D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A2E1F1D-A9F1-4A2A-9DBE-8DDFA10592C2}"/>
              </a:ext>
            </a:extLst>
          </p:cNvPr>
          <p:cNvSpPr>
            <a:spLocks noGrp="1" noRot="1" noChangeAspect="1" noChangeArrowheads="1" noTextEdit="1"/>
          </p:cNvSpPr>
          <p:nvPr>
            <p:ph type="sldImg"/>
          </p:nvPr>
        </p:nvSpPr>
        <p:spPr>
          <a:xfrm>
            <a:off x="393700" y="692150"/>
            <a:ext cx="6070600" cy="3416300"/>
          </a:xfrm>
          <a:ln/>
        </p:spPr>
      </p:sp>
      <p:sp>
        <p:nvSpPr>
          <p:cNvPr id="33795" name="Notes Placeholder 2">
            <a:extLst>
              <a:ext uri="{FF2B5EF4-FFF2-40B4-BE49-F238E27FC236}">
                <a16:creationId xmlns:a16="http://schemas.microsoft.com/office/drawing/2014/main" id="{1CDBB3BB-2527-4E13-A628-EEE11873CCC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40C74692-EDC0-4DEB-88AC-0DB123FDA83B}"/>
              </a:ext>
            </a:extLst>
          </p:cNvPr>
          <p:cNvSpPr>
            <a:spLocks noGrp="1" noRot="1" noChangeAspect="1" noChangeArrowheads="1" noTextEdit="1"/>
          </p:cNvSpPr>
          <p:nvPr>
            <p:ph type="sldImg"/>
          </p:nvPr>
        </p:nvSpPr>
        <p:spPr>
          <a:xfrm>
            <a:off x="393700" y="692150"/>
            <a:ext cx="6070600" cy="3416300"/>
          </a:xfrm>
          <a:ln/>
        </p:spPr>
      </p:sp>
      <p:sp>
        <p:nvSpPr>
          <p:cNvPr id="35843" name="Notes Placeholder 2">
            <a:extLst>
              <a:ext uri="{FF2B5EF4-FFF2-40B4-BE49-F238E27FC236}">
                <a16:creationId xmlns:a16="http://schemas.microsoft.com/office/drawing/2014/main" id="{8AB7C5F1-A5E5-4F16-9A0F-E1D7EFB78B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the FK be NULL?</a:t>
            </a:r>
          </a:p>
        </p:txBody>
      </p:sp>
      <p:sp>
        <p:nvSpPr>
          <p:cNvPr id="4" name="Slide Number Placeholder 3"/>
          <p:cNvSpPr>
            <a:spLocks noGrp="1"/>
          </p:cNvSpPr>
          <p:nvPr>
            <p:ph type="sldNum" sz="quarter" idx="5"/>
          </p:nvPr>
        </p:nvSpPr>
        <p:spPr/>
        <p:txBody>
          <a:bodyPr/>
          <a:lstStyle/>
          <a:p>
            <a:fld id="{6F493574-B9F1-4C9A-93C6-7C647E9F9C6E}" type="slidenum">
              <a:rPr lang="en-US" smtClean="0"/>
              <a:t>21</a:t>
            </a:fld>
            <a:endParaRPr lang="en-US"/>
          </a:p>
        </p:txBody>
      </p:sp>
    </p:spTree>
    <p:extLst>
      <p:ext uri="{BB962C8B-B14F-4D97-AF65-F5344CB8AC3E}">
        <p14:creationId xmlns:p14="http://schemas.microsoft.com/office/powerpoint/2010/main" val="127640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1A1BA25-F7D6-446A-AAD5-3C32E7A0689B}"/>
              </a:ext>
            </a:extLst>
          </p:cNvPr>
          <p:cNvSpPr>
            <a:spLocks noGrp="1" noRot="1" noChangeAspect="1" noChangeArrowheads="1" noTextEdit="1"/>
          </p:cNvSpPr>
          <p:nvPr>
            <p:ph type="sldImg"/>
          </p:nvPr>
        </p:nvSpPr>
        <p:spPr>
          <a:xfrm>
            <a:off x="393700" y="692150"/>
            <a:ext cx="6070600" cy="3416300"/>
          </a:xfrm>
          <a:ln/>
        </p:spPr>
      </p:sp>
      <p:sp>
        <p:nvSpPr>
          <p:cNvPr id="7171" name="Notes Placeholder 2">
            <a:extLst>
              <a:ext uri="{FF2B5EF4-FFF2-40B4-BE49-F238E27FC236}">
                <a16:creationId xmlns:a16="http://schemas.microsoft.com/office/drawing/2014/main" id="{631574AD-9E2B-4062-8BCF-7F39FC0B11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307DD1BE-B1D9-4808-8FC9-62E020693810}"/>
              </a:ext>
            </a:extLst>
          </p:cNvPr>
          <p:cNvSpPr>
            <a:spLocks noGrp="1" noRot="1" noChangeAspect="1" noChangeArrowheads="1" noTextEdit="1"/>
          </p:cNvSpPr>
          <p:nvPr>
            <p:ph type="sldImg"/>
          </p:nvPr>
        </p:nvSpPr>
        <p:spPr>
          <a:xfrm>
            <a:off x="393700" y="692150"/>
            <a:ext cx="6070600" cy="3416300"/>
          </a:xfrm>
          <a:ln/>
        </p:spPr>
      </p:sp>
      <p:sp>
        <p:nvSpPr>
          <p:cNvPr id="38915" name="Notes Placeholder 2">
            <a:extLst>
              <a:ext uri="{FF2B5EF4-FFF2-40B4-BE49-F238E27FC236}">
                <a16:creationId xmlns:a16="http://schemas.microsoft.com/office/drawing/2014/main" id="{44505551-8689-4DDA-A8D5-CC746F6BFD7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93A4CFB-EDC4-472C-B96C-5838DF4B332D}"/>
              </a:ext>
            </a:extLst>
          </p:cNvPr>
          <p:cNvSpPr>
            <a:spLocks noGrp="1" noRot="1" noChangeAspect="1" noChangeArrowheads="1" noTextEdit="1"/>
          </p:cNvSpPr>
          <p:nvPr>
            <p:ph type="sldImg"/>
          </p:nvPr>
        </p:nvSpPr>
        <p:spPr>
          <a:xfrm>
            <a:off x="393700" y="692150"/>
            <a:ext cx="6070600" cy="3416300"/>
          </a:xfrm>
          <a:ln/>
        </p:spPr>
      </p:sp>
      <p:sp>
        <p:nvSpPr>
          <p:cNvPr id="40963" name="Notes Placeholder 2">
            <a:extLst>
              <a:ext uri="{FF2B5EF4-FFF2-40B4-BE49-F238E27FC236}">
                <a16:creationId xmlns:a16="http://schemas.microsoft.com/office/drawing/2014/main" id="{4172E610-ED52-4688-B255-6035D0C73F1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93574-B9F1-4C9A-93C6-7C647E9F9C6E}" type="slidenum">
              <a:rPr lang="en-US" smtClean="0"/>
              <a:t>25</a:t>
            </a:fld>
            <a:endParaRPr lang="en-US"/>
          </a:p>
        </p:txBody>
      </p:sp>
    </p:spTree>
    <p:extLst>
      <p:ext uri="{BB962C8B-B14F-4D97-AF65-F5344CB8AC3E}">
        <p14:creationId xmlns:p14="http://schemas.microsoft.com/office/powerpoint/2010/main" val="623833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FBCEB78-8167-4055-8DB0-8951B9FC294B}"/>
              </a:ext>
            </a:extLst>
          </p:cNvPr>
          <p:cNvSpPr>
            <a:spLocks noGrp="1" noRot="1" noChangeAspect="1" noChangeArrowheads="1" noTextEdit="1"/>
          </p:cNvSpPr>
          <p:nvPr>
            <p:ph type="sldImg"/>
          </p:nvPr>
        </p:nvSpPr>
        <p:spPr>
          <a:xfrm>
            <a:off x="393700" y="692150"/>
            <a:ext cx="6070600" cy="3416300"/>
          </a:xfrm>
          <a:ln/>
        </p:spPr>
      </p:sp>
      <p:sp>
        <p:nvSpPr>
          <p:cNvPr id="47107" name="Notes Placeholder 2">
            <a:extLst>
              <a:ext uri="{FF2B5EF4-FFF2-40B4-BE49-F238E27FC236}">
                <a16:creationId xmlns:a16="http://schemas.microsoft.com/office/drawing/2014/main" id="{E3A76BB1-F02F-42D3-B0DC-BB3DD4236C8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Mapping an associative entities:</a:t>
            </a:r>
          </a:p>
          <a:p>
            <a:pPr eaLnBrk="1" hangingPunct="1"/>
            <a:r>
              <a:rPr lang="en-US" altLang="en-US">
                <a:cs typeface="Arial" panose="020B0604020202020204" pitchFamily="34" charset="0"/>
              </a:rPr>
              <a:t>Primary key-&gt; becomes a composite key of the two entities</a:t>
            </a:r>
          </a:p>
          <a:p>
            <a:pPr eaLnBrk="1" hangingPunct="1"/>
            <a:r>
              <a:rPr lang="en-US" altLang="en-US">
                <a:cs typeface="Arial" panose="020B0604020202020204" pitchFamily="34" charset="0"/>
              </a:rPr>
              <a:t>When an identifier  is assigned.-&gt; use the identifier </a:t>
            </a:r>
          </a:p>
          <a:p>
            <a:pPr eaLnBrk="1" hangingPunct="1"/>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BB87D8E1-AD85-4880-A634-F3230ECD8978}"/>
              </a:ext>
            </a:extLst>
          </p:cNvPr>
          <p:cNvSpPr>
            <a:spLocks noGrp="1" noRot="1" noChangeAspect="1" noChangeArrowheads="1" noTextEdit="1"/>
          </p:cNvSpPr>
          <p:nvPr>
            <p:ph type="sldImg"/>
          </p:nvPr>
        </p:nvSpPr>
        <p:spPr>
          <a:xfrm>
            <a:off x="393700" y="692150"/>
            <a:ext cx="6070600" cy="3416300"/>
          </a:xfrm>
          <a:ln/>
        </p:spPr>
      </p:sp>
      <p:sp>
        <p:nvSpPr>
          <p:cNvPr id="49155" name="Notes Placeholder 2">
            <a:extLst>
              <a:ext uri="{FF2B5EF4-FFF2-40B4-BE49-F238E27FC236}">
                <a16:creationId xmlns:a16="http://schemas.microsoft.com/office/drawing/2014/main" id="{2D4A471B-740A-4910-9108-6EE587FD7E6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746EF00-9A2B-4FBE-B210-5D77216A067F}"/>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561000CE-175B-4EBF-BB98-2A90710EFE7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08FCC2B6-ABE6-43A3-BF13-E54E782545C8}"/>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169E30B4-B50D-4B0E-B689-730F3802D35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BFF28F19-A242-45F2-8CF5-B82CFC1563C7}"/>
              </a:ext>
            </a:extLst>
          </p:cNvPr>
          <p:cNvSpPr>
            <a:spLocks noGrp="1" noRot="1" noChangeAspect="1" noChangeArrowheads="1" noTextEdit="1"/>
          </p:cNvSpPr>
          <p:nvPr>
            <p:ph type="sldImg"/>
          </p:nvPr>
        </p:nvSpPr>
        <p:spPr>
          <a:xfrm>
            <a:off x="393700" y="692150"/>
            <a:ext cx="6070600" cy="3416300"/>
          </a:xfrm>
          <a:ln/>
        </p:spPr>
      </p:sp>
      <p:sp>
        <p:nvSpPr>
          <p:cNvPr id="56323" name="Notes Placeholder 2">
            <a:extLst>
              <a:ext uri="{FF2B5EF4-FFF2-40B4-BE49-F238E27FC236}">
                <a16:creationId xmlns:a16="http://schemas.microsoft.com/office/drawing/2014/main" id="{515D175A-F50F-43C0-A357-FA02C7C8C76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403DBEBC-9C46-43AC-ABDE-03B1D0DAE0A7}"/>
              </a:ext>
            </a:extLst>
          </p:cNvPr>
          <p:cNvSpPr>
            <a:spLocks noGrp="1" noRot="1" noChangeAspect="1" noChangeArrowheads="1" noTextEdit="1"/>
          </p:cNvSpPr>
          <p:nvPr>
            <p:ph type="sldImg"/>
          </p:nvPr>
        </p:nvSpPr>
        <p:spPr>
          <a:xfrm>
            <a:off x="393700" y="692150"/>
            <a:ext cx="6070600" cy="3416300"/>
          </a:xfrm>
          <a:ln/>
        </p:spPr>
      </p:sp>
      <p:sp>
        <p:nvSpPr>
          <p:cNvPr id="58371" name="Notes Placeholder 2">
            <a:extLst>
              <a:ext uri="{FF2B5EF4-FFF2-40B4-BE49-F238E27FC236}">
                <a16:creationId xmlns:a16="http://schemas.microsoft.com/office/drawing/2014/main" id="{60C175FD-0DCC-4221-8A27-A7B171868FC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34AF289-2CE6-4B0B-9340-5ADF902A8E4D}"/>
              </a:ext>
            </a:extLst>
          </p:cNvPr>
          <p:cNvSpPr>
            <a:spLocks noGrp="1" noRot="1" noChangeAspect="1" noChangeArrowheads="1" noTextEdit="1"/>
          </p:cNvSpPr>
          <p:nvPr>
            <p:ph type="sldImg"/>
          </p:nvPr>
        </p:nvSpPr>
        <p:spPr>
          <a:xfrm>
            <a:off x="393700" y="692150"/>
            <a:ext cx="6070600" cy="3416300"/>
          </a:xfrm>
          <a:ln/>
        </p:spPr>
      </p:sp>
      <p:sp>
        <p:nvSpPr>
          <p:cNvPr id="60419" name="Notes Placeholder 2">
            <a:extLst>
              <a:ext uri="{FF2B5EF4-FFF2-40B4-BE49-F238E27FC236}">
                <a16:creationId xmlns:a16="http://schemas.microsoft.com/office/drawing/2014/main" id="{AAF2F4E5-63EF-4C88-81BD-2993D689DBB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93574-B9F1-4C9A-93C6-7C647E9F9C6E}" type="slidenum">
              <a:rPr lang="en-US" smtClean="0"/>
              <a:t>3</a:t>
            </a:fld>
            <a:endParaRPr lang="en-US"/>
          </a:p>
        </p:txBody>
      </p:sp>
    </p:spTree>
    <p:extLst>
      <p:ext uri="{BB962C8B-B14F-4D97-AF65-F5344CB8AC3E}">
        <p14:creationId xmlns:p14="http://schemas.microsoft.com/office/powerpoint/2010/main" val="16030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B57D9789-3593-47DF-ADE9-42425AAAD663}"/>
              </a:ext>
            </a:extLst>
          </p:cNvPr>
          <p:cNvSpPr>
            <a:spLocks noGrp="1" noRot="1" noChangeAspect="1" noChangeArrowheads="1" noTextEdit="1"/>
          </p:cNvSpPr>
          <p:nvPr>
            <p:ph type="sldImg"/>
          </p:nvPr>
        </p:nvSpPr>
        <p:spPr>
          <a:xfrm>
            <a:off x="393700" y="692150"/>
            <a:ext cx="6070600" cy="3416300"/>
          </a:xfrm>
          <a:ln/>
        </p:spPr>
      </p:sp>
      <p:sp>
        <p:nvSpPr>
          <p:cNvPr id="62467" name="Notes Placeholder 2">
            <a:extLst>
              <a:ext uri="{FF2B5EF4-FFF2-40B4-BE49-F238E27FC236}">
                <a16:creationId xmlns:a16="http://schemas.microsoft.com/office/drawing/2014/main" id="{630E2059-3B46-49FF-81FC-86B4AF1F1E6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Ternary</a:t>
            </a:r>
          </a:p>
          <a:p>
            <a:pPr eaLnBrk="1" hangingPunct="1"/>
            <a:r>
              <a:rPr lang="en-US" altLang="en-US" dirty="0">
                <a:cs typeface="Arial" panose="020B0604020202020204" pitchFamily="34" charset="0"/>
              </a:rPr>
              <a:t>1 relation or table for one entity</a:t>
            </a:r>
          </a:p>
          <a:p>
            <a:pPr eaLnBrk="1" hangingPunct="1"/>
            <a:r>
              <a:rPr lang="en-US" altLang="en-US" dirty="0">
                <a:cs typeface="Arial" panose="020B0604020202020204" pitchFamily="34" charset="0"/>
              </a:rPr>
              <a:t>1 relation for each associative entity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7609B24-B137-404C-AC7F-BC3CE6125FF0}"/>
              </a:ext>
            </a:extLst>
          </p:cNvPr>
          <p:cNvSpPr>
            <a:spLocks noGrp="1" noRot="1" noChangeAspect="1" noChangeArrowheads="1" noTextEdit="1"/>
          </p:cNvSpPr>
          <p:nvPr>
            <p:ph type="sldImg"/>
          </p:nvPr>
        </p:nvSpPr>
        <p:spPr>
          <a:xfrm>
            <a:off x="393700" y="692150"/>
            <a:ext cx="6070600" cy="3416300"/>
          </a:xfrm>
          <a:ln/>
        </p:spPr>
      </p:sp>
      <p:sp>
        <p:nvSpPr>
          <p:cNvPr id="64515" name="Notes Placeholder 2">
            <a:extLst>
              <a:ext uri="{FF2B5EF4-FFF2-40B4-BE49-F238E27FC236}">
                <a16:creationId xmlns:a16="http://schemas.microsoft.com/office/drawing/2014/main" id="{663FE00D-CEE0-4C34-865A-812B8F175FB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A8E5322F-0329-4D17-9153-CB7270FD3F9B}"/>
              </a:ext>
            </a:extLst>
          </p:cNvPr>
          <p:cNvSpPr>
            <a:spLocks noGrp="1" noRot="1" noChangeAspect="1" noChangeArrowheads="1" noTextEdit="1"/>
          </p:cNvSpPr>
          <p:nvPr>
            <p:ph type="sldImg"/>
          </p:nvPr>
        </p:nvSpPr>
        <p:spPr>
          <a:xfrm>
            <a:off x="393700" y="692150"/>
            <a:ext cx="6070600" cy="3416300"/>
          </a:xfrm>
          <a:ln/>
        </p:spPr>
      </p:sp>
      <p:sp>
        <p:nvSpPr>
          <p:cNvPr id="66563" name="Notes Placeholder 2">
            <a:extLst>
              <a:ext uri="{FF2B5EF4-FFF2-40B4-BE49-F238E27FC236}">
                <a16:creationId xmlns:a16="http://schemas.microsoft.com/office/drawing/2014/main" id="{9810B7B7-7B2B-4C44-9C2D-10A396CBF17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968697EB-1297-4E1B-996D-C2E6BA73CEFF}"/>
              </a:ext>
            </a:extLst>
          </p:cNvPr>
          <p:cNvSpPr>
            <a:spLocks noGrp="1" noRot="1" noChangeAspect="1" noChangeArrowheads="1" noTextEdit="1"/>
          </p:cNvSpPr>
          <p:nvPr>
            <p:ph type="sldImg"/>
          </p:nvPr>
        </p:nvSpPr>
        <p:spPr>
          <a:xfrm>
            <a:off x="393700" y="692150"/>
            <a:ext cx="6070600" cy="3416300"/>
          </a:xfrm>
          <a:ln/>
        </p:spPr>
      </p:sp>
      <p:sp>
        <p:nvSpPr>
          <p:cNvPr id="68611" name="Notes Placeholder 2">
            <a:extLst>
              <a:ext uri="{FF2B5EF4-FFF2-40B4-BE49-F238E27FC236}">
                <a16:creationId xmlns:a16="http://schemas.microsoft.com/office/drawing/2014/main" id="{401A79A5-B3C0-4D31-8312-508605650F1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Supertype/Subtype</a:t>
            </a:r>
          </a:p>
          <a:p>
            <a:pPr eaLnBrk="1" hangingPunct="1"/>
            <a:r>
              <a:rPr lang="en-US" altLang="en-US">
                <a:cs typeface="Arial" panose="020B0604020202020204" pitchFamily="34" charset="0"/>
              </a:rPr>
              <a:t>1 relation for each supertype supbype</a:t>
            </a:r>
          </a:p>
          <a:p>
            <a:pPr eaLnBrk="1" hangingPunct="1"/>
            <a:r>
              <a:rPr lang="en-US" altLang="en-US">
                <a:cs typeface="Arial" panose="020B0604020202020204" pitchFamily="34" charset="0"/>
              </a:rPr>
              <a:t>Supertype attribute for subtype descriminator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3A1638F7-87E1-442B-B2BE-65536C3AB58B}"/>
              </a:ext>
            </a:extLst>
          </p:cNvPr>
          <p:cNvSpPr>
            <a:spLocks noGrp="1" noRot="1" noChangeAspect="1" noChangeArrowheads="1" noTextEdit="1"/>
          </p:cNvSpPr>
          <p:nvPr>
            <p:ph type="sldImg"/>
          </p:nvPr>
        </p:nvSpPr>
        <p:spPr>
          <a:xfrm>
            <a:off x="393700" y="692150"/>
            <a:ext cx="6070600" cy="3416300"/>
          </a:xfrm>
          <a:ln/>
        </p:spPr>
      </p:sp>
      <p:sp>
        <p:nvSpPr>
          <p:cNvPr id="70659" name="Notes Placeholder 2">
            <a:extLst>
              <a:ext uri="{FF2B5EF4-FFF2-40B4-BE49-F238E27FC236}">
                <a16:creationId xmlns:a16="http://schemas.microsoft.com/office/drawing/2014/main" id="{646D01C2-C085-4E83-AD7D-4BE15CF7F6E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B1AC2FE-8BD8-43C9-9B0F-33D35A9AD553}"/>
              </a:ext>
            </a:extLst>
          </p:cNvPr>
          <p:cNvSpPr>
            <a:spLocks noGrp="1" noRot="1" noChangeAspect="1" noChangeArrowheads="1" noTextEdit="1"/>
          </p:cNvSpPr>
          <p:nvPr>
            <p:ph type="sldImg"/>
          </p:nvPr>
        </p:nvSpPr>
        <p:spPr>
          <a:xfrm>
            <a:off x="393700" y="692150"/>
            <a:ext cx="6070600" cy="3416300"/>
          </a:xfrm>
          <a:ln/>
        </p:spPr>
      </p:sp>
      <p:sp>
        <p:nvSpPr>
          <p:cNvPr id="72707" name="Notes Placeholder 2">
            <a:extLst>
              <a:ext uri="{FF2B5EF4-FFF2-40B4-BE49-F238E27FC236}">
                <a16:creationId xmlns:a16="http://schemas.microsoft.com/office/drawing/2014/main" id="{3829EE9D-8267-4482-8DC4-F2BF76DC971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US" dirty="0"/>
              <a:t> b</a:t>
            </a:r>
          </a:p>
          <a:p>
            <a:r>
              <a:rPr lang="en-US" dirty="0"/>
              <a:t>b</a:t>
            </a:r>
          </a:p>
        </p:txBody>
      </p:sp>
      <p:sp>
        <p:nvSpPr>
          <p:cNvPr id="4" name="Slide Number Placeholder 3"/>
          <p:cNvSpPr>
            <a:spLocks noGrp="1"/>
          </p:cNvSpPr>
          <p:nvPr>
            <p:ph type="sldNum" sz="quarter" idx="5"/>
          </p:nvPr>
        </p:nvSpPr>
        <p:spPr/>
        <p:txBody>
          <a:bodyPr/>
          <a:lstStyle/>
          <a:p>
            <a:fld id="{6F493574-B9F1-4C9A-93C6-7C647E9F9C6E}" type="slidenum">
              <a:rPr lang="en-US" smtClean="0"/>
              <a:t>42</a:t>
            </a:fld>
            <a:endParaRPr lang="en-US"/>
          </a:p>
        </p:txBody>
      </p:sp>
    </p:spTree>
    <p:extLst>
      <p:ext uri="{BB962C8B-B14F-4D97-AF65-F5344CB8AC3E}">
        <p14:creationId xmlns:p14="http://schemas.microsoft.com/office/powerpoint/2010/main" val="3706374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a:p>
            <a:r>
              <a:rPr lang="en-US" dirty="0"/>
              <a:t>B)</a:t>
            </a:r>
          </a:p>
        </p:txBody>
      </p:sp>
      <p:sp>
        <p:nvSpPr>
          <p:cNvPr id="4" name="Slide Number Placeholder 3"/>
          <p:cNvSpPr>
            <a:spLocks noGrp="1"/>
          </p:cNvSpPr>
          <p:nvPr>
            <p:ph type="sldNum" sz="quarter" idx="5"/>
          </p:nvPr>
        </p:nvSpPr>
        <p:spPr/>
        <p:txBody>
          <a:bodyPr/>
          <a:lstStyle/>
          <a:p>
            <a:fld id="{6F493574-B9F1-4C9A-93C6-7C647E9F9C6E}" type="slidenum">
              <a:rPr lang="en-US" smtClean="0"/>
              <a:t>43</a:t>
            </a:fld>
            <a:endParaRPr lang="en-US"/>
          </a:p>
        </p:txBody>
      </p:sp>
    </p:spTree>
    <p:extLst>
      <p:ext uri="{BB962C8B-B14F-4D97-AF65-F5344CB8AC3E}">
        <p14:creationId xmlns:p14="http://schemas.microsoft.com/office/powerpoint/2010/main" val="95702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E4D6203-B6CC-4086-9B23-14868EA13BB8}"/>
              </a:ext>
            </a:extLst>
          </p:cNvPr>
          <p:cNvSpPr>
            <a:spLocks noGrp="1" noRot="1" noChangeAspect="1" noChangeArrowheads="1" noTextEdit="1"/>
          </p:cNvSpPr>
          <p:nvPr>
            <p:ph type="sldImg"/>
          </p:nvPr>
        </p:nvSpPr>
        <p:spPr>
          <a:xfrm>
            <a:off x="393700" y="692150"/>
            <a:ext cx="6070600" cy="3416300"/>
          </a:xfrm>
          <a:ln/>
        </p:spPr>
      </p:sp>
      <p:sp>
        <p:nvSpPr>
          <p:cNvPr id="9219" name="Notes Placeholder 2">
            <a:extLst>
              <a:ext uri="{FF2B5EF4-FFF2-40B4-BE49-F238E27FC236}">
                <a16:creationId xmlns:a16="http://schemas.microsoft.com/office/drawing/2014/main" id="{3E89FBAA-8DF1-4F11-A0B3-A52987D0CB08}"/>
              </a:ext>
            </a:extLst>
          </p:cNvPr>
          <p:cNvSpPr>
            <a:spLocks noGrp="1"/>
          </p:cNvSpPr>
          <p:nvPr>
            <p:ph type="body" idx="1"/>
          </p:nvPr>
        </p:nvSpPr>
        <p:spPr>
          <a:ln w="9525"/>
        </p:spPr>
        <p:txBody>
          <a:bodyPr/>
          <a:lstStyle/>
          <a:p>
            <a:pPr eaLnBrk="1" hangingPunct="1">
              <a:lnSpc>
                <a:spcPct val="80000"/>
              </a:lnSpc>
              <a:defRPr/>
            </a:pPr>
            <a:r>
              <a:rPr lang="en-US" sz="2400" dirty="0">
                <a:solidFill>
                  <a:srgbClr val="000000"/>
                </a:solidFill>
                <a:effectLst>
                  <a:outerShdw blurRad="38100" dist="38100" dir="2700000" algn="tl">
                    <a:srgbClr val="FFFFFF"/>
                  </a:outerShdw>
                </a:effectLst>
              </a:rPr>
              <a:t>Definition: A relation is table. It has a name, it has columns, and it has rows. </a:t>
            </a:r>
          </a:p>
          <a:p>
            <a:pPr eaLnBrk="1" hangingPunct="1">
              <a:lnSpc>
                <a:spcPct val="80000"/>
              </a:lnSpc>
              <a:defRPr/>
            </a:pPr>
            <a:r>
              <a:rPr lang="en-US" sz="2800" dirty="0">
                <a:solidFill>
                  <a:srgbClr val="000000"/>
                </a:solidFill>
                <a:effectLst>
                  <a:outerShdw blurRad="38100" dist="38100" dir="2700000" algn="tl">
                    <a:srgbClr val="FFFFFF"/>
                  </a:outerShdw>
                </a:effectLst>
              </a:rPr>
              <a:t>Requirements for a table to qualify as a relation:</a:t>
            </a:r>
          </a:p>
          <a:p>
            <a:pPr lvl="1" eaLnBrk="1" hangingPunct="1">
              <a:lnSpc>
                <a:spcPct val="80000"/>
              </a:lnSpc>
              <a:defRPr/>
            </a:pPr>
            <a:r>
              <a:rPr lang="en-US" sz="2000" dirty="0">
                <a:solidFill>
                  <a:srgbClr val="000000"/>
                </a:solidFill>
                <a:effectLst>
                  <a:outerShdw blurRad="38100" dist="38100" dir="2700000" algn="tl">
                    <a:srgbClr val="FFFFFF"/>
                  </a:outerShdw>
                </a:effectLst>
              </a:rPr>
              <a:t>It must have a unique name</a:t>
            </a:r>
          </a:p>
          <a:p>
            <a:pPr lvl="1" eaLnBrk="1" hangingPunct="1">
              <a:lnSpc>
                <a:spcPct val="80000"/>
              </a:lnSpc>
              <a:defRPr/>
            </a:pPr>
            <a:r>
              <a:rPr lang="en-US" sz="2000" dirty="0">
                <a:solidFill>
                  <a:srgbClr val="000000"/>
                </a:solidFill>
                <a:effectLst>
                  <a:outerShdw blurRad="38100" dist="38100" dir="2700000" algn="tl">
                    <a:srgbClr val="FFFFFF"/>
                  </a:outerShdw>
                </a:effectLst>
              </a:rPr>
              <a:t>Every attribute value must be atomic (not multivalued, not composite) -&gt; think about excel, if you have more than one data point inside of the same cell, it is not atomic</a:t>
            </a:r>
          </a:p>
          <a:p>
            <a:pPr lvl="1" eaLnBrk="1" hangingPunct="1">
              <a:lnSpc>
                <a:spcPct val="80000"/>
              </a:lnSpc>
              <a:defRPr/>
            </a:pPr>
            <a:r>
              <a:rPr lang="en-US" sz="2000" dirty="0">
                <a:solidFill>
                  <a:srgbClr val="000000"/>
                </a:solidFill>
                <a:effectLst>
                  <a:outerShdw blurRad="38100" dist="38100" dir="2700000" algn="tl">
                    <a:srgbClr val="FFFFFF"/>
                  </a:outerShdw>
                </a:effectLst>
              </a:rPr>
              <a:t>Every row must be unique (can’t have two rows with exactly the same values for all their fields)</a:t>
            </a:r>
          </a:p>
          <a:p>
            <a:pPr lvl="1" eaLnBrk="1" hangingPunct="1">
              <a:lnSpc>
                <a:spcPct val="80000"/>
              </a:lnSpc>
              <a:defRPr/>
            </a:pPr>
            <a:r>
              <a:rPr lang="en-US" sz="2000" dirty="0">
                <a:solidFill>
                  <a:srgbClr val="000000"/>
                </a:solidFill>
                <a:effectLst>
                  <a:outerShdw blurRad="38100" dist="38100" dir="2700000" algn="tl">
                    <a:srgbClr val="FFFFFF"/>
                  </a:outerShdw>
                </a:effectLst>
              </a:rPr>
              <a:t>Attributes (columns) in tables must have unique names</a:t>
            </a:r>
          </a:p>
          <a:p>
            <a:pPr lvl="1" eaLnBrk="1" hangingPunct="1">
              <a:lnSpc>
                <a:spcPct val="80000"/>
              </a:lnSpc>
              <a:defRPr/>
            </a:pPr>
            <a:r>
              <a:rPr lang="en-US" sz="2000" dirty="0">
                <a:solidFill>
                  <a:srgbClr val="000000"/>
                </a:solidFill>
                <a:effectLst>
                  <a:outerShdw blurRad="38100" dist="38100" dir="2700000" algn="tl">
                    <a:srgbClr val="FFFFFF"/>
                  </a:outerShdw>
                </a:effectLst>
              </a:rPr>
              <a:t>The order of the columns must be irrelevant</a:t>
            </a:r>
          </a:p>
          <a:p>
            <a:pPr lvl="1" eaLnBrk="1" hangingPunct="1">
              <a:lnSpc>
                <a:spcPct val="80000"/>
              </a:lnSpc>
              <a:defRPr/>
            </a:pPr>
            <a:r>
              <a:rPr lang="en-US" sz="2000" dirty="0">
                <a:solidFill>
                  <a:srgbClr val="000000"/>
                </a:solidFill>
                <a:effectLst>
                  <a:outerShdw blurRad="38100" dist="38100" dir="2700000" algn="tl">
                    <a:srgbClr val="FFFFFF"/>
                  </a:outerShdw>
                </a:effectLst>
              </a:rPr>
              <a:t>The order of the rows must be irrelevant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3D1587A-D6A5-4C46-A330-330205791D76}"/>
              </a:ext>
            </a:extLst>
          </p:cNvPr>
          <p:cNvSpPr>
            <a:spLocks noGrp="1" noRot="1" noChangeAspect="1" noChangeArrowheads="1" noTextEdit="1"/>
          </p:cNvSpPr>
          <p:nvPr>
            <p:ph type="sldImg"/>
          </p:nvPr>
        </p:nvSpPr>
        <p:spPr>
          <a:xfrm>
            <a:off x="393700" y="692150"/>
            <a:ext cx="6070600" cy="3416300"/>
          </a:xfrm>
          <a:ln/>
        </p:spPr>
      </p:sp>
      <p:sp>
        <p:nvSpPr>
          <p:cNvPr id="11267" name="Notes Placeholder 2">
            <a:extLst>
              <a:ext uri="{FF2B5EF4-FFF2-40B4-BE49-F238E27FC236}">
                <a16:creationId xmlns:a16="http://schemas.microsoft.com/office/drawing/2014/main" id="{1B2DFA91-C89E-4F55-864A-58D15D8739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From E-R diagram, all entity's gets translated to tables, also, many to many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9C8EB8E-7A27-452A-91FC-0090E6FFBE49}"/>
              </a:ext>
            </a:extLst>
          </p:cNvPr>
          <p:cNvSpPr>
            <a:spLocks noGrp="1" noRot="1" noChangeAspect="1" noChangeArrowheads="1" noTextEdit="1"/>
          </p:cNvSpPr>
          <p:nvPr>
            <p:ph type="sldImg"/>
          </p:nvPr>
        </p:nvSpPr>
        <p:spPr>
          <a:xfrm>
            <a:off x="393700" y="692150"/>
            <a:ext cx="6070600" cy="3416300"/>
          </a:xfrm>
          <a:ln/>
        </p:spPr>
      </p:sp>
      <p:sp>
        <p:nvSpPr>
          <p:cNvPr id="13315" name="Notes Placeholder 2">
            <a:extLst>
              <a:ext uri="{FF2B5EF4-FFF2-40B4-BE49-F238E27FC236}">
                <a16:creationId xmlns:a16="http://schemas.microsoft.com/office/drawing/2014/main" id="{8237E21F-261F-4FC9-A8A9-2F64BEDC3A6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4CF765F-09BA-46A8-A34F-8D798509FE6A}"/>
              </a:ext>
            </a:extLst>
          </p:cNvPr>
          <p:cNvSpPr>
            <a:spLocks noGrp="1" noRot="1" noChangeAspect="1" noChangeArrowheads="1" noTextEdit="1"/>
          </p:cNvSpPr>
          <p:nvPr>
            <p:ph type="sldImg"/>
          </p:nvPr>
        </p:nvSpPr>
        <p:spPr>
          <a:xfrm>
            <a:off x="393700" y="692150"/>
            <a:ext cx="6070600" cy="3416300"/>
          </a:xfrm>
          <a:ln/>
        </p:spPr>
      </p:sp>
      <p:sp>
        <p:nvSpPr>
          <p:cNvPr id="16387" name="Notes Placeholder 2">
            <a:extLst>
              <a:ext uri="{FF2B5EF4-FFF2-40B4-BE49-F238E27FC236}">
                <a16:creationId xmlns:a16="http://schemas.microsoft.com/office/drawing/2014/main" id="{D26790B3-939D-447F-945B-E906917EC4B9}"/>
              </a:ext>
            </a:extLst>
          </p:cNvPr>
          <p:cNvSpPr>
            <a:spLocks noGrp="1"/>
          </p:cNvSpPr>
          <p:nvPr>
            <p:ph type="body" idx="1"/>
          </p:nvPr>
        </p:nvSpPr>
        <p:spPr>
          <a:ln w="9525"/>
        </p:spPr>
        <p:txBody>
          <a:bodyPr/>
          <a:lstStyle/>
          <a:p>
            <a:pPr eaLnBrk="1" hangingPunct="1">
              <a:defRPr/>
            </a:pPr>
            <a:endParaRPr lang="en-US" alt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77BA0FD-B8F9-4639-932A-0ABDB3DA7B4A}"/>
              </a:ext>
            </a:extLst>
          </p:cNvPr>
          <p:cNvSpPr>
            <a:spLocks noGrp="1" noRot="1" noChangeAspect="1" noChangeArrowheads="1" noTextEdit="1"/>
          </p:cNvSpPr>
          <p:nvPr>
            <p:ph type="sldImg"/>
          </p:nvPr>
        </p:nvSpPr>
        <p:spPr>
          <a:xfrm>
            <a:off x="393700" y="692150"/>
            <a:ext cx="6070600" cy="3416300"/>
          </a:xfrm>
          <a:ln/>
        </p:spPr>
      </p:sp>
      <p:sp>
        <p:nvSpPr>
          <p:cNvPr id="18435" name="Notes Placeholder 2">
            <a:extLst>
              <a:ext uri="{FF2B5EF4-FFF2-40B4-BE49-F238E27FC236}">
                <a16:creationId xmlns:a16="http://schemas.microsoft.com/office/drawing/2014/main" id="{BF8903C4-C20D-4EC2-B81F-C14D42F37E3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Domain constraints are enforced through database definitions.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BA76966-EA4D-4702-B804-1AB006527E73}"/>
              </a:ext>
            </a:extLst>
          </p:cNvPr>
          <p:cNvSpPr>
            <a:spLocks noGrp="1" noRot="1" noChangeAspect="1" noChangeArrowheads="1" noTextEdit="1"/>
          </p:cNvSpPr>
          <p:nvPr>
            <p:ph type="sldImg"/>
          </p:nvPr>
        </p:nvSpPr>
        <p:spPr>
          <a:xfrm>
            <a:off x="393700" y="692150"/>
            <a:ext cx="6070600" cy="3416300"/>
          </a:xfrm>
          <a:ln/>
        </p:spPr>
      </p:sp>
      <p:sp>
        <p:nvSpPr>
          <p:cNvPr id="20483" name="Notes Placeholder 2">
            <a:extLst>
              <a:ext uri="{FF2B5EF4-FFF2-40B4-BE49-F238E27FC236}">
                <a16:creationId xmlns:a16="http://schemas.microsoft.com/office/drawing/2014/main" id="{F4C6F07B-311D-44CC-9243-5B8E5A7C4A9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Draw Example of customer order</a:t>
            </a:r>
          </a:p>
          <a:p>
            <a:pPr eaLnBrk="1" hangingPunct="1"/>
            <a:r>
              <a:rPr lang="en-US" altLang="en-US" dirty="0">
                <a:cs typeface="Arial" panose="020B0604020202020204" pitchFamily="34" charset="0"/>
              </a:rPr>
              <a:t>Integrity constraint  enforces the primary key FK relationship.</a:t>
            </a:r>
          </a:p>
          <a:p>
            <a:pPr eaLnBrk="1" hangingPunct="1"/>
            <a:r>
              <a:rPr lang="en-US" altLang="en-US" dirty="0">
                <a:cs typeface="Arial" panose="020B0604020202020204" pitchFamily="34" charset="0"/>
              </a:rPr>
              <a:t>When deleting, you can either restrict., cascade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30F4-7950-43B6-BC74-849BFD387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73965-E67D-4BA2-A460-53B0F807E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AA59A3-9A51-4EA2-B39F-4C165D792091}"/>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F79F822A-0DC9-41A2-B7F8-71A9DE02C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777D0-C4EB-405D-8475-16AE12E046B9}"/>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271927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0BB4-0CA2-42F3-A721-0410451BA4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0BA9F4-E2C0-40A7-9CE4-391A31D3D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8524D-63BA-4106-8832-3FE3BF589E55}"/>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E4FC6A8E-9F1F-461E-9DAE-332692503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1C136-0541-4A6E-A48D-F1A26C7C061E}"/>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7390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19BFF-A796-4CE3-850F-6E6159895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BA0AC-2EF6-4182-A267-C72A514B5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751A3-9F67-462B-9386-186BBC413377}"/>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CD7CA625-C81C-4739-8128-0BEDC239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B34EC-2AC3-4750-BF95-1BAD173D0DEF}"/>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6681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313A-C935-40B4-9151-4AF639AC8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8F047-C565-42C2-AEB5-995F3D5D8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49153-CD3A-41D2-B1E7-0D0226A76815}"/>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B83F1566-995F-46C5-859E-D0EB27E2B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43F7B-A406-4BB9-9D2C-824C2422A4BE}"/>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98087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DFEC-C622-4974-A2DD-088A2D8EC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29D8C-D4A5-4136-9047-270BDC1DD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640CD-77FF-4556-B2B3-5CE86081C927}"/>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3FF17E90-B35A-49EC-A712-51C25B6C0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E87F6-1C13-47E6-98CD-01BB54662E97}"/>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342620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CB1B-91DB-4B62-9E1F-1E81BF754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636EB-9B9B-442B-9D70-E510FFE9C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60537-9828-4B25-9BC9-D5CBE96A4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28C32-4543-4AFE-AB55-1CD50FD1490E}"/>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6" name="Footer Placeholder 5">
            <a:extLst>
              <a:ext uri="{FF2B5EF4-FFF2-40B4-BE49-F238E27FC236}">
                <a16:creationId xmlns:a16="http://schemas.microsoft.com/office/drawing/2014/main" id="{A3F84BC6-D25C-4FCD-AB6B-388E191A0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7955E-28D6-499F-8502-6E1FAA33612A}"/>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53559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9F37-1212-4F5B-A98B-E1123BCA8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6C265B-B80A-4DE0-9F78-2CB04FA1D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35211-8D29-4CF8-9714-D82F9704C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CB128-9D2B-4107-B9F4-B320406DE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03BE3-D631-4CF6-9C7A-8ACAA3DAD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5C594-A899-4844-96A8-985711C71D52}"/>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8" name="Footer Placeholder 7">
            <a:extLst>
              <a:ext uri="{FF2B5EF4-FFF2-40B4-BE49-F238E27FC236}">
                <a16:creationId xmlns:a16="http://schemas.microsoft.com/office/drawing/2014/main" id="{F4BE2479-4E19-4F98-BA59-1FB0C6607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A1B68-DA1B-4E74-B604-29C704851AA6}"/>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53007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BF1F-7E59-4CD2-BECC-B5F13FEFC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82CBD-FB74-4729-B3FE-CDC6A55ACE03}"/>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4" name="Footer Placeholder 3">
            <a:extLst>
              <a:ext uri="{FF2B5EF4-FFF2-40B4-BE49-F238E27FC236}">
                <a16:creationId xmlns:a16="http://schemas.microsoft.com/office/drawing/2014/main" id="{A36D87D9-AFFF-46AE-8D52-F3DE72021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F07362-6398-4498-8130-F9D61DEC2DBC}"/>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8613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02580-FA78-4E21-BF6D-829A606F74E5}"/>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3" name="Footer Placeholder 2">
            <a:extLst>
              <a:ext uri="{FF2B5EF4-FFF2-40B4-BE49-F238E27FC236}">
                <a16:creationId xmlns:a16="http://schemas.microsoft.com/office/drawing/2014/main" id="{79616946-88BF-473D-A6E1-02C4B6153F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A7D48-79F5-4CDE-9BDC-25C9FADE2FF5}"/>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268642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E56F-D240-447D-B527-9EA2E29D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83F58-903F-4C03-8531-41DF88063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6C71BF-B152-446A-A6AD-08835F91F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8E6E91-A707-4D35-A4C3-7A356F67F853}"/>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6" name="Footer Placeholder 5">
            <a:extLst>
              <a:ext uri="{FF2B5EF4-FFF2-40B4-BE49-F238E27FC236}">
                <a16:creationId xmlns:a16="http://schemas.microsoft.com/office/drawing/2014/main" id="{8907DE54-A941-4770-9466-A95D74BCD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2EEFE-33EA-4C10-B018-1AC13DC37142}"/>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169254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C2CF-4350-47CD-8EB8-560442022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F5615C-6B21-4D1B-A352-44E5B6C8E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89D56-3DD7-437D-BBE7-3C88C292A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6C70F-580E-453C-9B66-1ADC90821221}"/>
              </a:ext>
            </a:extLst>
          </p:cNvPr>
          <p:cNvSpPr>
            <a:spLocks noGrp="1"/>
          </p:cNvSpPr>
          <p:nvPr>
            <p:ph type="dt" sz="half" idx="10"/>
          </p:nvPr>
        </p:nvSpPr>
        <p:spPr/>
        <p:txBody>
          <a:bodyPr/>
          <a:lstStyle/>
          <a:p>
            <a:fld id="{FB8407BD-5576-4403-B9E1-6BA7A46D4BDE}" type="datetimeFigureOut">
              <a:rPr lang="en-US" smtClean="0"/>
              <a:t>1/27/2020</a:t>
            </a:fld>
            <a:endParaRPr lang="en-US"/>
          </a:p>
        </p:txBody>
      </p:sp>
      <p:sp>
        <p:nvSpPr>
          <p:cNvPr id="6" name="Footer Placeholder 5">
            <a:extLst>
              <a:ext uri="{FF2B5EF4-FFF2-40B4-BE49-F238E27FC236}">
                <a16:creationId xmlns:a16="http://schemas.microsoft.com/office/drawing/2014/main" id="{3633F8EA-F0D8-4F21-92D4-0A816C85A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A5E99-4ECD-4347-B304-21E004926A2F}"/>
              </a:ext>
            </a:extLst>
          </p:cNvPr>
          <p:cNvSpPr>
            <a:spLocks noGrp="1"/>
          </p:cNvSpPr>
          <p:nvPr>
            <p:ph type="sldNum" sz="quarter" idx="12"/>
          </p:nvPr>
        </p:nvSpPr>
        <p:spPr/>
        <p:txBody>
          <a:bodyPr/>
          <a:lstStyle/>
          <a:p>
            <a:fld id="{32F8A56E-A934-4872-B2F5-7F1D9D3229C8}" type="slidenum">
              <a:rPr lang="en-US" smtClean="0"/>
              <a:t>‹#›</a:t>
            </a:fld>
            <a:endParaRPr lang="en-US"/>
          </a:p>
        </p:txBody>
      </p:sp>
    </p:spTree>
    <p:extLst>
      <p:ext uri="{BB962C8B-B14F-4D97-AF65-F5344CB8AC3E}">
        <p14:creationId xmlns:p14="http://schemas.microsoft.com/office/powerpoint/2010/main" val="427552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187DE-B8D9-4587-9221-5A222677B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3651B-1F16-47CD-9F3D-C2B79AB61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97FFC-9289-43E4-9E42-59388C631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407BD-5576-4403-B9E1-6BA7A46D4BDE}" type="datetimeFigureOut">
              <a:rPr lang="en-US" smtClean="0"/>
              <a:t>1/27/2020</a:t>
            </a:fld>
            <a:endParaRPr lang="en-US"/>
          </a:p>
        </p:txBody>
      </p:sp>
      <p:sp>
        <p:nvSpPr>
          <p:cNvPr id="5" name="Footer Placeholder 4">
            <a:extLst>
              <a:ext uri="{FF2B5EF4-FFF2-40B4-BE49-F238E27FC236}">
                <a16:creationId xmlns:a16="http://schemas.microsoft.com/office/drawing/2014/main" id="{E8AB0D8E-404D-4BC4-8EAB-A6C0047E9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03135-3EAF-4463-8702-699802446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8A56E-A934-4872-B2F5-7F1D9D3229C8}" type="slidenum">
              <a:rPr lang="en-US" smtClean="0"/>
              <a:t>‹#›</a:t>
            </a:fld>
            <a:endParaRPr lang="en-US"/>
          </a:p>
        </p:txBody>
      </p:sp>
    </p:spTree>
    <p:extLst>
      <p:ext uri="{BB962C8B-B14F-4D97-AF65-F5344CB8AC3E}">
        <p14:creationId xmlns:p14="http://schemas.microsoft.com/office/powerpoint/2010/main" val="350627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65C99585-0B74-45C0-BA49-6AF94E47808A}"/>
              </a:ext>
            </a:extLst>
          </p:cNvPr>
          <p:cNvSpPr>
            <a:spLocks noGrp="1" noChangeArrowheads="1"/>
          </p:cNvSpPr>
          <p:nvPr>
            <p:ph sz="half" idx="1"/>
          </p:nvPr>
        </p:nvSpPr>
        <p:spPr bwMode="auto">
          <a:xfrm>
            <a:off x="609600" y="1981200"/>
            <a:ext cx="5384800" cy="3910314"/>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normAutofit/>
          </a:bodyPr>
          <a:lstStyle/>
          <a:p>
            <a:pPr marL="0" indent="0" algn="ctr">
              <a:buNone/>
              <a:defRPr/>
            </a:pPr>
            <a:r>
              <a:rPr lang="en-US" dirty="0">
                <a:solidFill>
                  <a:srgbClr val="000000"/>
                </a:solidFill>
                <a:effectLst>
                  <a:outerShdw blurRad="38100" dist="38100" dir="2700000" algn="tl">
                    <a:srgbClr val="FFFFFF"/>
                  </a:outerShdw>
                </a:effectLst>
              </a:rPr>
              <a:t>Chapter 4:</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Logical Database Design and the Relational Model</a:t>
            </a:r>
            <a:endParaRPr lang="en-US" dirty="0">
              <a:effectLst/>
            </a:endParaRPr>
          </a:p>
        </p:txBody>
      </p:sp>
      <p:pic>
        <p:nvPicPr>
          <p:cNvPr id="7" name="Picture 6">
            <a:extLst>
              <a:ext uri="{FF2B5EF4-FFF2-40B4-BE49-F238E27FC236}">
                <a16:creationId xmlns:a16="http://schemas.microsoft.com/office/drawing/2014/main" id="{39BBF66E-39A4-453B-BBFC-6EE5D724B2C7}"/>
              </a:ext>
            </a:extLst>
          </p:cNvPr>
          <p:cNvPicPr>
            <a:picLocks noChangeAspect="1"/>
          </p:cNvPicPr>
          <p:nvPr/>
        </p:nvPicPr>
        <p:blipFill>
          <a:blip r:embed="rId3"/>
          <a:stretch>
            <a:fillRect/>
          </a:stretch>
        </p:blipFill>
        <p:spPr>
          <a:xfrm>
            <a:off x="6262235" y="1776714"/>
            <a:ext cx="3455530" cy="4114800"/>
          </a:xfrm>
          <a:prstGeom prst="rect">
            <a:avLst/>
          </a:prstGeom>
          <a:noFill/>
        </p:spPr>
      </p:pic>
      <p:sp>
        <p:nvSpPr>
          <p:cNvPr id="6" name="Rectangle 6">
            <a:extLst>
              <a:ext uri="{FF2B5EF4-FFF2-40B4-BE49-F238E27FC236}">
                <a16:creationId xmlns:a16="http://schemas.microsoft.com/office/drawing/2014/main" id="{7E9470F8-37DD-43AE-A7B1-B21A67897BB5}"/>
              </a:ext>
            </a:extLst>
          </p:cNvPr>
          <p:cNvSpPr>
            <a:spLocks noGrp="1" noChangeArrowheads="1"/>
          </p:cNvSpPr>
          <p:nvPr>
            <p:ph type="sldNum" sz="quarter" idx="10"/>
          </p:nvPr>
        </p:nvSpPr>
        <p:spPr bwMode="auto">
          <a:xfrm>
            <a:off x="8737600" y="6245225"/>
            <a:ext cx="2844800" cy="476250"/>
          </a:xfrm>
          <a:prstGeom prst="rect">
            <a:avLst/>
          </a:prstGeom>
          <a:noFill/>
          <a:ln w="9525">
            <a:noFill/>
            <a:miter lim="800000"/>
            <a:headEnd/>
            <a:tailEnd/>
          </a:ln>
          <a:effectLst/>
        </p:spPr>
        <p:txBody>
          <a:bodyPr wrap="square" anchor="b">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Aft>
                <a:spcPts val="600"/>
              </a:spcAft>
              <a:defRPr/>
            </a:pPr>
            <a:fld id="{266FD798-9C09-4A98-9F42-1E096653A419}" type="slidenum">
              <a:rPr lang="en-US" altLang="en-US" smtClean="0">
                <a:solidFill>
                  <a:srgbClr val="000000"/>
                </a:solidFill>
              </a:rPr>
              <a:pPr eaLnBrk="1" hangingPunct="1">
                <a:spcAft>
                  <a:spcPts val="600"/>
                </a:spcAft>
                <a:defRPr/>
              </a:pPr>
              <a:t>1</a:t>
            </a:fld>
            <a:endParaRPr lang="en-US" altLang="en-US">
              <a:solidFill>
                <a:srgbClr val="000000"/>
              </a:solidFill>
            </a:endParaRPr>
          </a:p>
        </p:txBody>
      </p:sp>
      <p:sp>
        <p:nvSpPr>
          <p:cNvPr id="5" name="Rectangle 5">
            <a:extLst>
              <a:ext uri="{FF2B5EF4-FFF2-40B4-BE49-F238E27FC236}">
                <a16:creationId xmlns:a16="http://schemas.microsoft.com/office/drawing/2014/main" id="{246E446F-C381-47A9-A188-64CAE3605F44}"/>
              </a:ext>
            </a:extLst>
          </p:cNvPr>
          <p:cNvSpPr>
            <a:spLocks noGrp="1" noChangeArrowheads="1"/>
          </p:cNvSpPr>
          <p:nvPr>
            <p:ph type="ftr" sz="quarter" idx="11"/>
          </p:nvPr>
        </p:nvSpPr>
        <p:spPr>
          <a:xfrm>
            <a:off x="2736851" y="6203950"/>
            <a:ext cx="6386513" cy="476250"/>
          </a:xfrm>
        </p:spPr>
        <p:txBody>
          <a:bodyPr/>
          <a:lstStyle/>
          <a:p>
            <a:pPr>
              <a:spcAft>
                <a:spcPts val="600"/>
              </a:spcAft>
              <a:defRPr/>
            </a:pPr>
            <a:r>
              <a:rPr lang="en-US" sz="1800" dirty="0">
                <a:latin typeface="Tahoma" pitchFamily="34" charset="0"/>
              </a:rPr>
              <a:t>© 2011 Pearson Education, Inc.  Publishing as Prentice Hall</a:t>
            </a:r>
            <a:endParaRPr lang="en-US" sz="1800">
              <a:latin typeface="Tahoma"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9A0680-D4EC-455F-80EA-552CC050AE0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C88F447-3BC7-455D-8FE8-57278E42CDDE}" type="slidenum">
              <a:rPr lang="en-US" altLang="en-US" smtClean="0">
                <a:solidFill>
                  <a:srgbClr val="000000"/>
                </a:solidFill>
                <a:latin typeface="Arial" panose="020B0604020202020204" pitchFamily="34" charset="0"/>
              </a:rPr>
              <a:pPr eaLnBrk="1" hangingPunct="1">
                <a:defRPr/>
              </a:pPr>
              <a:t>10</a:t>
            </a:fld>
            <a:endParaRPr lang="en-US" altLang="en-US">
              <a:solidFill>
                <a:srgbClr val="000000"/>
              </a:solidFill>
              <a:latin typeface="Arial" panose="020B0604020202020204" pitchFamily="34" charset="0"/>
            </a:endParaRPr>
          </a:p>
        </p:txBody>
      </p:sp>
      <p:sp>
        <p:nvSpPr>
          <p:cNvPr id="190466" name="Rectangle 2">
            <a:extLst>
              <a:ext uri="{FF2B5EF4-FFF2-40B4-BE49-F238E27FC236}">
                <a16:creationId xmlns:a16="http://schemas.microsoft.com/office/drawing/2014/main" id="{4AD3DF1A-AA34-4AF4-816B-F04D8B9F0685}"/>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Integrity Constraints</a:t>
            </a:r>
          </a:p>
        </p:txBody>
      </p:sp>
      <p:sp>
        <p:nvSpPr>
          <p:cNvPr id="190467" name="Rectangle 3">
            <a:extLst>
              <a:ext uri="{FF2B5EF4-FFF2-40B4-BE49-F238E27FC236}">
                <a16:creationId xmlns:a16="http://schemas.microsoft.com/office/drawing/2014/main" id="{A25B36A4-14F9-470D-9189-F1A6F6A82E3C}"/>
              </a:ext>
            </a:extLst>
          </p:cNvPr>
          <p:cNvSpPr>
            <a:spLocks noGrp="1" noChangeArrowheads="1"/>
          </p:cNvSpPr>
          <p:nvPr>
            <p:ph type="body" idx="1"/>
          </p:nvPr>
        </p:nvSpPr>
        <p:spPr>
          <a:xfrm>
            <a:off x="685799" y="1690688"/>
            <a:ext cx="10986247" cy="4541436"/>
          </a:xfrm>
        </p:spPr>
        <p:txBody>
          <a:bodyPr/>
          <a:lstStyle/>
          <a:p>
            <a:pPr eaLnBrk="1" hangingPunct="1">
              <a:defRPr/>
            </a:pPr>
            <a:r>
              <a:rPr lang="en-US" sz="2400" dirty="0">
                <a:solidFill>
                  <a:srgbClr val="000000"/>
                </a:solidFill>
                <a:effectLst>
                  <a:outerShdw blurRad="38100" dist="38100" dir="2700000" algn="tl">
                    <a:srgbClr val="FFFFFF"/>
                  </a:outerShdw>
                </a:effectLst>
              </a:rPr>
              <a:t>Referential Integrity–rule states that any foreign key value (on the relation of the many side) MUST match a primary key value in the relation of the one side. (Or the foreign key can be null) </a:t>
            </a:r>
          </a:p>
          <a:p>
            <a:pPr lvl="1" eaLnBrk="1" hangingPunct="1">
              <a:defRPr/>
            </a:pPr>
            <a:r>
              <a:rPr lang="en-US" dirty="0">
                <a:solidFill>
                  <a:srgbClr val="000000"/>
                </a:solidFill>
                <a:effectLst>
                  <a:outerShdw blurRad="38100" dist="38100" dir="2700000" algn="tl">
                    <a:srgbClr val="FFFFFF"/>
                  </a:outerShdw>
                </a:effectLst>
              </a:rPr>
              <a:t>For example: Delete Rules</a:t>
            </a:r>
          </a:p>
          <a:p>
            <a:pPr lvl="2" eaLnBrk="1" hangingPunct="1">
              <a:defRPr/>
            </a:pPr>
            <a:r>
              <a:rPr lang="en-US" dirty="0">
                <a:solidFill>
                  <a:srgbClr val="000000"/>
                </a:solidFill>
                <a:effectLst>
                  <a:outerShdw blurRad="38100" dist="38100" dir="2700000" algn="tl">
                    <a:srgbClr val="FFFFFF"/>
                  </a:outerShdw>
                </a:effectLst>
              </a:rPr>
              <a:t>Restrict–don’t allow delete of  “employee” side if related rows exist in “dependent” side</a:t>
            </a:r>
          </a:p>
          <a:p>
            <a:pPr lvl="2" eaLnBrk="1" hangingPunct="1">
              <a:defRPr/>
            </a:pPr>
            <a:r>
              <a:rPr lang="en-US" dirty="0">
                <a:solidFill>
                  <a:srgbClr val="000000"/>
                </a:solidFill>
                <a:effectLst>
                  <a:outerShdw blurRad="38100" dist="38100" dir="2700000" algn="tl">
                    <a:srgbClr val="FFFFFF"/>
                  </a:outerShdw>
                </a:effectLst>
              </a:rPr>
              <a:t>Cascade–automatically delete “dependent” side rows that correspond with the “employee” side row to be deleted</a:t>
            </a:r>
          </a:p>
          <a:p>
            <a:pPr lvl="2" eaLnBrk="1" hangingPunct="1">
              <a:defRPr/>
            </a:pPr>
            <a:r>
              <a:rPr lang="en-US" dirty="0">
                <a:solidFill>
                  <a:srgbClr val="000000"/>
                </a:solidFill>
                <a:effectLst>
                  <a:outerShdw blurRad="38100" dist="38100" dir="2700000" algn="tl">
                    <a:srgbClr val="FFFFFF"/>
                  </a:outerShdw>
                </a:effectLst>
              </a:rPr>
              <a:t>Set-to-Null–set the foreign key in the dependent side to null if deleting from the parent side </a:t>
            </a:r>
            <a:r>
              <a:rPr lang="en-US" dirty="0">
                <a:solidFill>
                  <a:srgbClr val="000000"/>
                </a:solidFill>
                <a:effectLst>
                  <a:outerShdw blurRad="38100" dist="38100" dir="2700000" algn="tl">
                    <a:srgbClr val="FFFFFF"/>
                  </a:outerShdw>
                </a:effectLst>
                <a:sym typeface="Wingdings" pitchFamily="2" charset="2"/>
              </a:rPr>
              <a:t> not allowed for weak entities</a:t>
            </a: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046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a:extLst>
              <a:ext uri="{FF2B5EF4-FFF2-40B4-BE49-F238E27FC236}">
                <a16:creationId xmlns:a16="http://schemas.microsoft.com/office/drawing/2014/main" id="{377698F9-F62F-443B-8259-6046C2FE5B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854811"/>
            <a:ext cx="74866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1">
            <a:extLst>
              <a:ext uri="{FF2B5EF4-FFF2-40B4-BE49-F238E27FC236}">
                <a16:creationId xmlns:a16="http://schemas.microsoft.com/office/drawing/2014/main" id="{D4602F38-D549-4F83-9CB0-5845525D46D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6CD6427-A127-4126-8963-28521B496404}" type="slidenum">
              <a:rPr lang="en-US" altLang="en-US" smtClean="0">
                <a:solidFill>
                  <a:srgbClr val="000000"/>
                </a:solidFill>
                <a:latin typeface="Arial" panose="020B0604020202020204" pitchFamily="34" charset="0"/>
              </a:rPr>
              <a:pPr eaLnBrk="1" hangingPunct="1">
                <a:defRPr/>
              </a:pPr>
              <a:t>11</a:t>
            </a:fld>
            <a:endParaRPr lang="en-US" altLang="en-US">
              <a:solidFill>
                <a:srgbClr val="000000"/>
              </a:solidFill>
              <a:latin typeface="Arial" panose="020B0604020202020204" pitchFamily="34" charset="0"/>
            </a:endParaRPr>
          </a:p>
        </p:txBody>
      </p:sp>
      <p:sp>
        <p:nvSpPr>
          <p:cNvPr id="21508" name="Text Box 3">
            <a:extLst>
              <a:ext uri="{FF2B5EF4-FFF2-40B4-BE49-F238E27FC236}">
                <a16:creationId xmlns:a16="http://schemas.microsoft.com/office/drawing/2014/main" id="{8C534DBD-88D4-40A6-B2B8-EFECCE28B25E}"/>
              </a:ext>
            </a:extLst>
          </p:cNvPr>
          <p:cNvSpPr txBox="1">
            <a:spLocks noChangeArrowheads="1"/>
          </p:cNvSpPr>
          <p:nvPr/>
        </p:nvSpPr>
        <p:spPr bwMode="auto">
          <a:xfrm>
            <a:off x="2209800" y="23814"/>
            <a:ext cx="7540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5-5 </a:t>
            </a:r>
          </a:p>
          <a:p>
            <a:pPr>
              <a:spcBef>
                <a:spcPct val="0"/>
              </a:spcBef>
              <a:buClrTx/>
              <a:buSzTx/>
              <a:buFontTx/>
              <a:buNone/>
            </a:pPr>
            <a:r>
              <a:rPr lang="en-US" altLang="en-US" sz="2400">
                <a:solidFill>
                  <a:srgbClr val="000000"/>
                </a:solidFill>
                <a:latin typeface="Arial" panose="020B0604020202020204" pitchFamily="34" charset="0"/>
              </a:rPr>
              <a:t>Referential integrity constraints (Pine Valley Furniture)</a:t>
            </a:r>
          </a:p>
        </p:txBody>
      </p:sp>
      <p:sp>
        <p:nvSpPr>
          <p:cNvPr id="191492" name="Text Box 4">
            <a:extLst>
              <a:ext uri="{FF2B5EF4-FFF2-40B4-BE49-F238E27FC236}">
                <a16:creationId xmlns:a16="http://schemas.microsoft.com/office/drawing/2014/main" id="{FEE32DEE-596E-4ED6-B5F8-EE2FB3FA80AE}"/>
              </a:ext>
            </a:extLst>
          </p:cNvPr>
          <p:cNvSpPr txBox="1">
            <a:spLocks noChangeArrowheads="1"/>
          </p:cNvSpPr>
          <p:nvPr/>
        </p:nvSpPr>
        <p:spPr bwMode="auto">
          <a:xfrm>
            <a:off x="6629401" y="2438401"/>
            <a:ext cx="27590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600">
                <a:solidFill>
                  <a:srgbClr val="990000"/>
                </a:solidFill>
                <a:latin typeface="Times New Roman" panose="02020603050405020304" pitchFamily="18" charset="0"/>
              </a:rPr>
              <a:t>Referential integrity constraints are drawn via arrows from dependent to parent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8">
            <a:extLst>
              <a:ext uri="{FF2B5EF4-FFF2-40B4-BE49-F238E27FC236}">
                <a16:creationId xmlns:a16="http://schemas.microsoft.com/office/drawing/2014/main" id="{51314F12-EA0D-4E25-B2A2-C56E528FD8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88976"/>
            <a:ext cx="6262689" cy="55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4427E6BD-EAD7-4E1E-8FB3-DB406A37455F}"/>
              </a:ext>
            </a:extLst>
          </p:cNvPr>
          <p:cNvSpPr>
            <a:spLocks noGrp="1"/>
          </p:cNvSpPr>
          <p:nvPr>
            <p:ph type="sldNum" sz="quarter" idx="10"/>
          </p:nvPr>
        </p:nvSpPr>
        <p:spPr>
          <a:xfrm>
            <a:off x="8077200" y="6129338"/>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73CB41D-3052-49EA-9005-6DD260E400ED}" type="slidenum">
              <a:rPr lang="en-US" altLang="en-US" smtClean="0">
                <a:solidFill>
                  <a:srgbClr val="000000"/>
                </a:solidFill>
                <a:latin typeface="Arial" panose="020B0604020202020204" pitchFamily="34" charset="0"/>
              </a:rPr>
              <a:pPr eaLnBrk="1" hangingPunct="1">
                <a:defRPr/>
              </a:pPr>
              <a:t>12</a:t>
            </a:fld>
            <a:endParaRPr lang="en-US" altLang="en-US">
              <a:solidFill>
                <a:srgbClr val="000000"/>
              </a:solidFill>
              <a:latin typeface="Arial" panose="020B0604020202020204" pitchFamily="34" charset="0"/>
            </a:endParaRPr>
          </a:p>
        </p:txBody>
      </p:sp>
      <p:sp>
        <p:nvSpPr>
          <p:cNvPr id="23556" name="Text Box 8">
            <a:extLst>
              <a:ext uri="{FF2B5EF4-FFF2-40B4-BE49-F238E27FC236}">
                <a16:creationId xmlns:a16="http://schemas.microsoft.com/office/drawing/2014/main" id="{D8EE1B03-A1FB-4D56-8180-EC4278DF7397}"/>
              </a:ext>
            </a:extLst>
          </p:cNvPr>
          <p:cNvSpPr txBox="1">
            <a:spLocks noChangeArrowheads="1"/>
          </p:cNvSpPr>
          <p:nvPr/>
        </p:nvSpPr>
        <p:spPr bwMode="auto">
          <a:xfrm>
            <a:off x="1562101" y="271464"/>
            <a:ext cx="457517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000000"/>
                </a:solidFill>
              </a:rPr>
              <a:t>Figure 5-6 SQL table definitions</a:t>
            </a:r>
          </a:p>
        </p:txBody>
      </p:sp>
      <p:grpSp>
        <p:nvGrpSpPr>
          <p:cNvPr id="2" name="Group 13">
            <a:extLst>
              <a:ext uri="{FF2B5EF4-FFF2-40B4-BE49-F238E27FC236}">
                <a16:creationId xmlns:a16="http://schemas.microsoft.com/office/drawing/2014/main" id="{DC480E30-7733-488E-8A2F-FC7F23CE0135}"/>
              </a:ext>
            </a:extLst>
          </p:cNvPr>
          <p:cNvGrpSpPr>
            <a:grpSpLocks/>
          </p:cNvGrpSpPr>
          <p:nvPr/>
        </p:nvGrpSpPr>
        <p:grpSpPr bwMode="auto">
          <a:xfrm>
            <a:off x="1562101" y="973138"/>
            <a:ext cx="9117013" cy="4005262"/>
            <a:chOff x="24" y="677"/>
            <a:chExt cx="5743" cy="2523"/>
          </a:xfrm>
        </p:grpSpPr>
        <p:sp>
          <p:nvSpPr>
            <p:cNvPr id="23558" name="Text Box 7">
              <a:extLst>
                <a:ext uri="{FF2B5EF4-FFF2-40B4-BE49-F238E27FC236}">
                  <a16:creationId xmlns:a16="http://schemas.microsoft.com/office/drawing/2014/main" id="{67BE2293-1EEA-4ED0-8479-231B3534FEBA}"/>
                </a:ext>
              </a:extLst>
            </p:cNvPr>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600">
                  <a:solidFill>
                    <a:srgbClr val="990000"/>
                  </a:solidFill>
                  <a:latin typeface="Times New Roman" panose="02020603050405020304" pitchFamily="18" charset="0"/>
                </a:rPr>
                <a:t>Referential integrity constraints are implemented with foreign key to primary key references</a:t>
              </a:r>
            </a:p>
          </p:txBody>
        </p:sp>
        <p:sp>
          <p:nvSpPr>
            <p:cNvPr id="23559" name="Rectangle 11">
              <a:extLst>
                <a:ext uri="{FF2B5EF4-FFF2-40B4-BE49-F238E27FC236}">
                  <a16:creationId xmlns:a16="http://schemas.microsoft.com/office/drawing/2014/main" id="{43CE42DB-140F-4739-B4B1-8877F6CEA9F9}"/>
                </a:ext>
              </a:extLst>
            </p:cNvPr>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23560" name="Freeform 12">
              <a:extLst>
                <a:ext uri="{FF2B5EF4-FFF2-40B4-BE49-F238E27FC236}">
                  <a16:creationId xmlns:a16="http://schemas.microsoft.com/office/drawing/2014/main" id="{ADB0B47D-CC0D-4B4A-8FF4-17F4CF748341}"/>
                </a:ext>
              </a:extLst>
            </p:cNvPr>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71BE8F-1569-4438-B5F2-640ED972EA7E}"/>
              </a:ext>
            </a:extLst>
          </p:cNvPr>
          <p:cNvSpPr/>
          <p:nvPr/>
        </p:nvSpPr>
        <p:spPr>
          <a:xfrm>
            <a:off x="623207" y="833753"/>
            <a:ext cx="6096000" cy="1754326"/>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1) A form of database design which maps conceptual requirements is called:</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logical designs.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response designs.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security design.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physical design. </a:t>
            </a:r>
            <a:endParaRPr lang="en-US" sz="1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4" name="Rectangle 3">
            <a:extLst>
              <a:ext uri="{FF2B5EF4-FFF2-40B4-BE49-F238E27FC236}">
                <a16:creationId xmlns:a16="http://schemas.microsoft.com/office/drawing/2014/main" id="{71B99321-FEE0-400E-89C1-A8F76E3836A2}"/>
              </a:ext>
            </a:extLst>
          </p:cNvPr>
          <p:cNvSpPr/>
          <p:nvPr/>
        </p:nvSpPr>
        <p:spPr>
          <a:xfrm>
            <a:off x="623207" y="2865078"/>
            <a:ext cx="6096000" cy="1477328"/>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2) Data is represented in the form of:</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data trees.</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tables.</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data notes.</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chairs.</a:t>
            </a:r>
            <a:endParaRPr lang="en-US" sz="1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5" name="Rectangle 4">
            <a:extLst>
              <a:ext uri="{FF2B5EF4-FFF2-40B4-BE49-F238E27FC236}">
                <a16:creationId xmlns:a16="http://schemas.microsoft.com/office/drawing/2014/main" id="{D4C57309-272E-4403-98C0-0305C861EDFC}"/>
              </a:ext>
            </a:extLst>
          </p:cNvPr>
          <p:cNvSpPr/>
          <p:nvPr/>
        </p:nvSpPr>
        <p:spPr>
          <a:xfrm>
            <a:off x="5358492" y="2135753"/>
            <a:ext cx="6096000" cy="2031325"/>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3________ is a component of the relational data model included to specify business rules to maintain the integrity of data when they are manipulated.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Business rule constraint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Data integrity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Business integrity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Data structure </a:t>
            </a:r>
            <a:endParaRPr lang="en-US" sz="1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6" name="TextBox 5">
            <a:extLst>
              <a:ext uri="{FF2B5EF4-FFF2-40B4-BE49-F238E27FC236}">
                <a16:creationId xmlns:a16="http://schemas.microsoft.com/office/drawing/2014/main" id="{53EDF471-0EE9-4EBD-A5FD-9D4060E19429}"/>
              </a:ext>
            </a:extLst>
          </p:cNvPr>
          <p:cNvSpPr txBox="1"/>
          <p:nvPr/>
        </p:nvSpPr>
        <p:spPr>
          <a:xfrm>
            <a:off x="1791246" y="157762"/>
            <a:ext cx="5091247" cy="523220"/>
          </a:xfrm>
          <a:prstGeom prst="rect">
            <a:avLst/>
          </a:prstGeom>
          <a:noFill/>
        </p:spPr>
        <p:txBody>
          <a:bodyPr wrap="square" rtlCol="0">
            <a:spAutoFit/>
          </a:bodyPr>
          <a:lstStyle/>
          <a:p>
            <a:r>
              <a:rPr lang="en-US" sz="2800" b="1" dirty="0"/>
              <a:t>Concept Check</a:t>
            </a:r>
          </a:p>
        </p:txBody>
      </p:sp>
    </p:spTree>
    <p:extLst>
      <p:ext uri="{BB962C8B-B14F-4D97-AF65-F5344CB8AC3E}">
        <p14:creationId xmlns:p14="http://schemas.microsoft.com/office/powerpoint/2010/main" val="33752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61690-BAEF-4C64-A6A0-53415417261C}"/>
              </a:ext>
            </a:extLst>
          </p:cNvPr>
          <p:cNvSpPr/>
          <p:nvPr/>
        </p:nvSpPr>
        <p:spPr>
          <a:xfrm>
            <a:off x="1594757" y="841873"/>
            <a:ext cx="6096000" cy="1754326"/>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 An attribute in a relation of a database that serves as the primary key of another relation in the same database is called a: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link attribute.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link key.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foreign key.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foreign attribute. </a:t>
            </a:r>
            <a:endParaRPr lang="en-US" sz="1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
        <p:nvSpPr>
          <p:cNvPr id="3" name="Rectangle 2">
            <a:extLst>
              <a:ext uri="{FF2B5EF4-FFF2-40B4-BE49-F238E27FC236}">
                <a16:creationId xmlns:a16="http://schemas.microsoft.com/office/drawing/2014/main" id="{F19CCA2B-E492-42FE-A88F-DED6B78EF106}"/>
              </a:ext>
            </a:extLst>
          </p:cNvPr>
          <p:cNvSpPr/>
          <p:nvPr/>
        </p:nvSpPr>
        <p:spPr>
          <a:xfrm>
            <a:off x="1710871" y="3262130"/>
            <a:ext cx="6096000" cy="1754326"/>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 An attribute (or attributes) that uniquely identifies each row in a relation is called a: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column.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foreign field.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primary key. </a:t>
            </a:r>
            <a:endParaRPr lang="en-US" sz="12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duplicate key. </a:t>
            </a:r>
            <a:endParaRPr lang="en-US" sz="1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Tree>
    <p:extLst>
      <p:ext uri="{BB962C8B-B14F-4D97-AF65-F5344CB8AC3E}">
        <p14:creationId xmlns:p14="http://schemas.microsoft.com/office/powerpoint/2010/main" val="167936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D62C93-4B25-4434-8E5F-3B7232B6E98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D446A53-42F6-462B-B70D-856B3CB0870A}" type="slidenum">
              <a:rPr lang="en-US" altLang="en-US" smtClean="0">
                <a:solidFill>
                  <a:srgbClr val="000000"/>
                </a:solidFill>
                <a:latin typeface="Arial" panose="020B0604020202020204" pitchFamily="34" charset="0"/>
              </a:rPr>
              <a:pPr eaLnBrk="1" hangingPunct="1">
                <a:defRPr/>
              </a:pPr>
              <a:t>15</a:t>
            </a:fld>
            <a:endParaRPr lang="en-US" altLang="en-US">
              <a:solidFill>
                <a:srgbClr val="000000"/>
              </a:solidFill>
              <a:latin typeface="Arial" panose="020B0604020202020204" pitchFamily="34" charset="0"/>
            </a:endParaRPr>
          </a:p>
        </p:txBody>
      </p:sp>
      <p:sp>
        <p:nvSpPr>
          <p:cNvPr id="192514" name="Rectangle 2">
            <a:extLst>
              <a:ext uri="{FF2B5EF4-FFF2-40B4-BE49-F238E27FC236}">
                <a16:creationId xmlns:a16="http://schemas.microsoft.com/office/drawing/2014/main" id="{C112EDB2-7BA4-46DF-AE46-1F71925EAAC4}"/>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Transforming E-R Diagrams into Relations</a:t>
            </a:r>
          </a:p>
        </p:txBody>
      </p:sp>
      <p:sp>
        <p:nvSpPr>
          <p:cNvPr id="192515" name="Rectangle 3">
            <a:extLst>
              <a:ext uri="{FF2B5EF4-FFF2-40B4-BE49-F238E27FC236}">
                <a16:creationId xmlns:a16="http://schemas.microsoft.com/office/drawing/2014/main" id="{D648A705-2F5D-4D33-9D19-6C74B2B141E4}"/>
              </a:ext>
            </a:extLst>
          </p:cNvPr>
          <p:cNvSpPr>
            <a:spLocks noGrp="1" noChangeArrowheads="1"/>
          </p:cNvSpPr>
          <p:nvPr>
            <p:ph type="body" idx="1"/>
          </p:nvPr>
        </p:nvSpPr>
        <p:spPr>
          <a:xfrm>
            <a:off x="1041400" y="1690688"/>
            <a:ext cx="9169400" cy="4381638"/>
          </a:xfrm>
        </p:spPr>
        <p:txBody>
          <a:bodyPr/>
          <a:lstStyle/>
          <a:p>
            <a:pPr marL="609600" indent="-609600">
              <a:buNone/>
              <a:defRPr/>
            </a:pPr>
            <a:r>
              <a:rPr lang="en-US" altLang="en-US" dirty="0">
                <a:solidFill>
                  <a:srgbClr val="000000"/>
                </a:solidFill>
                <a:effectLst>
                  <a:outerShdw blurRad="38100" dist="38100" dir="2700000" algn="tl">
                    <a:srgbClr val="FFFFFF"/>
                  </a:outerShdw>
                </a:effectLst>
              </a:rPr>
              <a:t>Mapping Regular Entities to Relations </a:t>
            </a:r>
          </a:p>
          <a:p>
            <a:pPr marL="990600" lvl="1" indent="-533400">
              <a:buFont typeface="Wingdings" panose="05000000000000000000" pitchFamily="2" charset="2"/>
              <a:buAutoNum type="arabicPeriod"/>
              <a:defRPr/>
            </a:pPr>
            <a:r>
              <a:rPr lang="en-US" altLang="en-US" dirty="0">
                <a:solidFill>
                  <a:srgbClr val="000000"/>
                </a:solidFill>
                <a:effectLst>
                  <a:outerShdw blurRad="38100" dist="38100" dir="2700000" algn="tl">
                    <a:srgbClr val="FFFFFF"/>
                  </a:outerShdw>
                </a:effectLst>
              </a:rPr>
              <a:t>Simple attributes: E-R attributes map directly onto the relation</a:t>
            </a:r>
          </a:p>
          <a:p>
            <a:pPr marL="990600" lvl="1" indent="-533400">
              <a:buFont typeface="Wingdings" panose="05000000000000000000" pitchFamily="2" charset="2"/>
              <a:buAutoNum type="arabicPeriod"/>
              <a:defRPr/>
            </a:pPr>
            <a:r>
              <a:rPr lang="en-US" altLang="en-US" dirty="0">
                <a:solidFill>
                  <a:srgbClr val="000000"/>
                </a:solidFill>
                <a:effectLst>
                  <a:outerShdw blurRad="38100" dist="38100" dir="2700000" algn="tl">
                    <a:srgbClr val="FFFFFF"/>
                  </a:outerShdw>
                </a:effectLst>
              </a:rPr>
              <a:t>Composite attributes: Use only their simple, component attributes </a:t>
            </a:r>
          </a:p>
          <a:p>
            <a:pPr marL="990600" lvl="1" indent="-533400">
              <a:buFont typeface="Wingdings" panose="05000000000000000000" pitchFamily="2" charset="2"/>
              <a:buAutoNum type="arabicPeriod"/>
              <a:defRPr/>
            </a:pPr>
            <a:r>
              <a:rPr lang="en-US" altLang="en-US" dirty="0">
                <a:solidFill>
                  <a:srgbClr val="000000"/>
                </a:solidFill>
                <a:effectLst>
                  <a:outerShdw blurRad="38100" dist="38100" dir="2700000" algn="tl">
                    <a:srgbClr val="FFFFFF"/>
                  </a:outerShdw>
                </a:effectLst>
              </a:rPr>
              <a:t>Multivalued Attribute: Becomes a separate relation with a foreign key taken from the superior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2515">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2515">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515">
                                            <p:txEl>
                                              <p:pRg st="2" end="2"/>
                                            </p:txEl>
                                          </p:spTgt>
                                        </p:tgtEl>
                                        <p:attrNameLst>
                                          <p:attrName>style.visibility</p:attrName>
                                        </p:attrNameLst>
                                      </p:cBhvr>
                                      <p:to>
                                        <p:strVal val="visible"/>
                                      </p:to>
                                    </p:set>
                                    <p:anim calcmode="lin" valueType="num">
                                      <p:cBhvr additive="base">
                                        <p:cTn id="19"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2515">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2515">
                                            <p:txEl>
                                              <p:pRg st="3" end="3"/>
                                            </p:txEl>
                                          </p:spTgt>
                                        </p:tgtEl>
                                        <p:attrNameLst>
                                          <p:attrName>style.visibility</p:attrName>
                                        </p:attrNameLst>
                                      </p:cBhvr>
                                      <p:to>
                                        <p:strVal val="visible"/>
                                      </p:to>
                                    </p:set>
                                    <p:anim calcmode="lin" valueType="num">
                                      <p:cBhvr additive="base">
                                        <p:cTn id="25"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515">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251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a:extLst>
              <a:ext uri="{FF2B5EF4-FFF2-40B4-BE49-F238E27FC236}">
                <a16:creationId xmlns:a16="http://schemas.microsoft.com/office/drawing/2014/main" id="{28D0D282-0821-47E3-8F03-0B65732F4E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176339"/>
            <a:ext cx="8548688"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A7626E31-421D-4635-ADAF-50499211F6C4}"/>
              </a:ext>
            </a:extLst>
          </p:cNvPr>
          <p:cNvSpPr>
            <a:spLocks noGrp="1"/>
          </p:cNvSpPr>
          <p:nvPr>
            <p:ph type="sldNum" sz="quarter" idx="10"/>
          </p:nvPr>
        </p:nvSpPr>
        <p:spPr>
          <a:xfrm>
            <a:off x="8062913" y="6245225"/>
            <a:ext cx="2133600" cy="476250"/>
          </a:xfrm>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4D319167-AE6D-40D1-ABDE-3CDB67B81E8C}" type="slidenum">
              <a:rPr lang="en-US" altLang="en-US" smtClean="0">
                <a:solidFill>
                  <a:srgbClr val="000000"/>
                </a:solidFill>
                <a:latin typeface="Arial" panose="020B0604020202020204" pitchFamily="34" charset="0"/>
              </a:rPr>
              <a:pPr eaLnBrk="1" hangingPunct="1">
                <a:defRPr/>
              </a:pPr>
              <a:t>16</a:t>
            </a:fld>
            <a:endParaRPr lang="en-US" altLang="en-US">
              <a:solidFill>
                <a:srgbClr val="000000"/>
              </a:solidFill>
              <a:latin typeface="Arial" panose="020B0604020202020204" pitchFamily="34" charset="0"/>
            </a:endParaRPr>
          </a:p>
        </p:txBody>
      </p:sp>
      <p:sp>
        <p:nvSpPr>
          <p:cNvPr id="27652" name="Text Box 2">
            <a:extLst>
              <a:ext uri="{FF2B5EF4-FFF2-40B4-BE49-F238E27FC236}">
                <a16:creationId xmlns:a16="http://schemas.microsoft.com/office/drawing/2014/main" id="{EEBDBEA1-4AF4-4E1B-BA8E-4A18B778EE6B}"/>
              </a:ext>
            </a:extLst>
          </p:cNvPr>
          <p:cNvSpPr txBox="1">
            <a:spLocks noChangeArrowheads="1"/>
          </p:cNvSpPr>
          <p:nvPr/>
        </p:nvSpPr>
        <p:spPr bwMode="auto">
          <a:xfrm>
            <a:off x="1814513" y="1190625"/>
            <a:ext cx="2590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a:solidFill>
                  <a:srgbClr val="990000"/>
                </a:solidFill>
                <a:latin typeface="Arial" panose="020B0604020202020204" pitchFamily="34" charset="0"/>
              </a:rPr>
              <a:t>(a) CUSTOMER entity type with simple attributes</a:t>
            </a:r>
          </a:p>
        </p:txBody>
      </p:sp>
      <p:sp>
        <p:nvSpPr>
          <p:cNvPr id="27653" name="Text Box 3">
            <a:extLst>
              <a:ext uri="{FF2B5EF4-FFF2-40B4-BE49-F238E27FC236}">
                <a16:creationId xmlns:a16="http://schemas.microsoft.com/office/drawing/2014/main" id="{4B2E2A72-18E7-436C-ACA3-A26FECEE1F6C}"/>
              </a:ext>
            </a:extLst>
          </p:cNvPr>
          <p:cNvSpPr txBox="1">
            <a:spLocks noChangeArrowheads="1"/>
          </p:cNvSpPr>
          <p:nvPr/>
        </p:nvSpPr>
        <p:spPr bwMode="auto">
          <a:xfrm>
            <a:off x="3360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5-8 Mapping a regular entity</a:t>
            </a:r>
          </a:p>
        </p:txBody>
      </p:sp>
      <p:sp>
        <p:nvSpPr>
          <p:cNvPr id="27654" name="Text Box 4">
            <a:extLst>
              <a:ext uri="{FF2B5EF4-FFF2-40B4-BE49-F238E27FC236}">
                <a16:creationId xmlns:a16="http://schemas.microsoft.com/office/drawing/2014/main" id="{53E10990-0AB7-4369-A281-8D0DD5134DDD}"/>
              </a:ext>
            </a:extLst>
          </p:cNvPr>
          <p:cNvSpPr txBox="1">
            <a:spLocks noChangeArrowheads="1"/>
          </p:cNvSpPr>
          <p:nvPr/>
        </p:nvSpPr>
        <p:spPr bwMode="auto">
          <a:xfrm>
            <a:off x="2497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b="1" dirty="0">
                <a:solidFill>
                  <a:srgbClr val="990000"/>
                </a:solidFill>
                <a:latin typeface="Arial" panose="020B0604020202020204" pitchFamily="34" charset="0"/>
              </a:rPr>
              <a:t>(b) CUSTOMER relation</a:t>
            </a:r>
          </a:p>
        </p:txBody>
      </p:sp>
      <p:pic>
        <p:nvPicPr>
          <p:cNvPr id="27655" name="Picture 8">
            <a:extLst>
              <a:ext uri="{FF2B5EF4-FFF2-40B4-BE49-F238E27FC236}">
                <a16:creationId xmlns:a16="http://schemas.microsoft.com/office/drawing/2014/main" id="{1BB4B6C0-F6D2-478C-A6F3-A0C2CBC738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11826" y="4498974"/>
            <a:ext cx="8789437" cy="136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anim calcmode="lin" valueType="num">
                                      <p:cBhvr>
                                        <p:cTn id="8" dur="1000" fill="hold"/>
                                        <p:tgtEl>
                                          <p:spTgt spid="27650"/>
                                        </p:tgtEl>
                                        <p:attrNameLst>
                                          <p:attrName>ppt_x</p:attrName>
                                        </p:attrNameLst>
                                      </p:cBhvr>
                                      <p:tavLst>
                                        <p:tav tm="0">
                                          <p:val>
                                            <p:strVal val="#ppt_x"/>
                                          </p:val>
                                        </p:tav>
                                        <p:tav tm="100000">
                                          <p:val>
                                            <p:strVal val="#ppt_x"/>
                                          </p:val>
                                        </p:tav>
                                      </p:tavLst>
                                    </p:anim>
                                    <p:anim calcmode="lin" valueType="num">
                                      <p:cBhvr>
                                        <p:cTn id="9" dur="1000" fill="hold"/>
                                        <p:tgtEl>
                                          <p:spTgt spid="276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barn(inVertical)">
                                      <p:cBhvr>
                                        <p:cTn id="14" dur="500"/>
                                        <p:tgtEl>
                                          <p:spTgt spid="27654"/>
                                        </p:tgtEl>
                                      </p:cBhvr>
                                    </p:animEffect>
                                  </p:childTnLst>
                                </p:cTn>
                              </p:par>
                              <p:par>
                                <p:cTn id="15" presetID="16" presetClass="entr" presetSubtype="21" fill="hold" nodeType="with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barn(inVertical)">
                                      <p:cBhvr>
                                        <p:cTn id="1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a:extLst>
              <a:ext uri="{FF2B5EF4-FFF2-40B4-BE49-F238E27FC236}">
                <a16:creationId xmlns:a16="http://schemas.microsoft.com/office/drawing/2014/main" id="{1CEC58E6-7D0D-43CF-9C90-3B1460D4EB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798513"/>
            <a:ext cx="8389938"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2F50911E-A19C-4948-80B1-FC584FBFE1A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0B85C278-EB32-480B-9C6D-EA2D1BD03FFB}" type="slidenum">
              <a:rPr lang="en-US" altLang="en-US" smtClean="0">
                <a:solidFill>
                  <a:srgbClr val="000000"/>
                </a:solidFill>
                <a:latin typeface="Arial" panose="020B0604020202020204" pitchFamily="34" charset="0"/>
              </a:rPr>
              <a:pPr eaLnBrk="1" hangingPunct="1">
                <a:defRPr/>
              </a:pPr>
              <a:t>17</a:t>
            </a:fld>
            <a:endParaRPr lang="en-US" altLang="en-US">
              <a:solidFill>
                <a:srgbClr val="000000"/>
              </a:solidFill>
              <a:latin typeface="Arial" panose="020B0604020202020204" pitchFamily="34" charset="0"/>
            </a:endParaRPr>
          </a:p>
        </p:txBody>
      </p:sp>
      <p:sp>
        <p:nvSpPr>
          <p:cNvPr id="29700" name="Text Box 3">
            <a:extLst>
              <a:ext uri="{FF2B5EF4-FFF2-40B4-BE49-F238E27FC236}">
                <a16:creationId xmlns:a16="http://schemas.microsoft.com/office/drawing/2014/main" id="{ABEC8755-9E7E-44B7-BA36-6A8E34EB6E27}"/>
              </a:ext>
            </a:extLst>
          </p:cNvPr>
          <p:cNvSpPr txBox="1">
            <a:spLocks noChangeArrowheads="1"/>
          </p:cNvSpPr>
          <p:nvPr/>
        </p:nvSpPr>
        <p:spPr bwMode="auto">
          <a:xfrm>
            <a:off x="2057400" y="990600"/>
            <a:ext cx="2590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990000"/>
                </a:solidFill>
                <a:latin typeface="Arial" panose="020B0604020202020204" pitchFamily="34" charset="0"/>
              </a:rPr>
              <a:t>(a) CUSTOMER entity type with composite attribute</a:t>
            </a:r>
          </a:p>
        </p:txBody>
      </p:sp>
      <p:sp>
        <p:nvSpPr>
          <p:cNvPr id="29701" name="Text Box 4">
            <a:extLst>
              <a:ext uri="{FF2B5EF4-FFF2-40B4-BE49-F238E27FC236}">
                <a16:creationId xmlns:a16="http://schemas.microsoft.com/office/drawing/2014/main" id="{B8EEFE46-1F3F-4FA9-80F4-FC62D9CF65FD}"/>
              </a:ext>
            </a:extLst>
          </p:cNvPr>
          <p:cNvSpPr txBox="1">
            <a:spLocks noChangeArrowheads="1"/>
          </p:cNvSpPr>
          <p:nvPr/>
        </p:nvSpPr>
        <p:spPr bwMode="auto">
          <a:xfrm>
            <a:off x="3200401"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5-9 Mapping a composite attribute</a:t>
            </a:r>
          </a:p>
        </p:txBody>
      </p:sp>
      <p:sp>
        <p:nvSpPr>
          <p:cNvPr id="29702" name="Text Box 6">
            <a:extLst>
              <a:ext uri="{FF2B5EF4-FFF2-40B4-BE49-F238E27FC236}">
                <a16:creationId xmlns:a16="http://schemas.microsoft.com/office/drawing/2014/main" id="{1F8C2075-E21B-41ED-BDB1-C2E79125263C}"/>
              </a:ext>
            </a:extLst>
          </p:cNvPr>
          <p:cNvSpPr txBox="1">
            <a:spLocks noChangeArrowheads="1"/>
          </p:cNvSpPr>
          <p:nvPr/>
        </p:nvSpPr>
        <p:spPr bwMode="auto">
          <a:xfrm>
            <a:off x="3676650" y="3857625"/>
            <a:ext cx="608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990000"/>
                </a:solidFill>
                <a:latin typeface="Arial" panose="020B0604020202020204" pitchFamily="34" charset="0"/>
              </a:rPr>
              <a:t>(b) CUSTOMER relation with address detail</a:t>
            </a:r>
          </a:p>
        </p:txBody>
      </p:sp>
      <p:pic>
        <p:nvPicPr>
          <p:cNvPr id="29703" name="Picture 8">
            <a:extLst>
              <a:ext uri="{FF2B5EF4-FFF2-40B4-BE49-F238E27FC236}">
                <a16:creationId xmlns:a16="http://schemas.microsoft.com/office/drawing/2014/main" id="{AB90B845-6E92-4ABD-97BD-4207EC33F8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0264" y="4478339"/>
            <a:ext cx="81629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1000" fill="hold"/>
                                        <p:tgtEl>
                                          <p:spTgt spid="296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fade">
                                      <p:cBhvr>
                                        <p:cTn id="12" dur="1000"/>
                                        <p:tgtEl>
                                          <p:spTgt spid="29700"/>
                                        </p:tgtEl>
                                      </p:cBhvr>
                                    </p:animEffect>
                                    <p:anim calcmode="lin" valueType="num">
                                      <p:cBhvr>
                                        <p:cTn id="13" dur="1000" fill="hold"/>
                                        <p:tgtEl>
                                          <p:spTgt spid="29700"/>
                                        </p:tgtEl>
                                        <p:attrNameLst>
                                          <p:attrName>ppt_x</p:attrName>
                                        </p:attrNameLst>
                                      </p:cBhvr>
                                      <p:tavLst>
                                        <p:tav tm="0">
                                          <p:val>
                                            <p:strVal val="#ppt_x"/>
                                          </p:val>
                                        </p:tav>
                                        <p:tav tm="100000">
                                          <p:val>
                                            <p:strVal val="#ppt_x"/>
                                          </p:val>
                                        </p:tav>
                                      </p:tavLst>
                                    </p:anim>
                                    <p:anim calcmode="lin" valueType="num">
                                      <p:cBhvr>
                                        <p:cTn id="14"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702"/>
                                        </p:tgtEl>
                                        <p:attrNameLst>
                                          <p:attrName>style.visibility</p:attrName>
                                        </p:attrNameLst>
                                      </p:cBhvr>
                                      <p:to>
                                        <p:strVal val="visible"/>
                                      </p:to>
                                    </p:set>
                                    <p:animEffect transition="in" filter="fade">
                                      <p:cBhvr>
                                        <p:cTn id="19" dur="1000"/>
                                        <p:tgtEl>
                                          <p:spTgt spid="29702"/>
                                        </p:tgtEl>
                                      </p:cBhvr>
                                    </p:animEffect>
                                    <p:anim calcmode="lin" valueType="num">
                                      <p:cBhvr>
                                        <p:cTn id="20" dur="1000" fill="hold"/>
                                        <p:tgtEl>
                                          <p:spTgt spid="29702"/>
                                        </p:tgtEl>
                                        <p:attrNameLst>
                                          <p:attrName>ppt_x</p:attrName>
                                        </p:attrNameLst>
                                      </p:cBhvr>
                                      <p:tavLst>
                                        <p:tav tm="0">
                                          <p:val>
                                            <p:strVal val="#ppt_x"/>
                                          </p:val>
                                        </p:tav>
                                        <p:tav tm="100000">
                                          <p:val>
                                            <p:strVal val="#ppt_x"/>
                                          </p:val>
                                        </p:tav>
                                      </p:tavLst>
                                    </p:anim>
                                    <p:anim calcmode="lin" valueType="num">
                                      <p:cBhvr>
                                        <p:cTn id="21" dur="1000" fill="hold"/>
                                        <p:tgtEl>
                                          <p:spTgt spid="2970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703"/>
                                        </p:tgtEl>
                                        <p:attrNameLst>
                                          <p:attrName>style.visibility</p:attrName>
                                        </p:attrNameLst>
                                      </p:cBhvr>
                                      <p:to>
                                        <p:strVal val="visible"/>
                                      </p:to>
                                    </p:set>
                                    <p:animEffect transition="in" filter="fade">
                                      <p:cBhvr>
                                        <p:cTn id="24" dur="1000"/>
                                        <p:tgtEl>
                                          <p:spTgt spid="29703"/>
                                        </p:tgtEl>
                                      </p:cBhvr>
                                    </p:animEffect>
                                    <p:anim calcmode="lin" valueType="num">
                                      <p:cBhvr>
                                        <p:cTn id="25" dur="1000" fill="hold"/>
                                        <p:tgtEl>
                                          <p:spTgt spid="29703"/>
                                        </p:tgtEl>
                                        <p:attrNameLst>
                                          <p:attrName>ppt_x</p:attrName>
                                        </p:attrNameLst>
                                      </p:cBhvr>
                                      <p:tavLst>
                                        <p:tav tm="0">
                                          <p:val>
                                            <p:strVal val="#ppt_x"/>
                                          </p:val>
                                        </p:tav>
                                        <p:tav tm="100000">
                                          <p:val>
                                            <p:strVal val="#ppt_x"/>
                                          </p:val>
                                        </p:tav>
                                      </p:tavLst>
                                    </p:anim>
                                    <p:anim calcmode="lin" valueType="num">
                                      <p:cBhvr>
                                        <p:cTn id="26"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1">
            <a:extLst>
              <a:ext uri="{FF2B5EF4-FFF2-40B4-BE49-F238E27FC236}">
                <a16:creationId xmlns:a16="http://schemas.microsoft.com/office/drawing/2014/main" id="{1D92FCDF-AB49-4FBF-9870-3F95FE7CA1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3743325"/>
            <a:ext cx="6440488"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0">
            <a:extLst>
              <a:ext uri="{FF2B5EF4-FFF2-40B4-BE49-F238E27FC236}">
                <a16:creationId xmlns:a16="http://schemas.microsoft.com/office/drawing/2014/main" id="{24DA2D45-038C-49B9-9E52-9B245C196A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5964" y="784226"/>
            <a:ext cx="819308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3">
            <a:extLst>
              <a:ext uri="{FF2B5EF4-FFF2-40B4-BE49-F238E27FC236}">
                <a16:creationId xmlns:a16="http://schemas.microsoft.com/office/drawing/2014/main" id="{967F2279-3B1E-447B-94AF-E68E33E699F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CCC19F7-70CD-41AC-B246-B8FC4569AA8E}" type="slidenum">
              <a:rPr lang="en-US" altLang="en-US" smtClean="0">
                <a:solidFill>
                  <a:srgbClr val="000000"/>
                </a:solidFill>
                <a:latin typeface="Arial" panose="020B0604020202020204" pitchFamily="34" charset="0"/>
              </a:rPr>
              <a:pPr eaLnBrk="1" hangingPunct="1">
                <a:defRPr/>
              </a:pPr>
              <a:t>18</a:t>
            </a:fld>
            <a:endParaRPr lang="en-US" altLang="en-US">
              <a:solidFill>
                <a:srgbClr val="000000"/>
              </a:solidFill>
              <a:latin typeface="Arial" panose="020B0604020202020204" pitchFamily="34" charset="0"/>
            </a:endParaRPr>
          </a:p>
        </p:txBody>
      </p:sp>
      <p:sp>
        <p:nvSpPr>
          <p:cNvPr id="31749" name="Text Box 3">
            <a:extLst>
              <a:ext uri="{FF2B5EF4-FFF2-40B4-BE49-F238E27FC236}">
                <a16:creationId xmlns:a16="http://schemas.microsoft.com/office/drawing/2014/main" id="{A8344FB3-3E3F-4E0A-816F-F8DFC35518BD}"/>
              </a:ext>
            </a:extLst>
          </p:cNvPr>
          <p:cNvSpPr txBox="1">
            <a:spLocks noChangeArrowheads="1"/>
          </p:cNvSpPr>
          <p:nvPr/>
        </p:nvSpPr>
        <p:spPr bwMode="auto">
          <a:xfrm>
            <a:off x="1817689"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5-10 Mapping an entity with a multivalued attribute</a:t>
            </a:r>
          </a:p>
        </p:txBody>
      </p:sp>
      <p:sp>
        <p:nvSpPr>
          <p:cNvPr id="31750" name="Text Box 4">
            <a:extLst>
              <a:ext uri="{FF2B5EF4-FFF2-40B4-BE49-F238E27FC236}">
                <a16:creationId xmlns:a16="http://schemas.microsoft.com/office/drawing/2014/main" id="{6606E2C1-3D77-41D8-B0BF-581E10CA3962}"/>
              </a:ext>
            </a:extLst>
          </p:cNvPr>
          <p:cNvSpPr txBox="1">
            <a:spLocks noChangeArrowheads="1"/>
          </p:cNvSpPr>
          <p:nvPr/>
        </p:nvSpPr>
        <p:spPr bwMode="auto">
          <a:xfrm>
            <a:off x="1657350" y="5867400"/>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One–to–many relationship between original entity and new relation</a:t>
            </a:r>
          </a:p>
        </p:txBody>
      </p:sp>
      <p:sp>
        <p:nvSpPr>
          <p:cNvPr id="31751" name="Text Box 5">
            <a:extLst>
              <a:ext uri="{FF2B5EF4-FFF2-40B4-BE49-F238E27FC236}">
                <a16:creationId xmlns:a16="http://schemas.microsoft.com/office/drawing/2014/main" id="{63B51739-C4BE-4928-827B-3FC5FF5FB58D}"/>
              </a:ext>
            </a:extLst>
          </p:cNvPr>
          <p:cNvSpPr txBox="1">
            <a:spLocks noChangeArrowheads="1"/>
          </p:cNvSpPr>
          <p:nvPr/>
        </p:nvSpPr>
        <p:spPr bwMode="auto">
          <a:xfrm>
            <a:off x="2609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solidFill>
                  <a:srgbClr val="990000"/>
                </a:solidFill>
                <a:latin typeface="Times New Roman" panose="02020603050405020304" pitchFamily="18" charset="0"/>
              </a:rPr>
              <a:t>(a)</a:t>
            </a:r>
          </a:p>
        </p:txBody>
      </p:sp>
      <p:grpSp>
        <p:nvGrpSpPr>
          <p:cNvPr id="31752" name="Group 12">
            <a:extLst>
              <a:ext uri="{FF2B5EF4-FFF2-40B4-BE49-F238E27FC236}">
                <a16:creationId xmlns:a16="http://schemas.microsoft.com/office/drawing/2014/main" id="{ACA83D7C-BD37-487F-A268-D3F1D885ED87}"/>
              </a:ext>
            </a:extLst>
          </p:cNvPr>
          <p:cNvGrpSpPr>
            <a:grpSpLocks/>
          </p:cNvGrpSpPr>
          <p:nvPr/>
        </p:nvGrpSpPr>
        <p:grpSpPr bwMode="auto">
          <a:xfrm>
            <a:off x="1801814" y="3243263"/>
            <a:ext cx="8866187" cy="990600"/>
            <a:chOff x="96" y="2016"/>
            <a:chExt cx="5585" cy="624"/>
          </a:xfrm>
        </p:grpSpPr>
        <p:sp>
          <p:nvSpPr>
            <p:cNvPr id="31753" name="Text Box 8">
              <a:extLst>
                <a:ext uri="{FF2B5EF4-FFF2-40B4-BE49-F238E27FC236}">
                  <a16:creationId xmlns:a16="http://schemas.microsoft.com/office/drawing/2014/main" id="{808C2F44-30BD-415C-A67C-DE2A01A6DB07}"/>
                </a:ext>
              </a:extLst>
            </p:cNvPr>
            <p:cNvSpPr txBox="1">
              <a:spLocks noChangeArrowheads="1"/>
            </p:cNvSpPr>
            <p:nvPr/>
          </p:nvSpPr>
          <p:spPr bwMode="auto">
            <a:xfrm>
              <a:off x="96" y="2016"/>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b="1">
                  <a:solidFill>
                    <a:srgbClr val="990000"/>
                  </a:solidFill>
                  <a:latin typeface="Times New Roman" panose="02020603050405020304" pitchFamily="18" charset="0"/>
                </a:rPr>
                <a:t>Multivalued attribute becomes a separate relation with foreign key</a:t>
              </a:r>
            </a:p>
          </p:txBody>
        </p:sp>
        <p:sp>
          <p:nvSpPr>
            <p:cNvPr id="31754" name="Text Box 9">
              <a:extLst>
                <a:ext uri="{FF2B5EF4-FFF2-40B4-BE49-F238E27FC236}">
                  <a16:creationId xmlns:a16="http://schemas.microsoft.com/office/drawing/2014/main" id="{E9BB0A14-D4A1-4CA4-AE35-9861347D5FC0}"/>
                </a:ext>
              </a:extLst>
            </p:cNvPr>
            <p:cNvSpPr txBox="1">
              <a:spLocks noChangeArrowheads="1"/>
            </p:cNvSpPr>
            <p:nvPr/>
          </p:nvSpPr>
          <p:spPr bwMode="auto">
            <a:xfrm>
              <a:off x="912" y="235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solidFill>
                    <a:srgbClr val="990000"/>
                  </a:solidFill>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arn(inVertic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barn(inVertical)">
                                      <p:cBhvr>
                                        <p:cTn id="12" dur="500"/>
                                        <p:tgtEl>
                                          <p:spTgt spid="31752"/>
                                        </p:tgtEl>
                                      </p:cBhvr>
                                    </p:animEffect>
                                  </p:childTnLst>
                                </p:cTn>
                              </p:par>
                              <p:par>
                                <p:cTn id="13" presetID="16" presetClass="entr" presetSubtype="21" fill="hold" nodeType="with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barn(inVertical)">
                                      <p:cBhvr>
                                        <p:cTn id="15" dur="500"/>
                                        <p:tgtEl>
                                          <p:spTgt spid="3174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barn(inVertical)">
                                      <p:cBhvr>
                                        <p:cTn id="18"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0E1C33-3E85-444F-81DE-5EF676F2B83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8C51535-DA02-4C85-9505-27552D6CB650}" type="slidenum">
              <a:rPr lang="en-US" altLang="en-US" smtClean="0">
                <a:solidFill>
                  <a:srgbClr val="000000"/>
                </a:solidFill>
                <a:latin typeface="Arial" panose="020B0604020202020204" pitchFamily="34" charset="0"/>
              </a:rPr>
              <a:pPr eaLnBrk="1" hangingPunct="1">
                <a:defRPr/>
              </a:pPr>
              <a:t>19</a:t>
            </a:fld>
            <a:endParaRPr lang="en-US" altLang="en-US">
              <a:solidFill>
                <a:srgbClr val="000000"/>
              </a:solidFill>
              <a:latin typeface="Arial" panose="020B0604020202020204" pitchFamily="34" charset="0"/>
            </a:endParaRPr>
          </a:p>
        </p:txBody>
      </p:sp>
      <p:sp>
        <p:nvSpPr>
          <p:cNvPr id="196610" name="Rectangle 2">
            <a:extLst>
              <a:ext uri="{FF2B5EF4-FFF2-40B4-BE49-F238E27FC236}">
                <a16:creationId xmlns:a16="http://schemas.microsoft.com/office/drawing/2014/main" id="{618E042E-E77B-4C04-8AF0-6B00F066DDF7}"/>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Transforming E-R Diagrams into Relations (cont.)</a:t>
            </a:r>
          </a:p>
        </p:txBody>
      </p:sp>
      <p:sp>
        <p:nvSpPr>
          <p:cNvPr id="196611" name="Rectangle 3">
            <a:extLst>
              <a:ext uri="{FF2B5EF4-FFF2-40B4-BE49-F238E27FC236}">
                <a16:creationId xmlns:a16="http://schemas.microsoft.com/office/drawing/2014/main" id="{0E486410-69F0-4328-BAD1-4DBE96CBC739}"/>
              </a:ext>
            </a:extLst>
          </p:cNvPr>
          <p:cNvSpPr>
            <a:spLocks noGrp="1" noChangeArrowheads="1"/>
          </p:cNvSpPr>
          <p:nvPr>
            <p:ph type="body" idx="1"/>
          </p:nvPr>
        </p:nvSpPr>
        <p:spPr/>
        <p:txBody>
          <a:bodyPr vert="horz" lIns="90488" tIns="44450" rIns="90488" bIns="44450" rtlCol="0">
            <a:normAutofit/>
          </a:bodyPr>
          <a:lstStyle/>
          <a:p>
            <a:pPr eaLnBrk="1" hangingPunct="1">
              <a:buFont typeface="Wingdings" panose="05000000000000000000" pitchFamily="2" charset="2"/>
              <a:buNone/>
              <a:defRPr/>
            </a:pPr>
            <a:r>
              <a:rPr lang="en-US" sz="3600" dirty="0">
                <a:solidFill>
                  <a:srgbClr val="000000"/>
                </a:solidFill>
                <a:effectLst>
                  <a:outerShdw blurRad="38100" dist="38100" dir="2700000" algn="tl">
                    <a:srgbClr val="FFFFFF"/>
                  </a:outerShdw>
                </a:effectLst>
              </a:rPr>
              <a:t>Mapping Weak Entities</a:t>
            </a:r>
          </a:p>
          <a:p>
            <a:pPr lvl="1" eaLnBrk="1" hangingPunct="1">
              <a:defRPr/>
            </a:pPr>
            <a:r>
              <a:rPr lang="en-US" sz="3200" dirty="0">
                <a:solidFill>
                  <a:srgbClr val="000000"/>
                </a:solidFill>
                <a:effectLst>
                  <a:outerShdw blurRad="38100" dist="38100" dir="2700000" algn="tl">
                    <a:srgbClr val="FFFFFF"/>
                  </a:outerShdw>
                </a:effectLst>
              </a:rPr>
              <a:t>Becomes a separate relation with a foreign key taken from the superior entity</a:t>
            </a:r>
          </a:p>
          <a:p>
            <a:pPr lvl="1" eaLnBrk="1" hangingPunct="1">
              <a:defRPr/>
            </a:pPr>
            <a:r>
              <a:rPr lang="en-US" sz="3200" dirty="0">
                <a:solidFill>
                  <a:srgbClr val="000000"/>
                </a:solidFill>
                <a:effectLst>
                  <a:outerShdw blurRad="38100" dist="38100" dir="2700000" algn="tl">
                    <a:srgbClr val="FFFFFF"/>
                  </a:outerShdw>
                </a:effectLst>
              </a:rPr>
              <a:t>Primary key composed of:</a:t>
            </a:r>
          </a:p>
          <a:p>
            <a:pPr lvl="2" eaLnBrk="1" hangingPunct="1">
              <a:defRPr/>
            </a:pPr>
            <a:r>
              <a:rPr lang="en-US" sz="2800" dirty="0">
                <a:solidFill>
                  <a:srgbClr val="000000"/>
                </a:solidFill>
                <a:effectLst>
                  <a:outerShdw blurRad="38100" dist="38100" dir="2700000" algn="tl">
                    <a:srgbClr val="FFFFFF"/>
                  </a:outerShdw>
                </a:effectLst>
              </a:rPr>
              <a:t>Partial identifier of weak entity</a:t>
            </a:r>
          </a:p>
          <a:p>
            <a:pPr lvl="2" eaLnBrk="1" hangingPunct="1">
              <a:defRPr/>
            </a:pPr>
            <a:r>
              <a:rPr lang="en-US" sz="2800" dirty="0">
                <a:solidFill>
                  <a:srgbClr val="000000"/>
                </a:solidFill>
                <a:effectLst>
                  <a:outerShdw blurRad="38100" dist="38100" dir="2700000" algn="tl">
                    <a:srgbClr val="FFFFFF"/>
                  </a:outerShdw>
                </a:effectLst>
              </a:rPr>
              <a:t>Primary key of identifying relation (strong entity)</a:t>
            </a:r>
          </a:p>
          <a:p>
            <a:pPr lvl="1" eaLnBrk="1" hangingPunct="1">
              <a:buFont typeface="Wingdings" panose="05000000000000000000" pitchFamily="2" charset="2"/>
              <a:buNone/>
              <a:defRPr/>
            </a:pPr>
            <a:endParaRPr lang="en-US" sz="3200" dirty="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horizontal)">
                                      <p:cBhvr>
                                        <p:cTn id="7" dur="500"/>
                                        <p:tgtEl>
                                          <p:spTgt spid="196611">
                                            <p:txEl>
                                              <p:pRg st="0" end="0"/>
                                            </p:txEl>
                                          </p:spTgt>
                                        </p:tgtEl>
                                      </p:cBhvr>
                                    </p:animEffect>
                                  </p:childTnLst>
                                  <p:subTnLst>
                                    <p:animClr clrSpc="rgb" dir="cw">
                                      <p:cBhvr override="childStyle">
                                        <p:cTn dur="1" fill="hold" display="0" masterRel="nextClick" afterEffect="1"/>
                                        <p:tgtEl>
                                          <p:spTgt spid="19661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12" dur="500"/>
                                        <p:tgtEl>
                                          <p:spTgt spid="196611">
                                            <p:txEl>
                                              <p:pRg st="1" end="1"/>
                                            </p:txEl>
                                          </p:spTgt>
                                        </p:tgtEl>
                                      </p:cBhvr>
                                    </p:animEffect>
                                  </p:childTnLst>
                                  <p:subTnLst>
                                    <p:animClr clrSpc="rgb" dir="cw">
                                      <p:cBhvr override="childStyle">
                                        <p:cTn dur="1" fill="hold" display="0" masterRel="nextClick" afterEffect="1"/>
                                        <p:tgtEl>
                                          <p:spTgt spid="19661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linds(horizontal)">
                                      <p:cBhvr>
                                        <p:cTn id="17" dur="500"/>
                                        <p:tgtEl>
                                          <p:spTgt spid="196611">
                                            <p:txEl>
                                              <p:pRg st="2" end="2"/>
                                            </p:txEl>
                                          </p:spTgt>
                                        </p:tgtEl>
                                      </p:cBhvr>
                                    </p:animEffect>
                                  </p:childTnLst>
                                  <p:subTnLst>
                                    <p:animClr clrSpc="rgb" dir="cw">
                                      <p:cBhvr override="childStyle">
                                        <p:cTn dur="1" fill="hold" display="0" masterRel="nextClick" afterEffect="1"/>
                                        <p:tgtEl>
                                          <p:spTgt spid="196611">
                                            <p:txEl>
                                              <p:pRg st="2" end="2"/>
                                            </p:txEl>
                                          </p:spTgt>
                                        </p:tgtEl>
                                        <p:attrNameLst>
                                          <p:attrName>ppt_c</p:attrName>
                                        </p:attrNameLst>
                                      </p:cBhvr>
                                      <p:to>
                                        <a:schemeClr val="accent1"/>
                                      </p:to>
                                    </p:animClr>
                                  </p:subTnLst>
                                </p:cTn>
                              </p:par>
                              <p:par>
                                <p:cTn id="18" presetID="3" presetClass="entr" presetSubtype="10" fill="hold" grpId="0" nodeType="withEffect">
                                  <p:stCondLst>
                                    <p:cond delay="0"/>
                                  </p:stCondLst>
                                  <p:childTnLst>
                                    <p:set>
                                      <p:cBhvr>
                                        <p:cTn id="19"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20" dur="500"/>
                                        <p:tgtEl>
                                          <p:spTgt spid="196611">
                                            <p:txEl>
                                              <p:pRg st="3" end="3"/>
                                            </p:txEl>
                                          </p:spTgt>
                                        </p:tgtEl>
                                      </p:cBhvr>
                                    </p:animEffect>
                                  </p:childTnLst>
                                  <p:subTnLst>
                                    <p:animClr clrSpc="rgb" dir="cw">
                                      <p:cBhvr override="childStyle">
                                        <p:cTn dur="1" fill="hold" display="0" masterRel="nextClick" afterEffect="1"/>
                                        <p:tgtEl>
                                          <p:spTgt spid="196611">
                                            <p:txEl>
                                              <p:pRg st="3" end="3"/>
                                            </p:txEl>
                                          </p:spTgt>
                                        </p:tgtEl>
                                        <p:attrNameLst>
                                          <p:attrName>ppt_c</p:attrName>
                                        </p:attrNameLst>
                                      </p:cBhvr>
                                      <p:to>
                                        <a:schemeClr val="accent1"/>
                                      </p:to>
                                    </p:animClr>
                                  </p:subTnLst>
                                </p:cTn>
                              </p:par>
                              <p:par>
                                <p:cTn id="21" presetID="3" presetClass="entr" presetSubtype="10" fill="hold" grpId="0" nodeType="withEffect">
                                  <p:stCondLst>
                                    <p:cond delay="0"/>
                                  </p:stCondLst>
                                  <p:childTnLst>
                                    <p:set>
                                      <p:cBhvr>
                                        <p:cTn id="22" dur="1" fill="hold">
                                          <p:stCondLst>
                                            <p:cond delay="0"/>
                                          </p:stCondLst>
                                        </p:cTn>
                                        <p:tgtEl>
                                          <p:spTgt spid="196611">
                                            <p:txEl>
                                              <p:pRg st="4" end="4"/>
                                            </p:txEl>
                                          </p:spTgt>
                                        </p:tgtEl>
                                        <p:attrNameLst>
                                          <p:attrName>style.visibility</p:attrName>
                                        </p:attrNameLst>
                                      </p:cBhvr>
                                      <p:to>
                                        <p:strVal val="visible"/>
                                      </p:to>
                                    </p:set>
                                    <p:animEffect transition="in" filter="blinds(horizontal)">
                                      <p:cBhvr>
                                        <p:cTn id="23" dur="500"/>
                                        <p:tgtEl>
                                          <p:spTgt spid="196611">
                                            <p:txEl>
                                              <p:pRg st="4" end="4"/>
                                            </p:txEl>
                                          </p:spTgt>
                                        </p:tgtEl>
                                      </p:cBhvr>
                                    </p:animEffect>
                                  </p:childTnLst>
                                  <p:subTnLst>
                                    <p:animClr clrSpc="rgb" dir="cw">
                                      <p:cBhvr override="childStyle">
                                        <p:cTn dur="1" fill="hold" display="0" masterRel="nextClick" afterEffect="1"/>
                                        <p:tgtEl>
                                          <p:spTgt spid="196611">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9B97FC-4B1F-4EF5-A3FC-3CE5899B697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1A64EBB-550C-433E-B229-EBC19A70C456}" type="slidenum">
              <a:rPr lang="en-US" altLang="en-US" smtClean="0">
                <a:solidFill>
                  <a:srgbClr val="000000"/>
                </a:solidFill>
                <a:latin typeface="Arial" panose="020B0604020202020204" pitchFamily="34" charset="0"/>
              </a:rPr>
              <a:pPr eaLnBrk="1" hangingPunct="1">
                <a:defRPr/>
              </a:pPr>
              <a:t>2</a:t>
            </a:fld>
            <a:endParaRPr lang="en-US" altLang="en-US">
              <a:solidFill>
                <a:srgbClr val="000000"/>
              </a:solidFill>
              <a:latin typeface="Arial" panose="020B0604020202020204" pitchFamily="34" charset="0"/>
            </a:endParaRPr>
          </a:p>
        </p:txBody>
      </p:sp>
      <p:sp>
        <p:nvSpPr>
          <p:cNvPr id="251906" name="Rectangle 2">
            <a:extLst>
              <a:ext uri="{FF2B5EF4-FFF2-40B4-BE49-F238E27FC236}">
                <a16:creationId xmlns:a16="http://schemas.microsoft.com/office/drawing/2014/main" id="{986938E3-D308-4A73-8F3A-CDBCFE332499}"/>
              </a:ext>
            </a:extLst>
          </p:cNvPr>
          <p:cNvSpPr>
            <a:spLocks noGrp="1" noChangeArrowheads="1"/>
          </p:cNvSpPr>
          <p:nvPr>
            <p:ph type="title"/>
          </p:nvPr>
        </p:nvSpPr>
        <p:spPr>
          <a:xfrm>
            <a:off x="1981200" y="228600"/>
            <a:ext cx="8229600" cy="1371600"/>
          </a:xfrm>
        </p:spPr>
        <p:txBody>
          <a:bodyPr/>
          <a:lstStyle/>
          <a:p>
            <a:pPr eaLnBrk="1" hangingPunct="1">
              <a:defRPr/>
            </a:pPr>
            <a:r>
              <a:rPr lang="en-US">
                <a:solidFill>
                  <a:srgbClr val="000000"/>
                </a:solidFill>
                <a:effectLst>
                  <a:outerShdw blurRad="38100" dist="38100" dir="2700000" algn="tl">
                    <a:srgbClr val="FFFFFF"/>
                  </a:outerShdw>
                </a:effectLst>
              </a:rPr>
              <a:t>Objectives</a:t>
            </a:r>
          </a:p>
        </p:txBody>
      </p:sp>
      <p:sp>
        <p:nvSpPr>
          <p:cNvPr id="251907" name="Rectangle 3">
            <a:extLst>
              <a:ext uri="{FF2B5EF4-FFF2-40B4-BE49-F238E27FC236}">
                <a16:creationId xmlns:a16="http://schemas.microsoft.com/office/drawing/2014/main" id="{021F766C-52C7-4624-8ADE-1D382A092062}"/>
              </a:ext>
            </a:extLst>
          </p:cNvPr>
          <p:cNvSpPr>
            <a:spLocks noGrp="1" noChangeArrowheads="1"/>
          </p:cNvSpPr>
          <p:nvPr>
            <p:ph type="body" idx="1"/>
          </p:nvPr>
        </p:nvSpPr>
        <p:spPr>
          <a:xfrm>
            <a:off x="1065320" y="1600200"/>
            <a:ext cx="9145480" cy="4534270"/>
          </a:xfrm>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Definition of terms</a:t>
            </a:r>
          </a:p>
          <a:p>
            <a:pPr eaLnBrk="1" hangingPunct="1">
              <a:lnSpc>
                <a:spcPct val="80000"/>
              </a:lnSpc>
              <a:defRPr/>
            </a:pPr>
            <a:r>
              <a:rPr lang="en-US" dirty="0">
                <a:solidFill>
                  <a:srgbClr val="000000"/>
                </a:solidFill>
                <a:effectLst>
                  <a:outerShdw blurRad="38100" dist="38100" dir="2700000" algn="tl">
                    <a:srgbClr val="FFFFFF"/>
                  </a:outerShdw>
                </a:effectLst>
              </a:rPr>
              <a:t>List five properties of relations</a:t>
            </a:r>
          </a:p>
          <a:p>
            <a:pPr eaLnBrk="1" hangingPunct="1">
              <a:lnSpc>
                <a:spcPct val="80000"/>
              </a:lnSpc>
              <a:defRPr/>
            </a:pPr>
            <a:r>
              <a:rPr lang="en-US" dirty="0">
                <a:solidFill>
                  <a:srgbClr val="000000"/>
                </a:solidFill>
                <a:effectLst>
                  <a:outerShdw blurRad="38100" dist="38100" dir="2700000" algn="tl">
                    <a:srgbClr val="FFFFFF"/>
                  </a:outerShdw>
                </a:effectLst>
              </a:rPr>
              <a:t>State two properties of candidate keys</a:t>
            </a:r>
          </a:p>
          <a:p>
            <a:pPr eaLnBrk="1" hangingPunct="1">
              <a:lnSpc>
                <a:spcPct val="80000"/>
              </a:lnSpc>
              <a:defRPr/>
            </a:pPr>
            <a:r>
              <a:rPr lang="en-US" dirty="0">
                <a:solidFill>
                  <a:srgbClr val="000000"/>
                </a:solidFill>
                <a:effectLst>
                  <a:outerShdw blurRad="38100" dist="38100" dir="2700000" algn="tl">
                    <a:srgbClr val="FFFFFF"/>
                  </a:outerShdw>
                </a:effectLst>
              </a:rPr>
              <a:t>Transform E-R and EER diagrams to relations</a:t>
            </a:r>
          </a:p>
          <a:p>
            <a:pPr eaLnBrk="1" hangingPunct="1">
              <a:lnSpc>
                <a:spcPct val="80000"/>
              </a:lnSpc>
              <a:defRPr/>
            </a:pPr>
            <a:r>
              <a:rPr lang="en-US" dirty="0">
                <a:solidFill>
                  <a:srgbClr val="000000"/>
                </a:solidFill>
                <a:effectLst>
                  <a:outerShdw blurRad="38100" dist="38100" dir="2700000" algn="tl">
                    <a:srgbClr val="FFFFFF"/>
                  </a:outerShdw>
                </a:effectLst>
              </a:rPr>
              <a:t>Create tables with entity and relational integrity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E93B24A-D6D2-47DF-8CD6-3447C939543E}"/>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A130F86-31D0-4DCB-9C3D-372516030B89}" type="slidenum">
              <a:rPr lang="en-US" altLang="en-US" smtClean="0">
                <a:solidFill>
                  <a:srgbClr val="000000"/>
                </a:solidFill>
                <a:latin typeface="Arial" panose="020B0604020202020204" pitchFamily="34" charset="0"/>
              </a:rPr>
              <a:pPr eaLnBrk="1" hangingPunct="1">
                <a:defRPr/>
              </a:pPr>
              <a:t>20</a:t>
            </a:fld>
            <a:endParaRPr lang="en-US" altLang="en-US">
              <a:solidFill>
                <a:srgbClr val="000000"/>
              </a:solidFill>
              <a:latin typeface="Arial" panose="020B0604020202020204" pitchFamily="34" charset="0"/>
            </a:endParaRPr>
          </a:p>
        </p:txBody>
      </p:sp>
      <p:sp>
        <p:nvSpPr>
          <p:cNvPr id="34819" name="Text Box 8">
            <a:extLst>
              <a:ext uri="{FF2B5EF4-FFF2-40B4-BE49-F238E27FC236}">
                <a16:creationId xmlns:a16="http://schemas.microsoft.com/office/drawing/2014/main" id="{B0F8798C-92CB-4C3B-9642-0DCA5DA0A14A}"/>
              </a:ext>
            </a:extLst>
          </p:cNvPr>
          <p:cNvSpPr txBox="1">
            <a:spLocks noChangeArrowheads="1"/>
          </p:cNvSpPr>
          <p:nvPr/>
        </p:nvSpPr>
        <p:spPr bwMode="auto">
          <a:xfrm>
            <a:off x="2460626" y="176214"/>
            <a:ext cx="65129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5-11 Example of mapping a weak entity</a:t>
            </a:r>
          </a:p>
          <a:p>
            <a:pPr>
              <a:spcBef>
                <a:spcPct val="0"/>
              </a:spcBef>
              <a:buClrTx/>
              <a:buSzTx/>
              <a:buFontTx/>
              <a:buNone/>
            </a:pPr>
            <a:endParaRPr lang="en-US" altLang="en-US" sz="2400">
              <a:solidFill>
                <a:srgbClr val="000000"/>
              </a:solidFill>
              <a:latin typeface="Arial" panose="020B0604020202020204" pitchFamily="34" charset="0"/>
            </a:endParaRPr>
          </a:p>
          <a:p>
            <a:pPr>
              <a:spcBef>
                <a:spcPct val="0"/>
              </a:spcBef>
              <a:buClrTx/>
              <a:buSzTx/>
              <a:buFontTx/>
              <a:buNone/>
            </a:pPr>
            <a:r>
              <a:rPr lang="en-US" altLang="en-US" sz="2400">
                <a:solidFill>
                  <a:srgbClr val="000000"/>
                </a:solidFill>
                <a:latin typeface="Arial" panose="020B0604020202020204" pitchFamily="34" charset="0"/>
              </a:rPr>
              <a:t>a) Weak entity DEPENDENT</a:t>
            </a:r>
          </a:p>
        </p:txBody>
      </p:sp>
      <p:pic>
        <p:nvPicPr>
          <p:cNvPr id="34820" name="Picture 4">
            <a:extLst>
              <a:ext uri="{FF2B5EF4-FFF2-40B4-BE49-F238E27FC236}">
                <a16:creationId xmlns:a16="http://schemas.microsoft.com/office/drawing/2014/main" id="{0F36911B-5683-4CA4-93E4-7A8E0976DB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1862139"/>
            <a:ext cx="77724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9">
            <a:extLst>
              <a:ext uri="{FF2B5EF4-FFF2-40B4-BE49-F238E27FC236}">
                <a16:creationId xmlns:a16="http://schemas.microsoft.com/office/drawing/2014/main" id="{20B6A7C0-87BB-4FD7-A926-2F38E02F5F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1755775"/>
            <a:ext cx="88011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931E9FD5-4050-4FCD-8D37-1CFBFAA11D7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3D30006-E601-4270-A575-91B71B5CFC77}" type="slidenum">
              <a:rPr lang="en-US" altLang="en-US" smtClean="0">
                <a:solidFill>
                  <a:srgbClr val="000000"/>
                </a:solidFill>
                <a:latin typeface="Arial" panose="020B0604020202020204" pitchFamily="34" charset="0"/>
              </a:rPr>
              <a:pPr eaLnBrk="1" hangingPunct="1">
                <a:defRPr/>
              </a:pPr>
              <a:t>21</a:t>
            </a:fld>
            <a:endParaRPr lang="en-US" altLang="en-US">
              <a:solidFill>
                <a:srgbClr val="000000"/>
              </a:solidFill>
              <a:latin typeface="Arial" panose="020B0604020202020204" pitchFamily="34" charset="0"/>
            </a:endParaRPr>
          </a:p>
        </p:txBody>
      </p:sp>
      <p:sp>
        <p:nvSpPr>
          <p:cNvPr id="198660" name="Text Box 4">
            <a:extLst>
              <a:ext uri="{FF2B5EF4-FFF2-40B4-BE49-F238E27FC236}">
                <a16:creationId xmlns:a16="http://schemas.microsoft.com/office/drawing/2014/main" id="{F7E12E4C-FDF8-4AF6-BD90-4D73ED6B8640}"/>
              </a:ext>
            </a:extLst>
          </p:cNvPr>
          <p:cNvSpPr txBox="1">
            <a:spLocks noChangeArrowheads="1"/>
          </p:cNvSpPr>
          <p:nvPr/>
        </p:nvSpPr>
        <p:spPr bwMode="auto">
          <a:xfrm>
            <a:off x="6781800" y="1828801"/>
            <a:ext cx="3200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000">
                <a:solidFill>
                  <a:srgbClr val="990000"/>
                </a:solidFill>
                <a:latin typeface="Times New Roman" panose="02020603050405020304" pitchFamily="18" charset="0"/>
              </a:rPr>
              <a:t>NOTE: the domain constraint for the foreign key should NOT allow </a:t>
            </a:r>
            <a:r>
              <a:rPr lang="en-US" altLang="en-US" sz="2000" i="1">
                <a:solidFill>
                  <a:srgbClr val="990000"/>
                </a:solidFill>
                <a:latin typeface="Times New Roman" panose="02020603050405020304" pitchFamily="18" charset="0"/>
              </a:rPr>
              <a:t>null</a:t>
            </a:r>
            <a:r>
              <a:rPr lang="en-US" altLang="en-US" sz="2000">
                <a:solidFill>
                  <a:srgbClr val="990000"/>
                </a:solidFill>
                <a:latin typeface="Times New Roman" panose="02020603050405020304" pitchFamily="18" charset="0"/>
              </a:rPr>
              <a:t> value if DEPENDENT is a weak entity</a:t>
            </a:r>
          </a:p>
        </p:txBody>
      </p:sp>
      <p:sp>
        <p:nvSpPr>
          <p:cNvPr id="198661" name="Text Box 5">
            <a:extLst>
              <a:ext uri="{FF2B5EF4-FFF2-40B4-BE49-F238E27FC236}">
                <a16:creationId xmlns:a16="http://schemas.microsoft.com/office/drawing/2014/main" id="{75B528E4-C7A7-4AF7-B1A2-BB07A665BE13}"/>
              </a:ext>
            </a:extLst>
          </p:cNvPr>
          <p:cNvSpPr txBox="1">
            <a:spLocks noChangeArrowheads="1"/>
          </p:cNvSpPr>
          <p:nvPr/>
        </p:nvSpPr>
        <p:spPr bwMode="auto">
          <a:xfrm>
            <a:off x="6811963" y="3497264"/>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Foreign key</a:t>
            </a:r>
            <a:endParaRPr lang="en-US" altLang="en-US" sz="2000" i="1">
              <a:solidFill>
                <a:srgbClr val="990000"/>
              </a:solidFill>
              <a:latin typeface="Times New Roman" panose="02020603050405020304" pitchFamily="18" charset="0"/>
            </a:endParaRPr>
          </a:p>
        </p:txBody>
      </p:sp>
      <p:grpSp>
        <p:nvGrpSpPr>
          <p:cNvPr id="2" name="Group 6">
            <a:extLst>
              <a:ext uri="{FF2B5EF4-FFF2-40B4-BE49-F238E27FC236}">
                <a16:creationId xmlns:a16="http://schemas.microsoft.com/office/drawing/2014/main" id="{AC2D2636-46F3-4E03-B986-DA1CFB1FDB68}"/>
              </a:ext>
            </a:extLst>
          </p:cNvPr>
          <p:cNvGrpSpPr>
            <a:grpSpLocks/>
          </p:cNvGrpSpPr>
          <p:nvPr/>
        </p:nvGrpSpPr>
        <p:grpSpPr bwMode="auto">
          <a:xfrm>
            <a:off x="2151063" y="4752976"/>
            <a:ext cx="5816600" cy="701675"/>
            <a:chOff x="528" y="3360"/>
            <a:chExt cx="3264" cy="442"/>
          </a:xfrm>
        </p:grpSpPr>
        <p:sp>
          <p:nvSpPr>
            <p:cNvPr id="36872" name="Text Box 7">
              <a:extLst>
                <a:ext uri="{FF2B5EF4-FFF2-40B4-BE49-F238E27FC236}">
                  <a16:creationId xmlns:a16="http://schemas.microsoft.com/office/drawing/2014/main" id="{6B72C150-D700-44C2-9EC3-D04A6C15FFCA}"/>
                </a:ext>
              </a:extLst>
            </p:cNvPr>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Composite primary key</a:t>
              </a:r>
            </a:p>
          </p:txBody>
        </p:sp>
        <p:sp>
          <p:nvSpPr>
            <p:cNvPr id="36873" name="AutoShape 8">
              <a:extLst>
                <a:ext uri="{FF2B5EF4-FFF2-40B4-BE49-F238E27FC236}">
                  <a16:creationId xmlns:a16="http://schemas.microsoft.com/office/drawing/2014/main" id="{EB3FDFDE-8F7D-4770-B2F3-16687502B209}"/>
                </a:ext>
              </a:extLst>
            </p:cNvPr>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36871" name="Text Box 10">
            <a:extLst>
              <a:ext uri="{FF2B5EF4-FFF2-40B4-BE49-F238E27FC236}">
                <a16:creationId xmlns:a16="http://schemas.microsoft.com/office/drawing/2014/main" id="{7842CA06-4A19-41EC-8DF6-F350E42D34DD}"/>
              </a:ext>
            </a:extLst>
          </p:cNvPr>
          <p:cNvSpPr txBox="1">
            <a:spLocks noChangeArrowheads="1"/>
          </p:cNvSpPr>
          <p:nvPr/>
        </p:nvSpPr>
        <p:spPr bwMode="auto">
          <a:xfrm>
            <a:off x="2460625" y="176214"/>
            <a:ext cx="74699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5-11 Example of mapping a weak entity (cont.)</a:t>
            </a:r>
          </a:p>
          <a:p>
            <a:pPr>
              <a:spcBef>
                <a:spcPct val="0"/>
              </a:spcBef>
              <a:buClrTx/>
              <a:buSzTx/>
              <a:buFontTx/>
              <a:buNone/>
            </a:pPr>
            <a:endParaRPr lang="en-US" altLang="en-US" sz="2400">
              <a:solidFill>
                <a:srgbClr val="000000"/>
              </a:solidFill>
              <a:latin typeface="Arial" panose="020B0604020202020204" pitchFamily="34" charset="0"/>
            </a:endParaRPr>
          </a:p>
          <a:p>
            <a:pPr>
              <a:spcBef>
                <a:spcPct val="0"/>
              </a:spcBef>
              <a:buClrTx/>
              <a:buSzTx/>
              <a:buFontTx/>
              <a:buNone/>
            </a:pPr>
            <a:r>
              <a:rPr lang="en-US" altLang="en-US" sz="2400">
                <a:solidFill>
                  <a:srgbClr val="000000"/>
                </a:solidFill>
                <a:latin typeface="Arial" panose="020B0604020202020204" pitchFamily="34" charset="0"/>
              </a:rPr>
              <a:t>b) Relations resulting from weak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blinds(horizontal)">
                                      <p:cBhvr>
                                        <p:cTn id="7" dur="5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8660"/>
                                        </p:tgtEl>
                                        <p:attrNameLst>
                                          <p:attrName>style.visibility</p:attrName>
                                        </p:attrNameLst>
                                      </p:cBhvr>
                                      <p:to>
                                        <p:strVal val="visible"/>
                                      </p:to>
                                    </p:set>
                                    <p:animEffect transition="in" filter="checkerboard(across)">
                                      <p:cBhvr>
                                        <p:cTn id="17"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utoUpdateAnimBg="0"/>
      <p:bldP spid="19866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D2A96B-F9AD-4C4E-AB9A-98FD7580230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673EDB0-99E5-4B60-84A2-6A5BA0CA4C13}" type="slidenum">
              <a:rPr lang="en-US" altLang="en-US" smtClean="0">
                <a:solidFill>
                  <a:srgbClr val="000000"/>
                </a:solidFill>
                <a:latin typeface="Arial" panose="020B0604020202020204" pitchFamily="34" charset="0"/>
              </a:rPr>
              <a:pPr eaLnBrk="1" hangingPunct="1">
                <a:defRPr/>
              </a:pPr>
              <a:t>22</a:t>
            </a:fld>
            <a:endParaRPr lang="en-US" altLang="en-US">
              <a:solidFill>
                <a:srgbClr val="000000"/>
              </a:solidFill>
              <a:latin typeface="Arial" panose="020B0604020202020204" pitchFamily="34" charset="0"/>
            </a:endParaRPr>
          </a:p>
        </p:txBody>
      </p:sp>
      <p:sp>
        <p:nvSpPr>
          <p:cNvPr id="199682" name="Rectangle 2">
            <a:extLst>
              <a:ext uri="{FF2B5EF4-FFF2-40B4-BE49-F238E27FC236}">
                <a16:creationId xmlns:a16="http://schemas.microsoft.com/office/drawing/2014/main" id="{E0FBC81F-A050-4F17-AC75-2A9658B5509A}"/>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Transforming E-R Diagrams into Relations (cont.)</a:t>
            </a:r>
          </a:p>
        </p:txBody>
      </p:sp>
      <p:sp>
        <p:nvSpPr>
          <p:cNvPr id="199683" name="Rectangle 3">
            <a:extLst>
              <a:ext uri="{FF2B5EF4-FFF2-40B4-BE49-F238E27FC236}">
                <a16:creationId xmlns:a16="http://schemas.microsoft.com/office/drawing/2014/main" id="{8862CE67-AF53-4CE2-A943-5BFB747E7D7D}"/>
              </a:ext>
            </a:extLst>
          </p:cNvPr>
          <p:cNvSpPr>
            <a:spLocks noGrp="1" noChangeArrowheads="1"/>
          </p:cNvSpPr>
          <p:nvPr>
            <p:ph type="body" idx="1"/>
          </p:nvPr>
        </p:nvSpPr>
        <p:spPr/>
        <p:txBody>
          <a:bodyPr vert="horz" lIns="90488" tIns="44450" rIns="90488" bIns="44450" rtlCol="0">
            <a:normAutofit/>
          </a:bodyPr>
          <a:lstStyle/>
          <a:p>
            <a:pPr eaLnBrk="1" hangingPunct="1">
              <a:buFont typeface="Wingdings" panose="05000000000000000000" pitchFamily="2" charset="2"/>
              <a:buNone/>
              <a:defRPr/>
            </a:pPr>
            <a:r>
              <a:rPr lang="en-US" sz="3600" dirty="0">
                <a:solidFill>
                  <a:srgbClr val="000000"/>
                </a:solidFill>
                <a:effectLst>
                  <a:outerShdw blurRad="38100" dist="38100" dir="2700000" algn="tl">
                    <a:srgbClr val="FFFFFF"/>
                  </a:outerShdw>
                </a:effectLst>
              </a:rPr>
              <a:t>Mapping Binary Relationships</a:t>
            </a:r>
          </a:p>
          <a:p>
            <a:pPr lvl="1" eaLnBrk="1" hangingPunct="1">
              <a:defRPr/>
            </a:pPr>
            <a:r>
              <a:rPr lang="en-US" dirty="0">
                <a:solidFill>
                  <a:srgbClr val="000000"/>
                </a:solidFill>
                <a:effectLst>
                  <a:outerShdw blurRad="38100" dist="38100" dir="2700000" algn="tl">
                    <a:srgbClr val="FFFFFF"/>
                  </a:outerShdw>
                </a:effectLst>
              </a:rPr>
              <a:t>One-to-Many–Primary key on the one side becomes a foreign key on the many side</a:t>
            </a:r>
          </a:p>
          <a:p>
            <a:pPr lvl="1" eaLnBrk="1" hangingPunct="1">
              <a:defRPr/>
            </a:pPr>
            <a:r>
              <a:rPr lang="en-US" dirty="0">
                <a:solidFill>
                  <a:srgbClr val="000000"/>
                </a:solidFill>
                <a:effectLst>
                  <a:outerShdw blurRad="38100" dist="38100" dir="2700000" algn="tl">
                    <a:srgbClr val="FFFFFF"/>
                  </a:outerShdw>
                </a:effectLst>
              </a:rPr>
              <a:t>Many-to-Many–Create a </a:t>
            </a:r>
            <a:r>
              <a:rPr lang="en-US" b="1" i="1" dirty="0">
                <a:solidFill>
                  <a:srgbClr val="000000"/>
                </a:solidFill>
                <a:effectLst>
                  <a:outerShdw blurRad="38100" dist="38100" dir="2700000" algn="tl">
                    <a:srgbClr val="FFFFFF"/>
                  </a:outerShdw>
                </a:effectLst>
              </a:rPr>
              <a:t>new relation</a:t>
            </a:r>
            <a:r>
              <a:rPr lang="en-US" dirty="0">
                <a:solidFill>
                  <a:srgbClr val="000000"/>
                </a:solidFill>
                <a:effectLst>
                  <a:outerShdw blurRad="38100" dist="38100" dir="2700000" algn="tl">
                    <a:srgbClr val="FFFFFF"/>
                  </a:outerShdw>
                </a:effectLst>
              </a:rPr>
              <a:t> with the primary keys of the two entities as its primary key</a:t>
            </a:r>
          </a:p>
          <a:p>
            <a:pPr lvl="1" eaLnBrk="1" hangingPunct="1">
              <a:defRPr/>
            </a:pPr>
            <a:r>
              <a:rPr lang="en-US" dirty="0">
                <a:solidFill>
                  <a:srgbClr val="000000"/>
                </a:solidFill>
                <a:effectLst>
                  <a:outerShdw blurRad="38100" dist="38100" dir="2700000" algn="tl">
                    <a:srgbClr val="FFFFFF"/>
                  </a:outerShdw>
                </a:effectLst>
              </a:rPr>
              <a:t>One-to-One–Primary key on the mandatory side becomes a foreign key on the optional side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linds(horizontal)">
                                      <p:cBhvr>
                                        <p:cTn id="7" dur="500"/>
                                        <p:tgtEl>
                                          <p:spTgt spid="199683">
                                            <p:txEl>
                                              <p:pRg st="0" end="0"/>
                                            </p:txEl>
                                          </p:spTgt>
                                        </p:tgtEl>
                                      </p:cBhvr>
                                    </p:animEffect>
                                  </p:childTnLst>
                                  <p:subTnLst>
                                    <p:animClr clrSpc="rgb" dir="cw">
                                      <p:cBhvr override="childStyle">
                                        <p:cTn dur="1" fill="hold" display="0" masterRel="nextClick" afterEffect="1"/>
                                        <p:tgtEl>
                                          <p:spTgt spid="19968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12" dur="500"/>
                                        <p:tgtEl>
                                          <p:spTgt spid="199683">
                                            <p:txEl>
                                              <p:pRg st="1" end="1"/>
                                            </p:txEl>
                                          </p:spTgt>
                                        </p:tgtEl>
                                      </p:cBhvr>
                                    </p:animEffect>
                                  </p:childTnLst>
                                  <p:subTnLst>
                                    <p:animClr clrSpc="rgb" dir="cw">
                                      <p:cBhvr override="childStyle">
                                        <p:cTn dur="1" fill="hold" display="0" masterRel="nextClick" afterEffect="1"/>
                                        <p:tgtEl>
                                          <p:spTgt spid="19968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17" dur="500"/>
                                        <p:tgtEl>
                                          <p:spTgt spid="199683">
                                            <p:txEl>
                                              <p:pRg st="2" end="2"/>
                                            </p:txEl>
                                          </p:spTgt>
                                        </p:tgtEl>
                                      </p:cBhvr>
                                    </p:animEffect>
                                  </p:childTnLst>
                                  <p:subTnLst>
                                    <p:animClr clrSpc="rgb" dir="cw">
                                      <p:cBhvr override="childStyle">
                                        <p:cTn dur="1" fill="hold" display="0" masterRel="nextClick" afterEffect="1"/>
                                        <p:tgtEl>
                                          <p:spTgt spid="19968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22" dur="500"/>
                                        <p:tgtEl>
                                          <p:spTgt spid="199683">
                                            <p:txEl>
                                              <p:pRg st="3" end="3"/>
                                            </p:txEl>
                                          </p:spTgt>
                                        </p:tgtEl>
                                      </p:cBhvr>
                                    </p:animEffect>
                                  </p:childTnLst>
                                  <p:subTnLst>
                                    <p:animClr clrSpc="rgb" dir="cw">
                                      <p:cBhvr override="childStyle">
                                        <p:cTn dur="1" fill="hold" display="0" masterRel="nextClick" afterEffect="1"/>
                                        <p:tgtEl>
                                          <p:spTgt spid="19968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2">
            <a:extLst>
              <a:ext uri="{FF2B5EF4-FFF2-40B4-BE49-F238E27FC236}">
                <a16:creationId xmlns:a16="http://schemas.microsoft.com/office/drawing/2014/main" id="{3FBCAA14-8D11-4346-9918-399F539C1F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348" y="3390900"/>
            <a:ext cx="8607703" cy="290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11">
            <a:extLst>
              <a:ext uri="{FF2B5EF4-FFF2-40B4-BE49-F238E27FC236}">
                <a16:creationId xmlns:a16="http://schemas.microsoft.com/office/drawing/2014/main" id="{F4A088D5-D8AB-4AD6-AEB0-704AEE813F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71348" y="1182689"/>
            <a:ext cx="8398152" cy="20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a:extLst>
              <a:ext uri="{FF2B5EF4-FFF2-40B4-BE49-F238E27FC236}">
                <a16:creationId xmlns:a16="http://schemas.microsoft.com/office/drawing/2014/main" id="{FD257738-8E87-4C80-A9C5-9B41781F9DD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8C7D15E-D35C-455F-8FF6-D034F0290A0D}" type="slidenum">
              <a:rPr lang="en-US" altLang="en-US" smtClean="0">
                <a:solidFill>
                  <a:srgbClr val="000000"/>
                </a:solidFill>
                <a:latin typeface="Arial" panose="020B0604020202020204" pitchFamily="34" charset="0"/>
              </a:rPr>
              <a:pPr eaLnBrk="1" hangingPunct="1">
                <a:defRPr/>
              </a:pPr>
              <a:t>23</a:t>
            </a:fld>
            <a:endParaRPr lang="en-US" altLang="en-US">
              <a:solidFill>
                <a:srgbClr val="000000"/>
              </a:solidFill>
              <a:latin typeface="Arial" panose="020B0604020202020204" pitchFamily="34" charset="0"/>
            </a:endParaRPr>
          </a:p>
        </p:txBody>
      </p:sp>
      <p:sp>
        <p:nvSpPr>
          <p:cNvPr id="39941" name="Text Box 2">
            <a:extLst>
              <a:ext uri="{FF2B5EF4-FFF2-40B4-BE49-F238E27FC236}">
                <a16:creationId xmlns:a16="http://schemas.microsoft.com/office/drawing/2014/main" id="{5C63D8AD-0293-4130-8E4D-CC9970565BD0}"/>
              </a:ext>
            </a:extLst>
          </p:cNvPr>
          <p:cNvSpPr txBox="1">
            <a:spLocks noChangeArrowheads="1"/>
          </p:cNvSpPr>
          <p:nvPr/>
        </p:nvSpPr>
        <p:spPr bwMode="auto">
          <a:xfrm>
            <a:off x="2614614"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5-12 Example of mapping a 1:M relationship</a:t>
            </a:r>
          </a:p>
        </p:txBody>
      </p:sp>
      <p:sp>
        <p:nvSpPr>
          <p:cNvPr id="39942" name="Text Box 3">
            <a:extLst>
              <a:ext uri="{FF2B5EF4-FFF2-40B4-BE49-F238E27FC236}">
                <a16:creationId xmlns:a16="http://schemas.microsoft.com/office/drawing/2014/main" id="{E4DFC108-7EA8-45CB-9F98-BE9B16864629}"/>
              </a:ext>
            </a:extLst>
          </p:cNvPr>
          <p:cNvSpPr txBox="1">
            <a:spLocks noChangeArrowheads="1"/>
          </p:cNvSpPr>
          <p:nvPr/>
        </p:nvSpPr>
        <p:spPr bwMode="auto">
          <a:xfrm>
            <a:off x="3159126"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Relationship between customers and orders</a:t>
            </a:r>
          </a:p>
        </p:txBody>
      </p:sp>
      <p:sp>
        <p:nvSpPr>
          <p:cNvPr id="200709" name="Text Box 5">
            <a:extLst>
              <a:ext uri="{FF2B5EF4-FFF2-40B4-BE49-F238E27FC236}">
                <a16:creationId xmlns:a16="http://schemas.microsoft.com/office/drawing/2014/main" id="{B57B2BDB-94A6-4E30-B292-A47E0370CB08}"/>
              </a:ext>
            </a:extLst>
          </p:cNvPr>
          <p:cNvSpPr txBox="1">
            <a:spLocks noChangeArrowheads="1"/>
          </p:cNvSpPr>
          <p:nvPr/>
        </p:nvSpPr>
        <p:spPr bwMode="auto">
          <a:xfrm>
            <a:off x="4989513" y="2205039"/>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00">
                <a:solidFill>
                  <a:srgbClr val="990000"/>
                </a:solidFill>
                <a:latin typeface="Times New Roman" panose="02020603050405020304" pitchFamily="18" charset="0"/>
              </a:rPr>
              <a:t>Note the mandatory one</a:t>
            </a:r>
          </a:p>
        </p:txBody>
      </p:sp>
      <p:sp>
        <p:nvSpPr>
          <p:cNvPr id="39944" name="Text Box 7">
            <a:extLst>
              <a:ext uri="{FF2B5EF4-FFF2-40B4-BE49-F238E27FC236}">
                <a16:creationId xmlns:a16="http://schemas.microsoft.com/office/drawing/2014/main" id="{E24EA98C-99B3-4E8F-9F57-CC99B90EAC36}"/>
              </a:ext>
            </a:extLst>
          </p:cNvPr>
          <p:cNvSpPr txBox="1">
            <a:spLocks noChangeArrowheads="1"/>
          </p:cNvSpPr>
          <p:nvPr/>
        </p:nvSpPr>
        <p:spPr bwMode="auto">
          <a:xfrm>
            <a:off x="3219451"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b) Mapping the relationship</a:t>
            </a:r>
          </a:p>
        </p:txBody>
      </p:sp>
      <p:sp>
        <p:nvSpPr>
          <p:cNvPr id="200713" name="Text Box 9">
            <a:extLst>
              <a:ext uri="{FF2B5EF4-FFF2-40B4-BE49-F238E27FC236}">
                <a16:creationId xmlns:a16="http://schemas.microsoft.com/office/drawing/2014/main" id="{479397B9-E058-4C57-83CC-3711B3E94CA3}"/>
              </a:ext>
            </a:extLst>
          </p:cNvPr>
          <p:cNvSpPr txBox="1">
            <a:spLocks noChangeArrowheads="1"/>
          </p:cNvSpPr>
          <p:nvPr/>
        </p:nvSpPr>
        <p:spPr bwMode="auto">
          <a:xfrm>
            <a:off x="7464426" y="4740276"/>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a:solidFill>
                  <a:srgbClr val="990000"/>
                </a:solidFill>
                <a:latin typeface="Times New Roman" panose="02020603050405020304" pitchFamily="18" charset="0"/>
              </a:rPr>
              <a:t>Again, no null value in the foreign key…this is because of the mandatory minimum cardinality</a:t>
            </a:r>
          </a:p>
        </p:txBody>
      </p:sp>
      <p:sp>
        <p:nvSpPr>
          <p:cNvPr id="200714" name="Text Box 10">
            <a:extLst>
              <a:ext uri="{FF2B5EF4-FFF2-40B4-BE49-F238E27FC236}">
                <a16:creationId xmlns:a16="http://schemas.microsoft.com/office/drawing/2014/main" id="{55BAEC7A-F337-4051-A609-656AE5068871}"/>
              </a:ext>
            </a:extLst>
          </p:cNvPr>
          <p:cNvSpPr txBox="1">
            <a:spLocks noChangeArrowheads="1"/>
          </p:cNvSpPr>
          <p:nvPr/>
        </p:nvSpPr>
        <p:spPr bwMode="auto">
          <a:xfrm>
            <a:off x="5646738" y="573087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Foreign key</a:t>
            </a:r>
            <a:endParaRPr lang="en-US" altLang="en-US" sz="2000" i="1">
              <a:solidFill>
                <a:srgbClr val="99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arn(inVertical)">
                                      <p:cBhvr>
                                        <p:cTn id="7" dur="500"/>
                                        <p:tgtEl>
                                          <p:spTgt spid="3993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0709"/>
                                        </p:tgtEl>
                                        <p:attrNameLst>
                                          <p:attrName>style.visibility</p:attrName>
                                        </p:attrNameLst>
                                      </p:cBhvr>
                                      <p:to>
                                        <p:strVal val="visible"/>
                                      </p:to>
                                    </p:set>
                                    <p:animEffect transition="in" filter="barn(inVertical)">
                                      <p:cBhvr>
                                        <p:cTn id="10" dur="500"/>
                                        <p:tgtEl>
                                          <p:spTgt spid="20070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barn(inVertical)">
                                      <p:cBhvr>
                                        <p:cTn id="13" dur="500"/>
                                        <p:tgtEl>
                                          <p:spTgt spid="3994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9938"/>
                                        </p:tgtEl>
                                        <p:attrNameLst>
                                          <p:attrName>style.visibility</p:attrName>
                                        </p:attrNameLst>
                                      </p:cBhvr>
                                      <p:to>
                                        <p:strVal val="visible"/>
                                      </p:to>
                                    </p:set>
                                    <p:animEffect transition="in" filter="fade">
                                      <p:cBhvr>
                                        <p:cTn id="18" dur="1000"/>
                                        <p:tgtEl>
                                          <p:spTgt spid="39938"/>
                                        </p:tgtEl>
                                      </p:cBhvr>
                                    </p:animEffect>
                                    <p:anim calcmode="lin" valueType="num">
                                      <p:cBhvr>
                                        <p:cTn id="19" dur="1000" fill="hold"/>
                                        <p:tgtEl>
                                          <p:spTgt spid="39938"/>
                                        </p:tgtEl>
                                        <p:attrNameLst>
                                          <p:attrName>ppt_x</p:attrName>
                                        </p:attrNameLst>
                                      </p:cBhvr>
                                      <p:tavLst>
                                        <p:tav tm="0">
                                          <p:val>
                                            <p:strVal val="#ppt_x"/>
                                          </p:val>
                                        </p:tav>
                                        <p:tav tm="100000">
                                          <p:val>
                                            <p:strVal val="#ppt_x"/>
                                          </p:val>
                                        </p:tav>
                                      </p:tavLst>
                                    </p:anim>
                                    <p:anim calcmode="lin" valueType="num">
                                      <p:cBhvr>
                                        <p:cTn id="20" dur="1000" fill="hold"/>
                                        <p:tgtEl>
                                          <p:spTgt spid="3993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0713"/>
                                        </p:tgtEl>
                                        <p:attrNameLst>
                                          <p:attrName>style.visibility</p:attrName>
                                        </p:attrNameLst>
                                      </p:cBhvr>
                                      <p:to>
                                        <p:strVal val="visible"/>
                                      </p:to>
                                    </p:set>
                                    <p:animEffect transition="in" filter="fade">
                                      <p:cBhvr>
                                        <p:cTn id="23" dur="1000"/>
                                        <p:tgtEl>
                                          <p:spTgt spid="200713"/>
                                        </p:tgtEl>
                                      </p:cBhvr>
                                    </p:animEffect>
                                    <p:anim calcmode="lin" valueType="num">
                                      <p:cBhvr>
                                        <p:cTn id="24" dur="1000" fill="hold"/>
                                        <p:tgtEl>
                                          <p:spTgt spid="200713"/>
                                        </p:tgtEl>
                                        <p:attrNameLst>
                                          <p:attrName>ppt_x</p:attrName>
                                        </p:attrNameLst>
                                      </p:cBhvr>
                                      <p:tavLst>
                                        <p:tav tm="0">
                                          <p:val>
                                            <p:strVal val="#ppt_x"/>
                                          </p:val>
                                        </p:tav>
                                        <p:tav tm="100000">
                                          <p:val>
                                            <p:strVal val="#ppt_x"/>
                                          </p:val>
                                        </p:tav>
                                      </p:tavLst>
                                    </p:anim>
                                    <p:anim calcmode="lin" valueType="num">
                                      <p:cBhvr>
                                        <p:cTn id="25" dur="1000" fill="hold"/>
                                        <p:tgtEl>
                                          <p:spTgt spid="2007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00714"/>
                                        </p:tgtEl>
                                        <p:attrNameLst>
                                          <p:attrName>style.visibility</p:attrName>
                                        </p:attrNameLst>
                                      </p:cBhvr>
                                      <p:to>
                                        <p:strVal val="visible"/>
                                      </p:to>
                                    </p:set>
                                    <p:animEffect transition="in" filter="fade">
                                      <p:cBhvr>
                                        <p:cTn id="28" dur="1000"/>
                                        <p:tgtEl>
                                          <p:spTgt spid="200714"/>
                                        </p:tgtEl>
                                      </p:cBhvr>
                                    </p:animEffect>
                                    <p:anim calcmode="lin" valueType="num">
                                      <p:cBhvr>
                                        <p:cTn id="29" dur="1000" fill="hold"/>
                                        <p:tgtEl>
                                          <p:spTgt spid="200714"/>
                                        </p:tgtEl>
                                        <p:attrNameLst>
                                          <p:attrName>ppt_x</p:attrName>
                                        </p:attrNameLst>
                                      </p:cBhvr>
                                      <p:tavLst>
                                        <p:tav tm="0">
                                          <p:val>
                                            <p:strVal val="#ppt_x"/>
                                          </p:val>
                                        </p:tav>
                                        <p:tav tm="100000">
                                          <p:val>
                                            <p:strVal val="#ppt_x"/>
                                          </p:val>
                                        </p:tav>
                                      </p:tavLst>
                                    </p:anim>
                                    <p:anim calcmode="lin" valueType="num">
                                      <p:cBhvr>
                                        <p:cTn id="30" dur="1000" fill="hold"/>
                                        <p:tgtEl>
                                          <p:spTgt spid="2007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200709" grpId="0"/>
      <p:bldP spid="200713" grpId="0"/>
      <p:bldP spid="2007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14AEF99A-176C-454F-A26B-4091E946ABC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5201D4C-D141-47F1-8041-1801E9CA6F34}" type="slidenum">
              <a:rPr lang="en-US" altLang="en-US" smtClean="0">
                <a:solidFill>
                  <a:srgbClr val="000000"/>
                </a:solidFill>
                <a:latin typeface="Arial" panose="020B0604020202020204" pitchFamily="34" charset="0"/>
              </a:rPr>
              <a:pPr eaLnBrk="1" hangingPunct="1">
                <a:defRPr/>
              </a:pPr>
              <a:t>24</a:t>
            </a:fld>
            <a:endParaRPr lang="en-US" altLang="en-US">
              <a:solidFill>
                <a:srgbClr val="000000"/>
              </a:solidFill>
              <a:latin typeface="Arial" panose="020B0604020202020204" pitchFamily="34" charset="0"/>
            </a:endParaRPr>
          </a:p>
        </p:txBody>
      </p:sp>
      <p:sp>
        <p:nvSpPr>
          <p:cNvPr id="41987" name="Text Box 3">
            <a:extLst>
              <a:ext uri="{FF2B5EF4-FFF2-40B4-BE49-F238E27FC236}">
                <a16:creationId xmlns:a16="http://schemas.microsoft.com/office/drawing/2014/main" id="{90A59F52-595F-43F7-8512-0C2A35417CC6}"/>
              </a:ext>
            </a:extLst>
          </p:cNvPr>
          <p:cNvSpPr txBox="1">
            <a:spLocks noChangeArrowheads="1"/>
          </p:cNvSpPr>
          <p:nvPr/>
        </p:nvSpPr>
        <p:spPr bwMode="auto">
          <a:xfrm>
            <a:off x="2708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5-13 Example of mapping an M:N relationship</a:t>
            </a:r>
          </a:p>
        </p:txBody>
      </p:sp>
      <p:sp>
        <p:nvSpPr>
          <p:cNvPr id="41988" name="Text Box 4">
            <a:extLst>
              <a:ext uri="{FF2B5EF4-FFF2-40B4-BE49-F238E27FC236}">
                <a16:creationId xmlns:a16="http://schemas.microsoft.com/office/drawing/2014/main" id="{46FEEA3F-FA1C-4C97-B462-6D18639D94F8}"/>
              </a:ext>
            </a:extLst>
          </p:cNvPr>
          <p:cNvSpPr txBox="1">
            <a:spLocks noChangeArrowheads="1"/>
          </p:cNvSpPr>
          <p:nvPr/>
        </p:nvSpPr>
        <p:spPr bwMode="auto">
          <a:xfrm>
            <a:off x="3302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Completes relationship (M:N)</a:t>
            </a:r>
          </a:p>
        </p:txBody>
      </p:sp>
      <p:grpSp>
        <p:nvGrpSpPr>
          <p:cNvPr id="2" name="Group 5">
            <a:extLst>
              <a:ext uri="{FF2B5EF4-FFF2-40B4-BE49-F238E27FC236}">
                <a16:creationId xmlns:a16="http://schemas.microsoft.com/office/drawing/2014/main" id="{CF116813-B9EB-4910-B8FF-B217E4819B1F}"/>
              </a:ext>
            </a:extLst>
          </p:cNvPr>
          <p:cNvGrpSpPr>
            <a:grpSpLocks/>
          </p:cNvGrpSpPr>
          <p:nvPr/>
        </p:nvGrpSpPr>
        <p:grpSpPr bwMode="auto">
          <a:xfrm>
            <a:off x="2028825" y="4876800"/>
            <a:ext cx="8356600" cy="990600"/>
            <a:chOff x="336" y="3312"/>
            <a:chExt cx="5264" cy="624"/>
          </a:xfrm>
        </p:grpSpPr>
        <p:sp>
          <p:nvSpPr>
            <p:cNvPr id="41991" name="Text Box 6">
              <a:extLst>
                <a:ext uri="{FF2B5EF4-FFF2-40B4-BE49-F238E27FC236}">
                  <a16:creationId xmlns:a16="http://schemas.microsoft.com/office/drawing/2014/main" id="{2C1EC792-851C-46D2-B871-786D22848B13}"/>
                </a:ext>
              </a:extLst>
            </p:cNvPr>
            <p:cNvSpPr txBox="1">
              <a:spLocks noChangeArrowheads="1"/>
            </p:cNvSpPr>
            <p:nvPr/>
          </p:nvSpPr>
          <p:spPr bwMode="auto">
            <a:xfrm>
              <a:off x="336" y="3648"/>
              <a:ext cx="5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The </a:t>
              </a:r>
              <a:r>
                <a:rPr lang="en-US" altLang="en-US" sz="2400" i="1">
                  <a:solidFill>
                    <a:srgbClr val="990000"/>
                  </a:solidFill>
                  <a:latin typeface="Times New Roman" panose="02020603050405020304" pitchFamily="18" charset="0"/>
                </a:rPr>
                <a:t>Completes</a:t>
              </a:r>
              <a:r>
                <a:rPr lang="en-US" altLang="en-US" sz="2400">
                  <a:solidFill>
                    <a:srgbClr val="990000"/>
                  </a:solidFill>
                  <a:latin typeface="Times New Roman" panose="02020603050405020304" pitchFamily="18" charset="0"/>
                </a:rPr>
                <a:t> relationship will need to become a separate relation</a:t>
              </a:r>
            </a:p>
          </p:txBody>
        </p:sp>
        <p:sp>
          <p:nvSpPr>
            <p:cNvPr id="41992" name="Line 7">
              <a:extLst>
                <a:ext uri="{FF2B5EF4-FFF2-40B4-BE49-F238E27FC236}">
                  <a16:creationId xmlns:a16="http://schemas.microsoft.com/office/drawing/2014/main" id="{1692C496-54BA-48ED-B279-FB8E682D57AA}"/>
                </a:ext>
              </a:extLst>
            </p:cNvPr>
            <p:cNvSpPr>
              <a:spLocks noChangeShapeType="1"/>
            </p:cNvSpPr>
            <p:nvPr/>
          </p:nvSpPr>
          <p:spPr bwMode="auto">
            <a:xfrm flipV="1">
              <a:off x="2880" y="3312"/>
              <a:ext cx="0" cy="24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41990" name="Picture 8">
            <a:extLst>
              <a:ext uri="{FF2B5EF4-FFF2-40B4-BE49-F238E27FC236}">
                <a16:creationId xmlns:a16="http://schemas.microsoft.com/office/drawing/2014/main" id="{4E10A0CE-40F2-4310-AFE7-1119F0EB32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1852614"/>
            <a:ext cx="84582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3">
            <a:extLst>
              <a:ext uri="{FF2B5EF4-FFF2-40B4-BE49-F238E27FC236}">
                <a16:creationId xmlns:a16="http://schemas.microsoft.com/office/drawing/2014/main" id="{AE585F67-0012-4E6B-986C-761751C29C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3089" y="1552576"/>
            <a:ext cx="85058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
            <a:extLst>
              <a:ext uri="{FF2B5EF4-FFF2-40B4-BE49-F238E27FC236}">
                <a16:creationId xmlns:a16="http://schemas.microsoft.com/office/drawing/2014/main" id="{29B54282-5FE5-4512-B762-1EED459BB119}"/>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C3DA8CC9-D399-4A18-9A9B-62AC3ED4B2BB}" type="slidenum">
              <a:rPr lang="en-US" altLang="en-US" smtClean="0">
                <a:solidFill>
                  <a:srgbClr val="000000"/>
                </a:solidFill>
                <a:latin typeface="Arial" panose="020B0604020202020204" pitchFamily="34" charset="0"/>
              </a:rPr>
              <a:pPr eaLnBrk="1" hangingPunct="1">
                <a:defRPr/>
              </a:pPr>
              <a:t>25</a:t>
            </a:fld>
            <a:endParaRPr lang="en-US" altLang="en-US">
              <a:solidFill>
                <a:srgbClr val="000000"/>
              </a:solidFill>
              <a:latin typeface="Arial" panose="020B0604020202020204" pitchFamily="34" charset="0"/>
            </a:endParaRPr>
          </a:p>
        </p:txBody>
      </p:sp>
      <p:sp>
        <p:nvSpPr>
          <p:cNvPr id="43012" name="Text Box 3">
            <a:extLst>
              <a:ext uri="{FF2B5EF4-FFF2-40B4-BE49-F238E27FC236}">
                <a16:creationId xmlns:a16="http://schemas.microsoft.com/office/drawing/2014/main" id="{E423A5AA-9DF8-4633-A238-C0B294925047}"/>
              </a:ext>
            </a:extLst>
          </p:cNvPr>
          <p:cNvSpPr txBox="1">
            <a:spLocks noChangeArrowheads="1"/>
          </p:cNvSpPr>
          <p:nvPr/>
        </p:nvSpPr>
        <p:spPr bwMode="auto">
          <a:xfrm>
            <a:off x="152400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endParaRPr lang="en-US" altLang="en-US" sz="2600">
              <a:latin typeface="Times New Roman" panose="02020603050405020304" pitchFamily="18" charset="0"/>
            </a:endParaRPr>
          </a:p>
        </p:txBody>
      </p:sp>
      <p:sp>
        <p:nvSpPr>
          <p:cNvPr id="203781" name="Text Box 5">
            <a:extLst>
              <a:ext uri="{FF2B5EF4-FFF2-40B4-BE49-F238E27FC236}">
                <a16:creationId xmlns:a16="http://schemas.microsoft.com/office/drawing/2014/main" id="{F0D814D8-B11C-4CE9-A272-6EBC7C77344E}"/>
              </a:ext>
            </a:extLst>
          </p:cNvPr>
          <p:cNvSpPr txBox="1">
            <a:spLocks noChangeArrowheads="1"/>
          </p:cNvSpPr>
          <p:nvPr/>
        </p:nvSpPr>
        <p:spPr bwMode="auto">
          <a:xfrm>
            <a:off x="8475663" y="3854451"/>
            <a:ext cx="16430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solidFill>
                  <a:srgbClr val="990000"/>
                </a:solidFill>
                <a:latin typeface="Times New Roman" panose="02020603050405020304" pitchFamily="18" charset="0"/>
              </a:rPr>
              <a:t>New </a:t>
            </a:r>
            <a:r>
              <a:rPr lang="en-US" altLang="en-US" sz="2400" i="1">
                <a:solidFill>
                  <a:srgbClr val="990000"/>
                </a:solidFill>
                <a:latin typeface="Times New Roman" panose="02020603050405020304" pitchFamily="18" charset="0"/>
              </a:rPr>
              <a:t>intersection relation</a:t>
            </a:r>
          </a:p>
        </p:txBody>
      </p:sp>
      <p:grpSp>
        <p:nvGrpSpPr>
          <p:cNvPr id="2" name="Group 6">
            <a:extLst>
              <a:ext uri="{FF2B5EF4-FFF2-40B4-BE49-F238E27FC236}">
                <a16:creationId xmlns:a16="http://schemas.microsoft.com/office/drawing/2014/main" id="{922297D5-9438-4976-889F-C88E34C9B04D}"/>
              </a:ext>
            </a:extLst>
          </p:cNvPr>
          <p:cNvGrpSpPr>
            <a:grpSpLocks/>
          </p:cNvGrpSpPr>
          <p:nvPr/>
        </p:nvGrpSpPr>
        <p:grpSpPr bwMode="auto">
          <a:xfrm>
            <a:off x="2651126" y="3752851"/>
            <a:ext cx="4556125" cy="771525"/>
            <a:chOff x="638" y="2265"/>
            <a:chExt cx="2870" cy="486"/>
          </a:xfrm>
        </p:grpSpPr>
        <p:sp>
          <p:nvSpPr>
            <p:cNvPr id="43020" name="Text Box 7">
              <a:extLst>
                <a:ext uri="{FF2B5EF4-FFF2-40B4-BE49-F238E27FC236}">
                  <a16:creationId xmlns:a16="http://schemas.microsoft.com/office/drawing/2014/main" id="{F8F453B7-C5E3-4F1A-AAF3-64020010B088}"/>
                </a:ext>
              </a:extLst>
            </p:cNvPr>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Foreign key</a:t>
              </a:r>
            </a:p>
          </p:txBody>
        </p:sp>
        <p:sp>
          <p:nvSpPr>
            <p:cNvPr id="43021" name="Text Box 8">
              <a:extLst>
                <a:ext uri="{FF2B5EF4-FFF2-40B4-BE49-F238E27FC236}">
                  <a16:creationId xmlns:a16="http://schemas.microsoft.com/office/drawing/2014/main" id="{495527AF-DDE5-4C82-80FA-BFC397C2E2EA}"/>
                </a:ext>
              </a:extLst>
            </p:cNvPr>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Foreign key</a:t>
              </a:r>
            </a:p>
          </p:txBody>
        </p:sp>
      </p:grpSp>
      <p:grpSp>
        <p:nvGrpSpPr>
          <p:cNvPr id="3" name="Group 9">
            <a:extLst>
              <a:ext uri="{FF2B5EF4-FFF2-40B4-BE49-F238E27FC236}">
                <a16:creationId xmlns:a16="http://schemas.microsoft.com/office/drawing/2014/main" id="{47F95DCE-FE29-4AF4-B753-EB30B180F506}"/>
              </a:ext>
            </a:extLst>
          </p:cNvPr>
          <p:cNvGrpSpPr>
            <a:grpSpLocks/>
          </p:cNvGrpSpPr>
          <p:nvPr/>
        </p:nvGrpSpPr>
        <p:grpSpPr bwMode="auto">
          <a:xfrm>
            <a:off x="4114800" y="2733675"/>
            <a:ext cx="2971800" cy="609600"/>
            <a:chOff x="1632" y="1632"/>
            <a:chExt cx="1872" cy="384"/>
          </a:xfrm>
        </p:grpSpPr>
        <p:sp>
          <p:nvSpPr>
            <p:cNvPr id="43018" name="Text Box 10">
              <a:extLst>
                <a:ext uri="{FF2B5EF4-FFF2-40B4-BE49-F238E27FC236}">
                  <a16:creationId xmlns:a16="http://schemas.microsoft.com/office/drawing/2014/main" id="{8323FD0C-F26A-440B-BF1A-07A6C59EF288}"/>
                </a:ext>
              </a:extLst>
            </p:cNvPr>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Composite primary key</a:t>
              </a:r>
            </a:p>
          </p:txBody>
        </p:sp>
        <p:sp>
          <p:nvSpPr>
            <p:cNvPr id="43019" name="AutoShape 11">
              <a:extLst>
                <a:ext uri="{FF2B5EF4-FFF2-40B4-BE49-F238E27FC236}">
                  <a16:creationId xmlns:a16="http://schemas.microsoft.com/office/drawing/2014/main" id="{D2B9343C-54B8-4B91-8E58-584FF35D9ED9}"/>
                </a:ext>
              </a:extLst>
            </p:cNvPr>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3016" name="Text Box 12">
            <a:extLst>
              <a:ext uri="{FF2B5EF4-FFF2-40B4-BE49-F238E27FC236}">
                <a16:creationId xmlns:a16="http://schemas.microsoft.com/office/drawing/2014/main" id="{6BCDC1EC-6A04-4853-81FB-D60CDF8DFB5F}"/>
              </a:ext>
            </a:extLst>
          </p:cNvPr>
          <p:cNvSpPr txBox="1">
            <a:spLocks noChangeArrowheads="1"/>
          </p:cNvSpPr>
          <p:nvPr/>
        </p:nvSpPr>
        <p:spPr bwMode="auto">
          <a:xfrm>
            <a:off x="2109789"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5-13 Example of mapping an M:N relationship (cont.)</a:t>
            </a:r>
          </a:p>
        </p:txBody>
      </p:sp>
      <p:sp>
        <p:nvSpPr>
          <p:cNvPr id="43017" name="Text Box 13">
            <a:extLst>
              <a:ext uri="{FF2B5EF4-FFF2-40B4-BE49-F238E27FC236}">
                <a16:creationId xmlns:a16="http://schemas.microsoft.com/office/drawing/2014/main" id="{42636D68-E6B9-4839-8715-3E6BD383EDC8}"/>
              </a:ext>
            </a:extLst>
          </p:cNvPr>
          <p:cNvSpPr txBox="1">
            <a:spLocks noChangeArrowheads="1"/>
          </p:cNvSpPr>
          <p:nvPr/>
        </p:nvSpPr>
        <p:spPr bwMode="auto">
          <a:xfrm>
            <a:off x="3302001"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Three resulting relations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Effect transition="in" filter="blinds(horizontal)">
                                      <p:cBhvr>
                                        <p:cTn id="7" dur="500"/>
                                        <p:tgtEl>
                                          <p:spTgt spid="203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79E7242B-8F97-4CAA-8EE9-F0125FEC0E0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BE73E0C-D5B7-42AE-8AEA-ACD22359DBDE}" type="slidenum">
              <a:rPr lang="en-US" altLang="en-US" smtClean="0">
                <a:solidFill>
                  <a:srgbClr val="000000"/>
                </a:solidFill>
                <a:latin typeface="Arial" panose="020B0604020202020204" pitchFamily="34" charset="0"/>
              </a:rPr>
              <a:pPr eaLnBrk="1" hangingPunct="1">
                <a:defRPr/>
              </a:pPr>
              <a:t>26</a:t>
            </a:fld>
            <a:endParaRPr lang="en-US" altLang="en-US">
              <a:solidFill>
                <a:srgbClr val="000000"/>
              </a:solidFill>
              <a:latin typeface="Arial" panose="020B0604020202020204" pitchFamily="34" charset="0"/>
            </a:endParaRPr>
          </a:p>
        </p:txBody>
      </p:sp>
      <p:sp>
        <p:nvSpPr>
          <p:cNvPr id="44035" name="Text Box 5">
            <a:extLst>
              <a:ext uri="{FF2B5EF4-FFF2-40B4-BE49-F238E27FC236}">
                <a16:creationId xmlns:a16="http://schemas.microsoft.com/office/drawing/2014/main" id="{5A4EB251-F95F-49C7-8D2C-406A02F670A7}"/>
              </a:ext>
            </a:extLst>
          </p:cNvPr>
          <p:cNvSpPr txBox="1">
            <a:spLocks noChangeArrowheads="1"/>
          </p:cNvSpPr>
          <p:nvPr/>
        </p:nvSpPr>
        <p:spPr bwMode="auto">
          <a:xfrm>
            <a:off x="2406651"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5-14 Example of mapping a binary 1:1 relationship</a:t>
            </a:r>
          </a:p>
        </p:txBody>
      </p:sp>
      <p:sp>
        <p:nvSpPr>
          <p:cNvPr id="44036" name="Text Box 6">
            <a:extLst>
              <a:ext uri="{FF2B5EF4-FFF2-40B4-BE49-F238E27FC236}">
                <a16:creationId xmlns:a16="http://schemas.microsoft.com/office/drawing/2014/main" id="{1E746286-D518-4486-8385-EBE993FB66E8}"/>
              </a:ext>
            </a:extLst>
          </p:cNvPr>
          <p:cNvSpPr txBox="1">
            <a:spLocks noChangeArrowheads="1"/>
          </p:cNvSpPr>
          <p:nvPr/>
        </p:nvSpPr>
        <p:spPr bwMode="auto">
          <a:xfrm>
            <a:off x="3302000" y="812800"/>
            <a:ext cx="425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In_charge relationship (1:1)</a:t>
            </a:r>
          </a:p>
        </p:txBody>
      </p:sp>
      <p:grpSp>
        <p:nvGrpSpPr>
          <p:cNvPr id="2" name="Group 8">
            <a:extLst>
              <a:ext uri="{FF2B5EF4-FFF2-40B4-BE49-F238E27FC236}">
                <a16:creationId xmlns:a16="http://schemas.microsoft.com/office/drawing/2014/main" id="{DA0E1118-92D2-484C-B768-12141EDA3CF2}"/>
              </a:ext>
            </a:extLst>
          </p:cNvPr>
          <p:cNvGrpSpPr>
            <a:grpSpLocks/>
          </p:cNvGrpSpPr>
          <p:nvPr/>
        </p:nvGrpSpPr>
        <p:grpSpPr bwMode="auto">
          <a:xfrm>
            <a:off x="3157539" y="4405313"/>
            <a:ext cx="6389687" cy="990600"/>
            <a:chOff x="336" y="3312"/>
            <a:chExt cx="4025" cy="624"/>
          </a:xfrm>
        </p:grpSpPr>
        <p:sp>
          <p:nvSpPr>
            <p:cNvPr id="44039" name="Text Box 9">
              <a:extLst>
                <a:ext uri="{FF2B5EF4-FFF2-40B4-BE49-F238E27FC236}">
                  <a16:creationId xmlns:a16="http://schemas.microsoft.com/office/drawing/2014/main" id="{4704D435-F5BE-4D08-B223-15E0FD15DDBF}"/>
                </a:ext>
              </a:extLst>
            </p:cNvPr>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Often in 1:1 relationships, one direction is optional</a:t>
              </a:r>
            </a:p>
          </p:txBody>
        </p:sp>
        <p:sp>
          <p:nvSpPr>
            <p:cNvPr id="44040" name="Line 10">
              <a:extLst>
                <a:ext uri="{FF2B5EF4-FFF2-40B4-BE49-F238E27FC236}">
                  <a16:creationId xmlns:a16="http://schemas.microsoft.com/office/drawing/2014/main" id="{B02DE0C4-9242-4C14-84D6-D68CDDBE8993}"/>
                </a:ext>
              </a:extLst>
            </p:cNvPr>
            <p:cNvSpPr>
              <a:spLocks noChangeShapeType="1"/>
            </p:cNvSpPr>
            <p:nvPr/>
          </p:nvSpPr>
          <p:spPr bwMode="auto">
            <a:xfrm flipV="1">
              <a:off x="2880" y="3312"/>
              <a:ext cx="0" cy="24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44038" name="Picture 8">
            <a:extLst>
              <a:ext uri="{FF2B5EF4-FFF2-40B4-BE49-F238E27FC236}">
                <a16:creationId xmlns:a16="http://schemas.microsoft.com/office/drawing/2014/main" id="{BC7339DE-2AB4-49DC-A511-5CDAA7E11E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597026"/>
            <a:ext cx="86614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4B8CDB9D-7D3C-4DB6-8712-59FB9D6F6F2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889199D-94B3-4A3C-8861-DCE38CF5B8BE}" type="slidenum">
              <a:rPr lang="en-US" altLang="en-US" smtClean="0">
                <a:solidFill>
                  <a:srgbClr val="000000"/>
                </a:solidFill>
                <a:latin typeface="Arial" panose="020B0604020202020204" pitchFamily="34" charset="0"/>
              </a:rPr>
              <a:pPr eaLnBrk="1" hangingPunct="1">
                <a:defRPr/>
              </a:pPr>
              <a:t>27</a:t>
            </a:fld>
            <a:endParaRPr lang="en-US" altLang="en-US">
              <a:solidFill>
                <a:srgbClr val="000000"/>
              </a:solidFill>
              <a:latin typeface="Arial" panose="020B0604020202020204" pitchFamily="34" charset="0"/>
            </a:endParaRPr>
          </a:p>
        </p:txBody>
      </p:sp>
      <p:sp>
        <p:nvSpPr>
          <p:cNvPr id="45059" name="Text Box 2">
            <a:extLst>
              <a:ext uri="{FF2B5EF4-FFF2-40B4-BE49-F238E27FC236}">
                <a16:creationId xmlns:a16="http://schemas.microsoft.com/office/drawing/2014/main" id="{94F875A9-2C19-4186-9685-4EA696FCBFF7}"/>
              </a:ext>
            </a:extLst>
          </p:cNvPr>
          <p:cNvSpPr txBox="1">
            <a:spLocks noChangeArrowheads="1"/>
          </p:cNvSpPr>
          <p:nvPr/>
        </p:nvSpPr>
        <p:spPr bwMode="auto">
          <a:xfrm>
            <a:off x="2689226"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Resulting relations</a:t>
            </a:r>
          </a:p>
        </p:txBody>
      </p:sp>
      <p:sp>
        <p:nvSpPr>
          <p:cNvPr id="45060" name="Text Box 5">
            <a:extLst>
              <a:ext uri="{FF2B5EF4-FFF2-40B4-BE49-F238E27FC236}">
                <a16:creationId xmlns:a16="http://schemas.microsoft.com/office/drawing/2014/main" id="{9893C0B2-AD29-45DA-B4C8-BDA72910993B}"/>
              </a:ext>
            </a:extLst>
          </p:cNvPr>
          <p:cNvSpPr txBox="1">
            <a:spLocks noChangeArrowheads="1"/>
          </p:cNvSpPr>
          <p:nvPr/>
        </p:nvSpPr>
        <p:spPr bwMode="auto">
          <a:xfrm>
            <a:off x="1751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5-14 Example of mapping a binary 1:1 relationship (cont.)</a:t>
            </a:r>
          </a:p>
        </p:txBody>
      </p:sp>
      <p:grpSp>
        <p:nvGrpSpPr>
          <p:cNvPr id="2" name="Group 7">
            <a:extLst>
              <a:ext uri="{FF2B5EF4-FFF2-40B4-BE49-F238E27FC236}">
                <a16:creationId xmlns:a16="http://schemas.microsoft.com/office/drawing/2014/main" id="{C2163B28-5E8D-4261-912D-6742E33DF381}"/>
              </a:ext>
            </a:extLst>
          </p:cNvPr>
          <p:cNvGrpSpPr>
            <a:grpSpLocks/>
          </p:cNvGrpSpPr>
          <p:nvPr/>
        </p:nvGrpSpPr>
        <p:grpSpPr bwMode="auto">
          <a:xfrm>
            <a:off x="3157539" y="4405316"/>
            <a:ext cx="6656387" cy="1363663"/>
            <a:chOff x="336" y="3312"/>
            <a:chExt cx="4193" cy="859"/>
          </a:xfrm>
        </p:grpSpPr>
        <p:sp>
          <p:nvSpPr>
            <p:cNvPr id="45063" name="Text Box 8">
              <a:extLst>
                <a:ext uri="{FF2B5EF4-FFF2-40B4-BE49-F238E27FC236}">
                  <a16:creationId xmlns:a16="http://schemas.microsoft.com/office/drawing/2014/main" id="{F76081DE-41C6-4361-B10D-B7D88C0007D5}"/>
                </a:ext>
              </a:extLst>
            </p:cNvPr>
            <p:cNvSpPr txBox="1">
              <a:spLocks noChangeArrowheads="1"/>
            </p:cNvSpPr>
            <p:nvPr/>
          </p:nvSpPr>
          <p:spPr bwMode="auto">
            <a:xfrm>
              <a:off x="336" y="3648"/>
              <a:ext cx="41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solidFill>
                    <a:srgbClr val="990000"/>
                  </a:solidFill>
                  <a:latin typeface="Times New Roman" panose="02020603050405020304" pitchFamily="18" charset="0"/>
                </a:rPr>
                <a:t>Foreign key goes in the relation on the optional side,</a:t>
              </a:r>
            </a:p>
            <a:p>
              <a:pPr eaLnBrk="1" hangingPunct="1">
                <a:spcBef>
                  <a:spcPct val="0"/>
                </a:spcBef>
                <a:buClrTx/>
                <a:buSzTx/>
                <a:buFontTx/>
                <a:buNone/>
              </a:pPr>
              <a:r>
                <a:rPr lang="en-US" altLang="en-US" sz="2400">
                  <a:solidFill>
                    <a:srgbClr val="990000"/>
                  </a:solidFill>
                  <a:latin typeface="Times New Roman" panose="02020603050405020304" pitchFamily="18" charset="0"/>
                </a:rPr>
                <a:t>matching the primary key on the mandatory side</a:t>
              </a:r>
            </a:p>
          </p:txBody>
        </p:sp>
        <p:sp>
          <p:nvSpPr>
            <p:cNvPr id="45064" name="Line 9">
              <a:extLst>
                <a:ext uri="{FF2B5EF4-FFF2-40B4-BE49-F238E27FC236}">
                  <a16:creationId xmlns:a16="http://schemas.microsoft.com/office/drawing/2014/main" id="{2DC8DF70-9DB0-4579-81B3-703981216911}"/>
                </a:ext>
              </a:extLst>
            </p:cNvPr>
            <p:cNvSpPr>
              <a:spLocks noChangeShapeType="1"/>
            </p:cNvSpPr>
            <p:nvPr/>
          </p:nvSpPr>
          <p:spPr bwMode="auto">
            <a:xfrm flipV="1">
              <a:off x="2880" y="3312"/>
              <a:ext cx="0" cy="24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45062" name="Picture 8">
            <a:extLst>
              <a:ext uri="{FF2B5EF4-FFF2-40B4-BE49-F238E27FC236}">
                <a16:creationId xmlns:a16="http://schemas.microsoft.com/office/drawing/2014/main" id="{4BDE98D7-E100-45D4-80D9-4E2DC5BFD3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1598614"/>
            <a:ext cx="85058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633649-735C-4ABD-9081-33ADFFAEB42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2C9F6FC-B47D-4373-B0C8-2BFFC684E450}" type="slidenum">
              <a:rPr lang="en-US" altLang="en-US" smtClean="0">
                <a:solidFill>
                  <a:srgbClr val="000000"/>
                </a:solidFill>
                <a:latin typeface="Arial" panose="020B0604020202020204" pitchFamily="34" charset="0"/>
              </a:rPr>
              <a:pPr eaLnBrk="1" hangingPunct="1">
                <a:defRPr/>
              </a:pPr>
              <a:t>28</a:t>
            </a:fld>
            <a:endParaRPr lang="en-US" altLang="en-US">
              <a:solidFill>
                <a:srgbClr val="000000"/>
              </a:solidFill>
              <a:latin typeface="Arial" panose="020B0604020202020204" pitchFamily="34" charset="0"/>
            </a:endParaRPr>
          </a:p>
        </p:txBody>
      </p:sp>
      <p:sp>
        <p:nvSpPr>
          <p:cNvPr id="206850" name="Rectangle 2">
            <a:extLst>
              <a:ext uri="{FF2B5EF4-FFF2-40B4-BE49-F238E27FC236}">
                <a16:creationId xmlns:a16="http://schemas.microsoft.com/office/drawing/2014/main" id="{910AA5FD-9275-4162-BA93-42ECC576EBEF}"/>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Transforming E-R Diagrams into Relations (cont.)</a:t>
            </a:r>
          </a:p>
        </p:txBody>
      </p:sp>
      <p:sp>
        <p:nvSpPr>
          <p:cNvPr id="206851" name="Rectangle 3">
            <a:extLst>
              <a:ext uri="{FF2B5EF4-FFF2-40B4-BE49-F238E27FC236}">
                <a16:creationId xmlns:a16="http://schemas.microsoft.com/office/drawing/2014/main" id="{19CAB004-47BE-4018-B787-E6C8FD903655}"/>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sz="3600" dirty="0">
                <a:solidFill>
                  <a:srgbClr val="000000"/>
                </a:solidFill>
                <a:effectLst>
                  <a:outerShdw blurRad="38100" dist="38100" dir="2700000" algn="tl">
                    <a:srgbClr val="FFFFFF"/>
                  </a:outerShdw>
                </a:effectLst>
              </a:rPr>
              <a:t>Mapping Associative Entities</a:t>
            </a:r>
          </a:p>
          <a:p>
            <a:pPr lvl="1" eaLnBrk="1" hangingPunct="1">
              <a:lnSpc>
                <a:spcPct val="90000"/>
              </a:lnSpc>
              <a:defRPr/>
            </a:pPr>
            <a:r>
              <a:rPr lang="en-US" sz="3200" dirty="0">
                <a:solidFill>
                  <a:srgbClr val="000000"/>
                </a:solidFill>
                <a:effectLst>
                  <a:outerShdw blurRad="38100" dist="38100" dir="2700000" algn="tl">
                    <a:srgbClr val="FFFFFF"/>
                  </a:outerShdw>
                </a:effectLst>
              </a:rPr>
              <a:t>Identifier Not Assigned </a:t>
            </a:r>
          </a:p>
          <a:p>
            <a:pPr lvl="2" eaLnBrk="1" hangingPunct="1">
              <a:lnSpc>
                <a:spcPct val="90000"/>
              </a:lnSpc>
              <a:defRPr/>
            </a:pPr>
            <a:r>
              <a:rPr lang="en-US" sz="2800" dirty="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hangingPunct="1">
              <a:lnSpc>
                <a:spcPct val="90000"/>
              </a:lnSpc>
              <a:defRPr/>
            </a:pPr>
            <a:r>
              <a:rPr lang="en-US" sz="3200" dirty="0">
                <a:solidFill>
                  <a:srgbClr val="000000"/>
                </a:solidFill>
                <a:effectLst>
                  <a:outerShdw blurRad="38100" dist="38100" dir="2700000" algn="tl">
                    <a:srgbClr val="FFFFFF"/>
                  </a:outerShdw>
                </a:effectLst>
              </a:rPr>
              <a:t>Identifier Assigned </a:t>
            </a:r>
          </a:p>
          <a:p>
            <a:pPr lvl="2" eaLnBrk="1" hangingPunct="1">
              <a:lnSpc>
                <a:spcPct val="90000"/>
              </a:lnSpc>
              <a:defRPr/>
            </a:pPr>
            <a:r>
              <a:rPr lang="en-US" sz="2800" dirty="0">
                <a:solidFill>
                  <a:srgbClr val="000000"/>
                </a:solidFill>
                <a:effectLst>
                  <a:outerShdw blurRad="38100" dist="38100" dir="2700000" algn="tl">
                    <a:srgbClr val="FFFFFF"/>
                  </a:outerShdw>
                </a:effectLst>
              </a:rPr>
              <a:t>It is natural and familiar to end-users</a:t>
            </a:r>
          </a:p>
          <a:p>
            <a:pPr lvl="2" eaLnBrk="1" hangingPunct="1">
              <a:lnSpc>
                <a:spcPct val="90000"/>
              </a:lnSpc>
              <a:defRPr/>
            </a:pPr>
            <a:r>
              <a:rPr lang="en-US" sz="2800" dirty="0">
                <a:solidFill>
                  <a:srgbClr val="000000"/>
                </a:solidFill>
                <a:effectLst>
                  <a:outerShdw blurRad="38100" dist="38100" dir="2700000" algn="tl">
                    <a:srgbClr val="FFFFFF"/>
                  </a:outerShdw>
                </a:effectLst>
              </a:rPr>
              <a:t>Default identifier may not be unique</a:t>
            </a:r>
          </a:p>
          <a:p>
            <a:pPr eaLnBrk="1" hangingPunct="1">
              <a:lnSpc>
                <a:spcPct val="90000"/>
              </a:lnSpc>
              <a:buFont typeface="Wingdings" panose="05000000000000000000" pitchFamily="2" charset="2"/>
              <a:buNone/>
              <a:defRPr/>
            </a:pPr>
            <a:endParaRPr lang="en-US" sz="36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1" end="1"/>
                                            </p:txEl>
                                          </p:spTgt>
                                        </p:tgtEl>
                                        <p:attrNameLst>
                                          <p:attrName>ppt_c</p:attrName>
                                        </p:attrNameLst>
                                      </p:cBhvr>
                                      <p:to>
                                        <a:schemeClr val="accent1"/>
                                      </p:to>
                                    </p:animClr>
                                  </p:subTnLst>
                                </p:cTn>
                              </p:par>
                              <p:par>
                                <p:cTn id="11" presetID="1" presetClass="entr" presetSubtype="0" fill="hold" grpId="0" nodeType="withEffect">
                                  <p:stCondLst>
                                    <p:cond delay="0"/>
                                  </p:stCondLst>
                                  <p:childTnLst>
                                    <p:set>
                                      <p:cBhvr>
                                        <p:cTn id="12" dur="1" fill="hold">
                                          <p:stCondLst>
                                            <p:cond delay="499"/>
                                          </p:stCondLst>
                                        </p:cTn>
                                        <p:tgtEl>
                                          <p:spTgt spid="20685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685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3" end="3"/>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20685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4" end="4"/>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20685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06851">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1C7DA1-F6B8-4E75-B083-62E002493696}"/>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1E36367-DEB9-49FB-B8E7-D6E3D51D1BB2}" type="slidenum">
              <a:rPr lang="en-US" altLang="en-US" smtClean="0">
                <a:solidFill>
                  <a:srgbClr val="000000"/>
                </a:solidFill>
                <a:latin typeface="Arial" panose="020B0604020202020204" pitchFamily="34" charset="0"/>
              </a:rPr>
              <a:pPr eaLnBrk="1" hangingPunct="1">
                <a:defRPr/>
              </a:pPr>
              <a:t>29</a:t>
            </a:fld>
            <a:endParaRPr lang="en-US" altLang="en-US">
              <a:solidFill>
                <a:srgbClr val="000000"/>
              </a:solidFill>
              <a:latin typeface="Arial" panose="020B0604020202020204" pitchFamily="34" charset="0"/>
            </a:endParaRPr>
          </a:p>
        </p:txBody>
      </p:sp>
      <p:sp>
        <p:nvSpPr>
          <p:cNvPr id="48131" name="Text Box 8">
            <a:extLst>
              <a:ext uri="{FF2B5EF4-FFF2-40B4-BE49-F238E27FC236}">
                <a16:creationId xmlns:a16="http://schemas.microsoft.com/office/drawing/2014/main" id="{65DA9026-7812-45AA-BB00-0F4A253B596A}"/>
              </a:ext>
            </a:extLst>
          </p:cNvPr>
          <p:cNvSpPr txBox="1">
            <a:spLocks noChangeArrowheads="1"/>
          </p:cNvSpPr>
          <p:nvPr/>
        </p:nvSpPr>
        <p:spPr bwMode="auto">
          <a:xfrm>
            <a:off x="2663826"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5-15 Example of mapping an associative entity</a:t>
            </a:r>
          </a:p>
        </p:txBody>
      </p:sp>
      <p:sp>
        <p:nvSpPr>
          <p:cNvPr id="48132" name="Text Box 9">
            <a:extLst>
              <a:ext uri="{FF2B5EF4-FFF2-40B4-BE49-F238E27FC236}">
                <a16:creationId xmlns:a16="http://schemas.microsoft.com/office/drawing/2014/main" id="{9A637FFE-B45B-4884-9E7B-FFCF5703247C}"/>
              </a:ext>
            </a:extLst>
          </p:cNvPr>
          <p:cNvSpPr txBox="1">
            <a:spLocks noChangeArrowheads="1"/>
          </p:cNvSpPr>
          <p:nvPr/>
        </p:nvSpPr>
        <p:spPr bwMode="auto">
          <a:xfrm>
            <a:off x="3302001"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An associative entity</a:t>
            </a:r>
          </a:p>
        </p:txBody>
      </p:sp>
      <p:pic>
        <p:nvPicPr>
          <p:cNvPr id="48133" name="Picture 5">
            <a:extLst>
              <a:ext uri="{FF2B5EF4-FFF2-40B4-BE49-F238E27FC236}">
                <a16:creationId xmlns:a16="http://schemas.microsoft.com/office/drawing/2014/main" id="{450B567B-EA4D-4A94-AB5D-4B8AC95D01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8626" y="2163763"/>
            <a:ext cx="8780463"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244738B2-4A1E-4FC6-A80E-15A15F1F4B3C}"/>
              </a:ext>
            </a:extLst>
          </p:cNvPr>
          <p:cNvCxnSpPr/>
          <p:nvPr/>
        </p:nvCxnSpPr>
        <p:spPr bwMode="auto">
          <a:xfrm rot="16200000" flipH="1">
            <a:off x="4775200" y="1277938"/>
            <a:ext cx="1074738" cy="957262"/>
          </a:xfrm>
          <a:prstGeom prst="straightConnector1">
            <a:avLst/>
          </a:prstGeom>
          <a:ln>
            <a:solidFill>
              <a:srgbClr val="FF0000"/>
            </a:solidFill>
            <a:headEnd type="none" w="med" len="med"/>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Relational Model</a:t>
            </a:r>
          </a:p>
        </p:txBody>
      </p:sp>
      <p:sp>
        <p:nvSpPr>
          <p:cNvPr id="3" name="Text Placeholder 2"/>
          <p:cNvSpPr>
            <a:spLocks noGrp="1"/>
          </p:cNvSpPr>
          <p:nvPr>
            <p:ph type="body" idx="1"/>
          </p:nvPr>
        </p:nvSpPr>
        <p:spPr>
          <a:xfrm>
            <a:off x="981635" y="1600201"/>
            <a:ext cx="9229165" cy="4585446"/>
          </a:xfrm>
        </p:spPr>
        <p:txBody>
          <a:bodyPr/>
          <a:lstStyle/>
          <a:p>
            <a:pPr eaLnBrk="1" hangingPunct="1"/>
            <a:r>
              <a:rPr lang="en-US" altLang="en-US" sz="2400" dirty="0"/>
              <a:t>Data structure</a:t>
            </a:r>
          </a:p>
          <a:p>
            <a:pPr lvl="1" eaLnBrk="1" hangingPunct="1"/>
            <a:r>
              <a:rPr lang="en-US" altLang="en-US" dirty="0"/>
              <a:t>Tables (relations), rows, columns</a:t>
            </a:r>
          </a:p>
          <a:p>
            <a:pPr eaLnBrk="1" hangingPunct="1"/>
            <a:r>
              <a:rPr lang="en-US" altLang="en-US" sz="2400" dirty="0"/>
              <a:t>Data manipulation</a:t>
            </a:r>
          </a:p>
          <a:p>
            <a:pPr lvl="1" eaLnBrk="1" hangingPunct="1"/>
            <a:r>
              <a:rPr lang="en-US" altLang="en-US" dirty="0"/>
              <a:t>Powerful S</a:t>
            </a:r>
            <a:r>
              <a:rPr lang="en-US" altLang="en-US" sz="100" dirty="0"/>
              <a:t> </a:t>
            </a:r>
            <a:r>
              <a:rPr lang="en-US" altLang="en-US" dirty="0"/>
              <a:t>Q</a:t>
            </a:r>
            <a:r>
              <a:rPr lang="en-US" altLang="en-US" sz="100" dirty="0"/>
              <a:t> </a:t>
            </a:r>
            <a:r>
              <a:rPr lang="en-US" altLang="en-US" dirty="0"/>
              <a:t>L operations for creating and modifying structures, for retrieving and modifying data</a:t>
            </a:r>
          </a:p>
          <a:p>
            <a:pPr eaLnBrk="1" hangingPunct="1"/>
            <a:r>
              <a:rPr lang="en-US" altLang="en-US" sz="2400" dirty="0"/>
              <a:t>Data integrity</a:t>
            </a:r>
          </a:p>
          <a:p>
            <a:pPr lvl="1" eaLnBrk="1" hangingPunct="1"/>
            <a:r>
              <a:rPr lang="en-US" altLang="en-US" dirty="0"/>
              <a:t>Mechanisms for implementing business rules that maintain integrity of manipulated data</a:t>
            </a:r>
          </a:p>
        </p:txBody>
      </p:sp>
    </p:spTree>
    <p:extLst>
      <p:ext uri="{BB962C8B-B14F-4D97-AF65-F5344CB8AC3E}">
        <p14:creationId xmlns:p14="http://schemas.microsoft.com/office/powerpoint/2010/main" val="31212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9">
            <a:extLst>
              <a:ext uri="{FF2B5EF4-FFF2-40B4-BE49-F238E27FC236}">
                <a16:creationId xmlns:a16="http://schemas.microsoft.com/office/drawing/2014/main" id="{9D12A86F-E06E-417B-80AD-AE45EA9D48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744663"/>
            <a:ext cx="858837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a:extLst>
              <a:ext uri="{FF2B5EF4-FFF2-40B4-BE49-F238E27FC236}">
                <a16:creationId xmlns:a16="http://schemas.microsoft.com/office/drawing/2014/main" id="{2C3486DD-589A-418F-A978-2A5CB61A55A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67F1712-00D6-48EA-8F4C-56E3A19F72FE}" type="slidenum">
              <a:rPr lang="en-US" altLang="en-US" smtClean="0">
                <a:solidFill>
                  <a:srgbClr val="000000"/>
                </a:solidFill>
                <a:latin typeface="Arial" panose="020B0604020202020204" pitchFamily="34" charset="0"/>
              </a:rPr>
              <a:pPr eaLnBrk="1" hangingPunct="1">
                <a:defRPr/>
              </a:pPr>
              <a:t>30</a:t>
            </a:fld>
            <a:endParaRPr lang="en-US" altLang="en-US">
              <a:solidFill>
                <a:srgbClr val="000000"/>
              </a:solidFill>
              <a:latin typeface="Arial" panose="020B0604020202020204" pitchFamily="34" charset="0"/>
            </a:endParaRPr>
          </a:p>
        </p:txBody>
      </p:sp>
      <p:sp>
        <p:nvSpPr>
          <p:cNvPr id="50180" name="Text Box 9">
            <a:extLst>
              <a:ext uri="{FF2B5EF4-FFF2-40B4-BE49-F238E27FC236}">
                <a16:creationId xmlns:a16="http://schemas.microsoft.com/office/drawing/2014/main" id="{766CD94F-0C63-4FDB-A0EE-ACB809FE6ADE}"/>
              </a:ext>
            </a:extLst>
          </p:cNvPr>
          <p:cNvSpPr txBox="1">
            <a:spLocks noChangeArrowheads="1"/>
          </p:cNvSpPr>
          <p:nvPr/>
        </p:nvSpPr>
        <p:spPr bwMode="auto">
          <a:xfrm>
            <a:off x="1979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5-15 Example of mapping an associative entity (cont.)</a:t>
            </a:r>
          </a:p>
        </p:txBody>
      </p:sp>
      <p:sp>
        <p:nvSpPr>
          <p:cNvPr id="50181" name="Text Box 10">
            <a:extLst>
              <a:ext uri="{FF2B5EF4-FFF2-40B4-BE49-F238E27FC236}">
                <a16:creationId xmlns:a16="http://schemas.microsoft.com/office/drawing/2014/main" id="{FE65CD99-1AF6-494E-8A19-D5AB4E8D6FB7}"/>
              </a:ext>
            </a:extLst>
          </p:cNvPr>
          <p:cNvSpPr txBox="1">
            <a:spLocks noChangeArrowheads="1"/>
          </p:cNvSpPr>
          <p:nvPr/>
        </p:nvSpPr>
        <p:spPr bwMode="auto">
          <a:xfrm>
            <a:off x="3302001"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Three resulting relations</a:t>
            </a:r>
          </a:p>
        </p:txBody>
      </p:sp>
      <p:grpSp>
        <p:nvGrpSpPr>
          <p:cNvPr id="2" name="Group 20">
            <a:extLst>
              <a:ext uri="{FF2B5EF4-FFF2-40B4-BE49-F238E27FC236}">
                <a16:creationId xmlns:a16="http://schemas.microsoft.com/office/drawing/2014/main" id="{1458BC2B-9A99-4A55-AF40-108D4CEB77F4}"/>
              </a:ext>
            </a:extLst>
          </p:cNvPr>
          <p:cNvGrpSpPr>
            <a:grpSpLocks/>
          </p:cNvGrpSpPr>
          <p:nvPr/>
        </p:nvGrpSpPr>
        <p:grpSpPr bwMode="auto">
          <a:xfrm>
            <a:off x="1781175" y="3149601"/>
            <a:ext cx="7499350" cy="2695575"/>
            <a:chOff x="363" y="1966"/>
            <a:chExt cx="4724" cy="1698"/>
          </a:xfrm>
        </p:grpSpPr>
        <p:sp>
          <p:nvSpPr>
            <p:cNvPr id="50183" name="Text Box 16">
              <a:extLst>
                <a:ext uri="{FF2B5EF4-FFF2-40B4-BE49-F238E27FC236}">
                  <a16:creationId xmlns:a16="http://schemas.microsoft.com/office/drawing/2014/main" id="{ACCB5C9A-3298-4E01-8572-5DBF1B137697}"/>
                </a:ext>
              </a:extLst>
            </p:cNvPr>
            <p:cNvSpPr txBox="1">
              <a:spLocks noChangeArrowheads="1"/>
            </p:cNvSpPr>
            <p:nvPr/>
          </p:nvSpPr>
          <p:spPr bwMode="auto">
            <a:xfrm>
              <a:off x="609" y="3414"/>
              <a:ext cx="4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Composite primary key formed from the two foreign keys</a:t>
              </a:r>
            </a:p>
          </p:txBody>
        </p:sp>
        <p:sp>
          <p:nvSpPr>
            <p:cNvPr id="50184" name="Rectangle 18">
              <a:extLst>
                <a:ext uri="{FF2B5EF4-FFF2-40B4-BE49-F238E27FC236}">
                  <a16:creationId xmlns:a16="http://schemas.microsoft.com/office/drawing/2014/main" id="{14C8BA58-2823-426F-8768-485963EB6FAF}"/>
                </a:ext>
              </a:extLst>
            </p:cNvPr>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50185" name="Freeform 19">
              <a:extLst>
                <a:ext uri="{FF2B5EF4-FFF2-40B4-BE49-F238E27FC236}">
                  <a16:creationId xmlns:a16="http://schemas.microsoft.com/office/drawing/2014/main" id="{C91B0B4A-73E5-4300-8296-E4020269EA3A}"/>
                </a:ext>
              </a:extLst>
            </p:cNvPr>
            <p:cNvSpPr>
              <a:spLocks/>
            </p:cNvSpPr>
            <p:nvPr/>
          </p:nvSpPr>
          <p:spPr bwMode="auto">
            <a:xfrm>
              <a:off x="363" y="2231"/>
              <a:ext cx="579" cy="1298"/>
            </a:xfrm>
            <a:custGeom>
              <a:avLst/>
              <a:gdLst>
                <a:gd name="T0" fmla="*/ 560 w 579"/>
                <a:gd name="T1" fmla="*/ 1298 h 1298"/>
                <a:gd name="T2" fmla="*/ 3 w 579"/>
                <a:gd name="T3" fmla="*/ 34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8EFCB21-2041-417F-9FFC-6636DF9A5E2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3468015-9818-4110-8285-42C8B5F5A68C}" type="slidenum">
              <a:rPr lang="en-US" altLang="en-US" smtClean="0">
                <a:solidFill>
                  <a:srgbClr val="000000"/>
                </a:solidFill>
                <a:latin typeface="Arial" panose="020B0604020202020204" pitchFamily="34" charset="0"/>
              </a:rPr>
              <a:pPr eaLnBrk="1" hangingPunct="1">
                <a:defRPr/>
              </a:pPr>
              <a:t>31</a:t>
            </a:fld>
            <a:endParaRPr lang="en-US" altLang="en-US">
              <a:solidFill>
                <a:srgbClr val="000000"/>
              </a:solidFill>
              <a:latin typeface="Arial" panose="020B0604020202020204" pitchFamily="34" charset="0"/>
            </a:endParaRPr>
          </a:p>
        </p:txBody>
      </p:sp>
      <p:sp>
        <p:nvSpPr>
          <p:cNvPr id="51203" name="Text Box 5">
            <a:extLst>
              <a:ext uri="{FF2B5EF4-FFF2-40B4-BE49-F238E27FC236}">
                <a16:creationId xmlns:a16="http://schemas.microsoft.com/office/drawing/2014/main" id="{066FBA0D-AC97-4929-9932-FF91FF5ADE15}"/>
              </a:ext>
            </a:extLst>
          </p:cNvPr>
          <p:cNvSpPr txBox="1">
            <a:spLocks noChangeArrowheads="1"/>
          </p:cNvSpPr>
          <p:nvPr/>
        </p:nvSpPr>
        <p:spPr bwMode="auto">
          <a:xfrm>
            <a:off x="2323449" y="228601"/>
            <a:ext cx="81451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5-16 Example of mapping an associative entity with</a:t>
            </a:r>
          </a:p>
          <a:p>
            <a:pPr algn="ctr">
              <a:spcBef>
                <a:spcPct val="0"/>
              </a:spcBef>
              <a:buClrTx/>
              <a:buSzTx/>
              <a:buFontTx/>
              <a:buNone/>
            </a:pPr>
            <a:r>
              <a:rPr lang="en-US" altLang="en-US" sz="2400">
                <a:solidFill>
                  <a:srgbClr val="000000"/>
                </a:solidFill>
                <a:latin typeface="Arial" panose="020B0604020202020204" pitchFamily="34" charset="0"/>
              </a:rPr>
              <a:t> an identifier</a:t>
            </a:r>
          </a:p>
        </p:txBody>
      </p:sp>
      <p:sp>
        <p:nvSpPr>
          <p:cNvPr id="51204" name="Text Box 6">
            <a:extLst>
              <a:ext uri="{FF2B5EF4-FFF2-40B4-BE49-F238E27FC236}">
                <a16:creationId xmlns:a16="http://schemas.microsoft.com/office/drawing/2014/main" id="{4086A4C2-B621-4DFB-8A45-8E5B7D35C6A4}"/>
              </a:ext>
            </a:extLst>
          </p:cNvPr>
          <p:cNvSpPr txBox="1">
            <a:spLocks noChangeArrowheads="1"/>
          </p:cNvSpPr>
          <p:nvPr/>
        </p:nvSpPr>
        <p:spPr bwMode="auto">
          <a:xfrm>
            <a:off x="3259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a) SHIPMENT associative entity</a:t>
            </a:r>
          </a:p>
        </p:txBody>
      </p:sp>
      <p:pic>
        <p:nvPicPr>
          <p:cNvPr id="51205" name="Picture 5">
            <a:extLst>
              <a:ext uri="{FF2B5EF4-FFF2-40B4-BE49-F238E27FC236}">
                <a16:creationId xmlns:a16="http://schemas.microsoft.com/office/drawing/2014/main" id="{3A50C2AB-ECFB-4765-852A-A706544ABA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7038" y="2506664"/>
            <a:ext cx="87820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6">
            <a:extLst>
              <a:ext uri="{FF2B5EF4-FFF2-40B4-BE49-F238E27FC236}">
                <a16:creationId xmlns:a16="http://schemas.microsoft.com/office/drawing/2014/main" id="{38A189F8-2989-44DE-94B3-C9113C1F21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1726" y="1906589"/>
            <a:ext cx="74771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1">
            <a:extLst>
              <a:ext uri="{FF2B5EF4-FFF2-40B4-BE49-F238E27FC236}">
                <a16:creationId xmlns:a16="http://schemas.microsoft.com/office/drawing/2014/main" id="{CFB01CD7-3650-490D-95DB-96D0C927816B}"/>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48C501B-7E2C-4DAD-A2C8-C20AAC60DC4A}" type="slidenum">
              <a:rPr lang="en-US" altLang="en-US" smtClean="0">
                <a:solidFill>
                  <a:srgbClr val="000000"/>
                </a:solidFill>
                <a:latin typeface="Arial" panose="020B0604020202020204" pitchFamily="34" charset="0"/>
              </a:rPr>
              <a:pPr eaLnBrk="1" hangingPunct="1">
                <a:defRPr/>
              </a:pPr>
              <a:t>32</a:t>
            </a:fld>
            <a:endParaRPr lang="en-US" altLang="en-US">
              <a:solidFill>
                <a:srgbClr val="000000"/>
              </a:solidFill>
              <a:latin typeface="Arial" panose="020B0604020202020204" pitchFamily="34" charset="0"/>
            </a:endParaRPr>
          </a:p>
        </p:txBody>
      </p:sp>
      <p:sp>
        <p:nvSpPr>
          <p:cNvPr id="53252" name="Text Box 2">
            <a:extLst>
              <a:ext uri="{FF2B5EF4-FFF2-40B4-BE49-F238E27FC236}">
                <a16:creationId xmlns:a16="http://schemas.microsoft.com/office/drawing/2014/main" id="{9C21ADCC-D0A6-4481-87C4-5233A7EC46CC}"/>
              </a:ext>
            </a:extLst>
          </p:cNvPr>
          <p:cNvSpPr txBox="1">
            <a:spLocks noChangeArrowheads="1"/>
          </p:cNvSpPr>
          <p:nvPr/>
        </p:nvSpPr>
        <p:spPr bwMode="auto">
          <a:xfrm>
            <a:off x="2323449" y="228601"/>
            <a:ext cx="81451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en-US" sz="2400">
                <a:solidFill>
                  <a:srgbClr val="000000"/>
                </a:solidFill>
                <a:latin typeface="Arial" panose="020B0604020202020204" pitchFamily="34" charset="0"/>
              </a:rPr>
              <a:t>Figure 5-16 Example of mapping an associative entity with</a:t>
            </a:r>
          </a:p>
          <a:p>
            <a:pPr algn="ctr">
              <a:spcBef>
                <a:spcPct val="0"/>
              </a:spcBef>
              <a:buClrTx/>
              <a:buSzTx/>
              <a:buFontTx/>
              <a:buNone/>
            </a:pPr>
            <a:r>
              <a:rPr lang="en-US" altLang="en-US" sz="2400">
                <a:solidFill>
                  <a:srgbClr val="000000"/>
                </a:solidFill>
                <a:latin typeface="Arial" panose="020B0604020202020204" pitchFamily="34" charset="0"/>
              </a:rPr>
              <a:t> an identifier (cont.)</a:t>
            </a:r>
          </a:p>
        </p:txBody>
      </p:sp>
      <p:sp>
        <p:nvSpPr>
          <p:cNvPr id="53253" name="Text Box 3">
            <a:extLst>
              <a:ext uri="{FF2B5EF4-FFF2-40B4-BE49-F238E27FC236}">
                <a16:creationId xmlns:a16="http://schemas.microsoft.com/office/drawing/2014/main" id="{B5F28561-A6F1-4CBE-840C-6B0DC95DFAD2}"/>
              </a:ext>
            </a:extLst>
          </p:cNvPr>
          <p:cNvSpPr txBox="1">
            <a:spLocks noChangeArrowheads="1"/>
          </p:cNvSpPr>
          <p:nvPr/>
        </p:nvSpPr>
        <p:spPr bwMode="auto">
          <a:xfrm>
            <a:off x="3259139"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Three resulting relations</a:t>
            </a:r>
          </a:p>
        </p:txBody>
      </p:sp>
      <p:sp>
        <p:nvSpPr>
          <p:cNvPr id="257030" name="Text Box 6">
            <a:extLst>
              <a:ext uri="{FF2B5EF4-FFF2-40B4-BE49-F238E27FC236}">
                <a16:creationId xmlns:a16="http://schemas.microsoft.com/office/drawing/2014/main" id="{3AABFE6E-A8C3-433E-8703-205A940F809D}"/>
              </a:ext>
            </a:extLst>
          </p:cNvPr>
          <p:cNvSpPr txBox="1">
            <a:spLocks noChangeArrowheads="1"/>
          </p:cNvSpPr>
          <p:nvPr/>
        </p:nvSpPr>
        <p:spPr bwMode="auto">
          <a:xfrm>
            <a:off x="5086350" y="3228976"/>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Primary key differs from foreign keys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30"/>
                                        </p:tgtEl>
                                        <p:attrNameLst>
                                          <p:attrName>style.visibility</p:attrName>
                                        </p:attrNameLst>
                                      </p:cBhvr>
                                      <p:to>
                                        <p:strVal val="visible"/>
                                      </p:to>
                                    </p:set>
                                    <p:animEffect transition="in" filter="blinds(horizontal)">
                                      <p:cBhvr>
                                        <p:cTn id="7" dur="500"/>
                                        <p:tgtEl>
                                          <p:spTgt spid="25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39D93A-75CE-4729-ADFE-112448CD8B3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9BC7545-6ED1-4EE3-88E1-514A46B226B3}" type="slidenum">
              <a:rPr lang="en-US" altLang="en-US" smtClean="0">
                <a:solidFill>
                  <a:srgbClr val="000000"/>
                </a:solidFill>
                <a:latin typeface="Arial" panose="020B0604020202020204" pitchFamily="34" charset="0"/>
              </a:rPr>
              <a:pPr eaLnBrk="1" hangingPunct="1">
                <a:defRPr/>
              </a:pPr>
              <a:t>33</a:t>
            </a:fld>
            <a:endParaRPr lang="en-US" altLang="en-US">
              <a:solidFill>
                <a:srgbClr val="000000"/>
              </a:solidFill>
              <a:latin typeface="Arial" panose="020B0604020202020204" pitchFamily="34" charset="0"/>
            </a:endParaRPr>
          </a:p>
        </p:txBody>
      </p:sp>
      <p:sp>
        <p:nvSpPr>
          <p:cNvPr id="209922" name="Rectangle 2">
            <a:extLst>
              <a:ext uri="{FF2B5EF4-FFF2-40B4-BE49-F238E27FC236}">
                <a16:creationId xmlns:a16="http://schemas.microsoft.com/office/drawing/2014/main" id="{A6D49B0E-D020-4803-85D5-332A25B519D2}"/>
              </a:ext>
            </a:extLst>
          </p:cNvPr>
          <p:cNvSpPr>
            <a:spLocks noGrp="1" noChangeArrowheads="1"/>
          </p:cNvSpPr>
          <p:nvPr>
            <p:ph type="title"/>
          </p:nvPr>
        </p:nvSpPr>
        <p:spPr/>
        <p:txBody>
          <a:bodyPr vert="horz" lIns="90488" tIns="44450" rIns="90488" bIns="44450" rtlCol="0" anchor="ctr">
            <a:normAutofit/>
          </a:bodyPr>
          <a:lstStyle/>
          <a:p>
            <a:pPr eaLnBrk="1" hangingPunct="1">
              <a:defRPr/>
            </a:pPr>
            <a:r>
              <a:rPr lang="en-US" dirty="0">
                <a:solidFill>
                  <a:srgbClr val="000000"/>
                </a:solidFill>
                <a:effectLst>
                  <a:outerShdw blurRad="38100" dist="38100" dir="2700000" algn="tl">
                    <a:srgbClr val="FFFFFF"/>
                  </a:outerShdw>
                </a:effectLst>
              </a:rPr>
              <a:t>Transforming E-R Diagrams into Relations (cont.)</a:t>
            </a:r>
          </a:p>
        </p:txBody>
      </p:sp>
      <p:sp>
        <p:nvSpPr>
          <p:cNvPr id="209923" name="Rectangle 3">
            <a:extLst>
              <a:ext uri="{FF2B5EF4-FFF2-40B4-BE49-F238E27FC236}">
                <a16:creationId xmlns:a16="http://schemas.microsoft.com/office/drawing/2014/main" id="{DF79947E-42BE-4BF7-AA56-865CC0B1C869}"/>
              </a:ext>
            </a:extLst>
          </p:cNvPr>
          <p:cNvSpPr>
            <a:spLocks noGrp="1" noChangeArrowheads="1"/>
          </p:cNvSpPr>
          <p:nvPr>
            <p:ph type="body" idx="1"/>
          </p:nvPr>
        </p:nvSpPr>
        <p:spPr/>
        <p:txBody>
          <a:bodyPr vert="horz" lIns="90488" tIns="44450" rIns="90488" bIns="44450" rtlCol="0">
            <a:normAutofit/>
          </a:bodyPr>
          <a:lstStyle/>
          <a:p>
            <a:pPr eaLnBrk="1" hangingPunct="1">
              <a:buFont typeface="Wingdings" panose="05000000000000000000" pitchFamily="2" charset="2"/>
              <a:buNone/>
              <a:defRPr/>
            </a:pPr>
            <a:r>
              <a:rPr lang="en-US" sz="3600" dirty="0">
                <a:solidFill>
                  <a:srgbClr val="000000"/>
                </a:solidFill>
                <a:effectLst>
                  <a:outerShdw blurRad="38100" dist="38100" dir="2700000" algn="tl">
                    <a:srgbClr val="FFFFFF"/>
                  </a:outerShdw>
                </a:effectLst>
              </a:rPr>
              <a:t>Mapping Unary Relationships</a:t>
            </a:r>
          </a:p>
          <a:p>
            <a:pPr lvl="1" eaLnBrk="1" hangingPunct="1">
              <a:defRPr/>
            </a:pPr>
            <a:r>
              <a:rPr lang="en-US" dirty="0">
                <a:solidFill>
                  <a:srgbClr val="000000"/>
                </a:solidFill>
                <a:effectLst>
                  <a:outerShdw blurRad="38100" dist="38100" dir="2700000" algn="tl">
                    <a:srgbClr val="FFFFFF"/>
                  </a:outerShdw>
                </a:effectLst>
              </a:rPr>
              <a:t>One-to-Many–Recursive foreign key in the same relation</a:t>
            </a:r>
          </a:p>
          <a:p>
            <a:pPr lvl="1" eaLnBrk="1" hangingPunct="1">
              <a:defRPr/>
            </a:pPr>
            <a:r>
              <a:rPr lang="en-US" dirty="0">
                <a:solidFill>
                  <a:srgbClr val="000000"/>
                </a:solidFill>
                <a:effectLst>
                  <a:outerShdw blurRad="38100" dist="38100" dir="2700000" algn="tl">
                    <a:srgbClr val="FFFFFF"/>
                  </a:outerShdw>
                </a:effectLst>
              </a:rPr>
              <a:t>Many-to-Many–Two relations:</a:t>
            </a:r>
          </a:p>
          <a:p>
            <a:pPr lvl="2" eaLnBrk="1" hangingPunct="1">
              <a:defRPr/>
            </a:pPr>
            <a:r>
              <a:rPr lang="en-US" sz="2800" dirty="0">
                <a:solidFill>
                  <a:srgbClr val="000000"/>
                </a:solidFill>
                <a:effectLst>
                  <a:outerShdw blurRad="38100" dist="38100" dir="2700000" algn="tl">
                    <a:srgbClr val="FFFFFF"/>
                  </a:outerShdw>
                </a:effectLst>
              </a:rPr>
              <a:t>One for the entity type</a:t>
            </a:r>
          </a:p>
          <a:p>
            <a:pPr lvl="2" eaLnBrk="1" hangingPunct="1">
              <a:defRPr/>
            </a:pPr>
            <a:r>
              <a:rPr lang="en-US" sz="2800" dirty="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7" dur="500"/>
                                        <p:tgtEl>
                                          <p:spTgt spid="209923">
                                            <p:txEl>
                                              <p:pRg st="0" end="0"/>
                                            </p:txEl>
                                          </p:spTgt>
                                        </p:tgtEl>
                                      </p:cBhvr>
                                    </p:animEffect>
                                  </p:childTnLst>
                                  <p:subTnLst>
                                    <p:animClr clrSpc="rgb" dir="cw">
                                      <p:cBhvr override="childStyle">
                                        <p:cTn dur="1" fill="hold" display="0" masterRel="nextClick" afterEffect="1"/>
                                        <p:tgtEl>
                                          <p:spTgt spid="20992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12" dur="500"/>
                                        <p:tgtEl>
                                          <p:spTgt spid="209923">
                                            <p:txEl>
                                              <p:pRg st="1" end="1"/>
                                            </p:txEl>
                                          </p:spTgt>
                                        </p:tgtEl>
                                      </p:cBhvr>
                                    </p:animEffect>
                                  </p:childTnLst>
                                  <p:subTnLst>
                                    <p:animClr clrSpc="rgb" dir="cw">
                                      <p:cBhvr override="childStyle">
                                        <p:cTn dur="1" fill="hold" display="0" masterRel="nextClick" afterEffect="1"/>
                                        <p:tgtEl>
                                          <p:spTgt spid="20992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7" dur="500"/>
                                        <p:tgtEl>
                                          <p:spTgt spid="209923">
                                            <p:txEl>
                                              <p:pRg st="2" end="2"/>
                                            </p:txEl>
                                          </p:spTgt>
                                        </p:tgtEl>
                                      </p:cBhvr>
                                    </p:animEffect>
                                  </p:childTnLst>
                                  <p:subTnLst>
                                    <p:animClr clrSpc="rgb" dir="cw">
                                      <p:cBhvr override="childStyle">
                                        <p:cTn dur="1" fill="hold" display="0" masterRel="nextClick" afterEffect="1"/>
                                        <p:tgtEl>
                                          <p:spTgt spid="209923">
                                            <p:txEl>
                                              <p:pRg st="2" end="2"/>
                                            </p:txEl>
                                          </p:spTgt>
                                        </p:tgtEl>
                                        <p:attrNameLst>
                                          <p:attrName>ppt_c</p:attrName>
                                        </p:attrNameLst>
                                      </p:cBhvr>
                                      <p:to>
                                        <a:schemeClr val="accent1"/>
                                      </p:to>
                                    </p:animClr>
                                  </p:subTnLst>
                                </p:cTn>
                              </p:par>
                              <p:par>
                                <p:cTn id="18" presetID="3" presetClass="entr" presetSubtype="10" fill="hold" grpId="0" nodeType="with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20" dur="500"/>
                                        <p:tgtEl>
                                          <p:spTgt spid="209923">
                                            <p:txEl>
                                              <p:pRg st="3" end="3"/>
                                            </p:txEl>
                                          </p:spTgt>
                                        </p:tgtEl>
                                      </p:cBhvr>
                                    </p:animEffect>
                                  </p:childTnLst>
                                  <p:subTnLst>
                                    <p:animClr clrSpc="rgb" dir="cw">
                                      <p:cBhvr override="childStyle">
                                        <p:cTn dur="1" fill="hold" display="0" masterRel="nextClick" afterEffect="1"/>
                                        <p:tgtEl>
                                          <p:spTgt spid="209923">
                                            <p:txEl>
                                              <p:pRg st="3" end="3"/>
                                            </p:txEl>
                                          </p:spTgt>
                                        </p:tgtEl>
                                        <p:attrNameLst>
                                          <p:attrName>ppt_c</p:attrName>
                                        </p:attrNameLst>
                                      </p:cBhvr>
                                      <p:to>
                                        <a:schemeClr val="accent1"/>
                                      </p:to>
                                    </p:animClr>
                                  </p:subTnLst>
                                </p:cTn>
                              </p:par>
                              <p:par>
                                <p:cTn id="21" presetID="3" presetClass="entr" presetSubtype="10" fill="hold" grpId="0" nodeType="withEffect">
                                  <p:stCondLst>
                                    <p:cond delay="0"/>
                                  </p:stCondLst>
                                  <p:childTnLst>
                                    <p:set>
                                      <p:cBhvr>
                                        <p:cTn id="22" dur="1" fill="hold">
                                          <p:stCondLst>
                                            <p:cond delay="0"/>
                                          </p:stCondLst>
                                        </p:cTn>
                                        <p:tgtEl>
                                          <p:spTgt spid="209923">
                                            <p:txEl>
                                              <p:pRg st="4" end="4"/>
                                            </p:txEl>
                                          </p:spTgt>
                                        </p:tgtEl>
                                        <p:attrNameLst>
                                          <p:attrName>style.visibility</p:attrName>
                                        </p:attrNameLst>
                                      </p:cBhvr>
                                      <p:to>
                                        <p:strVal val="visible"/>
                                      </p:to>
                                    </p:set>
                                    <p:animEffect transition="in" filter="blinds(horizontal)">
                                      <p:cBhvr>
                                        <p:cTn id="23" dur="500"/>
                                        <p:tgtEl>
                                          <p:spTgt spid="209923">
                                            <p:txEl>
                                              <p:pRg st="4" end="4"/>
                                            </p:txEl>
                                          </p:spTgt>
                                        </p:tgtEl>
                                      </p:cBhvr>
                                    </p:animEffect>
                                  </p:childTnLst>
                                  <p:subTnLst>
                                    <p:animClr clrSpc="rgb" dir="cw">
                                      <p:cBhvr override="childStyle">
                                        <p:cTn dur="1" fill="hold" display="0" masterRel="nextClick" afterEffect="1"/>
                                        <p:tgtEl>
                                          <p:spTgt spid="20992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8">
            <a:extLst>
              <a:ext uri="{FF2B5EF4-FFF2-40B4-BE49-F238E27FC236}">
                <a16:creationId xmlns:a16="http://schemas.microsoft.com/office/drawing/2014/main" id="{76ABDC1C-7061-4E87-A800-B0DC7AB1FB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2463" y="4254500"/>
            <a:ext cx="7258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7">
            <a:extLst>
              <a:ext uri="{FF2B5EF4-FFF2-40B4-BE49-F238E27FC236}">
                <a16:creationId xmlns:a16="http://schemas.microsoft.com/office/drawing/2014/main" id="{4687A746-67F3-41EE-B91F-7C2450520E3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3326" y="1260476"/>
            <a:ext cx="7396163"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a:extLst>
              <a:ext uri="{FF2B5EF4-FFF2-40B4-BE49-F238E27FC236}">
                <a16:creationId xmlns:a16="http://schemas.microsoft.com/office/drawing/2014/main" id="{FA675876-5261-46AC-B424-F44E72A1960C}"/>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3CDFF35-B672-4069-9E9F-2B0986F4E8CE}" type="slidenum">
              <a:rPr lang="en-US" altLang="en-US" smtClean="0">
                <a:solidFill>
                  <a:srgbClr val="000000"/>
                </a:solidFill>
                <a:latin typeface="Arial" panose="020B0604020202020204" pitchFamily="34" charset="0"/>
              </a:rPr>
              <a:pPr eaLnBrk="1" hangingPunct="1">
                <a:defRPr/>
              </a:pPr>
              <a:t>34</a:t>
            </a:fld>
            <a:endParaRPr lang="en-US" altLang="en-US">
              <a:solidFill>
                <a:srgbClr val="000000"/>
              </a:solidFill>
              <a:latin typeface="Arial" panose="020B0604020202020204" pitchFamily="34" charset="0"/>
            </a:endParaRPr>
          </a:p>
        </p:txBody>
      </p:sp>
      <p:sp>
        <p:nvSpPr>
          <p:cNvPr id="57349" name="Text Box 4">
            <a:extLst>
              <a:ext uri="{FF2B5EF4-FFF2-40B4-BE49-F238E27FC236}">
                <a16:creationId xmlns:a16="http://schemas.microsoft.com/office/drawing/2014/main" id="{2850253C-2375-481D-88C7-6B33CE12644B}"/>
              </a:ext>
            </a:extLst>
          </p:cNvPr>
          <p:cNvSpPr txBox="1">
            <a:spLocks noChangeArrowheads="1"/>
          </p:cNvSpPr>
          <p:nvPr/>
        </p:nvSpPr>
        <p:spPr bwMode="auto">
          <a:xfrm>
            <a:off x="2590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5-17 Mapping a unary 1:N relationship</a:t>
            </a:r>
          </a:p>
        </p:txBody>
      </p:sp>
      <p:sp>
        <p:nvSpPr>
          <p:cNvPr id="57350" name="Text Box 5">
            <a:extLst>
              <a:ext uri="{FF2B5EF4-FFF2-40B4-BE49-F238E27FC236}">
                <a16:creationId xmlns:a16="http://schemas.microsoft.com/office/drawing/2014/main" id="{36D35DAE-4050-4266-B205-B1623C6EF800}"/>
              </a:ext>
            </a:extLst>
          </p:cNvPr>
          <p:cNvSpPr txBox="1">
            <a:spLocks noChangeArrowheads="1"/>
          </p:cNvSpPr>
          <p:nvPr/>
        </p:nvSpPr>
        <p:spPr bwMode="auto">
          <a:xfrm>
            <a:off x="2846388" y="2800350"/>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400">
                <a:solidFill>
                  <a:srgbClr val="990000"/>
                </a:solidFill>
                <a:latin typeface="Times New Roman" panose="02020603050405020304" pitchFamily="18" charset="0"/>
              </a:rPr>
              <a:t>(a) EMPLOYEE entity with unary relationship</a:t>
            </a:r>
          </a:p>
        </p:txBody>
      </p:sp>
      <p:sp>
        <p:nvSpPr>
          <p:cNvPr id="57351" name="Text Box 6">
            <a:extLst>
              <a:ext uri="{FF2B5EF4-FFF2-40B4-BE49-F238E27FC236}">
                <a16:creationId xmlns:a16="http://schemas.microsoft.com/office/drawing/2014/main" id="{2007F675-B867-43CC-8E85-2B7FF195A7F0}"/>
              </a:ext>
            </a:extLst>
          </p:cNvPr>
          <p:cNvSpPr txBox="1">
            <a:spLocks noChangeArrowheads="1"/>
          </p:cNvSpPr>
          <p:nvPr/>
        </p:nvSpPr>
        <p:spPr bwMode="auto">
          <a:xfrm>
            <a:off x="1776413" y="4786314"/>
            <a:ext cx="152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400">
                <a:solidFill>
                  <a:srgbClr val="990000"/>
                </a:solidFill>
                <a:latin typeface="Times New Roman" panose="02020603050405020304" pitchFamily="18" charset="0"/>
              </a:rPr>
              <a:t>(b) EMPLOYEE relation with recursive foreign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barn(inVertical)">
                                      <p:cBhvr>
                                        <p:cTn id="7" dur="500"/>
                                        <p:tgtEl>
                                          <p:spTgt spid="5734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7350"/>
                                        </p:tgtEl>
                                        <p:attrNameLst>
                                          <p:attrName>style.visibility</p:attrName>
                                        </p:attrNameLst>
                                      </p:cBhvr>
                                      <p:to>
                                        <p:strVal val="visible"/>
                                      </p:to>
                                    </p:set>
                                    <p:animEffect transition="in" filter="barn(inVertical)">
                                      <p:cBhvr>
                                        <p:cTn id="10" dur="500"/>
                                        <p:tgtEl>
                                          <p:spTgt spid="5735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7346"/>
                                        </p:tgtEl>
                                        <p:attrNameLst>
                                          <p:attrName>style.visibility</p:attrName>
                                        </p:attrNameLst>
                                      </p:cBhvr>
                                      <p:to>
                                        <p:strVal val="visible"/>
                                      </p:to>
                                    </p:set>
                                    <p:animEffect transition="in" filter="barn(inVertical)">
                                      <p:cBhvr>
                                        <p:cTn id="15" dur="500"/>
                                        <p:tgtEl>
                                          <p:spTgt spid="5734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351"/>
                                        </p:tgtEl>
                                        <p:attrNameLst>
                                          <p:attrName>style.visibility</p:attrName>
                                        </p:attrNameLst>
                                      </p:cBhvr>
                                      <p:to>
                                        <p:strVal val="visible"/>
                                      </p:to>
                                    </p:set>
                                    <p:animEffect transition="in" filter="barn(inVertical)">
                                      <p:cBhvr>
                                        <p:cTn id="18"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P spid="573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779BA0AE-E2A4-49D6-B582-49E6AFBFCD3F}"/>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9CB4254B-7F7C-45AE-B285-BE4EBAA8BA84}" type="slidenum">
              <a:rPr lang="en-US" altLang="en-US" smtClean="0">
                <a:solidFill>
                  <a:srgbClr val="000000"/>
                </a:solidFill>
                <a:latin typeface="Arial" panose="020B0604020202020204" pitchFamily="34" charset="0"/>
              </a:rPr>
              <a:pPr eaLnBrk="1" hangingPunct="1">
                <a:defRPr/>
              </a:pPr>
              <a:t>35</a:t>
            </a:fld>
            <a:endParaRPr lang="en-US" altLang="en-US">
              <a:solidFill>
                <a:srgbClr val="000000"/>
              </a:solidFill>
              <a:latin typeface="Arial" panose="020B0604020202020204" pitchFamily="34" charset="0"/>
            </a:endParaRPr>
          </a:p>
        </p:txBody>
      </p:sp>
      <p:sp>
        <p:nvSpPr>
          <p:cNvPr id="59395" name="Text Box 3">
            <a:extLst>
              <a:ext uri="{FF2B5EF4-FFF2-40B4-BE49-F238E27FC236}">
                <a16:creationId xmlns:a16="http://schemas.microsoft.com/office/drawing/2014/main" id="{196E6168-4595-42EA-81ED-F3CB037A1C75}"/>
              </a:ext>
            </a:extLst>
          </p:cNvPr>
          <p:cNvSpPr txBox="1">
            <a:spLocks noChangeArrowheads="1"/>
          </p:cNvSpPr>
          <p:nvPr/>
        </p:nvSpPr>
        <p:spPr bwMode="auto">
          <a:xfrm>
            <a:off x="2667001"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5-18 Mapping a unary M:N relationship</a:t>
            </a:r>
          </a:p>
        </p:txBody>
      </p:sp>
      <p:sp>
        <p:nvSpPr>
          <p:cNvPr id="59396" name="Text Box 4">
            <a:extLst>
              <a:ext uri="{FF2B5EF4-FFF2-40B4-BE49-F238E27FC236}">
                <a16:creationId xmlns:a16="http://schemas.microsoft.com/office/drawing/2014/main" id="{C33C494F-03A4-4518-BA6F-EF545E61ACD3}"/>
              </a:ext>
            </a:extLst>
          </p:cNvPr>
          <p:cNvSpPr txBox="1">
            <a:spLocks noChangeArrowheads="1"/>
          </p:cNvSpPr>
          <p:nvPr/>
        </p:nvSpPr>
        <p:spPr bwMode="auto">
          <a:xfrm>
            <a:off x="7072313" y="1027114"/>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990000"/>
                </a:solidFill>
                <a:latin typeface="Times New Roman" panose="02020603050405020304" pitchFamily="18" charset="0"/>
              </a:rPr>
              <a:t>(a) Bill-of-materials relationships (M:N)</a:t>
            </a:r>
          </a:p>
        </p:txBody>
      </p:sp>
      <p:sp>
        <p:nvSpPr>
          <p:cNvPr id="59397" name="Text Box 5">
            <a:extLst>
              <a:ext uri="{FF2B5EF4-FFF2-40B4-BE49-F238E27FC236}">
                <a16:creationId xmlns:a16="http://schemas.microsoft.com/office/drawing/2014/main" id="{C7F66BE4-B0A1-40F9-B5A9-64D7E1D15AC2}"/>
              </a:ext>
            </a:extLst>
          </p:cNvPr>
          <p:cNvSpPr txBox="1">
            <a:spLocks noChangeArrowheads="1"/>
          </p:cNvSpPr>
          <p:nvPr/>
        </p:nvSpPr>
        <p:spPr bwMode="auto">
          <a:xfrm>
            <a:off x="3009900" y="4292601"/>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dirty="0">
                <a:solidFill>
                  <a:srgbClr val="990000"/>
                </a:solidFill>
                <a:latin typeface="Times New Roman" panose="02020603050405020304" pitchFamily="18" charset="0"/>
              </a:rPr>
              <a:t>(b) ITEM and COMPONENT relations</a:t>
            </a:r>
          </a:p>
        </p:txBody>
      </p:sp>
      <p:pic>
        <p:nvPicPr>
          <p:cNvPr id="59398" name="Picture 7">
            <a:extLst>
              <a:ext uri="{FF2B5EF4-FFF2-40B4-BE49-F238E27FC236}">
                <a16:creationId xmlns:a16="http://schemas.microsoft.com/office/drawing/2014/main" id="{8E138D75-3883-4CEB-A443-627012A0A7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6151" y="747714"/>
            <a:ext cx="4765675"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8">
            <a:extLst>
              <a:ext uri="{FF2B5EF4-FFF2-40B4-BE49-F238E27FC236}">
                <a16:creationId xmlns:a16="http://schemas.microsoft.com/office/drawing/2014/main" id="{6372A45B-AEC8-46CF-B34D-B79A0126E1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1425" y="3671888"/>
            <a:ext cx="46053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fade">
                                      <p:cBhvr>
                                        <p:cTn id="7" dur="1000"/>
                                        <p:tgtEl>
                                          <p:spTgt spid="59398"/>
                                        </p:tgtEl>
                                      </p:cBhvr>
                                    </p:animEffect>
                                    <p:anim calcmode="lin" valueType="num">
                                      <p:cBhvr>
                                        <p:cTn id="8" dur="1000" fill="hold"/>
                                        <p:tgtEl>
                                          <p:spTgt spid="59398"/>
                                        </p:tgtEl>
                                        <p:attrNameLst>
                                          <p:attrName>ppt_x</p:attrName>
                                        </p:attrNameLst>
                                      </p:cBhvr>
                                      <p:tavLst>
                                        <p:tav tm="0">
                                          <p:val>
                                            <p:strVal val="#ppt_x"/>
                                          </p:val>
                                        </p:tav>
                                        <p:tav tm="100000">
                                          <p:val>
                                            <p:strVal val="#ppt_x"/>
                                          </p:val>
                                        </p:tav>
                                      </p:tavLst>
                                    </p:anim>
                                    <p:anim calcmode="lin" valueType="num">
                                      <p:cBhvr>
                                        <p:cTn id="9" dur="1000" fill="hold"/>
                                        <p:tgtEl>
                                          <p:spTgt spid="593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fade">
                                      <p:cBhvr>
                                        <p:cTn id="12" dur="1000"/>
                                        <p:tgtEl>
                                          <p:spTgt spid="59396"/>
                                        </p:tgtEl>
                                      </p:cBhvr>
                                    </p:animEffect>
                                    <p:anim calcmode="lin" valueType="num">
                                      <p:cBhvr>
                                        <p:cTn id="13" dur="1000" fill="hold"/>
                                        <p:tgtEl>
                                          <p:spTgt spid="59396"/>
                                        </p:tgtEl>
                                        <p:attrNameLst>
                                          <p:attrName>ppt_x</p:attrName>
                                        </p:attrNameLst>
                                      </p:cBhvr>
                                      <p:tavLst>
                                        <p:tav tm="0">
                                          <p:val>
                                            <p:strVal val="#ppt_x"/>
                                          </p:val>
                                        </p:tav>
                                        <p:tav tm="100000">
                                          <p:val>
                                            <p:strVal val="#ppt_x"/>
                                          </p:val>
                                        </p:tav>
                                      </p:tavLst>
                                    </p:anim>
                                    <p:anim calcmode="lin" valueType="num">
                                      <p:cBhvr>
                                        <p:cTn id="14" dur="1000" fill="hold"/>
                                        <p:tgtEl>
                                          <p:spTgt spid="5939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9397"/>
                                        </p:tgtEl>
                                        <p:attrNameLst>
                                          <p:attrName>style.visibility</p:attrName>
                                        </p:attrNameLst>
                                      </p:cBhvr>
                                      <p:to>
                                        <p:strVal val="visible"/>
                                      </p:to>
                                    </p:set>
                                    <p:animEffect transition="in" filter="barn(inVertical)">
                                      <p:cBhvr>
                                        <p:cTn id="19" dur="500"/>
                                        <p:tgtEl>
                                          <p:spTgt spid="59397"/>
                                        </p:tgtEl>
                                      </p:cBhvr>
                                    </p:animEffect>
                                  </p:childTnLst>
                                </p:cTn>
                              </p:par>
                              <p:par>
                                <p:cTn id="20" presetID="16" presetClass="entr" presetSubtype="21" fill="hold" nodeType="with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barn(inVertical)">
                                      <p:cBhvr>
                                        <p:cTn id="22"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10266E-2433-4DF9-9B8C-3BB080CB32D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24CB1218-4601-4323-BE8F-124CBC1B2889}" type="slidenum">
              <a:rPr lang="en-US" altLang="en-US" smtClean="0">
                <a:solidFill>
                  <a:srgbClr val="000000"/>
                </a:solidFill>
                <a:latin typeface="Arial" panose="020B0604020202020204" pitchFamily="34" charset="0"/>
              </a:rPr>
              <a:pPr eaLnBrk="1" hangingPunct="1">
                <a:defRPr/>
              </a:pPr>
              <a:t>36</a:t>
            </a:fld>
            <a:endParaRPr lang="en-US" altLang="en-US">
              <a:solidFill>
                <a:srgbClr val="000000"/>
              </a:solidFill>
              <a:latin typeface="Arial" panose="020B0604020202020204" pitchFamily="34" charset="0"/>
            </a:endParaRPr>
          </a:p>
        </p:txBody>
      </p:sp>
      <p:sp>
        <p:nvSpPr>
          <p:cNvPr id="212994" name="Rectangle 2">
            <a:extLst>
              <a:ext uri="{FF2B5EF4-FFF2-40B4-BE49-F238E27FC236}">
                <a16:creationId xmlns:a16="http://schemas.microsoft.com/office/drawing/2014/main" id="{57BA30FB-18A6-4AC4-83F5-CE1B8A8190F7}"/>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Transforming E-R Diagrams into Relations (cont.)</a:t>
            </a:r>
          </a:p>
        </p:txBody>
      </p:sp>
      <p:sp>
        <p:nvSpPr>
          <p:cNvPr id="212995" name="Rectangle 3">
            <a:extLst>
              <a:ext uri="{FF2B5EF4-FFF2-40B4-BE49-F238E27FC236}">
                <a16:creationId xmlns:a16="http://schemas.microsoft.com/office/drawing/2014/main" id="{3AC2785A-4A8A-4E14-B62B-6F0A73BB9E1D}"/>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US" sz="4000" dirty="0">
                <a:solidFill>
                  <a:srgbClr val="000000"/>
                </a:solidFill>
                <a:effectLst>
                  <a:outerShdw blurRad="38100" dist="38100" dir="2700000" algn="tl">
                    <a:srgbClr val="FFFFFF"/>
                  </a:outerShdw>
                </a:effectLst>
              </a:rPr>
              <a:t>Mapping Ternary (and n-</a:t>
            </a:r>
            <a:r>
              <a:rPr lang="en-US" sz="4000" dirty="0" err="1">
                <a:solidFill>
                  <a:srgbClr val="000000"/>
                </a:solidFill>
                <a:effectLst>
                  <a:outerShdw blurRad="38100" dist="38100" dir="2700000" algn="tl">
                    <a:srgbClr val="FFFFFF"/>
                  </a:outerShdw>
                </a:effectLst>
              </a:rPr>
              <a:t>ary</a:t>
            </a:r>
            <a:r>
              <a:rPr lang="en-US" sz="4000" dirty="0">
                <a:solidFill>
                  <a:srgbClr val="000000"/>
                </a:solidFill>
                <a:effectLst>
                  <a:outerShdw blurRad="38100" dist="38100" dir="2700000" algn="tl">
                    <a:srgbClr val="FFFFFF"/>
                  </a:outerShdw>
                </a:effectLst>
              </a:rPr>
              <a:t>) Relationships</a:t>
            </a:r>
          </a:p>
          <a:p>
            <a:pPr lvl="1" eaLnBrk="1" hangingPunct="1">
              <a:defRPr/>
            </a:pPr>
            <a:r>
              <a:rPr lang="en-US" sz="3600" dirty="0">
                <a:solidFill>
                  <a:srgbClr val="000000"/>
                </a:solidFill>
                <a:effectLst>
                  <a:outerShdw blurRad="38100" dist="38100" dir="2700000" algn="tl">
                    <a:srgbClr val="FFFFFF"/>
                  </a:outerShdw>
                </a:effectLst>
              </a:rPr>
              <a:t>One relation for each entity and one for the associative entity</a:t>
            </a:r>
          </a:p>
          <a:p>
            <a:pPr lvl="1" eaLnBrk="1" hangingPunct="1">
              <a:defRPr/>
            </a:pPr>
            <a:r>
              <a:rPr lang="en-US" sz="3600" dirty="0">
                <a:solidFill>
                  <a:srgbClr val="000000"/>
                </a:solidFill>
                <a:effectLst>
                  <a:outerShdw blurRad="38100" dist="38100" dir="2700000" algn="tl">
                    <a:srgbClr val="FFFFFF"/>
                  </a:outerShdw>
                </a:effectLst>
              </a:rPr>
              <a:t>Associative entity has foreign keys to each entity in the relationship</a:t>
            </a:r>
          </a:p>
          <a:p>
            <a:pPr eaLnBrk="1" hangingPunct="1">
              <a:buFont typeface="Wingdings" panose="05000000000000000000" pitchFamily="2" charset="2"/>
              <a:buNone/>
              <a:defRPr/>
            </a:pPr>
            <a:endParaRPr lang="en-US" sz="40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 calcmode="lin" valueType="num">
                                      <p:cBhvr additive="base">
                                        <p:cTn id="7" dur="500" fill="hold"/>
                                        <p:tgtEl>
                                          <p:spTgt spid="212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2995">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2995">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2995">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additive="base">
                                        <p:cTn id="19" dur="500" fill="hold"/>
                                        <p:tgtEl>
                                          <p:spTgt spid="212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2995">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2995">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3"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9EAA778-F9B9-4A80-92C0-A81B3120E0E8}"/>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72342ABF-C74D-441E-9AAF-8ED182CEA648}" type="slidenum">
              <a:rPr lang="en-US" altLang="en-US" smtClean="0">
                <a:solidFill>
                  <a:srgbClr val="000000"/>
                </a:solidFill>
                <a:latin typeface="Arial" panose="020B0604020202020204" pitchFamily="34" charset="0"/>
              </a:rPr>
              <a:pPr eaLnBrk="1" hangingPunct="1">
                <a:defRPr/>
              </a:pPr>
              <a:t>37</a:t>
            </a:fld>
            <a:endParaRPr lang="en-US" altLang="en-US">
              <a:solidFill>
                <a:srgbClr val="000000"/>
              </a:solidFill>
              <a:latin typeface="Arial" panose="020B0604020202020204" pitchFamily="34" charset="0"/>
            </a:endParaRPr>
          </a:p>
        </p:txBody>
      </p:sp>
      <p:sp>
        <p:nvSpPr>
          <p:cNvPr id="63491" name="Text Box 2">
            <a:extLst>
              <a:ext uri="{FF2B5EF4-FFF2-40B4-BE49-F238E27FC236}">
                <a16:creationId xmlns:a16="http://schemas.microsoft.com/office/drawing/2014/main" id="{18AC8962-F84D-462D-995C-5F9137CF5A97}"/>
              </a:ext>
            </a:extLst>
          </p:cNvPr>
          <p:cNvSpPr txBox="1">
            <a:spLocks noChangeArrowheads="1"/>
          </p:cNvSpPr>
          <p:nvPr/>
        </p:nvSpPr>
        <p:spPr bwMode="auto">
          <a:xfrm>
            <a:off x="3352801"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5-19 Mapping a ternary relationship</a:t>
            </a:r>
          </a:p>
        </p:txBody>
      </p:sp>
      <p:sp>
        <p:nvSpPr>
          <p:cNvPr id="63492" name="Text Box 3">
            <a:extLst>
              <a:ext uri="{FF2B5EF4-FFF2-40B4-BE49-F238E27FC236}">
                <a16:creationId xmlns:a16="http://schemas.microsoft.com/office/drawing/2014/main" id="{7CF86DDE-B25A-4092-A909-F161C6742CF5}"/>
              </a:ext>
            </a:extLst>
          </p:cNvPr>
          <p:cNvSpPr txBox="1">
            <a:spLocks noChangeArrowheads="1"/>
          </p:cNvSpPr>
          <p:nvPr/>
        </p:nvSpPr>
        <p:spPr bwMode="auto">
          <a:xfrm>
            <a:off x="2103438" y="669926"/>
            <a:ext cx="7904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solidFill>
                  <a:srgbClr val="000000"/>
                </a:solidFill>
                <a:latin typeface="Arial" panose="020B0604020202020204" pitchFamily="34" charset="0"/>
              </a:rPr>
              <a:t>a) PATIENT TREATMENT Ternary relationship with associative entity</a:t>
            </a:r>
          </a:p>
        </p:txBody>
      </p:sp>
      <p:pic>
        <p:nvPicPr>
          <p:cNvPr id="63493" name="Picture 5">
            <a:extLst>
              <a:ext uri="{FF2B5EF4-FFF2-40B4-BE49-F238E27FC236}">
                <a16:creationId xmlns:a16="http://schemas.microsoft.com/office/drawing/2014/main" id="{7CD11A25-6213-4985-9726-EAB9F341CB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671639"/>
            <a:ext cx="8780462"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a:extLst>
              <a:ext uri="{FF2B5EF4-FFF2-40B4-BE49-F238E27FC236}">
                <a16:creationId xmlns:a16="http://schemas.microsoft.com/office/drawing/2014/main" id="{DDDF9A19-1A52-4D00-B5F7-D279C5A76FD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27FE402-6F21-423B-B493-037FBF268AD6}" type="slidenum">
              <a:rPr lang="en-US" altLang="en-US" smtClean="0">
                <a:solidFill>
                  <a:srgbClr val="000000"/>
                </a:solidFill>
                <a:latin typeface="Arial" panose="020B0604020202020204" pitchFamily="34" charset="0"/>
              </a:rPr>
              <a:pPr eaLnBrk="1" hangingPunct="1">
                <a:defRPr/>
              </a:pPr>
              <a:t>38</a:t>
            </a:fld>
            <a:endParaRPr lang="en-US" altLang="en-US">
              <a:solidFill>
                <a:srgbClr val="000000"/>
              </a:solidFill>
              <a:latin typeface="Arial" panose="020B0604020202020204" pitchFamily="34" charset="0"/>
            </a:endParaRPr>
          </a:p>
        </p:txBody>
      </p:sp>
      <p:sp>
        <p:nvSpPr>
          <p:cNvPr id="65539" name="Text Box 2">
            <a:extLst>
              <a:ext uri="{FF2B5EF4-FFF2-40B4-BE49-F238E27FC236}">
                <a16:creationId xmlns:a16="http://schemas.microsoft.com/office/drawing/2014/main" id="{7C5740DA-70C2-4FC3-B399-ED2E212ED28D}"/>
              </a:ext>
            </a:extLst>
          </p:cNvPr>
          <p:cNvSpPr txBox="1">
            <a:spLocks noChangeArrowheads="1"/>
          </p:cNvSpPr>
          <p:nvPr/>
        </p:nvSpPr>
        <p:spPr bwMode="auto">
          <a:xfrm>
            <a:off x="2049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b) Mapping the ternary relationship PATIENT TREATMENT</a:t>
            </a:r>
          </a:p>
        </p:txBody>
      </p:sp>
      <p:sp>
        <p:nvSpPr>
          <p:cNvPr id="215044" name="Text Box 4">
            <a:extLst>
              <a:ext uri="{FF2B5EF4-FFF2-40B4-BE49-F238E27FC236}">
                <a16:creationId xmlns:a16="http://schemas.microsoft.com/office/drawing/2014/main" id="{702503FC-A812-4C66-A1B6-FCF45D069802}"/>
              </a:ext>
            </a:extLst>
          </p:cNvPr>
          <p:cNvSpPr txBox="1">
            <a:spLocks noChangeArrowheads="1"/>
          </p:cNvSpPr>
          <p:nvPr/>
        </p:nvSpPr>
        <p:spPr bwMode="auto">
          <a:xfrm>
            <a:off x="1987551" y="4625976"/>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Remember that the primary key MUST be unique</a:t>
            </a:r>
          </a:p>
        </p:txBody>
      </p:sp>
      <p:sp>
        <p:nvSpPr>
          <p:cNvPr id="65541" name="Text Box 5">
            <a:extLst>
              <a:ext uri="{FF2B5EF4-FFF2-40B4-BE49-F238E27FC236}">
                <a16:creationId xmlns:a16="http://schemas.microsoft.com/office/drawing/2014/main" id="{30804611-C56F-4742-B5BA-4C263198B0E0}"/>
              </a:ext>
            </a:extLst>
          </p:cNvPr>
          <p:cNvSpPr txBox="1">
            <a:spLocks noChangeArrowheads="1"/>
          </p:cNvSpPr>
          <p:nvPr/>
        </p:nvSpPr>
        <p:spPr bwMode="auto">
          <a:xfrm>
            <a:off x="2938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5-19 Mapping a ternary relationship (cont.)</a:t>
            </a:r>
          </a:p>
        </p:txBody>
      </p:sp>
      <p:sp>
        <p:nvSpPr>
          <p:cNvPr id="215047" name="Text Box 7">
            <a:extLst>
              <a:ext uri="{FF2B5EF4-FFF2-40B4-BE49-F238E27FC236}">
                <a16:creationId xmlns:a16="http://schemas.microsoft.com/office/drawing/2014/main" id="{27D4EA21-487B-4551-8768-62A1FB6566FC}"/>
              </a:ext>
            </a:extLst>
          </p:cNvPr>
          <p:cNvSpPr txBox="1">
            <a:spLocks noChangeArrowheads="1"/>
          </p:cNvSpPr>
          <p:nvPr/>
        </p:nvSpPr>
        <p:spPr bwMode="auto">
          <a:xfrm>
            <a:off x="3449638" y="4676776"/>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This is why treatment date and time are included in the composite primary key</a:t>
            </a:r>
          </a:p>
        </p:txBody>
      </p:sp>
      <p:sp>
        <p:nvSpPr>
          <p:cNvPr id="215048" name="Text Box 8">
            <a:extLst>
              <a:ext uri="{FF2B5EF4-FFF2-40B4-BE49-F238E27FC236}">
                <a16:creationId xmlns:a16="http://schemas.microsoft.com/office/drawing/2014/main" id="{C9241604-C66E-4202-B8DC-8291115FC812}"/>
              </a:ext>
            </a:extLst>
          </p:cNvPr>
          <p:cNvSpPr txBox="1">
            <a:spLocks noChangeArrowheads="1"/>
          </p:cNvSpPr>
          <p:nvPr/>
        </p:nvSpPr>
        <p:spPr bwMode="auto">
          <a:xfrm>
            <a:off x="5416550" y="4624389"/>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But this makes a very cumbersome key…</a:t>
            </a:r>
          </a:p>
        </p:txBody>
      </p:sp>
      <p:sp>
        <p:nvSpPr>
          <p:cNvPr id="215049" name="Text Box 9">
            <a:extLst>
              <a:ext uri="{FF2B5EF4-FFF2-40B4-BE49-F238E27FC236}">
                <a16:creationId xmlns:a16="http://schemas.microsoft.com/office/drawing/2014/main" id="{128975BE-0089-45A0-938B-65ECFEDC5F39}"/>
              </a:ext>
            </a:extLst>
          </p:cNvPr>
          <p:cNvSpPr txBox="1">
            <a:spLocks noChangeArrowheads="1"/>
          </p:cNvSpPr>
          <p:nvPr/>
        </p:nvSpPr>
        <p:spPr bwMode="auto">
          <a:xfrm>
            <a:off x="7950200" y="4589464"/>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000">
                <a:solidFill>
                  <a:srgbClr val="990000"/>
                </a:solidFill>
                <a:latin typeface="Times New Roman" panose="02020603050405020304" pitchFamily="18" charset="0"/>
              </a:rPr>
              <a:t>It would be better to create a surrogate key like Treatment#</a:t>
            </a:r>
          </a:p>
        </p:txBody>
      </p:sp>
      <p:pic>
        <p:nvPicPr>
          <p:cNvPr id="65545" name="Picture 9">
            <a:extLst>
              <a:ext uri="{FF2B5EF4-FFF2-40B4-BE49-F238E27FC236}">
                <a16:creationId xmlns:a16="http://schemas.microsoft.com/office/drawing/2014/main" id="{BCD94242-2A03-49B9-A29C-B5666C9336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2051050"/>
            <a:ext cx="876776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linds(horizontal)">
                                      <p:cBhvr>
                                        <p:cTn id="7" dur="500"/>
                                        <p:tgtEl>
                                          <p:spTgt spid="215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47"/>
                                        </p:tgtEl>
                                        <p:attrNameLst>
                                          <p:attrName>style.visibility</p:attrName>
                                        </p:attrNameLst>
                                      </p:cBhvr>
                                      <p:to>
                                        <p:strVal val="visible"/>
                                      </p:to>
                                    </p:set>
                                    <p:animEffect transition="in" filter="blinds(horizontal)">
                                      <p:cBhvr>
                                        <p:cTn id="12" dur="500"/>
                                        <p:tgtEl>
                                          <p:spTgt spid="215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48"/>
                                        </p:tgtEl>
                                        <p:attrNameLst>
                                          <p:attrName>style.visibility</p:attrName>
                                        </p:attrNameLst>
                                      </p:cBhvr>
                                      <p:to>
                                        <p:strVal val="visible"/>
                                      </p:to>
                                    </p:set>
                                    <p:animEffect transition="in" filter="blinds(horizontal)">
                                      <p:cBhvr>
                                        <p:cTn id="17" dur="500"/>
                                        <p:tgtEl>
                                          <p:spTgt spid="2150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9">
                                            <p:txEl>
                                              <p:pRg st="0" end="0"/>
                                            </p:txEl>
                                          </p:spTgt>
                                        </p:tgtEl>
                                        <p:attrNameLst>
                                          <p:attrName>style.visibility</p:attrName>
                                        </p:attrNameLst>
                                      </p:cBhvr>
                                      <p:to>
                                        <p:strVal val="visible"/>
                                      </p:to>
                                    </p:set>
                                    <p:animEffect transition="in" filter="blinds(horizontal)">
                                      <p:cBhvr>
                                        <p:cTn id="22" dur="500"/>
                                        <p:tgtEl>
                                          <p:spTgt spid="2150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7" grpId="0"/>
      <p:bldP spid="21504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08E6DB-8C00-4428-95A2-93D4579EF962}"/>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E040579E-37A0-46E4-9166-926EA9652488}" type="slidenum">
              <a:rPr lang="en-US" altLang="en-US" smtClean="0">
                <a:solidFill>
                  <a:srgbClr val="000000"/>
                </a:solidFill>
                <a:latin typeface="Arial" panose="020B0604020202020204" pitchFamily="34" charset="0"/>
              </a:rPr>
              <a:pPr eaLnBrk="1" hangingPunct="1">
                <a:defRPr/>
              </a:pPr>
              <a:t>39</a:t>
            </a:fld>
            <a:endParaRPr lang="en-US" altLang="en-US">
              <a:solidFill>
                <a:srgbClr val="000000"/>
              </a:solidFill>
              <a:latin typeface="Arial" panose="020B0604020202020204" pitchFamily="34" charset="0"/>
            </a:endParaRPr>
          </a:p>
        </p:txBody>
      </p:sp>
      <p:sp>
        <p:nvSpPr>
          <p:cNvPr id="216066" name="Rectangle 2">
            <a:extLst>
              <a:ext uri="{FF2B5EF4-FFF2-40B4-BE49-F238E27FC236}">
                <a16:creationId xmlns:a16="http://schemas.microsoft.com/office/drawing/2014/main" id="{E9A5E350-A6BB-43BC-858C-5F719595B8F8}"/>
              </a:ext>
            </a:extLst>
          </p:cNvPr>
          <p:cNvSpPr>
            <a:spLocks noGrp="1" noChangeArrowheads="1"/>
          </p:cNvSpPr>
          <p:nvPr>
            <p:ph type="title"/>
          </p:nvPr>
        </p:nvSpPr>
        <p:spPr>
          <a:xfrm>
            <a:off x="838200" y="228600"/>
            <a:ext cx="9144000" cy="1143000"/>
          </a:xfrm>
        </p:spPr>
        <p:txBody>
          <a:bodyPr>
            <a:normAutofit fontScale="90000"/>
          </a:bodyPr>
          <a:lstStyle/>
          <a:p>
            <a:pPr eaLnBrk="1" hangingPunct="1">
              <a:defRPr/>
            </a:pPr>
            <a:r>
              <a:rPr lang="en-US" dirty="0">
                <a:solidFill>
                  <a:srgbClr val="000000"/>
                </a:solidFill>
                <a:effectLst>
                  <a:outerShdw blurRad="38100" dist="38100" dir="2700000" algn="tl">
                    <a:srgbClr val="FFFFFF"/>
                  </a:outerShdw>
                </a:effectLst>
              </a:rPr>
              <a:t>Transforming EER Diagrams into Relations</a:t>
            </a:r>
          </a:p>
        </p:txBody>
      </p:sp>
      <p:sp>
        <p:nvSpPr>
          <p:cNvPr id="216067" name="Rectangle 3">
            <a:extLst>
              <a:ext uri="{FF2B5EF4-FFF2-40B4-BE49-F238E27FC236}">
                <a16:creationId xmlns:a16="http://schemas.microsoft.com/office/drawing/2014/main" id="{41747692-CF8E-47C6-924D-A1748745B3F3}"/>
              </a:ext>
            </a:extLst>
          </p:cNvPr>
          <p:cNvSpPr>
            <a:spLocks noGrp="1" noChangeArrowheads="1"/>
          </p:cNvSpPr>
          <p:nvPr>
            <p:ph type="body" idx="1"/>
          </p:nvPr>
        </p:nvSpPr>
        <p:spPr>
          <a:xfrm>
            <a:off x="958788" y="1752600"/>
            <a:ext cx="9252012" cy="4053396"/>
          </a:xfrm>
        </p:spPr>
        <p:txBody>
          <a:bodyPr/>
          <a:lstStyle/>
          <a:p>
            <a:pPr eaLnBrk="1" hangingPunct="1">
              <a:lnSpc>
                <a:spcPct val="90000"/>
              </a:lnSpc>
              <a:buFont typeface="Wingdings" panose="05000000000000000000" pitchFamily="2" charset="2"/>
              <a:buNone/>
              <a:defRPr/>
            </a:pPr>
            <a:r>
              <a:rPr lang="en-US" sz="2600" dirty="0">
                <a:solidFill>
                  <a:srgbClr val="000000"/>
                </a:solidFill>
                <a:effectLst>
                  <a:outerShdw blurRad="38100" dist="38100" dir="2700000" algn="tl">
                    <a:srgbClr val="FFFFFF"/>
                  </a:outerShdw>
                </a:effectLst>
              </a:rPr>
              <a:t>Mapping Supertype/Subtype Relationships</a:t>
            </a:r>
          </a:p>
          <a:p>
            <a:pPr lvl="1" eaLnBrk="1" hangingPunct="1">
              <a:lnSpc>
                <a:spcPct val="90000"/>
              </a:lnSpc>
              <a:defRPr/>
            </a:pPr>
            <a:r>
              <a:rPr lang="en-US" sz="2600" dirty="0">
                <a:solidFill>
                  <a:srgbClr val="000000"/>
                </a:solidFill>
                <a:effectLst>
                  <a:outerShdw blurRad="38100" dist="38100" dir="2700000" algn="tl">
                    <a:srgbClr val="FFFFFF"/>
                  </a:outerShdw>
                </a:effectLst>
              </a:rPr>
              <a:t>One relation for supertype and for each subtype</a:t>
            </a:r>
          </a:p>
          <a:p>
            <a:pPr lvl="1" eaLnBrk="1" hangingPunct="1">
              <a:lnSpc>
                <a:spcPct val="90000"/>
              </a:lnSpc>
              <a:defRPr/>
            </a:pPr>
            <a:r>
              <a:rPr lang="en-US" sz="2600" dirty="0">
                <a:solidFill>
                  <a:srgbClr val="000000"/>
                </a:solidFill>
                <a:effectLst>
                  <a:outerShdw blurRad="38100" dist="38100" dir="2700000" algn="tl">
                    <a:srgbClr val="FFFFFF"/>
                  </a:outerShdw>
                </a:effectLst>
              </a:rPr>
              <a:t>Supertype attributes (including identifier and subtype discriminator) go into supertype relation</a:t>
            </a:r>
          </a:p>
          <a:p>
            <a:pPr lvl="1" eaLnBrk="1" hangingPunct="1">
              <a:lnSpc>
                <a:spcPct val="90000"/>
              </a:lnSpc>
              <a:defRPr/>
            </a:pPr>
            <a:r>
              <a:rPr lang="en-US" sz="2600" dirty="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eaLnBrk="1" hangingPunct="1">
              <a:lnSpc>
                <a:spcPct val="90000"/>
              </a:lnSpc>
              <a:defRPr/>
            </a:pPr>
            <a:r>
              <a:rPr lang="en-US" sz="2600" dirty="0">
                <a:solidFill>
                  <a:srgbClr val="000000"/>
                </a:solidFill>
                <a:effectLst>
                  <a:outerShdw blurRad="38100" dist="38100" dir="2700000" algn="tl">
                    <a:srgbClr val="FFFFFF"/>
                  </a:outerShdw>
                </a:effectLst>
              </a:rPr>
              <a:t>1:1 relationship established between supertype and each subtype, with supertype as primary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6067">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6067">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6067">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6067">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606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DF59F6-7BB4-4FCF-891E-015F2DF5ACC5}"/>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AC7C158-C7F3-48A2-98F6-91EAA97A34F2}"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185346" name="Rectangle 2">
            <a:extLst>
              <a:ext uri="{FF2B5EF4-FFF2-40B4-BE49-F238E27FC236}">
                <a16:creationId xmlns:a16="http://schemas.microsoft.com/office/drawing/2014/main" id="{9615C9A3-3B48-4E06-B6A9-92E69D1A28B9}"/>
              </a:ext>
            </a:extLst>
          </p:cNvPr>
          <p:cNvSpPr>
            <a:spLocks noGrp="1" noChangeArrowheads="1"/>
          </p:cNvSpPr>
          <p:nvPr>
            <p:ph type="title"/>
          </p:nvPr>
        </p:nvSpPr>
        <p:spPr>
          <a:xfrm>
            <a:off x="2209800" y="0"/>
            <a:ext cx="7772400" cy="1143000"/>
          </a:xfrm>
        </p:spPr>
        <p:txBody>
          <a:bodyPr/>
          <a:lstStyle/>
          <a:p>
            <a:pPr eaLnBrk="1" hangingPunct="1">
              <a:defRPr/>
            </a:pPr>
            <a:r>
              <a:rPr lang="en-US">
                <a:solidFill>
                  <a:srgbClr val="000000"/>
                </a:solidFill>
                <a:effectLst>
                  <a:outerShdw blurRad="38100" dist="38100" dir="2700000" algn="tl">
                    <a:srgbClr val="FFFFFF"/>
                  </a:outerShdw>
                </a:effectLst>
              </a:rPr>
              <a:t>Relation</a:t>
            </a:r>
          </a:p>
        </p:txBody>
      </p:sp>
      <p:sp>
        <p:nvSpPr>
          <p:cNvPr id="185347" name="Rectangle 3">
            <a:extLst>
              <a:ext uri="{FF2B5EF4-FFF2-40B4-BE49-F238E27FC236}">
                <a16:creationId xmlns:a16="http://schemas.microsoft.com/office/drawing/2014/main" id="{F4948CBA-5CF6-4E4D-9A9D-892D347ACB7A}"/>
              </a:ext>
            </a:extLst>
          </p:cNvPr>
          <p:cNvSpPr>
            <a:spLocks noGrp="1" noChangeArrowheads="1"/>
          </p:cNvSpPr>
          <p:nvPr>
            <p:ph type="body" idx="1"/>
          </p:nvPr>
        </p:nvSpPr>
        <p:spPr>
          <a:xfrm>
            <a:off x="838200" y="1143000"/>
            <a:ext cx="9525000" cy="5213350"/>
          </a:xfrm>
        </p:spPr>
        <p:txBody>
          <a:bodyPr/>
          <a:lstStyle/>
          <a:p>
            <a:pPr eaLnBrk="1" hangingPunct="1">
              <a:lnSpc>
                <a:spcPct val="80000"/>
              </a:lnSpc>
              <a:defRPr/>
            </a:pPr>
            <a:r>
              <a:rPr lang="en-US" sz="2400" dirty="0">
                <a:solidFill>
                  <a:srgbClr val="000000"/>
                </a:solidFill>
                <a:effectLst>
                  <a:outerShdw blurRad="38100" dist="38100" dir="2700000" algn="tl">
                    <a:srgbClr val="FFFFFF"/>
                  </a:outerShdw>
                </a:effectLst>
              </a:rPr>
              <a:t>Definition: A relation is a named, two-dimensional table of data </a:t>
            </a:r>
          </a:p>
          <a:p>
            <a:pPr eaLnBrk="1" hangingPunct="1">
              <a:lnSpc>
                <a:spcPct val="80000"/>
              </a:lnSpc>
              <a:defRPr/>
            </a:pPr>
            <a:r>
              <a:rPr lang="en-US" sz="2400" dirty="0">
                <a:solidFill>
                  <a:srgbClr val="000000"/>
                </a:solidFill>
                <a:effectLst>
                  <a:outerShdw blurRad="38100" dist="38100" dir="2700000" algn="tl">
                    <a:srgbClr val="FFFFFF"/>
                  </a:outerShdw>
                </a:effectLst>
              </a:rPr>
              <a:t>Table consists of rows (records) and columns (attribute or field)</a:t>
            </a:r>
          </a:p>
          <a:p>
            <a:pPr eaLnBrk="1" hangingPunct="1">
              <a:lnSpc>
                <a:spcPct val="80000"/>
              </a:lnSpc>
              <a:defRPr/>
            </a:pPr>
            <a:r>
              <a:rPr lang="en-US" dirty="0">
                <a:solidFill>
                  <a:srgbClr val="000000"/>
                </a:solidFill>
                <a:effectLst>
                  <a:outerShdw blurRad="38100" dist="38100" dir="2700000" algn="tl">
                    <a:srgbClr val="FFFFFF"/>
                  </a:outerShdw>
                </a:effectLst>
              </a:rPr>
              <a:t>Requirements for a table to qualify as a relation:</a:t>
            </a:r>
          </a:p>
          <a:p>
            <a:pPr lvl="1" eaLnBrk="1" hangingPunct="1">
              <a:lnSpc>
                <a:spcPct val="80000"/>
              </a:lnSpc>
              <a:defRPr/>
            </a:pPr>
            <a:r>
              <a:rPr lang="en-US" sz="2000" dirty="0">
                <a:solidFill>
                  <a:srgbClr val="000000"/>
                </a:solidFill>
                <a:effectLst>
                  <a:outerShdw blurRad="38100" dist="38100" dir="2700000" algn="tl">
                    <a:srgbClr val="FFFFFF"/>
                  </a:outerShdw>
                </a:effectLst>
              </a:rPr>
              <a:t>It must have a unique name</a:t>
            </a:r>
          </a:p>
          <a:p>
            <a:pPr lvl="1" eaLnBrk="1" hangingPunct="1">
              <a:lnSpc>
                <a:spcPct val="80000"/>
              </a:lnSpc>
              <a:defRPr/>
            </a:pPr>
            <a:r>
              <a:rPr lang="en-US" sz="2000" dirty="0">
                <a:solidFill>
                  <a:srgbClr val="000000"/>
                </a:solidFill>
                <a:effectLst>
                  <a:outerShdw blurRad="38100" dist="38100" dir="2700000" algn="tl">
                    <a:srgbClr val="FFFFFF"/>
                  </a:outerShdw>
                </a:effectLst>
              </a:rPr>
              <a:t>Every attribute value must be atomic (not multivalued, not composite)</a:t>
            </a:r>
          </a:p>
          <a:p>
            <a:pPr lvl="1" eaLnBrk="1" hangingPunct="1">
              <a:lnSpc>
                <a:spcPct val="80000"/>
              </a:lnSpc>
              <a:defRPr/>
            </a:pPr>
            <a:r>
              <a:rPr lang="en-US" sz="2000" dirty="0">
                <a:solidFill>
                  <a:srgbClr val="000000"/>
                </a:solidFill>
                <a:effectLst>
                  <a:outerShdw blurRad="38100" dist="38100" dir="2700000" algn="tl">
                    <a:srgbClr val="FFFFFF"/>
                  </a:outerShdw>
                </a:effectLst>
              </a:rPr>
              <a:t>Every row must be unique (can’t have two rows with the same values for all their fields)</a:t>
            </a:r>
          </a:p>
          <a:p>
            <a:pPr lvl="1" eaLnBrk="1" hangingPunct="1">
              <a:lnSpc>
                <a:spcPct val="80000"/>
              </a:lnSpc>
              <a:defRPr/>
            </a:pPr>
            <a:r>
              <a:rPr lang="en-US" sz="2000" dirty="0">
                <a:solidFill>
                  <a:srgbClr val="000000"/>
                </a:solidFill>
                <a:effectLst>
                  <a:outerShdw blurRad="38100" dist="38100" dir="2700000" algn="tl">
                    <a:srgbClr val="FFFFFF"/>
                  </a:outerShdw>
                </a:effectLst>
              </a:rPr>
              <a:t>Attributes (columns) in tables must have unique names</a:t>
            </a:r>
          </a:p>
          <a:p>
            <a:pPr lvl="1" eaLnBrk="1" hangingPunct="1">
              <a:lnSpc>
                <a:spcPct val="80000"/>
              </a:lnSpc>
              <a:defRPr/>
            </a:pPr>
            <a:r>
              <a:rPr lang="en-US" sz="2000" dirty="0">
                <a:solidFill>
                  <a:srgbClr val="000000"/>
                </a:solidFill>
                <a:effectLst>
                  <a:outerShdw blurRad="38100" dist="38100" dir="2700000" algn="tl">
                    <a:srgbClr val="FFFFFF"/>
                  </a:outerShdw>
                </a:effectLst>
              </a:rPr>
              <a:t>The order of the columns must be irrelevant</a:t>
            </a:r>
          </a:p>
          <a:p>
            <a:pPr lvl="1" eaLnBrk="1" hangingPunct="1">
              <a:lnSpc>
                <a:spcPct val="80000"/>
              </a:lnSpc>
              <a:defRPr/>
            </a:pPr>
            <a:r>
              <a:rPr lang="en-US" sz="2000" dirty="0">
                <a:solidFill>
                  <a:srgbClr val="000000"/>
                </a:solidFill>
                <a:effectLst>
                  <a:outerShdw blurRad="38100" dist="38100" dir="2700000" algn="tl">
                    <a:srgbClr val="FFFFFF"/>
                  </a:outerShdw>
                </a:effectLst>
              </a:rPr>
              <a:t>The order of the rows must be irrelevant</a:t>
            </a:r>
          </a:p>
          <a:p>
            <a:pPr lvl="1" eaLnBrk="1" hangingPunct="1">
              <a:lnSpc>
                <a:spcPct val="80000"/>
              </a:lnSpc>
              <a:defRPr/>
            </a:pPr>
            <a:endParaRPr lang="en-US" sz="2000" dirty="0">
              <a:solidFill>
                <a:srgbClr val="000000"/>
              </a:solidFill>
              <a:effectLst>
                <a:outerShdw blurRad="38100" dist="38100" dir="2700000" algn="tl">
                  <a:srgbClr val="FFFFFF"/>
                </a:outerShdw>
              </a:effectLst>
            </a:endParaRPr>
          </a:p>
          <a:p>
            <a:pPr algn="ctr" eaLnBrk="1" hangingPunct="1">
              <a:lnSpc>
                <a:spcPct val="80000"/>
              </a:lnSpc>
              <a:buFont typeface="Wingdings" panose="05000000000000000000" pitchFamily="2" charset="2"/>
              <a:buNone/>
              <a:defRPr/>
            </a:pPr>
            <a:r>
              <a:rPr lang="en-US" sz="2400" dirty="0">
                <a:solidFill>
                  <a:srgbClr val="990000"/>
                </a:solidFill>
              </a:rPr>
              <a:t>NOTE: all </a:t>
            </a:r>
            <a:r>
              <a:rPr lang="en-US" sz="2400" i="1" dirty="0">
                <a:solidFill>
                  <a:srgbClr val="990000"/>
                </a:solidFill>
              </a:rPr>
              <a:t>relations</a:t>
            </a:r>
            <a:r>
              <a:rPr lang="en-US" sz="2400" dirty="0">
                <a:solidFill>
                  <a:srgbClr val="990000"/>
                </a:solidFill>
              </a:rPr>
              <a:t> are in  </a:t>
            </a:r>
            <a:r>
              <a:rPr lang="en-US" b="1" i="1" dirty="0">
                <a:solidFill>
                  <a:srgbClr val="990000"/>
                </a:solidFill>
              </a:rPr>
              <a:t>1</a:t>
            </a:r>
            <a:r>
              <a:rPr lang="en-US" b="1" i="1" baseline="30000" dirty="0">
                <a:solidFill>
                  <a:srgbClr val="990000"/>
                </a:solidFill>
              </a:rPr>
              <a:t>st</a:t>
            </a:r>
            <a:r>
              <a:rPr lang="en-US" b="1" i="1" dirty="0">
                <a:solidFill>
                  <a:srgbClr val="990000"/>
                </a:solidFill>
              </a:rPr>
              <a:t> Normal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34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534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534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534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534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534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534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534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8" end="8"/>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5347">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85347">
                                            <p:txEl>
                                              <p:pRg st="10" end="1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399B406A-6ED9-4458-93BD-0C182C28C847}"/>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D73B6CC-C606-4FEA-9776-3B7420B345B7}" type="slidenum">
              <a:rPr lang="en-US" altLang="en-US" smtClean="0">
                <a:solidFill>
                  <a:srgbClr val="000000"/>
                </a:solidFill>
                <a:latin typeface="Arial" panose="020B0604020202020204" pitchFamily="34" charset="0"/>
              </a:rPr>
              <a:pPr eaLnBrk="1" hangingPunct="1">
                <a:defRPr/>
              </a:pPr>
              <a:t>40</a:t>
            </a:fld>
            <a:endParaRPr lang="en-US" altLang="en-US">
              <a:solidFill>
                <a:srgbClr val="000000"/>
              </a:solidFill>
              <a:latin typeface="Arial" panose="020B0604020202020204" pitchFamily="34" charset="0"/>
            </a:endParaRPr>
          </a:p>
        </p:txBody>
      </p:sp>
      <p:sp>
        <p:nvSpPr>
          <p:cNvPr id="69635" name="Text Box 2">
            <a:extLst>
              <a:ext uri="{FF2B5EF4-FFF2-40B4-BE49-F238E27FC236}">
                <a16:creationId xmlns:a16="http://schemas.microsoft.com/office/drawing/2014/main" id="{95093A77-48B3-4972-967C-74BADCD1BDCC}"/>
              </a:ext>
            </a:extLst>
          </p:cNvPr>
          <p:cNvSpPr txBox="1">
            <a:spLocks noChangeArrowheads="1"/>
          </p:cNvSpPr>
          <p:nvPr/>
        </p:nvSpPr>
        <p:spPr bwMode="auto">
          <a:xfrm>
            <a:off x="2971800" y="228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5-20 Supertype/subtype relationships</a:t>
            </a:r>
          </a:p>
        </p:txBody>
      </p:sp>
      <p:pic>
        <p:nvPicPr>
          <p:cNvPr id="69636" name="Picture 4">
            <a:extLst>
              <a:ext uri="{FF2B5EF4-FFF2-40B4-BE49-F238E27FC236}">
                <a16:creationId xmlns:a16="http://schemas.microsoft.com/office/drawing/2014/main" id="{EDE8D6A5-7E95-4C3B-9E92-9F718A74EB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090614"/>
            <a:ext cx="75057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8AD83EBE-0F88-4672-B738-127DB742EA8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50D80004-7153-46DA-970A-381DBC8C3066}" type="slidenum">
              <a:rPr lang="en-US" altLang="en-US" smtClean="0">
                <a:solidFill>
                  <a:srgbClr val="000000"/>
                </a:solidFill>
                <a:latin typeface="Arial" panose="020B0604020202020204" pitchFamily="34" charset="0"/>
              </a:rPr>
              <a:pPr eaLnBrk="1" hangingPunct="1">
                <a:defRPr/>
              </a:pPr>
              <a:t>41</a:t>
            </a:fld>
            <a:endParaRPr lang="en-US" altLang="en-US">
              <a:solidFill>
                <a:srgbClr val="000000"/>
              </a:solidFill>
              <a:latin typeface="Arial" panose="020B0604020202020204" pitchFamily="34" charset="0"/>
            </a:endParaRPr>
          </a:p>
        </p:txBody>
      </p:sp>
      <p:sp>
        <p:nvSpPr>
          <p:cNvPr id="71683" name="Text Box 3">
            <a:extLst>
              <a:ext uri="{FF2B5EF4-FFF2-40B4-BE49-F238E27FC236}">
                <a16:creationId xmlns:a16="http://schemas.microsoft.com/office/drawing/2014/main" id="{44111B1C-68D5-46A8-B91B-30C9B1F54614}"/>
              </a:ext>
            </a:extLst>
          </p:cNvPr>
          <p:cNvSpPr txBox="1">
            <a:spLocks noChangeArrowheads="1"/>
          </p:cNvSpPr>
          <p:nvPr/>
        </p:nvSpPr>
        <p:spPr bwMode="auto">
          <a:xfrm>
            <a:off x="2438401" y="328614"/>
            <a:ext cx="7428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a:solidFill>
                  <a:srgbClr val="000000"/>
                </a:solidFill>
                <a:latin typeface="Arial" panose="020B0604020202020204" pitchFamily="34" charset="0"/>
              </a:rPr>
              <a:t>Figure 5-21 </a:t>
            </a:r>
          </a:p>
          <a:p>
            <a:pPr>
              <a:spcBef>
                <a:spcPct val="0"/>
              </a:spcBef>
              <a:buClrTx/>
              <a:buSzTx/>
              <a:buFontTx/>
              <a:buNone/>
            </a:pPr>
            <a:r>
              <a:rPr lang="en-US" altLang="en-US" sz="2400">
                <a:solidFill>
                  <a:srgbClr val="000000"/>
                </a:solidFill>
                <a:latin typeface="Arial" panose="020B0604020202020204" pitchFamily="34" charset="0"/>
              </a:rPr>
              <a:t>Mapping Supertype/subtype relationships to relations</a:t>
            </a:r>
          </a:p>
        </p:txBody>
      </p:sp>
      <p:sp>
        <p:nvSpPr>
          <p:cNvPr id="218117" name="Text Box 5">
            <a:extLst>
              <a:ext uri="{FF2B5EF4-FFF2-40B4-BE49-F238E27FC236}">
                <a16:creationId xmlns:a16="http://schemas.microsoft.com/office/drawing/2014/main" id="{3598E7F5-124F-46C4-B892-E55A70E0A9BE}"/>
              </a:ext>
            </a:extLst>
          </p:cNvPr>
          <p:cNvSpPr txBox="1">
            <a:spLocks noChangeArrowheads="1"/>
          </p:cNvSpPr>
          <p:nvPr/>
        </p:nvSpPr>
        <p:spPr bwMode="auto">
          <a:xfrm>
            <a:off x="3233738" y="5037139"/>
            <a:ext cx="6045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solidFill>
                  <a:srgbClr val="990000"/>
                </a:solidFill>
                <a:latin typeface="Times New Roman" panose="02020603050405020304" pitchFamily="18" charset="0"/>
              </a:rPr>
              <a:t>These are implemented as one-to-one relationships</a:t>
            </a:r>
          </a:p>
        </p:txBody>
      </p:sp>
      <p:pic>
        <p:nvPicPr>
          <p:cNvPr id="71685" name="Picture 6">
            <a:extLst>
              <a:ext uri="{FF2B5EF4-FFF2-40B4-BE49-F238E27FC236}">
                <a16:creationId xmlns:a16="http://schemas.microsoft.com/office/drawing/2014/main" id="{1C779DF1-D908-4973-B01C-666611DC58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1482726"/>
            <a:ext cx="885348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linds(horizontal)">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BF661-C027-4E5C-8893-69E4502239FB}"/>
              </a:ext>
            </a:extLst>
          </p:cNvPr>
          <p:cNvSpPr/>
          <p:nvPr/>
        </p:nvSpPr>
        <p:spPr>
          <a:xfrm>
            <a:off x="457200" y="447879"/>
            <a:ext cx="10185400" cy="1938992"/>
          </a:xfrm>
          <a:prstGeom prst="rect">
            <a:avLst/>
          </a:prstGeom>
        </p:spPr>
        <p:txBody>
          <a:bodyPr wrap="square">
            <a:spAutoFit/>
          </a:bodyPr>
          <a:lstStyle/>
          <a:p>
            <a:r>
              <a:rPr lang="en-US" sz="2400" b="1"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The entity integrity rule states that: </a:t>
            </a:r>
            <a:endParaRPr lang="en-US" sz="1600" b="1"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no primary key attribute can be null.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referential integrity must be maintained across all entities.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each entity must have a primary key.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latin typeface="Times New Roman" panose="02020603050405020304" pitchFamily="18" charset="0"/>
                <a:ea typeface="Times New Roman" panose="02020603050405020304" pitchFamily="18" charset="0"/>
              </a:rPr>
              <a:t>D) a primary key must have only one attribute</a:t>
            </a:r>
            <a:endParaRPr lang="en-US" sz="2400" dirty="0"/>
          </a:p>
        </p:txBody>
      </p:sp>
      <p:sp>
        <p:nvSpPr>
          <p:cNvPr id="4" name="Rectangle 3">
            <a:extLst>
              <a:ext uri="{FF2B5EF4-FFF2-40B4-BE49-F238E27FC236}">
                <a16:creationId xmlns:a16="http://schemas.microsoft.com/office/drawing/2014/main" id="{0A34E45D-5FBC-4F73-9C01-7D082C5A8943}"/>
              </a:ext>
            </a:extLst>
          </p:cNvPr>
          <p:cNvSpPr/>
          <p:nvPr/>
        </p:nvSpPr>
        <p:spPr>
          <a:xfrm>
            <a:off x="457200" y="3429000"/>
            <a:ext cx="7015842" cy="1938992"/>
          </a:xfrm>
          <a:prstGeom prst="rect">
            <a:avLst/>
          </a:prstGeom>
        </p:spPr>
        <p:txBody>
          <a:bodyPr wrap="square">
            <a:spAutoFit/>
          </a:bodyPr>
          <a:lstStyle/>
          <a:p>
            <a:r>
              <a:rPr lang="en-US" sz="2400" b="1"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Which of the following are properties of relations? </a:t>
            </a:r>
            <a:endParaRPr lang="en-US" sz="1600" b="1"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A) Each attribute has the same name.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B) No two rows in a relation are identical.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C) There are multivalued attributes in a relation. </a:t>
            </a:r>
            <a:endParaRPr lang="en-US" sz="1600" dirty="0">
              <a:solidFill>
                <a:srgbClr val="000000"/>
              </a:solidFill>
              <a:latin typeface="Palatino Linotype" panose="02040502050505030304" pitchFamily="18" charset="0"/>
              <a:ea typeface="Times New Roman" panose="02020603050405020304" pitchFamily="18" charset="0"/>
              <a:cs typeface="Palatino Linotype" panose="02040502050505030304" pitchFamily="18" charset="0"/>
            </a:endParaRPr>
          </a:p>
          <a:p>
            <a:r>
              <a:rPr lang="en-US" sz="2400" dirty="0">
                <a:solidFill>
                  <a:srgbClr val="000000"/>
                </a:solidFill>
                <a:latin typeface="Times New Roman" panose="02020603050405020304" pitchFamily="18" charset="0"/>
                <a:ea typeface="Times New Roman" panose="02020603050405020304" pitchFamily="18" charset="0"/>
                <a:cs typeface="Palatino Linotype" panose="02040502050505030304" pitchFamily="18" charset="0"/>
              </a:rPr>
              <a:t>D) All columns are numeric. </a:t>
            </a:r>
            <a:endParaRPr lang="en-US" sz="16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endParaRPr>
          </a:p>
        </p:txBody>
      </p:sp>
    </p:spTree>
    <p:extLst>
      <p:ext uri="{BB962C8B-B14F-4D97-AF65-F5344CB8AC3E}">
        <p14:creationId xmlns:p14="http://schemas.microsoft.com/office/powerpoint/2010/main" val="326278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ED8935-30E3-4036-8BB9-973E6C3E1016}"/>
              </a:ext>
            </a:extLst>
          </p:cNvPr>
          <p:cNvSpPr/>
          <p:nvPr/>
        </p:nvSpPr>
        <p:spPr>
          <a:xfrm>
            <a:off x="596900" y="711200"/>
            <a:ext cx="10426700" cy="1754326"/>
          </a:xfrm>
          <a:prstGeom prst="rect">
            <a:avLst/>
          </a:prstGeom>
        </p:spPr>
        <p:txBody>
          <a:bodyPr wrap="square">
            <a:spAutoFit/>
          </a:bodyPr>
          <a:lstStyle/>
          <a:p>
            <a:pPr>
              <a:defRPr/>
            </a:pPr>
            <a:r>
              <a:rPr lang="en-US" sz="2400" b="1" dirty="0">
                <a:solidFill>
                  <a:srgbClr val="000000"/>
                </a:solidFill>
                <a:effectLst>
                  <a:outerShdw blurRad="38100" dist="38100" dir="2700000" algn="tl">
                    <a:srgbClr val="FFFFFF"/>
                  </a:outerShdw>
                </a:effectLst>
              </a:rPr>
              <a:t>1) When Mapping Binary Relationships perform the following</a:t>
            </a:r>
          </a:p>
          <a:p>
            <a:pPr marL="342900" indent="-342900">
              <a:buAutoNum type="alphaUcParenR"/>
              <a:defRPr/>
            </a:pPr>
            <a:r>
              <a:rPr lang="en-US" sz="2000" dirty="0">
                <a:solidFill>
                  <a:srgbClr val="000000"/>
                </a:solidFill>
                <a:effectLst>
                  <a:outerShdw blurRad="38100" dist="38100" dir="2700000" algn="tl">
                    <a:srgbClr val="FFFFFF"/>
                  </a:outerShdw>
                </a:effectLst>
              </a:rPr>
              <a:t>One-to-Many–Primary key on the one side becomes a foreign key on the many side</a:t>
            </a:r>
          </a:p>
          <a:p>
            <a:pPr marL="342900" indent="-342900">
              <a:buAutoNum type="alphaUcParenR"/>
              <a:defRPr/>
            </a:pPr>
            <a:r>
              <a:rPr lang="en-US" sz="2000" dirty="0">
                <a:solidFill>
                  <a:srgbClr val="000000"/>
                </a:solidFill>
                <a:effectLst>
                  <a:outerShdw blurRad="38100" dist="38100" dir="2700000" algn="tl">
                    <a:srgbClr val="FFFFFF"/>
                  </a:outerShdw>
                </a:effectLst>
              </a:rPr>
              <a:t>Many-to-Many–Create a </a:t>
            </a:r>
            <a:r>
              <a:rPr lang="en-US" sz="2000" i="1" dirty="0">
                <a:solidFill>
                  <a:srgbClr val="000000"/>
                </a:solidFill>
              </a:rPr>
              <a:t>new relation</a:t>
            </a:r>
            <a:r>
              <a:rPr lang="en-US" sz="2000" dirty="0">
                <a:solidFill>
                  <a:srgbClr val="000000"/>
                </a:solidFill>
              </a:rPr>
              <a:t> </a:t>
            </a:r>
            <a:r>
              <a:rPr lang="en-US" sz="2000" dirty="0">
                <a:solidFill>
                  <a:srgbClr val="000000"/>
                </a:solidFill>
                <a:effectLst>
                  <a:outerShdw blurRad="38100" dist="38100" dir="2700000" algn="tl">
                    <a:srgbClr val="FFFFFF"/>
                  </a:outerShdw>
                </a:effectLst>
              </a:rPr>
              <a:t>with the primary keys of the two entities as its primary</a:t>
            </a:r>
          </a:p>
          <a:p>
            <a:pPr marL="342900" indent="-342900">
              <a:buAutoNum type="alphaUcParenR"/>
              <a:defRPr/>
            </a:pPr>
            <a:r>
              <a:rPr lang="en-US" sz="2000" dirty="0">
                <a:solidFill>
                  <a:srgbClr val="000000"/>
                </a:solidFill>
                <a:effectLst>
                  <a:outerShdw blurRad="38100" dist="38100" dir="2700000" algn="tl">
                    <a:srgbClr val="FFFFFF"/>
                  </a:outerShdw>
                </a:effectLst>
              </a:rPr>
              <a:t>One-to-One–Primary key on the mandatory side becomes a foreign key on the optional side</a:t>
            </a:r>
          </a:p>
          <a:p>
            <a:pPr marL="342900" indent="-342900">
              <a:buAutoNum type="alphaUcParenR"/>
              <a:defRPr/>
            </a:pPr>
            <a:r>
              <a:rPr lang="en-US" sz="2000" dirty="0">
                <a:solidFill>
                  <a:srgbClr val="000000"/>
                </a:solidFill>
                <a:effectLst>
                  <a:outerShdw blurRad="38100" dist="38100" dir="2700000" algn="tl">
                    <a:srgbClr val="FFFFFF"/>
                  </a:outerShdw>
                </a:effectLst>
              </a:rPr>
              <a:t>All of the Above</a:t>
            </a:r>
          </a:p>
        </p:txBody>
      </p:sp>
      <p:sp>
        <p:nvSpPr>
          <p:cNvPr id="3" name="Rectangle 2">
            <a:extLst>
              <a:ext uri="{FF2B5EF4-FFF2-40B4-BE49-F238E27FC236}">
                <a16:creationId xmlns:a16="http://schemas.microsoft.com/office/drawing/2014/main" id="{96A52A88-AAE6-4876-B45B-583A2925CADA}"/>
              </a:ext>
            </a:extLst>
          </p:cNvPr>
          <p:cNvSpPr/>
          <p:nvPr/>
        </p:nvSpPr>
        <p:spPr>
          <a:xfrm>
            <a:off x="774700" y="3288386"/>
            <a:ext cx="10629900" cy="2000548"/>
          </a:xfrm>
          <a:prstGeom prst="rect">
            <a:avLst/>
          </a:prstGeom>
        </p:spPr>
        <p:txBody>
          <a:bodyPr wrap="square">
            <a:spAutoFit/>
          </a:bodyPr>
          <a:lstStyle/>
          <a:p>
            <a:pPr>
              <a:defRPr/>
            </a:pPr>
            <a:r>
              <a:rPr lang="en-US" sz="2400" b="1" dirty="0">
                <a:solidFill>
                  <a:srgbClr val="000000"/>
                </a:solidFill>
                <a:effectLst>
                  <a:outerShdw blurRad="38100" dist="38100" dir="2700000" algn="tl">
                    <a:srgbClr val="FFFFFF"/>
                  </a:outerShdw>
                </a:effectLst>
              </a:rPr>
              <a:t>2)When Mapping Ternary Relationships perform the following</a:t>
            </a:r>
            <a:r>
              <a:rPr lang="en-US" sz="2400" dirty="0">
                <a:solidFill>
                  <a:srgbClr val="000000"/>
                </a:solidFill>
                <a:effectLst>
                  <a:outerShdw blurRad="38100" dist="38100" dir="2700000" algn="tl">
                    <a:srgbClr val="FFFFFF"/>
                  </a:outerShdw>
                </a:effectLst>
              </a:rPr>
              <a:t>:</a:t>
            </a:r>
          </a:p>
          <a:p>
            <a:pPr>
              <a:defRPr/>
            </a:pPr>
            <a:r>
              <a:rPr lang="en-US" sz="2800" dirty="0">
                <a:solidFill>
                  <a:srgbClr val="000000"/>
                </a:solidFill>
                <a:effectLst>
                  <a:outerShdw blurRad="38100" dist="38100" dir="2700000" algn="tl">
                    <a:srgbClr val="FFFFFF"/>
                  </a:outerShdw>
                </a:effectLst>
              </a:rPr>
              <a:t>A)</a:t>
            </a:r>
            <a:r>
              <a:rPr lang="en-US" sz="2400" dirty="0">
                <a:solidFill>
                  <a:srgbClr val="000000"/>
                </a:solidFill>
                <a:effectLst>
                  <a:outerShdw blurRad="38100" dist="38100" dir="2700000" algn="tl">
                    <a:srgbClr val="FFFFFF"/>
                  </a:outerShdw>
                </a:effectLst>
              </a:rPr>
              <a:t>Merge similar entities into one and one for the associative entity</a:t>
            </a:r>
          </a:p>
          <a:p>
            <a:pPr>
              <a:defRPr/>
            </a:pPr>
            <a:r>
              <a:rPr lang="en-US" sz="2400" dirty="0">
                <a:solidFill>
                  <a:srgbClr val="000000"/>
                </a:solidFill>
                <a:effectLst>
                  <a:outerShdw blurRad="38100" dist="38100" dir="2700000" algn="tl">
                    <a:srgbClr val="FFFFFF"/>
                  </a:outerShdw>
                </a:effectLst>
              </a:rPr>
              <a:t>B) Associative entity has foreign keys to each entity in the relationship</a:t>
            </a:r>
          </a:p>
          <a:p>
            <a:pPr>
              <a:defRPr/>
            </a:pPr>
            <a:r>
              <a:rPr lang="en-US" sz="2400" dirty="0">
                <a:solidFill>
                  <a:srgbClr val="000000"/>
                </a:solidFill>
                <a:effectLst>
                  <a:outerShdw blurRad="38100" dist="38100" dir="2700000" algn="tl">
                    <a:srgbClr val="FFFFFF"/>
                  </a:outerShdw>
                </a:effectLst>
              </a:rPr>
              <a:t>C) Primary key on the mandatory side becomes a foreign key on the optional side</a:t>
            </a:r>
          </a:p>
          <a:p>
            <a:pPr>
              <a:defRPr/>
            </a:pPr>
            <a:r>
              <a:rPr lang="en-US" sz="2400" dirty="0">
                <a:solidFill>
                  <a:srgbClr val="000000"/>
                </a:solidFill>
                <a:effectLst>
                  <a:outerShdw blurRad="38100" dist="38100" dir="2700000" algn="tl">
                    <a:srgbClr val="FFFFFF"/>
                  </a:outerShdw>
                </a:effectLst>
              </a:rPr>
              <a:t>D) All of the Above</a:t>
            </a:r>
          </a:p>
        </p:txBody>
      </p:sp>
    </p:spTree>
    <p:extLst>
      <p:ext uri="{BB962C8B-B14F-4D97-AF65-F5344CB8AC3E}">
        <p14:creationId xmlns:p14="http://schemas.microsoft.com/office/powerpoint/2010/main" val="90123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5CFBA8-2ADB-491A-9D02-79F3EF978770}"/>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67F485A-9AD3-4F88-9E4D-6C7B0E4B659C}" type="slidenum">
              <a:rPr lang="en-US" altLang="en-US" smtClean="0">
                <a:solidFill>
                  <a:srgbClr val="000000"/>
                </a:solidFill>
                <a:latin typeface="Arial" panose="020B0604020202020204" pitchFamily="34" charset="0"/>
              </a:rPr>
              <a:pPr eaLnBrk="1" hangingPunct="1">
                <a:defRPr/>
              </a:pPr>
              <a:t>5</a:t>
            </a:fld>
            <a:endParaRPr lang="en-US" altLang="en-US">
              <a:solidFill>
                <a:srgbClr val="000000"/>
              </a:solidFill>
              <a:latin typeface="Arial" panose="020B0604020202020204" pitchFamily="34" charset="0"/>
            </a:endParaRPr>
          </a:p>
        </p:txBody>
      </p:sp>
      <p:sp>
        <p:nvSpPr>
          <p:cNvPr id="186370" name="Rectangle 2">
            <a:extLst>
              <a:ext uri="{FF2B5EF4-FFF2-40B4-BE49-F238E27FC236}">
                <a16:creationId xmlns:a16="http://schemas.microsoft.com/office/drawing/2014/main" id="{DDA7F1FE-75A0-411F-BD1F-F1AE42754DA3}"/>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Correspondence with E-R Model</a:t>
            </a:r>
          </a:p>
        </p:txBody>
      </p:sp>
      <p:sp>
        <p:nvSpPr>
          <p:cNvPr id="186371" name="Rectangle 3">
            <a:extLst>
              <a:ext uri="{FF2B5EF4-FFF2-40B4-BE49-F238E27FC236}">
                <a16:creationId xmlns:a16="http://schemas.microsoft.com/office/drawing/2014/main" id="{3D16794E-CBE6-4CC6-AAC5-0276DF425EA2}"/>
              </a:ext>
            </a:extLst>
          </p:cNvPr>
          <p:cNvSpPr>
            <a:spLocks noGrp="1" noChangeArrowheads="1"/>
          </p:cNvSpPr>
          <p:nvPr>
            <p:ph type="body" idx="1"/>
          </p:nvPr>
        </p:nvSpPr>
        <p:spPr>
          <a:xfrm>
            <a:off x="838200" y="1518082"/>
            <a:ext cx="9525000" cy="4625266"/>
          </a:xfrm>
        </p:spPr>
        <p:txBody>
          <a:bodyPr>
            <a:normAutofit/>
          </a:bodyPr>
          <a:lstStyle/>
          <a:p>
            <a:pPr eaLnBrk="1" hangingPunct="1">
              <a:lnSpc>
                <a:spcPct val="90000"/>
              </a:lnSpc>
              <a:defRPr/>
            </a:pPr>
            <a:r>
              <a:rPr lang="en-US" dirty="0">
                <a:solidFill>
                  <a:srgbClr val="000000"/>
                </a:solidFill>
                <a:effectLst>
                  <a:outerShdw blurRad="38100" dist="38100" dir="2700000" algn="tl">
                    <a:srgbClr val="FFFFFF"/>
                  </a:outerShdw>
                </a:effectLst>
              </a:rPr>
              <a:t>Relations (tables) correspond with entity types and with many-to-many relationship types</a:t>
            </a:r>
          </a:p>
          <a:p>
            <a:pPr eaLnBrk="1" hangingPunct="1">
              <a:lnSpc>
                <a:spcPct val="90000"/>
              </a:lnSpc>
              <a:defRPr/>
            </a:pPr>
            <a:r>
              <a:rPr lang="en-US" dirty="0">
                <a:solidFill>
                  <a:srgbClr val="000000"/>
                </a:solidFill>
                <a:effectLst>
                  <a:outerShdw blurRad="38100" dist="38100" dir="2700000" algn="tl">
                    <a:srgbClr val="FFFFFF"/>
                  </a:outerShdw>
                </a:effectLst>
              </a:rPr>
              <a:t>Rows correspond with entity instances and with many-to-many relationship instances</a:t>
            </a:r>
          </a:p>
          <a:p>
            <a:pPr eaLnBrk="1" hangingPunct="1">
              <a:lnSpc>
                <a:spcPct val="90000"/>
              </a:lnSpc>
              <a:defRPr/>
            </a:pPr>
            <a:r>
              <a:rPr lang="en-US" dirty="0">
                <a:solidFill>
                  <a:srgbClr val="000000"/>
                </a:solidFill>
                <a:effectLst>
                  <a:outerShdw blurRad="38100" dist="38100" dir="2700000" algn="tl">
                    <a:srgbClr val="FFFFFF"/>
                  </a:outerShdw>
                </a:effectLst>
              </a:rPr>
              <a:t>Columns correspond with attributes</a:t>
            </a:r>
          </a:p>
          <a:p>
            <a:pPr eaLnBrk="1" hangingPunct="1">
              <a:lnSpc>
                <a:spcPct val="90000"/>
              </a:lnSpc>
              <a:defRPr/>
            </a:pPr>
            <a:endParaRPr lang="en-US" dirty="0">
              <a:solidFill>
                <a:srgbClr val="000000"/>
              </a:solidFill>
              <a:effectLst>
                <a:outerShdw blurRad="38100" dist="38100" dir="2700000" algn="tl">
                  <a:srgbClr val="FFFFFF"/>
                </a:outerShdw>
              </a:effectLst>
            </a:endParaRPr>
          </a:p>
          <a:p>
            <a:pPr eaLnBrk="1" hangingPunct="1">
              <a:lnSpc>
                <a:spcPct val="90000"/>
              </a:lnSpc>
              <a:defRPr/>
            </a:pPr>
            <a:r>
              <a:rPr lang="en-US" dirty="0">
                <a:solidFill>
                  <a:srgbClr val="000000"/>
                </a:solidFill>
                <a:effectLst>
                  <a:outerShdw blurRad="38100" dist="38100" dir="2700000" algn="tl">
                    <a:srgbClr val="FFFFFF"/>
                  </a:outerShdw>
                </a:effectLst>
              </a:rPr>
              <a:t>NOTE: The word </a:t>
            </a:r>
            <a:r>
              <a:rPr lang="en-US" sz="3600" b="1" i="1" dirty="0">
                <a:solidFill>
                  <a:srgbClr val="000000"/>
                </a:solidFill>
                <a:effectLst>
                  <a:outerShdw blurRad="38100" dist="38100" dir="2700000" algn="tl">
                    <a:srgbClr val="FFFFFF"/>
                  </a:outerShdw>
                </a:effectLst>
              </a:rPr>
              <a:t>relation</a:t>
            </a:r>
            <a:r>
              <a:rPr lang="en-US" dirty="0">
                <a:solidFill>
                  <a:srgbClr val="000000"/>
                </a:solidFill>
                <a:effectLst>
                  <a:outerShdw blurRad="38100" dist="38100" dir="2700000" algn="tl">
                    <a:srgbClr val="FFFFFF"/>
                  </a:outerShdw>
                </a:effectLst>
              </a:rPr>
              <a:t> (in relational database) is NOT the same as the word </a:t>
            </a:r>
            <a:r>
              <a:rPr lang="en-US" sz="3600" b="1" i="1" dirty="0">
                <a:solidFill>
                  <a:srgbClr val="000000"/>
                </a:solidFill>
                <a:effectLst>
                  <a:outerShdw blurRad="38100" dist="38100" dir="2700000" algn="tl">
                    <a:srgbClr val="FFFFFF"/>
                  </a:outerShdw>
                </a:effectLst>
              </a:rPr>
              <a:t>relationship</a:t>
            </a:r>
            <a:r>
              <a:rPr lang="en-US" dirty="0">
                <a:solidFill>
                  <a:srgbClr val="000000"/>
                </a:solidFill>
                <a:effectLst>
                  <a:outerShdw blurRad="38100" dist="38100" dir="2700000" algn="tl">
                    <a:srgbClr val="FFFFFF"/>
                  </a:outerShdw>
                </a:effectLst>
              </a:rPr>
              <a:t> (in E-R model)</a:t>
            </a:r>
          </a:p>
          <a:p>
            <a:pPr eaLnBrk="1" hangingPunct="1">
              <a:lnSpc>
                <a:spcPct val="90000"/>
              </a:lnSpc>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6371">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6371">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6371">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86371">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1E77D40-BEE0-48DF-82CC-DC71B402577A}"/>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54A07CA-85EC-4A2A-AF33-F4F9E479C207}" type="slidenum">
              <a:rPr lang="en-US" altLang="en-US" smtClean="0">
                <a:solidFill>
                  <a:srgbClr val="000000"/>
                </a:solidFill>
                <a:latin typeface="Arial" panose="020B0604020202020204" pitchFamily="34" charset="0"/>
              </a:rPr>
              <a:pPr eaLnBrk="1" hangingPunct="1">
                <a:defRPr/>
              </a:pPr>
              <a:t>6</a:t>
            </a:fld>
            <a:endParaRPr lang="en-US" altLang="en-US">
              <a:solidFill>
                <a:srgbClr val="000000"/>
              </a:solidFill>
              <a:latin typeface="Arial" panose="020B0604020202020204" pitchFamily="34" charset="0"/>
            </a:endParaRPr>
          </a:p>
        </p:txBody>
      </p:sp>
      <p:sp>
        <p:nvSpPr>
          <p:cNvPr id="187394" name="Rectangle 2">
            <a:extLst>
              <a:ext uri="{FF2B5EF4-FFF2-40B4-BE49-F238E27FC236}">
                <a16:creationId xmlns:a16="http://schemas.microsoft.com/office/drawing/2014/main" id="{357CD7A9-3CB8-4A57-A9C4-44C15229472D}"/>
              </a:ext>
            </a:extLst>
          </p:cNvPr>
          <p:cNvSpPr>
            <a:spLocks noGrp="1" noChangeArrowheads="1"/>
          </p:cNvSpPr>
          <p:nvPr>
            <p:ph type="title"/>
          </p:nvPr>
        </p:nvSpPr>
        <p:spPr/>
        <p:txBody>
          <a:bodyPr/>
          <a:lstStyle/>
          <a:p>
            <a:pPr eaLnBrk="1" hangingPunct="1">
              <a:defRPr/>
            </a:pPr>
            <a:r>
              <a:rPr lang="en-US">
                <a:solidFill>
                  <a:srgbClr val="000000"/>
                </a:solidFill>
                <a:effectLst>
                  <a:outerShdw blurRad="38100" dist="38100" dir="2700000" algn="tl">
                    <a:srgbClr val="FFFFFF"/>
                  </a:outerShdw>
                </a:effectLst>
              </a:rPr>
              <a:t>Key Fields</a:t>
            </a:r>
          </a:p>
        </p:txBody>
      </p:sp>
      <p:sp>
        <p:nvSpPr>
          <p:cNvPr id="187395" name="Rectangle 3">
            <a:extLst>
              <a:ext uri="{FF2B5EF4-FFF2-40B4-BE49-F238E27FC236}">
                <a16:creationId xmlns:a16="http://schemas.microsoft.com/office/drawing/2014/main" id="{438564E1-D636-4AD0-899E-3C90BB59204F}"/>
              </a:ext>
            </a:extLst>
          </p:cNvPr>
          <p:cNvSpPr>
            <a:spLocks noGrp="1" noChangeArrowheads="1"/>
          </p:cNvSpPr>
          <p:nvPr>
            <p:ph type="body" idx="1"/>
          </p:nvPr>
        </p:nvSpPr>
        <p:spPr>
          <a:xfrm>
            <a:off x="838201" y="1828801"/>
            <a:ext cx="9220200" cy="4385568"/>
          </a:xfrm>
        </p:spPr>
        <p:txBody>
          <a:bodyPr/>
          <a:lstStyle/>
          <a:p>
            <a:pPr eaLnBrk="1" hangingPunct="1">
              <a:lnSpc>
                <a:spcPct val="90000"/>
              </a:lnSpc>
              <a:defRPr/>
            </a:pPr>
            <a:r>
              <a:rPr lang="en-US" altLang="en-US" sz="2400" dirty="0">
                <a:solidFill>
                  <a:srgbClr val="000000"/>
                </a:solidFill>
                <a:effectLst>
                  <a:outerShdw blurRad="38100" dist="38100" dir="2700000" algn="tl">
                    <a:srgbClr val="FFFFFF"/>
                  </a:outerShdw>
                </a:effectLst>
              </a:rPr>
              <a:t>Keys are special fields that serve two main purposes:</a:t>
            </a:r>
          </a:p>
          <a:p>
            <a:pPr lvl="1" eaLnBrk="1" hangingPunct="1">
              <a:lnSpc>
                <a:spcPct val="90000"/>
              </a:lnSpc>
              <a:defRPr/>
            </a:pPr>
            <a:r>
              <a:rPr lang="en-US" altLang="en-US" sz="2000" b="1" i="1" dirty="0">
                <a:solidFill>
                  <a:srgbClr val="000000"/>
                </a:solidFill>
                <a:effectLst>
                  <a:outerShdw blurRad="38100" dist="38100" dir="2700000" algn="tl">
                    <a:srgbClr val="FFFFFF"/>
                  </a:outerShdw>
                </a:effectLst>
              </a:rPr>
              <a:t>Primary keys</a:t>
            </a:r>
            <a:r>
              <a:rPr lang="en-US" altLang="en-US" sz="2000" dirty="0">
                <a:solidFill>
                  <a:srgbClr val="000000"/>
                </a:solidFill>
                <a:effectLst>
                  <a:outerShdw blurRad="38100" dist="38100" dir="2700000" algn="tl">
                    <a:srgbClr val="FFFFFF"/>
                  </a:outerShdw>
                </a:effectLst>
              </a:rPr>
              <a:t> are </a:t>
            </a:r>
            <a:r>
              <a:rPr lang="en-US" altLang="en-US" sz="2000" u="sng" dirty="0">
                <a:solidFill>
                  <a:srgbClr val="000000"/>
                </a:solidFill>
                <a:effectLst>
                  <a:outerShdw blurRad="38100" dist="38100" dir="2700000" algn="tl">
                    <a:srgbClr val="FFFFFF"/>
                  </a:outerShdw>
                </a:effectLst>
              </a:rPr>
              <a:t>unique</a:t>
            </a:r>
            <a:r>
              <a:rPr lang="en-US" altLang="en-US" sz="2000" dirty="0">
                <a:solidFill>
                  <a:srgbClr val="000000"/>
                </a:solidFill>
                <a:effectLst>
                  <a:outerShdw blurRad="38100" dist="38100" dir="2700000" algn="tl">
                    <a:srgbClr val="FFFFFF"/>
                  </a:outerShdw>
                </a:effectLst>
              </a:rPr>
              <a:t> identifiers of the relation in question. Examples include employee numbers, social security numbers, etc. </a:t>
            </a:r>
            <a:r>
              <a:rPr lang="en-US" altLang="en-US" sz="2000" i="1" dirty="0">
                <a:solidFill>
                  <a:srgbClr val="000000"/>
                </a:solidFill>
                <a:effectLst>
                  <a:outerShdw blurRad="38100" dist="38100" dir="2700000" algn="tl">
                    <a:srgbClr val="FFFFFF"/>
                  </a:outerShdw>
                </a:effectLst>
              </a:rPr>
              <a:t>This is how we can guarantee that all rows are unique</a:t>
            </a:r>
            <a:endParaRPr lang="en-US" altLang="en-US" sz="2000" dirty="0">
              <a:solidFill>
                <a:srgbClr val="000000"/>
              </a:solidFill>
              <a:effectLst>
                <a:outerShdw blurRad="38100" dist="38100" dir="2700000" algn="tl">
                  <a:srgbClr val="FFFFFF"/>
                </a:outerShdw>
              </a:effectLst>
            </a:endParaRPr>
          </a:p>
          <a:p>
            <a:pPr lvl="1" eaLnBrk="1" hangingPunct="1">
              <a:lnSpc>
                <a:spcPct val="90000"/>
              </a:lnSpc>
              <a:defRPr/>
            </a:pPr>
            <a:r>
              <a:rPr lang="en-US" altLang="en-US" sz="2000" b="1" i="1" dirty="0">
                <a:solidFill>
                  <a:srgbClr val="000000"/>
                </a:solidFill>
                <a:effectLst>
                  <a:outerShdw blurRad="38100" dist="38100" dir="2700000" algn="tl">
                    <a:srgbClr val="FFFFFF"/>
                  </a:outerShdw>
                </a:effectLst>
              </a:rPr>
              <a:t>Foreign keys</a:t>
            </a:r>
            <a:r>
              <a:rPr lang="en-US" altLang="en-US" sz="2000" dirty="0">
                <a:solidFill>
                  <a:srgbClr val="000000"/>
                </a:solidFill>
                <a:effectLst>
                  <a:outerShdw blurRad="38100" dist="38100" dir="2700000" algn="tl">
                    <a:srgbClr val="FFFFFF"/>
                  </a:outerShdw>
                </a:effectLst>
              </a:rPr>
              <a:t> are identifiers that enable a </a:t>
            </a:r>
            <a:r>
              <a:rPr lang="en-US" altLang="en-US" sz="2000" u="sng" dirty="0">
                <a:solidFill>
                  <a:srgbClr val="000000"/>
                </a:solidFill>
                <a:effectLst>
                  <a:outerShdw blurRad="38100" dist="38100" dir="2700000" algn="tl">
                    <a:srgbClr val="FFFFFF"/>
                  </a:outerShdw>
                </a:effectLst>
              </a:rPr>
              <a:t>dependent</a:t>
            </a:r>
            <a:r>
              <a:rPr lang="en-US" altLang="en-US" sz="2000" dirty="0">
                <a:solidFill>
                  <a:srgbClr val="000000"/>
                </a:solidFill>
                <a:effectLst>
                  <a:outerShdw blurRad="38100" dist="38100" dir="2700000" algn="tl">
                    <a:srgbClr val="FFFFFF"/>
                  </a:outerShdw>
                </a:effectLst>
              </a:rPr>
              <a:t> relation (on the many side of a relationship) to refer to its </a:t>
            </a:r>
            <a:r>
              <a:rPr lang="en-US" altLang="en-US" sz="2000" u="sng" dirty="0">
                <a:solidFill>
                  <a:srgbClr val="000000"/>
                </a:solidFill>
                <a:effectLst>
                  <a:outerShdw blurRad="38100" dist="38100" dir="2700000" algn="tl">
                    <a:srgbClr val="FFFFFF"/>
                  </a:outerShdw>
                </a:effectLst>
              </a:rPr>
              <a:t>parent</a:t>
            </a:r>
            <a:r>
              <a:rPr lang="en-US" altLang="en-US" sz="2000" dirty="0">
                <a:solidFill>
                  <a:srgbClr val="000000"/>
                </a:solidFill>
                <a:effectLst>
                  <a:outerShdw blurRad="38100" dist="38100" dir="2700000" algn="tl">
                    <a:srgbClr val="FFFFFF"/>
                  </a:outerShdw>
                </a:effectLst>
              </a:rPr>
              <a:t> relation (on the one side of the relationship)</a:t>
            </a:r>
            <a:endParaRPr lang="en-US" altLang="en-US" dirty="0">
              <a:solidFill>
                <a:srgbClr val="000000"/>
              </a:solidFill>
              <a:effectLst>
                <a:outerShdw blurRad="38100" dist="38100" dir="2700000" algn="tl">
                  <a:srgbClr val="FFFFFF"/>
                </a:outerShdw>
              </a:effectLst>
            </a:endParaRPr>
          </a:p>
          <a:p>
            <a:pPr eaLnBrk="1" hangingPunct="1">
              <a:lnSpc>
                <a:spcPct val="90000"/>
              </a:lnSpc>
              <a:defRPr/>
            </a:pPr>
            <a:r>
              <a:rPr lang="en-US" altLang="en-US" sz="2400" dirty="0">
                <a:solidFill>
                  <a:srgbClr val="000000"/>
                </a:solidFill>
                <a:effectLst>
                  <a:outerShdw blurRad="38100" dist="38100" dir="2700000" algn="tl">
                    <a:srgbClr val="FFFFFF"/>
                  </a:outerShdw>
                </a:effectLst>
              </a:rPr>
              <a:t>Keys can be </a:t>
            </a:r>
            <a:r>
              <a:rPr lang="en-US" altLang="en-US" sz="2400" b="1" i="1" dirty="0">
                <a:solidFill>
                  <a:srgbClr val="000000"/>
                </a:solidFill>
                <a:effectLst>
                  <a:outerShdw blurRad="38100" dist="38100" dir="2700000" algn="tl">
                    <a:srgbClr val="FFFFFF"/>
                  </a:outerShdw>
                </a:effectLst>
              </a:rPr>
              <a:t>simple</a:t>
            </a:r>
            <a:r>
              <a:rPr lang="en-US" altLang="en-US" sz="2400" dirty="0">
                <a:solidFill>
                  <a:srgbClr val="000000"/>
                </a:solidFill>
                <a:effectLst>
                  <a:outerShdw blurRad="38100" dist="38100" dir="2700000" algn="tl">
                    <a:srgbClr val="FFFFFF"/>
                  </a:outerShdw>
                </a:effectLst>
              </a:rPr>
              <a:t> (a single field) or </a:t>
            </a:r>
            <a:r>
              <a:rPr lang="en-US" altLang="en-US" sz="2400" b="1" i="1" dirty="0">
                <a:solidFill>
                  <a:srgbClr val="000000"/>
                </a:solidFill>
                <a:effectLst>
                  <a:outerShdw blurRad="38100" dist="38100" dir="2700000" algn="tl">
                    <a:srgbClr val="FFFFFF"/>
                  </a:outerShdw>
                </a:effectLst>
              </a:rPr>
              <a:t>composite</a:t>
            </a:r>
            <a:r>
              <a:rPr lang="en-US" altLang="en-US" sz="2400" dirty="0">
                <a:solidFill>
                  <a:srgbClr val="000000"/>
                </a:solidFill>
                <a:effectLst>
                  <a:outerShdw blurRad="38100" dist="38100" dir="2700000" algn="tl">
                    <a:srgbClr val="FFFFFF"/>
                  </a:outerShdw>
                </a:effectLst>
              </a:rPr>
              <a:t> (more than one field)</a:t>
            </a:r>
          </a:p>
          <a:p>
            <a:pPr eaLnBrk="1" hangingPunct="1">
              <a:lnSpc>
                <a:spcPct val="90000"/>
              </a:lnSpc>
              <a:defRPr/>
            </a:pPr>
            <a:r>
              <a:rPr lang="en-US" altLang="en-US" sz="2400" dirty="0">
                <a:solidFill>
                  <a:srgbClr val="000000"/>
                </a:solidFill>
                <a:effectLst>
                  <a:outerShdw blurRad="38100" dist="38100" dir="2700000" algn="tl">
                    <a:srgbClr val="FFFFFF"/>
                  </a:outerShdw>
                </a:effectLst>
              </a:rPr>
              <a:t>Keys usually are used as indexes to speed up the response to user queries (More on this in Chapter 6)</a:t>
            </a:r>
            <a:endParaRPr lang="en-US" altLang="en-US" dirty="0">
              <a:solidFill>
                <a:srgbClr val="000000"/>
              </a:solidFill>
              <a:effectLst>
                <a:outerShdw blurRad="38100" dist="38100" dir="2700000" algn="tl">
                  <a:srgbClr val="FFFFFF"/>
                </a:outerShdw>
              </a:effectLst>
            </a:endParaRPr>
          </a:p>
        </p:txBody>
      </p:sp>
      <p:graphicFrame>
        <p:nvGraphicFramePr>
          <p:cNvPr id="12293" name="Object 4">
            <a:hlinkClick r:id="" action="ppaction://ole?verb=0"/>
            <a:extLst>
              <a:ext uri="{FF2B5EF4-FFF2-40B4-BE49-F238E27FC236}">
                <a16:creationId xmlns:a16="http://schemas.microsoft.com/office/drawing/2014/main" id="{C0EF13E7-E102-4647-B7C9-299A5733E10B}"/>
              </a:ext>
            </a:extLst>
          </p:cNvPr>
          <p:cNvGraphicFramePr>
            <a:graphicFrameLocks/>
          </p:cNvGraphicFramePr>
          <p:nvPr/>
        </p:nvGraphicFramePr>
        <p:xfrm>
          <a:off x="8458201" y="381000"/>
          <a:ext cx="1738313" cy="1295400"/>
        </p:xfrm>
        <a:graphic>
          <a:graphicData uri="http://schemas.openxmlformats.org/presentationml/2006/ole">
            <mc:AlternateContent xmlns:mc="http://schemas.openxmlformats.org/markup-compatibility/2006">
              <mc:Choice xmlns:v="urn:schemas-microsoft-com:vml" Requires="v">
                <p:oleObj spid="_x0000_s1026" name="Microsoft ClipArt Gallery" r:id="rId4" imgW="3344863" imgH="2476500" progId="MS_ClipArt_Gallery">
                  <p:embed/>
                </p:oleObj>
              </mc:Choice>
              <mc:Fallback>
                <p:oleObj name="Microsoft ClipArt Gallery" r:id="rId4" imgW="3344863" imgH="2476500" progId="MS_ClipArt_Gallery">
                  <p:embed/>
                  <p:pic>
                    <p:nvPicPr>
                      <p:cNvPr id="12293" name="Object 4">
                        <a:hlinkClick r:id="" action="ppaction://ole?verb=0"/>
                        <a:extLst>
                          <a:ext uri="{FF2B5EF4-FFF2-40B4-BE49-F238E27FC236}">
                            <a16:creationId xmlns:a16="http://schemas.microsoft.com/office/drawing/2014/main" id="{C0EF13E7-E102-4647-B7C9-299A5733E1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1"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linds(horizontal)">
                                      <p:cBhvr>
                                        <p:cTn id="7" dur="500"/>
                                        <p:tgtEl>
                                          <p:spTgt spid="187395">
                                            <p:txEl>
                                              <p:pRg st="0" end="0"/>
                                            </p:txEl>
                                          </p:spTgt>
                                        </p:tgtEl>
                                      </p:cBhvr>
                                    </p:animEffect>
                                  </p:childTnLst>
                                  <p:subTnLst>
                                    <p:animClr clrSpc="rgb" dir="cw">
                                      <p:cBhvr override="childStyle">
                                        <p:cTn dur="1" fill="hold" display="0" masterRel="nextClick" afterEffect="1"/>
                                        <p:tgtEl>
                                          <p:spTgt spid="18739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linds(horizontal)">
                                      <p:cBhvr>
                                        <p:cTn id="12" dur="500"/>
                                        <p:tgtEl>
                                          <p:spTgt spid="187395">
                                            <p:txEl>
                                              <p:pRg st="1" end="1"/>
                                            </p:txEl>
                                          </p:spTgt>
                                        </p:tgtEl>
                                      </p:cBhvr>
                                    </p:animEffect>
                                  </p:childTnLst>
                                  <p:subTnLst>
                                    <p:animClr clrSpc="rgb" dir="cw">
                                      <p:cBhvr override="childStyle">
                                        <p:cTn dur="1" fill="hold" display="0" masterRel="nextClick" afterEffect="1"/>
                                        <p:tgtEl>
                                          <p:spTgt spid="18739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17" dur="500"/>
                                        <p:tgtEl>
                                          <p:spTgt spid="187395">
                                            <p:txEl>
                                              <p:pRg st="2" end="2"/>
                                            </p:txEl>
                                          </p:spTgt>
                                        </p:tgtEl>
                                      </p:cBhvr>
                                    </p:animEffect>
                                  </p:childTnLst>
                                  <p:subTnLst>
                                    <p:animClr clrSpc="rgb" dir="cw">
                                      <p:cBhvr override="childStyle">
                                        <p:cTn dur="1" fill="hold" display="0" masterRel="nextClick" afterEffect="1"/>
                                        <p:tgtEl>
                                          <p:spTgt spid="18739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22" dur="500"/>
                                        <p:tgtEl>
                                          <p:spTgt spid="187395">
                                            <p:txEl>
                                              <p:pRg st="3" end="3"/>
                                            </p:txEl>
                                          </p:spTgt>
                                        </p:tgtEl>
                                      </p:cBhvr>
                                    </p:animEffect>
                                  </p:childTnLst>
                                  <p:subTnLst>
                                    <p:animClr clrSpc="rgb" dir="cw">
                                      <p:cBhvr override="childStyle">
                                        <p:cTn dur="1" fill="hold" display="0" masterRel="nextClick" afterEffect="1"/>
                                        <p:tgtEl>
                                          <p:spTgt spid="187395">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linds(horizontal)">
                                      <p:cBhvr>
                                        <p:cTn id="27" dur="500"/>
                                        <p:tgtEl>
                                          <p:spTgt spid="187395">
                                            <p:txEl>
                                              <p:pRg st="4" end="4"/>
                                            </p:txEl>
                                          </p:spTgt>
                                        </p:tgtEl>
                                      </p:cBhvr>
                                    </p:animEffect>
                                  </p:childTnLst>
                                  <p:subTnLst>
                                    <p:animClr clrSpc="rgb" dir="cw">
                                      <p:cBhvr override="childStyle">
                                        <p:cTn dur="1" fill="hold" display="0" masterRel="nextClick" afterEffect="1"/>
                                        <p:tgtEl>
                                          <p:spTgt spid="187395">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7">
            <a:extLst>
              <a:ext uri="{FF2B5EF4-FFF2-40B4-BE49-F238E27FC236}">
                <a16:creationId xmlns:a16="http://schemas.microsoft.com/office/drawing/2014/main" id="{1975B6BA-ED98-4244-AB47-C8A10EC100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5232" y="806450"/>
            <a:ext cx="8305108" cy="555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a:extLst>
              <a:ext uri="{FF2B5EF4-FFF2-40B4-BE49-F238E27FC236}">
                <a16:creationId xmlns:a16="http://schemas.microsoft.com/office/drawing/2014/main" id="{89259891-EFDC-4C2F-B979-42712B7AE10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B949B07-3517-4785-A7AF-FD7F65C38370}" type="slidenum">
              <a:rPr lang="en-US" altLang="en-US" smtClean="0">
                <a:solidFill>
                  <a:srgbClr val="000000"/>
                </a:solidFill>
                <a:latin typeface="Arial" panose="020B0604020202020204" pitchFamily="34" charset="0"/>
              </a:rPr>
              <a:pPr eaLnBrk="1" hangingPunct="1">
                <a:defRPr/>
              </a:pPr>
              <a:t>7</a:t>
            </a:fld>
            <a:endParaRPr lang="en-US" altLang="en-US">
              <a:solidFill>
                <a:srgbClr val="000000"/>
              </a:solidFill>
              <a:latin typeface="Arial" panose="020B0604020202020204" pitchFamily="34" charset="0"/>
            </a:endParaRPr>
          </a:p>
        </p:txBody>
      </p:sp>
      <p:grpSp>
        <p:nvGrpSpPr>
          <p:cNvPr id="2" name="Group 19">
            <a:extLst>
              <a:ext uri="{FF2B5EF4-FFF2-40B4-BE49-F238E27FC236}">
                <a16:creationId xmlns:a16="http://schemas.microsoft.com/office/drawing/2014/main" id="{A571CE9C-DAF2-45CE-97EA-16E4C29ED4CD}"/>
              </a:ext>
            </a:extLst>
          </p:cNvPr>
          <p:cNvGrpSpPr>
            <a:grpSpLocks/>
          </p:cNvGrpSpPr>
          <p:nvPr/>
        </p:nvGrpSpPr>
        <p:grpSpPr bwMode="auto">
          <a:xfrm>
            <a:off x="2278063" y="1200151"/>
            <a:ext cx="5421312" cy="1171575"/>
            <a:chOff x="384" y="820"/>
            <a:chExt cx="3415" cy="738"/>
          </a:xfrm>
        </p:grpSpPr>
        <p:sp>
          <p:nvSpPr>
            <p:cNvPr id="14350" name="Oval 6">
              <a:extLst>
                <a:ext uri="{FF2B5EF4-FFF2-40B4-BE49-F238E27FC236}">
                  <a16:creationId xmlns:a16="http://schemas.microsoft.com/office/drawing/2014/main" id="{4BDFEC7E-D307-4904-8DA3-970988A313A4}"/>
                </a:ext>
              </a:extLst>
            </p:cNvPr>
            <p:cNvSpPr>
              <a:spLocks noChangeArrowheads="1"/>
            </p:cNvSpPr>
            <p:nvPr/>
          </p:nvSpPr>
          <p:spPr bwMode="auto">
            <a:xfrm>
              <a:off x="384" y="820"/>
              <a:ext cx="1008"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14351" name="Group 7">
              <a:extLst>
                <a:ext uri="{FF2B5EF4-FFF2-40B4-BE49-F238E27FC236}">
                  <a16:creationId xmlns:a16="http://schemas.microsoft.com/office/drawing/2014/main" id="{DD8B7BC5-38CA-4059-8CBD-00B09AAA7EE6}"/>
                </a:ext>
              </a:extLst>
            </p:cNvPr>
            <p:cNvGrpSpPr>
              <a:grpSpLocks/>
            </p:cNvGrpSpPr>
            <p:nvPr/>
          </p:nvGrpSpPr>
          <p:grpSpPr bwMode="auto">
            <a:xfrm>
              <a:off x="1206" y="1200"/>
              <a:ext cx="2593" cy="358"/>
              <a:chOff x="1248" y="1200"/>
              <a:chExt cx="2720" cy="417"/>
            </a:xfrm>
          </p:grpSpPr>
          <p:sp>
            <p:nvSpPr>
              <p:cNvPr id="14352" name="Line 8">
                <a:extLst>
                  <a:ext uri="{FF2B5EF4-FFF2-40B4-BE49-F238E27FC236}">
                    <a16:creationId xmlns:a16="http://schemas.microsoft.com/office/drawing/2014/main" id="{1C737BC9-F63B-435D-A2C1-D0D4F0315410}"/>
                  </a:ext>
                </a:extLst>
              </p:cNvPr>
              <p:cNvSpPr>
                <a:spLocks noChangeShapeType="1"/>
              </p:cNvSpPr>
              <p:nvPr/>
            </p:nvSpPr>
            <p:spPr bwMode="auto">
              <a:xfrm flipH="1" flipV="1">
                <a:off x="1248" y="1200"/>
                <a:ext cx="1392"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53" name="Text Box 9">
                <a:extLst>
                  <a:ext uri="{FF2B5EF4-FFF2-40B4-BE49-F238E27FC236}">
                    <a16:creationId xmlns:a16="http://schemas.microsoft.com/office/drawing/2014/main" id="{BC1F8058-7279-4F78-B99D-F562D4D5545F}"/>
                  </a:ext>
                </a:extLst>
              </p:cNvPr>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a:solidFill>
                      <a:srgbClr val="990000"/>
                    </a:solidFill>
                    <a:latin typeface="Times New Roman" panose="02020603050405020304" pitchFamily="18" charset="0"/>
                  </a:rPr>
                  <a:t>Primary Key</a:t>
                </a:r>
              </a:p>
            </p:txBody>
          </p:sp>
        </p:grpSp>
      </p:grpSp>
      <p:grpSp>
        <p:nvGrpSpPr>
          <p:cNvPr id="4" name="Group 20">
            <a:extLst>
              <a:ext uri="{FF2B5EF4-FFF2-40B4-BE49-F238E27FC236}">
                <a16:creationId xmlns:a16="http://schemas.microsoft.com/office/drawing/2014/main" id="{36B99A1F-1CCC-41EE-8B07-8463D6D47187}"/>
              </a:ext>
            </a:extLst>
          </p:cNvPr>
          <p:cNvGrpSpPr>
            <a:grpSpLocks/>
          </p:cNvGrpSpPr>
          <p:nvPr/>
        </p:nvGrpSpPr>
        <p:grpSpPr bwMode="auto">
          <a:xfrm>
            <a:off x="4792663" y="2422525"/>
            <a:ext cx="5702300" cy="977900"/>
            <a:chOff x="1968" y="1544"/>
            <a:chExt cx="3592" cy="616"/>
          </a:xfrm>
        </p:grpSpPr>
        <p:sp>
          <p:nvSpPr>
            <p:cNvPr id="14347" name="Oval 11">
              <a:extLst>
                <a:ext uri="{FF2B5EF4-FFF2-40B4-BE49-F238E27FC236}">
                  <a16:creationId xmlns:a16="http://schemas.microsoft.com/office/drawing/2014/main" id="{EE713D7E-764E-4B06-BDEE-BA8E4D557C69}"/>
                </a:ext>
              </a:extLst>
            </p:cNvPr>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8" name="Line 12">
              <a:extLst>
                <a:ext uri="{FF2B5EF4-FFF2-40B4-BE49-F238E27FC236}">
                  <a16:creationId xmlns:a16="http://schemas.microsoft.com/office/drawing/2014/main" id="{8C71DBB3-8501-40FA-8E47-AB79712883F5}"/>
                </a:ext>
              </a:extLst>
            </p:cNvPr>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49" name="Text Box 13">
              <a:extLst>
                <a:ext uri="{FF2B5EF4-FFF2-40B4-BE49-F238E27FC236}">
                  <a16:creationId xmlns:a16="http://schemas.microsoft.com/office/drawing/2014/main" id="{A8704790-2CA5-49B5-81F8-5EB0E814514D}"/>
                </a:ext>
              </a:extLst>
            </p:cNvPr>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600" dirty="0">
                  <a:solidFill>
                    <a:srgbClr val="990000"/>
                  </a:solidFill>
                  <a:latin typeface="Times New Roman" panose="02020603050405020304" pitchFamily="18" charset="0"/>
                </a:rPr>
                <a:t>Foreign Key </a:t>
              </a:r>
              <a:r>
                <a:rPr lang="en-US" altLang="en-US" sz="1600" dirty="0">
                  <a:solidFill>
                    <a:srgbClr val="990000"/>
                  </a:solidFill>
                  <a:latin typeface="Times New Roman" panose="02020603050405020304" pitchFamily="18" charset="0"/>
                </a:rPr>
                <a:t>(implements 1:N relationship between customer and order)</a:t>
              </a:r>
            </a:p>
          </p:txBody>
        </p:sp>
      </p:grpSp>
      <p:grpSp>
        <p:nvGrpSpPr>
          <p:cNvPr id="5" name="Group 21">
            <a:extLst>
              <a:ext uri="{FF2B5EF4-FFF2-40B4-BE49-F238E27FC236}">
                <a16:creationId xmlns:a16="http://schemas.microsoft.com/office/drawing/2014/main" id="{44A1BE32-2B3B-40C0-9965-7FF83D0A6D5D}"/>
              </a:ext>
            </a:extLst>
          </p:cNvPr>
          <p:cNvGrpSpPr>
            <a:grpSpLocks/>
          </p:cNvGrpSpPr>
          <p:nvPr/>
        </p:nvGrpSpPr>
        <p:grpSpPr bwMode="auto">
          <a:xfrm>
            <a:off x="2386014" y="3643314"/>
            <a:ext cx="8137525" cy="1489075"/>
            <a:chOff x="442" y="2264"/>
            <a:chExt cx="5126" cy="923"/>
          </a:xfrm>
        </p:grpSpPr>
        <p:sp>
          <p:nvSpPr>
            <p:cNvPr id="14344" name="Oval 15">
              <a:extLst>
                <a:ext uri="{FF2B5EF4-FFF2-40B4-BE49-F238E27FC236}">
                  <a16:creationId xmlns:a16="http://schemas.microsoft.com/office/drawing/2014/main" id="{2E6D22D1-6C3D-46D6-9768-4A4BF89C6A6F}"/>
                </a:ext>
              </a:extLst>
            </p:cNvPr>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5" name="Line 16">
              <a:extLst>
                <a:ext uri="{FF2B5EF4-FFF2-40B4-BE49-F238E27FC236}">
                  <a16:creationId xmlns:a16="http://schemas.microsoft.com/office/drawing/2014/main" id="{6085BDB4-53B1-4272-926D-461CD953C8EB}"/>
                </a:ext>
              </a:extLst>
            </p:cNvPr>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346" name="Text Box 17">
              <a:extLst>
                <a:ext uri="{FF2B5EF4-FFF2-40B4-BE49-F238E27FC236}">
                  <a16:creationId xmlns:a16="http://schemas.microsoft.com/office/drawing/2014/main" id="{E890C931-0769-4F14-8E5C-A48CF763A8DC}"/>
                </a:ext>
              </a:extLst>
            </p:cNvPr>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990000"/>
                  </a:solidFill>
                  <a:latin typeface="Times New Roman" panose="02020603050405020304" pitchFamily="18" charset="0"/>
                </a:rPr>
                <a:t>Combined, these are a </a:t>
              </a:r>
              <a:r>
                <a:rPr lang="en-US" altLang="en-US" sz="1800" i="1" dirty="0">
                  <a:solidFill>
                    <a:srgbClr val="990000"/>
                  </a:solidFill>
                  <a:latin typeface="Times New Roman" panose="02020603050405020304" pitchFamily="18" charset="0"/>
                </a:rPr>
                <a:t>composite primary key</a:t>
              </a:r>
              <a:r>
                <a:rPr lang="en-US" altLang="en-US" sz="1800" dirty="0">
                  <a:solidFill>
                    <a:srgbClr val="990000"/>
                  </a:solidFill>
                  <a:latin typeface="Times New Roman" panose="02020603050405020304" pitchFamily="18" charset="0"/>
                </a:rPr>
                <a:t> (uniquely identifies the order line)…individually they are </a:t>
              </a:r>
              <a:r>
                <a:rPr lang="en-US" altLang="en-US" sz="1800" i="1" dirty="0">
                  <a:solidFill>
                    <a:srgbClr val="990000"/>
                  </a:solidFill>
                  <a:latin typeface="Times New Roman" panose="02020603050405020304" pitchFamily="18" charset="0"/>
                </a:rPr>
                <a:t>foreign keys</a:t>
              </a:r>
              <a:r>
                <a:rPr lang="en-US" altLang="en-US" sz="1800" dirty="0">
                  <a:solidFill>
                    <a:srgbClr val="990000"/>
                  </a:solidFill>
                  <a:latin typeface="Times New Roman" panose="02020603050405020304" pitchFamily="18" charset="0"/>
                </a:rPr>
                <a:t> (implement M:N relationship between order and product)</a:t>
              </a:r>
            </a:p>
          </p:txBody>
        </p:sp>
      </p:grpSp>
      <p:sp>
        <p:nvSpPr>
          <p:cNvPr id="14343" name="Text Box 22">
            <a:extLst>
              <a:ext uri="{FF2B5EF4-FFF2-40B4-BE49-F238E27FC236}">
                <a16:creationId xmlns:a16="http://schemas.microsoft.com/office/drawing/2014/main" id="{B6A2C1C8-997D-48A6-99A5-07FBE447C327}"/>
              </a:ext>
            </a:extLst>
          </p:cNvPr>
          <p:cNvSpPr txBox="1">
            <a:spLocks noChangeArrowheads="1"/>
          </p:cNvSpPr>
          <p:nvPr/>
        </p:nvSpPr>
        <p:spPr bwMode="auto">
          <a:xfrm>
            <a:off x="2422525" y="387351"/>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000">
                <a:solidFill>
                  <a:srgbClr val="000000"/>
                </a:solidFill>
              </a:rPr>
              <a:t>Figure 5-3 Schema for four relations (Pine Valley Furniture Company)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E833E5-1F4C-4E97-B15C-E3941F835213}"/>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ADD1A429-D6B3-4E7E-861D-49D84A6D45E4}" type="slidenum">
              <a:rPr lang="en-US" altLang="en-US" smtClean="0">
                <a:solidFill>
                  <a:srgbClr val="000000"/>
                </a:solidFill>
                <a:latin typeface="Arial" panose="020B0604020202020204" pitchFamily="34" charset="0"/>
              </a:rPr>
              <a:pPr eaLnBrk="1" hangingPunct="1">
                <a:defRPr/>
              </a:pPr>
              <a:t>8</a:t>
            </a:fld>
            <a:endParaRPr lang="en-US" altLang="en-US">
              <a:solidFill>
                <a:srgbClr val="000000"/>
              </a:solidFill>
              <a:latin typeface="Arial" panose="020B0604020202020204" pitchFamily="34" charset="0"/>
            </a:endParaRPr>
          </a:p>
        </p:txBody>
      </p:sp>
      <p:sp>
        <p:nvSpPr>
          <p:cNvPr id="189442" name="Rectangle 2">
            <a:extLst>
              <a:ext uri="{FF2B5EF4-FFF2-40B4-BE49-F238E27FC236}">
                <a16:creationId xmlns:a16="http://schemas.microsoft.com/office/drawing/2014/main" id="{5B86941D-0479-4410-A35C-3D7D5C1126B1}"/>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Integrity Constraints</a:t>
            </a:r>
          </a:p>
        </p:txBody>
      </p:sp>
      <p:sp>
        <p:nvSpPr>
          <p:cNvPr id="189443" name="Rectangle 3">
            <a:extLst>
              <a:ext uri="{FF2B5EF4-FFF2-40B4-BE49-F238E27FC236}">
                <a16:creationId xmlns:a16="http://schemas.microsoft.com/office/drawing/2014/main" id="{BD27EE7F-8410-4829-8541-F0CE7912960E}"/>
              </a:ext>
            </a:extLst>
          </p:cNvPr>
          <p:cNvSpPr>
            <a:spLocks noGrp="1" noChangeArrowheads="1"/>
          </p:cNvSpPr>
          <p:nvPr>
            <p:ph type="body" idx="1"/>
          </p:nvPr>
        </p:nvSpPr>
        <p:spPr>
          <a:xfrm>
            <a:off x="905522" y="1690688"/>
            <a:ext cx="9381478" cy="4230718"/>
          </a:xfrm>
        </p:spPr>
        <p:txBody>
          <a:bodyPr/>
          <a:lstStyle/>
          <a:p>
            <a:pPr>
              <a:defRPr/>
            </a:pPr>
            <a:r>
              <a:rPr lang="en-US" sz="2400" dirty="0">
                <a:solidFill>
                  <a:srgbClr val="000000"/>
                </a:solidFill>
              </a:rPr>
              <a:t>Domain Constraints</a:t>
            </a:r>
          </a:p>
          <a:p>
            <a:pPr lvl="1">
              <a:defRPr/>
            </a:pPr>
            <a:r>
              <a:rPr lang="en-US" dirty="0">
                <a:solidFill>
                  <a:srgbClr val="000000"/>
                </a:solidFill>
              </a:rPr>
              <a:t>Allowable values for an attribute (includes data types and restrictions on values)</a:t>
            </a:r>
          </a:p>
          <a:p>
            <a:pPr>
              <a:defRPr/>
            </a:pPr>
            <a:r>
              <a:rPr lang="en-US" sz="2400" dirty="0">
                <a:solidFill>
                  <a:srgbClr val="000000"/>
                </a:solidFill>
              </a:rPr>
              <a:t>Entity Integrity</a:t>
            </a:r>
          </a:p>
          <a:p>
            <a:pPr lvl="1">
              <a:defRPr/>
            </a:pPr>
            <a:r>
              <a:rPr lang="en-US" dirty="0">
                <a:solidFill>
                  <a:srgbClr val="000000"/>
                </a:solidFill>
              </a:rPr>
              <a:t>No primary key attribute may be null. All primary key fields </a:t>
            </a:r>
            <a:r>
              <a:rPr lang="en-US" b="1" dirty="0">
                <a:solidFill>
                  <a:srgbClr val="000000"/>
                </a:solidFill>
              </a:rPr>
              <a:t>MUST</a:t>
            </a:r>
            <a:r>
              <a:rPr lang="en-US" dirty="0">
                <a:solidFill>
                  <a:srgbClr val="000000"/>
                </a:solidFill>
              </a:rPr>
              <a:t> contain data values.</a:t>
            </a:r>
          </a:p>
          <a:p>
            <a:pPr>
              <a:defRPr/>
            </a:pPr>
            <a:r>
              <a:rPr lang="en-US" sz="2400" dirty="0">
                <a:solidFill>
                  <a:srgbClr val="000000"/>
                </a:solidFill>
              </a:rPr>
              <a:t>Referential Integrity</a:t>
            </a:r>
          </a:p>
          <a:p>
            <a:pPr lvl="1">
              <a:defRPr/>
            </a:pPr>
            <a:r>
              <a:rPr lang="en-US" dirty="0">
                <a:solidFill>
                  <a:srgbClr val="000000"/>
                </a:solidFill>
              </a:rPr>
              <a:t>Rules that maintain consistency between the rows of two related tables.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0" end="0"/>
                                            </p:txEl>
                                          </p:spTgt>
                                        </p:tgtEl>
                                        <p:attrNameLst>
                                          <p:attrName>ppt_c</p:attrName>
                                        </p:attrNameLst>
                                      </p:cBhvr>
                                      <p:to>
                                        <a:schemeClr val="accent1"/>
                                      </p:to>
                                    </p:animClr>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 calcmode="lin" valueType="num">
                                      <p:cBhvr additive="base">
                                        <p:cTn id="17"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94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2" end="2"/>
                                            </p:txEl>
                                          </p:spTgt>
                                        </p:tgtEl>
                                        <p:attrNameLst>
                                          <p:attrName>ppt_c</p:attrName>
                                        </p:attrNameLst>
                                      </p:cBhvr>
                                      <p:to>
                                        <a:schemeClr val="accent1"/>
                                      </p:to>
                                    </p:animClr>
                                  </p:subTnLst>
                                </p:cTn>
                              </p:par>
                              <p:par>
                                <p:cTn id="19" presetID="2" presetClass="entr" presetSubtype="8" fill="hold" grpId="0" nodeType="with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3" end="3"/>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9443">
                                            <p:txEl>
                                              <p:pRg st="4" end="4"/>
                                            </p:txEl>
                                          </p:spTgt>
                                        </p:tgtEl>
                                        <p:attrNameLst>
                                          <p:attrName>style.visibility</p:attrName>
                                        </p:attrNameLst>
                                      </p:cBhvr>
                                      <p:to>
                                        <p:strVal val="visible"/>
                                      </p:to>
                                    </p:set>
                                    <p:anim calcmode="lin" valueType="num">
                                      <p:cBhvr additive="base">
                                        <p:cTn id="27"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944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4" end="4"/>
                                            </p:txEl>
                                          </p:spTgt>
                                        </p:tgtEl>
                                        <p:attrNameLst>
                                          <p:attrName>ppt_c</p:attrName>
                                        </p:attrNameLst>
                                      </p:cBhvr>
                                      <p:to>
                                        <a:schemeClr val="accent1"/>
                                      </p:to>
                                    </p:animClr>
                                  </p:subTnLst>
                                </p:cTn>
                              </p:par>
                              <p:par>
                                <p:cTn id="29" presetID="2" presetClass="entr" presetSubtype="8" fill="hold" grpId="0" nodeType="withEffect">
                                  <p:stCondLst>
                                    <p:cond delay="0"/>
                                  </p:stCondLst>
                                  <p:childTnLst>
                                    <p:set>
                                      <p:cBhvr>
                                        <p:cTn id="30" dur="1" fill="hold">
                                          <p:stCondLst>
                                            <p:cond delay="0"/>
                                          </p:stCondLst>
                                        </p:cTn>
                                        <p:tgtEl>
                                          <p:spTgt spid="189443">
                                            <p:txEl>
                                              <p:pRg st="5" end="5"/>
                                            </p:txEl>
                                          </p:spTgt>
                                        </p:tgtEl>
                                        <p:attrNameLst>
                                          <p:attrName>style.visibility</p:attrName>
                                        </p:attrNameLst>
                                      </p:cBhvr>
                                      <p:to>
                                        <p:strVal val="visible"/>
                                      </p:to>
                                    </p:set>
                                    <p:anim calcmode="lin" valueType="num">
                                      <p:cBhvr additive="base">
                                        <p:cTn id="31"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944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9443">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FAF80B0-44C1-453F-B053-5E14E9A93231}"/>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6EBCD3E3-E411-4942-92B9-BBCFF2B42128}" type="slidenum">
              <a:rPr lang="en-US" altLang="en-US" smtClean="0">
                <a:solidFill>
                  <a:srgbClr val="000000"/>
                </a:solidFill>
                <a:latin typeface="Arial" panose="020B0604020202020204" pitchFamily="34" charset="0"/>
              </a:rPr>
              <a:pPr eaLnBrk="1" hangingPunct="1">
                <a:defRPr/>
              </a:pPr>
              <a:t>9</a:t>
            </a:fld>
            <a:endParaRPr lang="en-US" altLang="en-US">
              <a:solidFill>
                <a:srgbClr val="000000"/>
              </a:solidFill>
              <a:latin typeface="Arial" panose="020B0604020202020204" pitchFamily="34" charset="0"/>
            </a:endParaRPr>
          </a:p>
        </p:txBody>
      </p:sp>
      <p:sp>
        <p:nvSpPr>
          <p:cNvPr id="236551" name="Text Box 7">
            <a:extLst>
              <a:ext uri="{FF2B5EF4-FFF2-40B4-BE49-F238E27FC236}">
                <a16:creationId xmlns:a16="http://schemas.microsoft.com/office/drawing/2014/main" id="{E25A18F5-01A9-47B2-B3DA-B81006AF05F8}"/>
              </a:ext>
            </a:extLst>
          </p:cNvPr>
          <p:cNvSpPr txBox="1">
            <a:spLocks noChangeArrowheads="1"/>
          </p:cNvSpPr>
          <p:nvPr/>
        </p:nvSpPr>
        <p:spPr bwMode="auto">
          <a:xfrm>
            <a:off x="2514601" y="5729288"/>
            <a:ext cx="652621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solidFill>
                  <a:srgbClr val="990000"/>
                </a:solidFill>
              </a:rPr>
              <a:t>Domain definitions enforce domain integrity constraints</a:t>
            </a:r>
          </a:p>
        </p:txBody>
      </p:sp>
      <p:pic>
        <p:nvPicPr>
          <p:cNvPr id="17412" name="Picture 4">
            <a:extLst>
              <a:ext uri="{FF2B5EF4-FFF2-40B4-BE49-F238E27FC236}">
                <a16:creationId xmlns:a16="http://schemas.microsoft.com/office/drawing/2014/main" id="{28BCF499-58C4-4F07-8396-EB9508ED70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5919" y="711199"/>
            <a:ext cx="9546194" cy="512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51"/>
                                        </p:tgtEl>
                                        <p:attrNameLst>
                                          <p:attrName>style.visibility</p:attrName>
                                        </p:attrNameLst>
                                      </p:cBhvr>
                                      <p:to>
                                        <p:strVal val="visible"/>
                                      </p:to>
                                    </p:set>
                                    <p:animEffect transition="in" filter="blinds(horizontal)">
                                      <p:cBhvr>
                                        <p:cTn id="7" dur="500"/>
                                        <p:tgtEl>
                                          <p:spTgt spid="236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2388</Words>
  <Application>Microsoft Office PowerPoint</Application>
  <PresentationFormat>Widescreen</PresentationFormat>
  <Paragraphs>301</Paragraphs>
  <Slides>43</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Calibri Light</vt:lpstr>
      <vt:lpstr>Palatino Linotype</vt:lpstr>
      <vt:lpstr>Tahoma</vt:lpstr>
      <vt:lpstr>Times New Roman</vt:lpstr>
      <vt:lpstr>Wingdings</vt:lpstr>
      <vt:lpstr>Office Theme</vt:lpstr>
      <vt:lpstr>Microsoft ClipArt Gallery</vt:lpstr>
      <vt:lpstr>PowerPoint Presentation</vt:lpstr>
      <vt:lpstr>Objectives</vt:lpstr>
      <vt:lpstr>Components of Relational Model</vt:lpstr>
      <vt:lpstr>Relation</vt:lpstr>
      <vt:lpstr>Correspondence with E-R Model</vt:lpstr>
      <vt:lpstr>Key Fields</vt:lpstr>
      <vt:lpstr>PowerPoint Presentation</vt:lpstr>
      <vt:lpstr>Integrity Constraints</vt:lpstr>
      <vt:lpstr>PowerPoint Presentation</vt:lpstr>
      <vt:lpstr>Integrity Constraints</vt:lpstr>
      <vt:lpstr>PowerPoint Presentation</vt:lpstr>
      <vt:lpstr>PowerPoint Presentation</vt:lpstr>
      <vt:lpstr>PowerPoint Presentation</vt:lpstr>
      <vt:lpstr>PowerPoint Presentation</vt:lpstr>
      <vt:lpstr>Transforming E-R Diagrams into Relations</vt:lpstr>
      <vt:lpstr>PowerPoint Presentation</vt:lpstr>
      <vt:lpstr>PowerPoint Presentation</vt:lpstr>
      <vt:lpstr>PowerPoint Presentation</vt:lpstr>
      <vt:lpstr>Transforming E-R Diagrams into Relations (cont.)</vt:lpstr>
      <vt:lpstr>PowerPoint Presentation</vt:lpstr>
      <vt:lpstr>PowerPoint Presentation</vt:lpstr>
      <vt:lpstr>Transforming E-R Diagrams into Relations (cont.)</vt:lpstr>
      <vt:lpstr>PowerPoint Presentation</vt:lpstr>
      <vt:lpstr>PowerPoint Presentation</vt:lpstr>
      <vt:lpstr>PowerPoint Presentation</vt:lpstr>
      <vt:lpstr>PowerPoint Presentation</vt:lpstr>
      <vt:lpstr>PowerPoint Presentation</vt:lpstr>
      <vt:lpstr>Transforming E-R Diagrams into Relations (cont.)</vt:lpstr>
      <vt:lpstr>PowerPoint Presentation</vt:lpstr>
      <vt:lpstr>PowerPoint Presentation</vt:lpstr>
      <vt:lpstr>PowerPoint Presentation</vt:lpstr>
      <vt:lpstr>PowerPoint Presentation</vt:lpstr>
      <vt:lpstr>Transforming E-R Diagrams into Relations (cont.)</vt:lpstr>
      <vt:lpstr>PowerPoint Presentation</vt:lpstr>
      <vt:lpstr>PowerPoint Presentation</vt:lpstr>
      <vt:lpstr>Transforming E-R Diagrams into Relations (cont.)</vt:lpstr>
      <vt:lpstr>PowerPoint Presentation</vt:lpstr>
      <vt:lpstr>PowerPoint Presentation</vt:lpstr>
      <vt:lpstr>Transforming EER Diagrams into Relations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26</cp:revision>
  <dcterms:created xsi:type="dcterms:W3CDTF">2020-01-21T20:09:57Z</dcterms:created>
  <dcterms:modified xsi:type="dcterms:W3CDTF">2020-01-28T02:15:38Z</dcterms:modified>
</cp:coreProperties>
</file>