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74" r:id="rId2"/>
    <p:sldId id="328" r:id="rId3"/>
    <p:sldId id="291" r:id="rId4"/>
    <p:sldId id="346" r:id="rId5"/>
    <p:sldId id="345" r:id="rId6"/>
    <p:sldId id="373" r:id="rId7"/>
    <p:sldId id="292" r:id="rId8"/>
    <p:sldId id="293" r:id="rId9"/>
    <p:sldId id="294" r:id="rId10"/>
    <p:sldId id="295" r:id="rId11"/>
    <p:sldId id="296" r:id="rId12"/>
    <p:sldId id="297" r:id="rId13"/>
    <p:sldId id="375" r:id="rId14"/>
    <p:sldId id="298" r:id="rId15"/>
    <p:sldId id="344" r:id="rId16"/>
    <p:sldId id="354" r:id="rId17"/>
    <p:sldId id="376" r:id="rId18"/>
    <p:sldId id="377" r:id="rId19"/>
    <p:sldId id="378" r:id="rId20"/>
    <p:sldId id="335" r:id="rId21"/>
    <p:sldId id="379" r:id="rId22"/>
    <p:sldId id="336" r:id="rId23"/>
    <p:sldId id="334" r:id="rId24"/>
    <p:sldId id="356" r:id="rId25"/>
    <p:sldId id="355" r:id="rId26"/>
    <p:sldId id="357" r:id="rId27"/>
    <p:sldId id="313" r:id="rId28"/>
    <p:sldId id="351" r:id="rId29"/>
    <p:sldId id="358" r:id="rId30"/>
    <p:sldId id="35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812DE9-A7D1-44F0-B6D0-CCAB35D4D8EE}" v="20" dt="2020-02-09T15:39:38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153" autoAdjust="0"/>
  </p:normalViewPr>
  <p:slideViewPr>
    <p:cSldViewPr snapToGrid="0">
      <p:cViewPr varScale="1">
        <p:scale>
          <a:sx n="47" d="100"/>
          <a:sy n="47" d="100"/>
        </p:scale>
        <p:origin x="138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Montrond" userId="3d746ec0db3500e1" providerId="LiveId" clId="{71812DE9-A7D1-44F0-B6D0-CCAB35D4D8EE}"/>
    <pc:docChg chg="undo custSel addSld delSld modSld">
      <pc:chgData name="Manuel Montrond" userId="3d746ec0db3500e1" providerId="LiveId" clId="{71812DE9-A7D1-44F0-B6D0-CCAB35D4D8EE}" dt="2020-02-09T15:39:38.242" v="72" actId="14100"/>
      <pc:docMkLst>
        <pc:docMk/>
      </pc:docMkLst>
      <pc:sldChg chg="add del">
        <pc:chgData name="Manuel Montrond" userId="3d746ec0db3500e1" providerId="LiveId" clId="{71812DE9-A7D1-44F0-B6D0-CCAB35D4D8EE}" dt="2020-02-09T15:29:39.049" v="10" actId="47"/>
        <pc:sldMkLst>
          <pc:docMk/>
          <pc:sldMk cId="2532564921" sldId="256"/>
        </pc:sldMkLst>
      </pc:sldChg>
      <pc:sldChg chg="modSp add del">
        <pc:chgData name="Manuel Montrond" userId="3d746ec0db3500e1" providerId="LiveId" clId="{71812DE9-A7D1-44F0-B6D0-CCAB35D4D8EE}" dt="2020-02-09T15:29:47.531" v="12" actId="47"/>
        <pc:sldMkLst>
          <pc:docMk/>
          <pc:sldMk cId="0" sldId="257"/>
        </pc:sldMkLst>
        <pc:spChg chg="mod">
          <ac:chgData name="Manuel Montrond" userId="3d746ec0db3500e1" providerId="LiveId" clId="{71812DE9-A7D1-44F0-B6D0-CCAB35D4D8EE}" dt="2020-02-09T15:29:11.097" v="2" actId="27636"/>
          <ac:spMkLst>
            <pc:docMk/>
            <pc:sldMk cId="0" sldId="257"/>
            <ac:spMk id="4098" creationId="{53C189F8-6A04-4998-AE5C-21AFFAA9D604}"/>
          </ac:spMkLst>
        </pc:spChg>
        <pc:spChg chg="mod">
          <ac:chgData name="Manuel Montrond" userId="3d746ec0db3500e1" providerId="LiveId" clId="{71812DE9-A7D1-44F0-B6D0-CCAB35D4D8EE}" dt="2020-02-09T15:29:11.114" v="3" actId="27636"/>
          <ac:spMkLst>
            <pc:docMk/>
            <pc:sldMk cId="0" sldId="257"/>
            <ac:spMk id="4099" creationId="{DBE5C7C3-BD38-40DC-800B-0E41BD2B7FE0}"/>
          </ac:spMkLst>
        </pc:spChg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291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292"/>
        </pc:sldMkLst>
      </pc:sldChg>
      <pc:sldChg chg="modSp add">
        <pc:chgData name="Manuel Montrond" userId="3d746ec0db3500e1" providerId="LiveId" clId="{71812DE9-A7D1-44F0-B6D0-CCAB35D4D8EE}" dt="2020-02-09T15:35:13.371" v="57" actId="14100"/>
        <pc:sldMkLst>
          <pc:docMk/>
          <pc:sldMk cId="0" sldId="293"/>
        </pc:sldMkLst>
        <pc:spChg chg="mod">
          <ac:chgData name="Manuel Montrond" userId="3d746ec0db3500e1" providerId="LiveId" clId="{71812DE9-A7D1-44F0-B6D0-CCAB35D4D8EE}" dt="2020-02-09T15:35:10.291" v="56" actId="14100"/>
          <ac:spMkLst>
            <pc:docMk/>
            <pc:sldMk cId="0" sldId="293"/>
            <ac:spMk id="273410" creationId="{FB8B3985-28B8-47CF-B8B0-3D09947C5EE3}"/>
          </ac:spMkLst>
        </pc:spChg>
        <pc:spChg chg="mod">
          <ac:chgData name="Manuel Montrond" userId="3d746ec0db3500e1" providerId="LiveId" clId="{71812DE9-A7D1-44F0-B6D0-CCAB35D4D8EE}" dt="2020-02-09T15:35:13.371" v="57" actId="14100"/>
          <ac:spMkLst>
            <pc:docMk/>
            <pc:sldMk cId="0" sldId="293"/>
            <ac:spMk id="273411" creationId="{7F0B5561-0515-4A30-84A7-4F9E39DC97C4}"/>
          </ac:spMkLst>
        </pc:spChg>
      </pc:sldChg>
      <pc:sldChg chg="addSp delSp modSp add">
        <pc:chgData name="Manuel Montrond" userId="3d746ec0db3500e1" providerId="LiveId" clId="{71812DE9-A7D1-44F0-B6D0-CCAB35D4D8EE}" dt="2020-02-09T15:35:46.874" v="61" actId="1076"/>
        <pc:sldMkLst>
          <pc:docMk/>
          <pc:sldMk cId="0" sldId="294"/>
        </pc:sldMkLst>
        <pc:picChg chg="add mod">
          <ac:chgData name="Manuel Montrond" userId="3d746ec0db3500e1" providerId="LiveId" clId="{71812DE9-A7D1-44F0-B6D0-CCAB35D4D8EE}" dt="2020-02-09T15:35:46.874" v="61" actId="1076"/>
          <ac:picMkLst>
            <pc:docMk/>
            <pc:sldMk cId="0" sldId="294"/>
            <ac:picMk id="5" creationId="{18A429EB-460C-4973-B967-5499487E005A}"/>
          </ac:picMkLst>
        </pc:picChg>
        <pc:picChg chg="del">
          <ac:chgData name="Manuel Montrond" userId="3d746ec0db3500e1" providerId="LiveId" clId="{71812DE9-A7D1-44F0-B6D0-CCAB35D4D8EE}" dt="2020-02-09T15:35:36.763" v="58" actId="478"/>
          <ac:picMkLst>
            <pc:docMk/>
            <pc:sldMk cId="0" sldId="294"/>
            <ac:picMk id="20484" creationId="{A61C78C1-27A6-4379-859F-593B7DEBD05F}"/>
          </ac:picMkLst>
        </pc:picChg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295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296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297"/>
        </pc:sldMkLst>
      </pc:sldChg>
      <pc:sldChg chg="delSp modSp add">
        <pc:chgData name="Manuel Montrond" userId="3d746ec0db3500e1" providerId="LiveId" clId="{71812DE9-A7D1-44F0-B6D0-CCAB35D4D8EE}" dt="2020-02-09T15:37:43.137" v="71" actId="14100"/>
        <pc:sldMkLst>
          <pc:docMk/>
          <pc:sldMk cId="0" sldId="298"/>
        </pc:sldMkLst>
        <pc:spChg chg="mod">
          <ac:chgData name="Manuel Montrond" userId="3d746ec0db3500e1" providerId="LiveId" clId="{71812DE9-A7D1-44F0-B6D0-CCAB35D4D8EE}" dt="2020-02-09T15:37:38.218" v="69" actId="14100"/>
          <ac:spMkLst>
            <pc:docMk/>
            <pc:sldMk cId="0" sldId="298"/>
            <ac:spMk id="28676" creationId="{636EE5E8-4083-4223-9EEC-00D51552B7AD}"/>
          </ac:spMkLst>
        </pc:spChg>
        <pc:spChg chg="del mod">
          <ac:chgData name="Manuel Montrond" userId="3d746ec0db3500e1" providerId="LiveId" clId="{71812DE9-A7D1-44F0-B6D0-CCAB35D4D8EE}" dt="2020-02-09T15:37:32.946" v="67" actId="478"/>
          <ac:spMkLst>
            <pc:docMk/>
            <pc:sldMk cId="0" sldId="298"/>
            <ac:spMk id="28677" creationId="{0BF8F133-EE0A-4FF3-A20E-907CF781639C}"/>
          </ac:spMkLst>
        </pc:spChg>
        <pc:spChg chg="mod">
          <ac:chgData name="Manuel Montrond" userId="3d746ec0db3500e1" providerId="LiveId" clId="{71812DE9-A7D1-44F0-B6D0-CCAB35D4D8EE}" dt="2020-02-09T15:37:36.281" v="68" actId="14100"/>
          <ac:spMkLst>
            <pc:docMk/>
            <pc:sldMk cId="0" sldId="298"/>
            <ac:spMk id="278530" creationId="{038D42C2-9E4D-46A6-9194-33649870E800}"/>
          </ac:spMkLst>
        </pc:spChg>
        <pc:picChg chg="mod">
          <ac:chgData name="Manuel Montrond" userId="3d746ec0db3500e1" providerId="LiveId" clId="{71812DE9-A7D1-44F0-B6D0-CCAB35D4D8EE}" dt="2020-02-09T15:37:43.137" v="71" actId="14100"/>
          <ac:picMkLst>
            <pc:docMk/>
            <pc:sldMk cId="0" sldId="298"/>
            <ac:picMk id="28678" creationId="{5FF71C09-4068-4E20-8446-1246D77DD39E}"/>
          </ac:picMkLst>
        </pc:picChg>
      </pc:sldChg>
      <pc:sldChg chg="modSp add">
        <pc:chgData name="Manuel Montrond" userId="3d746ec0db3500e1" providerId="LiveId" clId="{71812DE9-A7D1-44F0-B6D0-CCAB35D4D8EE}" dt="2020-02-09T15:29:11.247" v="5" actId="27636"/>
        <pc:sldMkLst>
          <pc:docMk/>
          <pc:sldMk cId="0" sldId="313"/>
        </pc:sldMkLst>
        <pc:spChg chg="mod">
          <ac:chgData name="Manuel Montrond" userId="3d746ec0db3500e1" providerId="LiveId" clId="{71812DE9-A7D1-44F0-B6D0-CCAB35D4D8EE}" dt="2020-02-09T15:29:11.247" v="5" actId="27636"/>
          <ac:spMkLst>
            <pc:docMk/>
            <pc:sldMk cId="0" sldId="313"/>
            <ac:spMk id="293891" creationId="{254418A6-1BA4-4C5E-A6F4-9EC6A0786825}"/>
          </ac:spMkLst>
        </pc:spChg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14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15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16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17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18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19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20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21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22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23"/>
        </pc:sldMkLst>
      </pc:sldChg>
      <pc:sldChg chg="modSp add">
        <pc:chgData name="Manuel Montrond" userId="3d746ec0db3500e1" providerId="LiveId" clId="{71812DE9-A7D1-44F0-B6D0-CCAB35D4D8EE}" dt="2020-02-09T15:29:11.325" v="6" actId="27636"/>
        <pc:sldMkLst>
          <pc:docMk/>
          <pc:sldMk cId="0" sldId="324"/>
        </pc:sldMkLst>
        <pc:spChg chg="mod">
          <ac:chgData name="Manuel Montrond" userId="3d746ec0db3500e1" providerId="LiveId" clId="{71812DE9-A7D1-44F0-B6D0-CCAB35D4D8EE}" dt="2020-02-09T15:29:11.325" v="6" actId="27636"/>
          <ac:spMkLst>
            <pc:docMk/>
            <pc:sldMk cId="0" sldId="324"/>
            <ac:spMk id="305154" creationId="{0C104CEF-D5B6-4626-BB9E-EB76B8B0B755}"/>
          </ac:spMkLst>
        </pc:spChg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25"/>
        </pc:sldMkLst>
      </pc:sldChg>
      <pc:sldChg chg="modSp add">
        <pc:chgData name="Manuel Montrond" userId="3d746ec0db3500e1" providerId="LiveId" clId="{71812DE9-A7D1-44F0-B6D0-CCAB35D4D8EE}" dt="2020-02-09T15:29:11.352" v="7" actId="27636"/>
        <pc:sldMkLst>
          <pc:docMk/>
          <pc:sldMk cId="0" sldId="326"/>
        </pc:sldMkLst>
        <pc:spChg chg="mod">
          <ac:chgData name="Manuel Montrond" userId="3d746ec0db3500e1" providerId="LiveId" clId="{71812DE9-A7D1-44F0-B6D0-CCAB35D4D8EE}" dt="2020-02-09T15:29:11.352" v="7" actId="27636"/>
          <ac:spMkLst>
            <pc:docMk/>
            <pc:sldMk cId="0" sldId="326"/>
            <ac:spMk id="307202" creationId="{B08B91DA-7FEE-4001-8593-D9280BDDE178}"/>
          </ac:spMkLst>
        </pc:spChg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27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28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30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31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32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33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34"/>
        </pc:sldMkLst>
      </pc:sldChg>
      <pc:sldChg chg="modSp add">
        <pc:chgData name="Manuel Montrond" userId="3d746ec0db3500e1" providerId="LiveId" clId="{71812DE9-A7D1-44F0-B6D0-CCAB35D4D8EE}" dt="2020-02-09T15:39:38.242" v="72" actId="14100"/>
        <pc:sldMkLst>
          <pc:docMk/>
          <pc:sldMk cId="0" sldId="335"/>
        </pc:sldMkLst>
        <pc:picChg chg="mod">
          <ac:chgData name="Manuel Montrond" userId="3d746ec0db3500e1" providerId="LiveId" clId="{71812DE9-A7D1-44F0-B6D0-CCAB35D4D8EE}" dt="2020-02-09T15:39:38.242" v="72" actId="14100"/>
          <ac:picMkLst>
            <pc:docMk/>
            <pc:sldMk cId="0" sldId="335"/>
            <ac:picMk id="43010" creationId="{0A0764DE-A7F4-44E6-AA48-32CC59B38457}"/>
          </ac:picMkLst>
        </pc:picChg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36"/>
        </pc:sldMkLst>
      </pc:sldChg>
      <pc:sldChg chg="modSp add">
        <pc:chgData name="Manuel Montrond" userId="3d746ec0db3500e1" providerId="LiveId" clId="{71812DE9-A7D1-44F0-B6D0-CCAB35D4D8EE}" dt="2020-02-09T15:29:11.379" v="8" actId="27636"/>
        <pc:sldMkLst>
          <pc:docMk/>
          <pc:sldMk cId="0" sldId="338"/>
        </pc:sldMkLst>
        <pc:spChg chg="mod">
          <ac:chgData name="Manuel Montrond" userId="3d746ec0db3500e1" providerId="LiveId" clId="{71812DE9-A7D1-44F0-B6D0-CCAB35D4D8EE}" dt="2020-02-09T15:29:11.379" v="8" actId="27636"/>
          <ac:spMkLst>
            <pc:docMk/>
            <pc:sldMk cId="0" sldId="338"/>
            <ac:spMk id="327683" creationId="{4B7C40C0-D184-49DC-91DE-9070B3FED1E1}"/>
          </ac:spMkLst>
        </pc:spChg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39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42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43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44"/>
        </pc:sldMkLst>
      </pc:sldChg>
      <pc:sldChg chg="modSp add">
        <pc:chgData name="Manuel Montrond" userId="3d746ec0db3500e1" providerId="LiveId" clId="{71812DE9-A7D1-44F0-B6D0-CCAB35D4D8EE}" dt="2020-02-09T15:34:01.159" v="55" actId="313"/>
        <pc:sldMkLst>
          <pc:docMk/>
          <pc:sldMk cId="0" sldId="345"/>
        </pc:sldMkLst>
        <pc:spChg chg="mod">
          <ac:chgData name="Manuel Montrond" userId="3d746ec0db3500e1" providerId="LiveId" clId="{71812DE9-A7D1-44F0-B6D0-CCAB35D4D8EE}" dt="2020-02-09T15:34:01.159" v="55" actId="313"/>
          <ac:spMkLst>
            <pc:docMk/>
            <pc:sldMk cId="0" sldId="345"/>
            <ac:spMk id="337922" creationId="{477F0A77-E1D9-43E2-82C4-18FD4474994E}"/>
          </ac:spMkLst>
        </pc:spChg>
      </pc:sldChg>
      <pc:sldChg chg="modSp add">
        <pc:chgData name="Manuel Montrond" userId="3d746ec0db3500e1" providerId="LiveId" clId="{71812DE9-A7D1-44F0-B6D0-CCAB35D4D8EE}" dt="2020-02-09T15:33:37.807" v="42" actId="113"/>
        <pc:sldMkLst>
          <pc:docMk/>
          <pc:sldMk cId="0" sldId="346"/>
        </pc:sldMkLst>
        <pc:spChg chg="mod">
          <ac:chgData name="Manuel Montrond" userId="3d746ec0db3500e1" providerId="LiveId" clId="{71812DE9-A7D1-44F0-B6D0-CCAB35D4D8EE}" dt="2020-02-09T15:33:37.807" v="42" actId="113"/>
          <ac:spMkLst>
            <pc:docMk/>
            <pc:sldMk cId="0" sldId="346"/>
            <ac:spMk id="338947" creationId="{8F0FD298-10FC-419E-9249-37D9B0561556}"/>
          </ac:spMkLst>
        </pc:spChg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47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48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49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51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53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54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55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56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57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58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59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0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1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2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3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4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5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6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7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8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9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70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71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72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73"/>
        </pc:sldMkLst>
      </pc:sldChg>
      <pc:sldChg chg="modSp add">
        <pc:chgData name="Manuel Montrond" userId="3d746ec0db3500e1" providerId="LiveId" clId="{71812DE9-A7D1-44F0-B6D0-CCAB35D4D8EE}" dt="2020-02-09T15:29:45.803" v="11"/>
        <pc:sldMkLst>
          <pc:docMk/>
          <pc:sldMk cId="0" sldId="374"/>
        </pc:sldMkLst>
        <pc:spChg chg="mod">
          <ac:chgData name="Manuel Montrond" userId="3d746ec0db3500e1" providerId="LiveId" clId="{71812DE9-A7D1-44F0-B6D0-CCAB35D4D8EE}" dt="2020-02-09T15:29:45.803" v="11"/>
          <ac:spMkLst>
            <pc:docMk/>
            <pc:sldMk cId="0" sldId="374"/>
            <ac:spMk id="4099" creationId="{65C99585-0B74-45C0-BA49-6AF94E47808A}"/>
          </ac:spMkLst>
        </pc:spChg>
      </pc:sldChg>
      <pc:sldChg chg="modSp add modAnim">
        <pc:chgData name="Manuel Montrond" userId="3d746ec0db3500e1" providerId="LiveId" clId="{71812DE9-A7D1-44F0-B6D0-CCAB35D4D8EE}" dt="2020-02-09T15:37:15.306" v="65"/>
        <pc:sldMkLst>
          <pc:docMk/>
          <pc:sldMk cId="1530124466" sldId="375"/>
        </pc:sldMkLst>
        <pc:spChg chg="mod">
          <ac:chgData name="Manuel Montrond" userId="3d746ec0db3500e1" providerId="LiveId" clId="{71812DE9-A7D1-44F0-B6D0-CCAB35D4D8EE}" dt="2020-02-09T15:37:07.835" v="63" actId="14100"/>
          <ac:spMkLst>
            <pc:docMk/>
            <pc:sldMk cId="1530124466" sldId="37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80D7E-6096-4375-BF4E-2518C66C96D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773A2-AF19-4609-B5EB-4462AC39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2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420184D-B524-4EA0-BD50-FBF9DCC7FB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B9D86B8-0871-4442-92EF-DC27C5AAF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AB6ECBE1-BBF9-4B10-B788-5C27D18A6F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9B53D6A9-0838-4DD6-813A-4882B825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98A1EBBE-D3F2-4AD6-9806-3EC4493045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627580DE-1A92-4C7A-960F-B264C0DB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41A521C5-0EDB-48F5-B33C-81A48D1DE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7278C497-CB08-4D38-B419-C641DBE1A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CREATE SCHEMA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CREATE TABLE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CREATE VIEW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CREATE INDEX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CREATE STORED PROCEDUCTION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CREATE FUNCTION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9AAD5F84-7A19-43E3-A690-579CAB9D6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DBBB05AF-41E9-4F01-AAC7-7AF415965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1 Identify data types for attributes – the name of each column, and their data types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2 Identify columns that can and cannot be null – optional 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3  Candidate key, and primary keys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5 default values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6 Constraints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7 tables and constraints 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2B93176B-A342-467D-AE9A-C2C36BB18D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7EFF7129-7B84-478F-9965-F72C68AD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E55AD60-6CF1-4822-8664-902F592B9E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A5F266A6-00F8-46AF-A528-C40BC885C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If you are running Windows on a PC, or a docker container and using SQL Server Management Studio as the client to connect to the database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cs typeface="Arial" panose="020B0604020202020204" pitchFamily="34" charset="0"/>
              </a:rPr>
              <a:t>DBWeaver or other clients for mac!. 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cs typeface="Arial" panose="020B0604020202020204" pitchFamily="34" charset="0"/>
              </a:rPr>
              <a:t>Authentication: windows Auth,  may be others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773A2-AF19-4609-B5EB-4462AC39EB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12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773A2-AF19-4609-B5EB-4462AC39EB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3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773A2-AF19-4609-B5EB-4462AC39EB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22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1251FC08-3EB9-46F5-8407-5D0A8D3E3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9120C739-97FA-4D8F-9279-CC19782B0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87DB5E6D-3BA4-4A5D-B565-D625370E2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7A4A595B-4970-4870-AB29-B42292E40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773A2-AF19-4609-B5EB-4462AC39EB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78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A9C6289D-2887-4BD9-9DDF-87DB349692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74596CC5-A71D-47B5-8978-8321CCAB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ensures that foreign key values of a table must match primary key values 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3 TYPES OF restricting on how to main the data integrity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79744971-D94D-4E56-A517-3158CF7587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F85CBE2F-6176-4151-B174-D6EDB6592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Draw a customer and order with sample data: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Restricted  UPDATE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CASCADE UPDATE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UPDATE SET TO NULL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UPDATE SET TO DEFUALT (LIKE 9999)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D613BA4F-7969-4E29-92F4-9EE214F45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BEAE71B0-CDC4-47D8-B891-C3B9D700E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SQL SERVER SYNTAX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2CAC5EA4-2B50-4614-97D7-6B2FEB5DBF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50AC1370-C42D-4D8A-AB29-AB1C76CD4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What happens if I delete the record with </a:t>
            </a:r>
            <a:r>
              <a:rPr lang="en-US" altLang="en-US" dirty="0" err="1">
                <a:cs typeface="Arial" panose="020B0604020202020204" pitchFamily="34" charset="0"/>
              </a:rPr>
              <a:t>CustomerID</a:t>
            </a:r>
            <a:r>
              <a:rPr lang="en-US" altLang="en-US" dirty="0">
                <a:cs typeface="Arial" panose="020B0604020202020204" pitchFamily="34" charset="0"/>
              </a:rPr>
              <a:t> =1 From Customer Table? Will the records be deleted? Yes, no corresponding record in ORDER table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What happens if I delete the record with </a:t>
            </a:r>
            <a:r>
              <a:rPr lang="en-US" altLang="en-US" dirty="0" err="1">
                <a:cs typeface="Arial" panose="020B0604020202020204" pitchFamily="34" charset="0"/>
              </a:rPr>
              <a:t>CustomerID</a:t>
            </a:r>
            <a:r>
              <a:rPr lang="en-US" altLang="en-US" dirty="0">
                <a:cs typeface="Arial" panose="020B0604020202020204" pitchFamily="34" charset="0"/>
              </a:rPr>
              <a:t> =2 From Customer Table? Will the records be deleted? No, Existing ORDER table</a:t>
            </a:r>
          </a:p>
          <a:p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5E044985-5571-401A-80CE-B0EB4C69F7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66FDDE19-3A0D-4ADE-BC93-F4754FB8F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What happens if I delete the record with </a:t>
            </a:r>
            <a:r>
              <a:rPr lang="en-US" altLang="en-US" dirty="0" err="1">
                <a:cs typeface="Arial" panose="020B0604020202020204" pitchFamily="34" charset="0"/>
              </a:rPr>
              <a:t>CustomerID</a:t>
            </a:r>
            <a:r>
              <a:rPr lang="en-US" altLang="en-US" dirty="0">
                <a:cs typeface="Arial" panose="020B0604020202020204" pitchFamily="34" charset="0"/>
              </a:rPr>
              <a:t> =1 From Customer Table? Will the records be deleted? Yes, no corresponding record in ORDER table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What happens if I delete the record with </a:t>
            </a:r>
            <a:r>
              <a:rPr lang="en-US" altLang="en-US" dirty="0" err="1">
                <a:cs typeface="Arial" panose="020B0604020202020204" pitchFamily="34" charset="0"/>
              </a:rPr>
              <a:t>CustomerID</a:t>
            </a:r>
            <a:r>
              <a:rPr lang="en-US" altLang="en-US" dirty="0">
                <a:cs typeface="Arial" panose="020B0604020202020204" pitchFamily="34" charset="0"/>
              </a:rPr>
              <a:t> =2 From Customer Table? Will the records be deleted? YES, and both records from ORDER will be deleted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56641ADD-5083-4B3F-9A52-3F680A7B8F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86872E1D-D4B6-4D02-B665-CF60FC4AA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 -- Add new column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ALTER TABLE Customer ADD  </a:t>
            </a:r>
            <a:r>
              <a:rPr lang="en-US" altLang="en-US" dirty="0" err="1">
                <a:cs typeface="Arial" panose="020B0604020202020204" pitchFamily="34" charset="0"/>
              </a:rPr>
              <a:t>CustomerType</a:t>
            </a:r>
            <a:r>
              <a:rPr lang="en-US" altLang="en-US" dirty="0">
                <a:cs typeface="Arial" panose="020B0604020202020204" pitchFamily="34" charset="0"/>
              </a:rPr>
              <a:t> varchar(2) default ( 'Commercial')  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 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 -- Add new column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ALTER TABLE Customer ALTER  column </a:t>
            </a:r>
            <a:r>
              <a:rPr lang="en-US" altLang="en-US" dirty="0" err="1">
                <a:cs typeface="Arial" panose="020B0604020202020204" pitchFamily="34" charset="0"/>
              </a:rPr>
              <a:t>CustomerType</a:t>
            </a:r>
            <a:r>
              <a:rPr lang="en-US" altLang="en-US" dirty="0">
                <a:cs typeface="Arial" panose="020B0604020202020204" pitchFamily="34" charset="0"/>
              </a:rPr>
              <a:t> varchar(20) 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DDCD2A7E-3A42-4044-9F90-96EF8F0D3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A7BD02E1-D631-4450-96DD-7E4FFA27A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By removing the table, you are also destroying the data. 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cs typeface="Arial" panose="020B0604020202020204" pitchFamily="34" charset="0"/>
              </a:rPr>
              <a:t>Msg 3726, Level 16, State 1, Line 1</a:t>
            </a:r>
          </a:p>
          <a:p>
            <a:r>
              <a:rPr lang="en-US" altLang="en-US">
                <a:cs typeface="Arial" panose="020B0604020202020204" pitchFamily="34" charset="0"/>
              </a:rPr>
              <a:t>Could not drop object 'CUSTOMER' because it is referenced by a FOREIGN KEY constraint.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72A41ECC-0D93-43BF-900E-2C51DAF18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7903808D-2793-48F0-B115-88925609F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2A493F10-76DA-434E-B65E-4FF788CF71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64E5A056-92E4-47FE-B251-6F9C3AEE8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Drop table in the reserve order on how they were created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3E25A4B8-2DA3-483C-A20C-BF2223E89D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E65A2683-7F53-43AD-8FE0-C3457FFFB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Structured Query Language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The standard for relational database management systems (RDBMS)  - all major relational database comply with SQL standards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RDBMS: A database management system that manages data as a collection of tables in which all relationships are represented by common values in related tables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3F8ED67C-04D1-40BF-B44E-4E968061C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36DF3CE0-1BA9-4C67-B018-B85D2CBBD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SQL/DS -&gt; SQL/Data Systems – IBMs first commercial RDBMS.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DOS/VSE – operating system for IBM’s mainframes computer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Current–SQL is supported by most major database vendors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Oracle, MySQL, </a:t>
            </a:r>
            <a:r>
              <a:rPr lang="en-US" altLang="en-US" dirty="0" err="1">
                <a:cs typeface="Arial" panose="020B0604020202020204" pitchFamily="34" charset="0"/>
              </a:rPr>
              <a:t>Postgress</a:t>
            </a:r>
            <a:r>
              <a:rPr lang="en-US" altLang="en-US" dirty="0">
                <a:cs typeface="Arial" panose="020B0604020202020204" pitchFamily="34" charset="0"/>
              </a:rPr>
              <a:t>, DB2 </a:t>
            </a:r>
            <a:r>
              <a:rPr lang="en-US" altLang="en-US" dirty="0" err="1">
                <a:cs typeface="Arial" panose="020B0604020202020204" pitchFamily="34" charset="0"/>
              </a:rPr>
              <a:t>etc</a:t>
            </a:r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cs typeface="Arial" panose="020B0604020202020204" pitchFamily="34" charset="0"/>
              </a:rPr>
              <a:t>ANSI-American National Standards Institute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Latest version </a:t>
            </a:r>
            <a:r>
              <a:rPr lang="en-US" altLang="en-US" dirty="0" err="1">
                <a:cs typeface="Arial" panose="020B0604020202020204" pitchFamily="34" charset="0"/>
              </a:rPr>
              <a:t>ANSI:sql</a:t>
            </a:r>
            <a:r>
              <a:rPr lang="en-US" altLang="en-US" dirty="0">
                <a:cs typeface="Arial" panose="020B0604020202020204" pitchFamily="34" charset="0"/>
              </a:rPr>
              <a:t> 2016 to support JSON data structures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A1FBBD63-54AF-49B4-802C-A5EA4DA1A8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31594429-76A3-474F-A508-600B9A1F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Specify syntax/semantics for DML and DDL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Define data structures and basic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Enable portability of database definition and application modules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Specify minimal (level 1) and complete (level 2) standards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Allow for later growth/enhancement to standard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B356949-8D7B-4BC6-BE80-22D78CD82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C9591DD-34CC-49EE-A4D0-1E60B159D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Reduced training costs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Productivity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Application portability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Application longevity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Reduced dependence on a single vendor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Cross-system communication</a:t>
            </a:r>
          </a:p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58C46621-7903-4203-8E92-4F0E59942E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5D7444C2-340A-447D-9069-885260CDF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Reduced training costs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Productivity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Application portability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Application longevity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Reduced dependence on a single vendor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Cross-system communication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5F43CF8E-FFE5-47CD-B5F6-AE61C701B3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6DBA42C7-9C90-4FC4-B45C-B6F5C8AC0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The system catalog consists of tables describing the structure of objects such as databases, base tables, views, and indices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Catalog -&gt; describes the database / all meta data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Schema -&gt; describes objects created by user ( tables, views, constraints)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DDL – create, drop, alter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DML – changing data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DCL – privileges, security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76A76464-70D9-42EB-9E6E-A3BE124FE0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A54F9127-3979-4EDB-843B-0B1B6B029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9A2C-AC5D-4FE0-8811-62EDD4827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7472E-5BE5-4AE4-9B0E-20EE5E7CB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35FB-6F8F-4D81-A359-991294EB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E3A1-A834-4AB0-B185-8967E045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90C3-D01B-4D73-A5ED-1A037A8C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1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C164-1870-4EDF-B3CD-C88422BB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4AEA2-6010-44B5-9DD4-2848A6FE0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DCE9-5487-457E-B2E2-CEB30855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7145D-D88C-4F84-867C-47FE54B9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21BA6-AABA-4230-9D41-02C6343D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1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77527-6EC9-4B8E-A841-692BEEFBE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F248B-0283-4429-AB16-9A09B85DA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2AA9B-9828-4367-8F33-F2A5108F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13B89-AAE9-4E40-93F3-69A61704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77C1F-B6DE-41EC-8472-A2AB9CE5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5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824F-AA16-467E-A1FF-1C8016F6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9D4D-A084-4E2F-8F70-44A5CE98C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8DBB-364B-47A9-9AD5-AFBCE9E1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FCAC6-A740-4E9F-BF54-2C58D489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3555-6ABB-4723-9C35-99DEF59C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1E4C-8E6A-4FD1-ABB4-6E252B3A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88087-9584-4BF2-9C89-C8AE0BC02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71E11-B3C2-464D-8C08-450F9E42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B9B72-9185-43E6-8D1E-9963D6F0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A0F4-BF6E-4C40-8C25-33AFB153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1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7FD4-B43F-49B8-957D-8D8A4F34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91282-6F02-4921-A104-B8F028744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B4D12-F211-47C3-BF65-802D6FE49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7C1BE-FA63-46F4-9B62-DA45898C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47F4E-FF74-4DAF-A88C-A4CB1BE7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B886A-3431-4018-8B67-6A2D65F8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AE22-B020-4D94-8BE4-5134CB95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B3912-3D63-4407-9977-DF0B7B50B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8B4E8-9E26-41F0-BD8C-438FD7C89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BFBC4-1E2F-44EC-AD48-F01854993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1D391-14E8-48EA-9F3F-BC0FE20FD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9BC60-8DF3-4CF9-9B91-201C7AB6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D3F00-B1DA-480C-A8F2-9D48435D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060B6-C3D1-4ED4-B2A0-B3A479DE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9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F5DF-C0FD-4D7C-AD04-99A445B8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C2B1E-CDFD-48B6-B675-160F3724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E814B-940A-4D4D-AE50-2617F8BD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6D1A4-381D-463C-91A0-CBE2842F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2BC24-2AC7-47EC-841B-8E6C7EE4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F5D35-0D9E-4D43-92E4-6603844A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1C757-5FDF-4EB6-B788-FA20628D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BD0E-2824-4D27-8629-3CD191AC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E3AB-94DE-4BE9-82CF-7A7C0540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AEB4F-9459-4906-B548-8AB7A5A02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D5387-3336-4C22-BBF5-98C7E4A7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6934F-3761-4F44-9CFE-9B56718B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0F12-74C9-4A7C-B918-B34BF7AA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03DC-D849-48B6-9EBC-83672424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1D1A9-C6DC-4970-92A8-4B9F6549E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CE80B-0005-468B-B483-9E8EC4ABF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8C3AC-3A00-468D-A054-0A465A7C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1A0E-1AC1-4A29-BB92-D673C399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B292C-8DA7-442A-A231-07E7AC61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9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0AB00-BD7B-47F5-A3CC-9D8F3AA1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262CC-3FAF-4CEB-B9FD-A05C3FB0B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21DB2-8433-4E10-8EF2-A065F034D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6A639-13A1-4C2C-8483-555DBA65D0C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AEE80-78D5-4028-947F-E6861BA74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37B2-9086-430B-AB0C-8E08A5AC6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5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65C99585-0B74-45C0-BA49-6AF94E47808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09600" y="1981200"/>
            <a:ext cx="5384800" cy="391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  <a:defRPr/>
            </a:pPr>
            <a:r>
              <a:rPr lang="en-US" dirty="0"/>
              <a:t>Chapter 6:</a:t>
            </a:r>
            <a:br>
              <a:rPr lang="en-US" dirty="0"/>
            </a:br>
            <a:r>
              <a:rPr lang="en-US" dirty="0"/>
              <a:t>Introduction to SQL</a:t>
            </a:r>
          </a:p>
          <a:p>
            <a:pPr marL="0" indent="0" algn="ctr">
              <a:buNone/>
              <a:defRPr/>
            </a:pPr>
            <a:r>
              <a:rPr lang="en-US">
                <a:effectLst/>
              </a:rPr>
              <a:t>D</a:t>
            </a:r>
            <a:r>
              <a:rPr lang="en-US" dirty="0">
                <a:effectLst/>
              </a:rPr>
              <a:t>D</a:t>
            </a:r>
            <a:r>
              <a:rPr lang="en-US"/>
              <a:t>L</a:t>
            </a:r>
            <a:r>
              <a:rPr lang="en-US" dirty="0"/>
              <a:t>: Table and Constraints</a:t>
            </a:r>
            <a:endParaRPr lang="en-US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BF66E-39A4-453B-BBFC-6EE5D724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35" y="1776714"/>
            <a:ext cx="3455530" cy="4114800"/>
          </a:xfrm>
          <a:prstGeom prst="rect">
            <a:avLst/>
          </a:prstGeom>
          <a:noFill/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7E9470F8-37DD-43AE-A7B1-B21A67897B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fld id="{266FD798-9C09-4A98-9F42-1E096653A419}" type="slidenum">
              <a:rPr lang="en-US" altLang="en-US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  <a:defRPr/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6E446F-C381-47A9-A188-64CAE3605F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736851" y="6203950"/>
            <a:ext cx="6386513" cy="4762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sz="1800" dirty="0">
                <a:latin typeface="Tahoma" pitchFamily="34" charset="0"/>
              </a:rPr>
              <a:t>© 2011 Pearson Education, Inc.  Publishing as Prentice Hall</a:t>
            </a:r>
            <a:endParaRPr lang="en-US" sz="1800"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C6BE3-E0B3-4D49-9E74-3338A3FBDC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7031A68-C2DE-4A76-AE42-C2E330796B7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5458" name="Rectangle 2">
            <a:extLst>
              <a:ext uri="{FF2B5EF4-FFF2-40B4-BE49-F238E27FC236}">
                <a16:creationId xmlns:a16="http://schemas.microsoft.com/office/drawing/2014/main" id="{D78DE3CE-D212-49DC-A776-B2D8302B1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SQL Data Types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C3E08963-D4B7-42CD-B537-B52AD6DE6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1" y="938213"/>
            <a:ext cx="8277225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B6DB815-48D1-4C66-8A28-E2DA95DDE7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61A693F-CF8A-43DF-872B-970C552CDF0E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0C540D1F-98C8-48F7-8289-AB59B7571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52401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Figure 6-4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DDL, DML, DCL, and the database development process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F6381CF9-453E-4552-A502-C6EF51441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64" y="1033464"/>
            <a:ext cx="7183437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44E7-47C5-4197-A40A-A2CB8C55B5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99E41B5-E5C5-4334-B5DC-B773CA675A10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7506" name="Rectangle 2">
            <a:extLst>
              <a:ext uri="{FF2B5EF4-FFF2-40B4-BE49-F238E27FC236}">
                <a16:creationId xmlns:a16="http://schemas.microsoft.com/office/drawing/2014/main" id="{6E3CB2C8-48D1-46E8-BDDA-64747B73C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737" y="228600"/>
            <a:ext cx="932046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SQL Database Definition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AB643079-6A0E-4C3D-8B83-AB6EAAB57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401" y="1371600"/>
            <a:ext cx="9320463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Data Definition Language (DDL)</a:t>
            </a:r>
          </a:p>
          <a:p>
            <a:pPr eaLnBrk="1" hangingPunct="1">
              <a:defRPr/>
            </a:pPr>
            <a:r>
              <a:rPr lang="en-US" dirty="0"/>
              <a:t>Major CREATE statements:</a:t>
            </a:r>
          </a:p>
          <a:p>
            <a:pPr lvl="1" eaLnBrk="1" hangingPunct="1">
              <a:defRPr/>
            </a:pPr>
            <a:r>
              <a:rPr lang="en-US" dirty="0"/>
              <a:t>CREATE SCHEMA–defines a portion of the database owned by a particular user</a:t>
            </a:r>
          </a:p>
          <a:p>
            <a:pPr lvl="1" eaLnBrk="1" hangingPunct="1">
              <a:defRPr/>
            </a:pPr>
            <a:r>
              <a:rPr lang="en-US" dirty="0"/>
              <a:t>CREATE TABLE–defines a new table and its columns</a:t>
            </a:r>
          </a:p>
          <a:p>
            <a:pPr lvl="1" eaLnBrk="1" hangingPunct="1">
              <a:defRPr/>
            </a:pPr>
            <a:r>
              <a:rPr lang="en-US" dirty="0"/>
              <a:t>CREATE VIEW–defines a logical table from one or more tables or views</a:t>
            </a:r>
          </a:p>
          <a:p>
            <a:pPr eaLnBrk="1" hangingPunct="1">
              <a:defRPr/>
            </a:pPr>
            <a:r>
              <a:rPr lang="en-US" dirty="0"/>
              <a:t>Other CREATE statements: CHARACTER SET, COLLATION, TRANSLATION, ASSERTION, DOMAIN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Table Creation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0201"/>
            <a:ext cx="9372600" cy="4641979"/>
          </a:xfrm>
        </p:spPr>
        <p:txBody>
          <a:bodyPr/>
          <a:lstStyle/>
          <a:p>
            <a:pPr marL="432000" indent="-432000" fontAlgn="base">
              <a:spcAft>
                <a:spcPct val="0"/>
              </a:spcAft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cs typeface="Tahoma" pitchFamily="34" charset="0"/>
              </a:rPr>
              <a:t>Identify data types for attributes</a:t>
            </a:r>
          </a:p>
          <a:p>
            <a:pPr marL="432000" indent="-432000" fontAlgn="base">
              <a:spcAft>
                <a:spcPct val="0"/>
              </a:spcAft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cs typeface="Tahoma" pitchFamily="34" charset="0"/>
              </a:rPr>
              <a:t>Identify columns that can and cannot be null</a:t>
            </a:r>
          </a:p>
          <a:p>
            <a:pPr marL="432000" indent="-432000" fontAlgn="base">
              <a:spcAft>
                <a:spcPct val="0"/>
              </a:spcAft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cs typeface="Tahoma" pitchFamily="34" charset="0"/>
              </a:rPr>
              <a:t>Identify columns that must be unique (candidate keys)</a:t>
            </a:r>
          </a:p>
          <a:p>
            <a:pPr marL="432000" indent="-432000" fontAlgn="base">
              <a:spcAft>
                <a:spcPct val="0"/>
              </a:spcAft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cs typeface="Tahoma" pitchFamily="34" charset="0"/>
              </a:rPr>
              <a:t>Identify primary key–foreign key mates</a:t>
            </a:r>
          </a:p>
          <a:p>
            <a:pPr marL="432000" indent="-432000" fontAlgn="base">
              <a:spcAft>
                <a:spcPct val="0"/>
              </a:spcAft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cs typeface="Tahoma" pitchFamily="34" charset="0"/>
              </a:rPr>
              <a:t>Determine default values</a:t>
            </a:r>
          </a:p>
          <a:p>
            <a:pPr marL="432000" indent="-432000" fontAlgn="base">
              <a:spcAft>
                <a:spcPct val="0"/>
              </a:spcAft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cs typeface="Tahoma" pitchFamily="34" charset="0"/>
              </a:rPr>
              <a:t>Identify constraints on columns (domain specifications)</a:t>
            </a:r>
          </a:p>
          <a:p>
            <a:pPr marL="432000" indent="-432000" fontAlgn="base">
              <a:spcAft>
                <a:spcPct val="0"/>
              </a:spcAft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cs typeface="Tahoma" pitchFamily="34" charset="0"/>
              </a:rPr>
              <a:t>Create the table and associated indexes</a:t>
            </a:r>
          </a:p>
        </p:txBody>
      </p:sp>
    </p:spTree>
    <p:extLst>
      <p:ext uri="{BB962C8B-B14F-4D97-AF65-F5344CB8AC3E}">
        <p14:creationId xmlns:p14="http://schemas.microsoft.com/office/powerpoint/2010/main" val="153012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5D23BA3-BC35-4DED-954D-B9EEFF3EC2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696F1652-1013-4F71-82A8-9399DB8805A5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8530" name="Rectangle 2">
            <a:extLst>
              <a:ext uri="{FF2B5EF4-FFF2-40B4-BE49-F238E27FC236}">
                <a16:creationId xmlns:a16="http://schemas.microsoft.com/office/drawing/2014/main" id="{038D42C2-9E4D-46A6-9194-33649870E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1" y="-101600"/>
            <a:ext cx="6324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Table Creation</a:t>
            </a: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636EE5E8-4083-4223-9EEC-00D51552B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988" y="828675"/>
            <a:ext cx="5723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Figure 6-5 General syntax for CREATE TABLE statement used in data definition language</a:t>
            </a:r>
          </a:p>
        </p:txBody>
      </p:sp>
      <p:pic>
        <p:nvPicPr>
          <p:cNvPr id="28678" name="Picture 6">
            <a:extLst>
              <a:ext uri="{FF2B5EF4-FFF2-40B4-BE49-F238E27FC236}">
                <a16:creationId xmlns:a16="http://schemas.microsoft.com/office/drawing/2014/main" id="{5FF71C09-4068-4E20-8446-1246D77DD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87" y="2027239"/>
            <a:ext cx="6683666" cy="432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B5AF1AA-0B0A-4FEC-9405-FBCFA85D8F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9748E8F-9D2A-450D-816E-949ACC85A95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3829" name="Rectangle 5">
            <a:extLst>
              <a:ext uri="{FF2B5EF4-FFF2-40B4-BE49-F238E27FC236}">
                <a16:creationId xmlns:a16="http://schemas.microsoft.com/office/drawing/2014/main" id="{3F30830F-0C24-455C-B5E9-089F0B219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1284" y="152400"/>
            <a:ext cx="8959516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The following slides create tables for this enterprise data model</a:t>
            </a:r>
          </a:p>
        </p:txBody>
      </p:sp>
      <p:pic>
        <p:nvPicPr>
          <p:cNvPr id="30724" name="Picture 7">
            <a:extLst>
              <a:ext uri="{FF2B5EF4-FFF2-40B4-BE49-F238E27FC236}">
                <a16:creationId xmlns:a16="http://schemas.microsoft.com/office/drawing/2014/main" id="{B5D2490B-AF76-45D5-BA9B-66FD5687F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89" y="1519239"/>
            <a:ext cx="8516187" cy="44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5">
            <a:extLst>
              <a:ext uri="{FF2B5EF4-FFF2-40B4-BE49-F238E27FC236}">
                <a16:creationId xmlns:a16="http://schemas.microsoft.com/office/drawing/2014/main" id="{A70327D9-82CE-4D17-A78C-09AE5D6A6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4" y="1625600"/>
            <a:ext cx="3405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00000"/>
                </a:solidFill>
              </a:rPr>
              <a:t>(from Chapter 1, Figure 1-3)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4C76-264C-476E-B3E5-DEE528E0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Connect to the Database Engine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51040-9437-496B-BB93-7D2328164E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1A570-D29C-4E02-AD15-4BF1BBFCAFD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E057183C-9AFD-44ED-82D8-9F48E955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444625"/>
            <a:ext cx="803592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C8C8-2DA7-4FBB-B408-D8686EBC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990000"/>
                </a:solidFill>
                <a:latin typeface="Times New Roman" panose="02020603050405020304" pitchFamily="18" charset="0"/>
              </a:rPr>
              <a:t>Defining attributes and their data types</a:t>
            </a:r>
            <a:br>
              <a:rPr lang="en-US" altLang="en-US" dirty="0">
                <a:solidFill>
                  <a:srgbClr val="99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92370-7486-424D-9882-FAFC633B9C73}"/>
              </a:ext>
            </a:extLst>
          </p:cNvPr>
          <p:cNvSpPr/>
          <p:nvPr/>
        </p:nvSpPr>
        <p:spPr>
          <a:xfrm>
            <a:off x="962526" y="1859340"/>
            <a:ext cx="81814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CustomerCity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CustomerPostalCode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Customer_PK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85049-8CEF-45D0-B6F5-674BD28F4369}"/>
              </a:ext>
            </a:extLst>
          </p:cNvPr>
          <p:cNvSpPr txBox="1"/>
          <p:nvPr/>
        </p:nvSpPr>
        <p:spPr>
          <a:xfrm>
            <a:off x="962525" y="2442275"/>
            <a:ext cx="4451685" cy="17086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1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C8C8-2DA7-4FBB-B408-D8686EBC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990000"/>
                </a:solidFill>
                <a:latin typeface="Times New Roman" panose="02020603050405020304" pitchFamily="18" charset="0"/>
              </a:rPr>
              <a:t>Non-nullable specification</a:t>
            </a:r>
            <a:br>
              <a:rPr lang="en-US" altLang="en-US" dirty="0">
                <a:solidFill>
                  <a:srgbClr val="990000"/>
                </a:solidFill>
                <a:latin typeface="Times New Roman" panose="02020603050405020304" pitchFamily="18" charset="0"/>
              </a:rPr>
            </a:br>
            <a:br>
              <a:rPr lang="en-US" altLang="en-US" dirty="0">
                <a:solidFill>
                  <a:srgbClr val="99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92370-7486-424D-9882-FAFC633B9C73}"/>
              </a:ext>
            </a:extLst>
          </p:cNvPr>
          <p:cNvSpPr/>
          <p:nvPr/>
        </p:nvSpPr>
        <p:spPr>
          <a:xfrm>
            <a:off x="962526" y="1859340"/>
            <a:ext cx="81814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CustomerCity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CustomerPostalCode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Customer_PK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85049-8CEF-45D0-B6F5-674BD28F4369}"/>
              </a:ext>
            </a:extLst>
          </p:cNvPr>
          <p:cNvSpPr txBox="1"/>
          <p:nvPr/>
        </p:nvSpPr>
        <p:spPr>
          <a:xfrm>
            <a:off x="5378116" y="2436191"/>
            <a:ext cx="1660358" cy="17086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3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C8C8-2DA7-4FBB-B408-D8686EBC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990000"/>
                </a:solidFill>
                <a:latin typeface="Times New Roman" panose="02020603050405020304" pitchFamily="18" charset="0"/>
              </a:rPr>
              <a:t>Identifying Primary keys</a:t>
            </a:r>
            <a:br>
              <a:rPr lang="en-US" altLang="en-US" dirty="0">
                <a:solidFill>
                  <a:srgbClr val="990000"/>
                </a:solidFill>
                <a:latin typeface="Times New Roman" panose="02020603050405020304" pitchFamily="18" charset="0"/>
              </a:rPr>
            </a:br>
            <a:br>
              <a:rPr lang="en-US" altLang="en-US" dirty="0">
                <a:solidFill>
                  <a:srgbClr val="99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92370-7486-424D-9882-FAFC633B9C73}"/>
              </a:ext>
            </a:extLst>
          </p:cNvPr>
          <p:cNvSpPr/>
          <p:nvPr/>
        </p:nvSpPr>
        <p:spPr>
          <a:xfrm>
            <a:off x="661737" y="1215189"/>
            <a:ext cx="84822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CustomerCity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CustomerPostalCode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Customer_PK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85049-8CEF-45D0-B6F5-674BD28F4369}"/>
              </a:ext>
            </a:extLst>
          </p:cNvPr>
          <p:cNvSpPr txBox="1"/>
          <p:nvPr/>
        </p:nvSpPr>
        <p:spPr>
          <a:xfrm>
            <a:off x="661737" y="3146054"/>
            <a:ext cx="6966284" cy="2829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98DBD7-68B1-4FED-9782-C94C03917DC7}"/>
              </a:ext>
            </a:extLst>
          </p:cNvPr>
          <p:cNvSpPr/>
          <p:nvPr/>
        </p:nvSpPr>
        <p:spPr>
          <a:xfrm>
            <a:off x="661736" y="3904499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OrderQuantity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smallint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OrderLine_PK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OrderLine_FK1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FOREIGN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[Order]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OrderLine_FK2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FOREIGN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BB3C4-9244-44E7-8769-A0878C48776D}"/>
              </a:ext>
            </a:extLst>
          </p:cNvPr>
          <p:cNvSpPr txBox="1"/>
          <p:nvPr/>
        </p:nvSpPr>
        <p:spPr>
          <a:xfrm>
            <a:off x="661736" y="5017168"/>
            <a:ext cx="7579895" cy="3214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1A4C4-A9DE-4E40-AD54-6B0BE4D70B04}"/>
              </a:ext>
            </a:extLst>
          </p:cNvPr>
          <p:cNvSpPr txBox="1"/>
          <p:nvPr/>
        </p:nvSpPr>
        <p:spPr>
          <a:xfrm>
            <a:off x="7988968" y="3248526"/>
            <a:ext cx="197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Simple primary 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C03F4-C2B6-4B66-A72B-B10E158DA687}"/>
              </a:ext>
            </a:extLst>
          </p:cNvPr>
          <p:cNvSpPr txBox="1"/>
          <p:nvPr/>
        </p:nvSpPr>
        <p:spPr>
          <a:xfrm>
            <a:off x="8831179" y="4873995"/>
            <a:ext cx="150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Composite PK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C54D0822-7003-4566-9D75-CC3927E1E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021" y="1293567"/>
            <a:ext cx="2057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Primary keys can never have NULL values</a:t>
            </a:r>
          </a:p>
        </p:txBody>
      </p:sp>
    </p:spTree>
    <p:extLst>
      <p:ext uri="{BB962C8B-B14F-4D97-AF65-F5344CB8AC3E}">
        <p14:creationId xmlns:p14="http://schemas.microsoft.com/office/powerpoint/2010/main" val="354400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D484A-661C-46A3-AA25-7FBB713C9D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02FA9EE-BDE3-46D0-A1A6-9C092D0081AA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9250" name="Rectangle 2">
            <a:extLst>
              <a:ext uri="{FF2B5EF4-FFF2-40B4-BE49-F238E27FC236}">
                <a16:creationId xmlns:a16="http://schemas.microsoft.com/office/drawing/2014/main" id="{B9B284BD-7A15-49B0-9BE6-66B77D32A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Objectives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9B64C3F5-8BA1-4776-91C4-AE1B56851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Define terms</a:t>
            </a:r>
          </a:p>
          <a:p>
            <a:pPr eaLnBrk="1" hangingPunct="1">
              <a:defRPr/>
            </a:pPr>
            <a:r>
              <a:rPr lang="en-US" dirty="0"/>
              <a:t>Interpret history and role of SQL </a:t>
            </a:r>
          </a:p>
          <a:p>
            <a:pPr eaLnBrk="1" hangingPunct="1">
              <a:defRPr/>
            </a:pPr>
            <a:r>
              <a:rPr lang="en-US" dirty="0"/>
              <a:t>Define a database using SQL data definition language</a:t>
            </a:r>
          </a:p>
          <a:p>
            <a:pPr eaLnBrk="1" hangingPunct="1">
              <a:defRPr/>
            </a:pPr>
            <a:r>
              <a:rPr lang="en-US" dirty="0"/>
              <a:t>Write single table queries using SQL</a:t>
            </a:r>
          </a:p>
          <a:p>
            <a:pPr eaLnBrk="1" hangingPunct="1">
              <a:defRPr/>
            </a:pPr>
            <a:r>
              <a:rPr lang="en-US" dirty="0"/>
              <a:t>Establish referential integrity using SQL</a:t>
            </a:r>
          </a:p>
          <a:p>
            <a:pPr eaLnBrk="1" hangingPunct="1">
              <a:defRPr/>
            </a:pPr>
            <a:r>
              <a:rPr lang="en-US" dirty="0"/>
              <a:t>Discuss SQL:1999 and SQL:200n standards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E9A2B8F-FC91-4954-8A80-DB73E2B15D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81A9CC4-6384-4F1A-A029-4AFA2137AD2D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4" name="Text Box 7">
            <a:extLst>
              <a:ext uri="{FF2B5EF4-FFF2-40B4-BE49-F238E27FC236}">
                <a16:creationId xmlns:a16="http://schemas.microsoft.com/office/drawing/2014/main" id="{0CF693EA-E1BC-49B5-A74E-5646AA367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088" y="19954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Default value</a:t>
            </a:r>
          </a:p>
        </p:txBody>
      </p:sp>
      <p:sp>
        <p:nvSpPr>
          <p:cNvPr id="43015" name="Text Box 8">
            <a:extLst>
              <a:ext uri="{FF2B5EF4-FFF2-40B4-BE49-F238E27FC236}">
                <a16:creationId xmlns:a16="http://schemas.microsoft.com/office/drawing/2014/main" id="{BCD99B0A-9552-404B-9878-798FB2C43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4143375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Domain constraint</a:t>
            </a:r>
          </a:p>
        </p:txBody>
      </p:sp>
      <p:sp>
        <p:nvSpPr>
          <p:cNvPr id="43016" name="Text Box 9">
            <a:extLst>
              <a:ext uri="{FF2B5EF4-FFF2-40B4-BE49-F238E27FC236}">
                <a16:creationId xmlns:a16="http://schemas.microsoft.com/office/drawing/2014/main" id="{E155D217-7653-400B-9C3A-D26348A28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73050"/>
            <a:ext cx="723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990000"/>
                </a:solidFill>
                <a:latin typeface="Times New Roman" panose="02020603050405020304" pitchFamily="18" charset="0"/>
              </a:rPr>
              <a:t>Controlling the values in attributes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85098-EE47-42CF-B58D-63BA0E8F0406}"/>
              </a:ext>
            </a:extLst>
          </p:cNvPr>
          <p:cNvSpPr/>
          <p:nvPr/>
        </p:nvSpPr>
        <p:spPr>
          <a:xfrm>
            <a:off x="838200" y="914399"/>
            <a:ext cx="9484895" cy="230832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[Order]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Order_PK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Order_FK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FOREIGN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92A93-69FB-4764-BBF3-8DD85D3D1353}"/>
              </a:ext>
            </a:extLst>
          </p:cNvPr>
          <p:cNvSpPr/>
          <p:nvPr/>
        </p:nvSpPr>
        <p:spPr>
          <a:xfrm>
            <a:off x="838199" y="3358733"/>
            <a:ext cx="9484895" cy="31801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ProductDescription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ProductFinish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ProductFinish_CHK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ProductFinish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'Cherry'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'Natural Ash'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'White Ash'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'Red Oak'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'Natural Oak'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'Walnut'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ProductStandardPrice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ProductLineID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Product_PK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846EDB47-2F0C-4226-B472-0AA1CF5AF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4213503"/>
            <a:ext cx="8317833" cy="1236802"/>
          </a:xfrm>
          <a:prstGeom prst="rect">
            <a:avLst/>
          </a:prstGeom>
          <a:noFill/>
          <a:ln w="25400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263874A2-CFBA-42CB-862B-F98F1E2D1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4213503"/>
            <a:ext cx="1905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Domain constraints</a:t>
            </a:r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1494C87E-D2F4-464D-BFE1-F4BCC376C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653" y="1724025"/>
            <a:ext cx="3118435" cy="369888"/>
          </a:xfrm>
          <a:prstGeom prst="rect">
            <a:avLst/>
          </a:prstGeom>
          <a:noFill/>
          <a:ln w="25400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C8C8-2DA7-4FBB-B408-D8686EBC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990000"/>
                </a:solidFill>
                <a:latin typeface="Times New Roman" panose="02020603050405020304" pitchFamily="18" charset="0"/>
              </a:rPr>
              <a:t>Establishing foreign key primary key relationship</a:t>
            </a:r>
            <a:br>
              <a:rPr lang="en-US" altLang="en-US" dirty="0">
                <a:solidFill>
                  <a:srgbClr val="990000"/>
                </a:solidFill>
                <a:latin typeface="Times New Roman" panose="02020603050405020304" pitchFamily="18" charset="0"/>
              </a:rPr>
            </a:br>
            <a:br>
              <a:rPr lang="en-US" altLang="en-US" dirty="0">
                <a:solidFill>
                  <a:srgbClr val="99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92370-7486-424D-9882-FAFC633B9C73}"/>
              </a:ext>
            </a:extLst>
          </p:cNvPr>
          <p:cNvSpPr/>
          <p:nvPr/>
        </p:nvSpPr>
        <p:spPr>
          <a:xfrm>
            <a:off x="661737" y="1215189"/>
            <a:ext cx="8494295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CustomerCity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CustomerPostalCode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Customer_PK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85049-8CEF-45D0-B6F5-674BD28F4369}"/>
              </a:ext>
            </a:extLst>
          </p:cNvPr>
          <p:cNvSpPr txBox="1"/>
          <p:nvPr/>
        </p:nvSpPr>
        <p:spPr>
          <a:xfrm>
            <a:off x="661736" y="3155973"/>
            <a:ext cx="7375358" cy="3353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B4316-68BA-4C16-9A94-00642DC57CA8}"/>
              </a:ext>
            </a:extLst>
          </p:cNvPr>
          <p:cNvSpPr/>
          <p:nvPr/>
        </p:nvSpPr>
        <p:spPr>
          <a:xfrm>
            <a:off x="661736" y="3907472"/>
            <a:ext cx="84942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[Order]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Order_PK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Order_FK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FOREIGN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BB3C4-9244-44E7-8769-A0878C48776D}"/>
              </a:ext>
            </a:extLst>
          </p:cNvPr>
          <p:cNvSpPr txBox="1"/>
          <p:nvPr/>
        </p:nvSpPr>
        <p:spPr>
          <a:xfrm>
            <a:off x="553452" y="5310483"/>
            <a:ext cx="7904748" cy="7895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F35BB79-F183-4A0E-AD63-A5E80E4A47A8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>
            <a:off x="8037094" y="3323624"/>
            <a:ext cx="421106" cy="2381623"/>
          </a:xfrm>
          <a:prstGeom prst="curvedConnector3">
            <a:avLst>
              <a:gd name="adj1" fmla="val 154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0">
            <a:extLst>
              <a:ext uri="{FF2B5EF4-FFF2-40B4-BE49-F238E27FC236}">
                <a16:creationId xmlns:a16="http://schemas.microsoft.com/office/drawing/2014/main" id="{67FF6D69-1E05-4ED4-82D2-7E67B537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5182436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Foreign key of  dependent table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F5CFE3FA-3B09-4D4B-A494-88D8CD283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2383581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Primary key of  parent table</a:t>
            </a:r>
          </a:p>
        </p:txBody>
      </p:sp>
    </p:spTree>
    <p:extLst>
      <p:ext uri="{BB962C8B-B14F-4D97-AF65-F5344CB8AC3E}">
        <p14:creationId xmlns:p14="http://schemas.microsoft.com/office/powerpoint/2010/main" val="3862972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BD44D-09EB-45FD-82A5-428AAD963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BC46109-AB82-462B-A52E-1DD07E1C04C4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5550C0F5-4C99-4165-B444-4B28AF74E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621" y="348916"/>
            <a:ext cx="8983579" cy="117508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Data Integrity Controls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E55BC911-F647-4ADA-9BF1-747E3F747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3999"/>
            <a:ext cx="9144000" cy="426318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Referential integrity–constraint that ensures that foreign key values of a table must match primary key values of a related table in 1:M relationships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Restricting: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Deletes of primary records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Updates of primary records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Inserts of dependent records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DB745DF-7FD4-4ED3-9259-B381D92052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A201F2B-7CDF-4940-888F-DF70C2415BF1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Text Box 5">
            <a:extLst>
              <a:ext uri="{FF2B5EF4-FFF2-40B4-BE49-F238E27FC236}">
                <a16:creationId xmlns:a16="http://schemas.microsoft.com/office/drawing/2014/main" id="{09C34073-AF7E-4A36-AC89-1882291B4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862" y="1383632"/>
            <a:ext cx="245836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Relational integrity is enforced via the primary-key to foreign-key match</a:t>
            </a:r>
          </a:p>
        </p:txBody>
      </p:sp>
      <p:sp>
        <p:nvSpPr>
          <p:cNvPr id="49156" name="Text Box 7">
            <a:extLst>
              <a:ext uri="{FF2B5EF4-FFF2-40B4-BE49-F238E27FC236}">
                <a16:creationId xmlns:a16="http://schemas.microsoft.com/office/drawing/2014/main" id="{6D6B7FE4-9CF3-4DFA-84A2-4D2956A81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05" y="152400"/>
            <a:ext cx="764815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Figure 6-7 Ensuring data integrity through updates</a:t>
            </a:r>
          </a:p>
        </p:txBody>
      </p:sp>
      <p:pic>
        <p:nvPicPr>
          <p:cNvPr id="49157" name="Picture 5">
            <a:extLst>
              <a:ext uri="{FF2B5EF4-FFF2-40B4-BE49-F238E27FC236}">
                <a16:creationId xmlns:a16="http://schemas.microsoft.com/office/drawing/2014/main" id="{23C7713F-740E-4CFC-B05F-3158D2654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658812"/>
            <a:ext cx="6283326" cy="596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462B0-2DA2-4D9F-A751-8FE93CCB42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CFBB9-7D3F-4155-A539-962C587F94E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2C24566-A613-4BDA-826C-3D8EE65E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706" y="312821"/>
            <a:ext cx="8875296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[ CONSTRAINT </a:t>
            </a:r>
            <a:r>
              <a:rPr lang="en-US" altLang="en-US" sz="1800" dirty="0" err="1">
                <a:solidFill>
                  <a:srgbClr val="171717"/>
                </a:solidFill>
                <a:latin typeface="SFMono-Regular"/>
              </a:rPr>
              <a:t>constraint_name</a:t>
            </a: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]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{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 { PRIMARY KEY | UNIQUE }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     [ CLUSTERED | NONCLUSTERED ]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     (column [ ASC | DESC ] [ ,...n ] )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     [ WITH FILLFACTOR = </a:t>
            </a:r>
            <a:r>
              <a:rPr lang="en-US" altLang="en-US" sz="1800" dirty="0" err="1">
                <a:solidFill>
                  <a:srgbClr val="171717"/>
                </a:solidFill>
                <a:latin typeface="SFMono-Regular"/>
              </a:rPr>
              <a:t>fillfactor</a:t>
            </a: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     [ WITH ( &lt;</a:t>
            </a:r>
            <a:r>
              <a:rPr lang="en-US" altLang="en-US" sz="1800" dirty="0" err="1">
                <a:solidFill>
                  <a:srgbClr val="171717"/>
                </a:solidFill>
                <a:latin typeface="SFMono-Regular"/>
              </a:rPr>
              <a:t>index_option</a:t>
            </a: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&gt;[ , ...n ] ) ]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     [ ON { </a:t>
            </a:r>
            <a:r>
              <a:rPr lang="en-US" altLang="en-US" sz="1800" dirty="0" err="1">
                <a:solidFill>
                  <a:srgbClr val="171717"/>
                </a:solidFill>
                <a:latin typeface="SFMono-Regular"/>
              </a:rPr>
              <a:t>partition_scheme_name</a:t>
            </a: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( </a:t>
            </a:r>
            <a:r>
              <a:rPr lang="en-US" altLang="en-US" sz="1800" dirty="0" err="1">
                <a:solidFill>
                  <a:srgbClr val="171717"/>
                </a:solidFill>
                <a:latin typeface="SFMono-Regular"/>
              </a:rPr>
              <a:t>partition_column_name</a:t>
            </a: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... )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       | filegroup | "default" } ]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 | FOREIGN KEY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     ( column [ ,...n ] )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     REFERENCES </a:t>
            </a:r>
            <a:r>
              <a:rPr lang="en-US" altLang="en-US" sz="1800" dirty="0" err="1">
                <a:solidFill>
                  <a:srgbClr val="171717"/>
                </a:solidFill>
                <a:latin typeface="SFMono-Regular"/>
              </a:rPr>
              <a:t>referenced_table_name</a:t>
            </a: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[ ( </a:t>
            </a:r>
            <a:r>
              <a:rPr lang="en-US" altLang="en-US" sz="1800" dirty="0" err="1">
                <a:solidFill>
                  <a:srgbClr val="171717"/>
                </a:solidFill>
                <a:latin typeface="SFMono-Regular"/>
              </a:rPr>
              <a:t>ref_column</a:t>
            </a: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[ ,...n ] ) ]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171717"/>
                </a:solidFill>
                <a:latin typeface="SFMono-Regular"/>
              </a:rPr>
              <a:t>        [ ON DELETE { NO ACTION | CASCADE | SET NULL | SET DEFAULT } ]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171717"/>
                </a:solidFill>
                <a:latin typeface="SFMono-Regular"/>
              </a:rPr>
              <a:t>        [ ON UPDATE { NO ACTION | CASCADE | SET NULL | SET DEFAULT } ]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     [ NOT FOR REPLICATION ]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 | CONNECTION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     ( { </a:t>
            </a:r>
            <a:r>
              <a:rPr lang="en-US" altLang="en-US" sz="1800" dirty="0" err="1">
                <a:solidFill>
                  <a:srgbClr val="171717"/>
                </a:solidFill>
                <a:latin typeface="SFMono-Regular"/>
              </a:rPr>
              <a:t>node_table</a:t>
            </a: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TO </a:t>
            </a:r>
            <a:r>
              <a:rPr lang="en-US" altLang="en-US" sz="1800" dirty="0" err="1">
                <a:solidFill>
                  <a:srgbClr val="171717"/>
                </a:solidFill>
                <a:latin typeface="SFMono-Regular"/>
              </a:rPr>
              <a:t>node_table</a:t>
            </a: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       [ , {</a:t>
            </a:r>
            <a:r>
              <a:rPr lang="en-US" altLang="en-US" sz="1800" dirty="0" err="1">
                <a:solidFill>
                  <a:srgbClr val="171717"/>
                </a:solidFill>
                <a:latin typeface="SFMono-Regular"/>
              </a:rPr>
              <a:t>node_table</a:t>
            </a: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TO </a:t>
            </a:r>
            <a:r>
              <a:rPr lang="en-US" altLang="en-US" sz="1800" dirty="0" err="1">
                <a:solidFill>
                  <a:srgbClr val="171717"/>
                </a:solidFill>
                <a:latin typeface="SFMono-Regular"/>
              </a:rPr>
              <a:t>node_table</a:t>
            </a: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}]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       [ , ...n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    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     [ ON DELETE { NO ACTION | CASCADE }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 | DEFAULT </a:t>
            </a:r>
            <a:r>
              <a:rPr lang="en-US" altLang="en-US" sz="1800" dirty="0" err="1">
                <a:solidFill>
                  <a:srgbClr val="171717"/>
                </a:solidFill>
                <a:latin typeface="SFMono-Regular"/>
              </a:rPr>
              <a:t>constant_expression</a:t>
            </a: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FOR column [ WITH VALUES ]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   | CHECK [ NOT FOR REPLICATION ] ( </a:t>
            </a:r>
            <a:r>
              <a:rPr lang="en-US" altLang="en-US" sz="1800" dirty="0" err="1">
                <a:solidFill>
                  <a:srgbClr val="171717"/>
                </a:solidFill>
                <a:latin typeface="SFMono-Regular"/>
              </a:rPr>
              <a:t>logical_expression</a:t>
            </a: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 )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171717"/>
                </a:solidFill>
                <a:latin typeface="SFMono-Regular"/>
              </a:rPr>
              <a:t>}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A31BFF-7FFF-4EF3-906C-3E0EE3DD1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23948E-0DE2-4C39-BB4E-BC526053EBD8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02789D8-AC98-400D-AA16-A038F6C9A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66084"/>
              </p:ext>
            </p:extLst>
          </p:nvPr>
        </p:nvGraphicFramePr>
        <p:xfrm>
          <a:off x="2455863" y="1128713"/>
          <a:ext cx="742791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r>
                        <a:rPr lang="en-US" u="sng" dirty="0" err="1"/>
                        <a:t>CustomerID</a:t>
                      </a:r>
                      <a:endParaRPr lang="en-US" u="sng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CustomerName</a:t>
                      </a:r>
                      <a:endParaRPr 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CustomerType</a:t>
                      </a:r>
                      <a:endParaRPr 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ZipCode</a:t>
                      </a:r>
                      <a:endParaRPr lang="en-US" dirty="0"/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Doe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Residential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02024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Sarah Lee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Residential</a:t>
                      </a:r>
                    </a:p>
                    <a:p>
                      <a:endParaRPr 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02165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0A5DF7-A837-4EB1-BFC3-95D2174C4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59161"/>
              </p:ext>
            </p:extLst>
          </p:nvPr>
        </p:nvGraphicFramePr>
        <p:xfrm>
          <a:off x="2455863" y="2838451"/>
          <a:ext cx="6096000" cy="138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564">
                <a:tc>
                  <a:txBody>
                    <a:bodyPr/>
                    <a:lstStyle/>
                    <a:p>
                      <a:r>
                        <a:rPr lang="en-US" sz="1800" u="sng" dirty="0" err="1"/>
                        <a:t>OrderID</a:t>
                      </a:r>
                      <a:endParaRPr lang="en-US" sz="1800" u="sng" dirty="0"/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CustomerID</a:t>
                      </a:r>
                      <a:endParaRPr lang="en-US" sz="1800" dirty="0"/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OrderDate</a:t>
                      </a:r>
                      <a:endParaRPr lang="en-US" sz="1800" dirty="0"/>
                    </a:p>
                  </a:txBody>
                  <a:tcPr marT="45687" marB="456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64">
                <a:tc>
                  <a:txBody>
                    <a:bodyPr/>
                    <a:lstStyle/>
                    <a:p>
                      <a:r>
                        <a:rPr lang="en-US" sz="1800" dirty="0"/>
                        <a:t>1000</a:t>
                      </a: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9/23/2019</a:t>
                      </a:r>
                    </a:p>
                  </a:txBody>
                  <a:tcPr marT="45687" marB="456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97">
                <a:tc>
                  <a:txBody>
                    <a:bodyPr/>
                    <a:lstStyle/>
                    <a:p>
                      <a:r>
                        <a:rPr lang="en-US" sz="1800" dirty="0"/>
                        <a:t>1001</a:t>
                      </a: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9/27/2019</a:t>
                      </a:r>
                    </a:p>
                    <a:p>
                      <a:endParaRPr lang="en-US" sz="1800" dirty="0"/>
                    </a:p>
                  </a:txBody>
                  <a:tcPr marT="45687" marB="456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91" name="TextBox 6">
            <a:extLst>
              <a:ext uri="{FF2B5EF4-FFF2-40B4-BE49-F238E27FC236}">
                <a16:creationId xmlns:a16="http://schemas.microsoft.com/office/drawing/2014/main" id="{99F6DFD3-6204-4DAE-9592-9B60AAEDF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863" y="444500"/>
            <a:ext cx="695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DEFAULT BEHAVIOR</a:t>
            </a:r>
          </a:p>
        </p:txBody>
      </p:sp>
      <p:sp>
        <p:nvSpPr>
          <p:cNvPr id="53292" name="TextBox 7">
            <a:extLst>
              <a:ext uri="{FF2B5EF4-FFF2-40B4-BE49-F238E27FC236}">
                <a16:creationId xmlns:a16="http://schemas.microsoft.com/office/drawing/2014/main" id="{BC2CD74B-4921-4F74-935B-0402301A2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100" y="812800"/>
            <a:ext cx="2324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53293" name="TextBox 8">
            <a:extLst>
              <a:ext uri="{FF2B5EF4-FFF2-40B4-BE49-F238E27FC236}">
                <a16:creationId xmlns:a16="http://schemas.microsoft.com/office/drawing/2014/main" id="{8B83965F-C251-4137-9DA0-6FC907CEC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226" y="2468564"/>
            <a:ext cx="2322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 ORDER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99511-B0DA-4234-8888-70AC47662D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A064EF-FA14-4401-AF4B-335D8AC22769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4653DE-411E-4937-93DD-6D1B3D479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09505"/>
              </p:ext>
            </p:extLst>
          </p:nvPr>
        </p:nvGraphicFramePr>
        <p:xfrm>
          <a:off x="2455863" y="1128713"/>
          <a:ext cx="742791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r>
                        <a:rPr lang="en-US" u="sng" dirty="0" err="1"/>
                        <a:t>CustomerID</a:t>
                      </a:r>
                      <a:endParaRPr lang="en-US" u="sng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CustomerName</a:t>
                      </a:r>
                      <a:endParaRPr 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CustomerType</a:t>
                      </a:r>
                      <a:endParaRPr 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ZipCode</a:t>
                      </a:r>
                      <a:endParaRPr lang="en-US" dirty="0"/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Doe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Residential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02024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Sarah Lee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Residential</a:t>
                      </a:r>
                    </a:p>
                    <a:p>
                      <a:endParaRPr 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02165</a:t>
                      </a: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8ECFB0-DC9A-4BD6-B1B6-90B7DBAA5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530966"/>
              </p:ext>
            </p:extLst>
          </p:nvPr>
        </p:nvGraphicFramePr>
        <p:xfrm>
          <a:off x="2455863" y="2838451"/>
          <a:ext cx="6096000" cy="138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564">
                <a:tc>
                  <a:txBody>
                    <a:bodyPr/>
                    <a:lstStyle/>
                    <a:p>
                      <a:r>
                        <a:rPr lang="en-US" sz="1800" u="sng" dirty="0" err="1"/>
                        <a:t>OrderID</a:t>
                      </a:r>
                      <a:endParaRPr lang="en-US" sz="1800" u="sng" dirty="0"/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CustomerID</a:t>
                      </a:r>
                      <a:endParaRPr lang="en-US" sz="1800" dirty="0"/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OrderDate</a:t>
                      </a:r>
                      <a:endParaRPr lang="en-US" sz="1800" dirty="0"/>
                    </a:p>
                  </a:txBody>
                  <a:tcPr marT="45687" marB="456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64">
                <a:tc>
                  <a:txBody>
                    <a:bodyPr/>
                    <a:lstStyle/>
                    <a:p>
                      <a:r>
                        <a:rPr lang="en-US" sz="1800" dirty="0"/>
                        <a:t>1000</a:t>
                      </a: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9/23/2019</a:t>
                      </a:r>
                    </a:p>
                  </a:txBody>
                  <a:tcPr marT="45687" marB="456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97">
                <a:tc>
                  <a:txBody>
                    <a:bodyPr/>
                    <a:lstStyle/>
                    <a:p>
                      <a:r>
                        <a:rPr lang="en-US" sz="1800" dirty="0"/>
                        <a:t>1001</a:t>
                      </a: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9/27/2019</a:t>
                      </a:r>
                    </a:p>
                    <a:p>
                      <a:endParaRPr lang="en-US" sz="1800" dirty="0"/>
                    </a:p>
                  </a:txBody>
                  <a:tcPr marT="45687" marB="456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39" name="TextBox 6">
            <a:extLst>
              <a:ext uri="{FF2B5EF4-FFF2-40B4-BE49-F238E27FC236}">
                <a16:creationId xmlns:a16="http://schemas.microsoft.com/office/drawing/2014/main" id="{D7BC70EF-E04B-49C0-BC06-8BCF3E91F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406400"/>
            <a:ext cx="695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ON DELETE CASCADE</a:t>
            </a:r>
          </a:p>
        </p:txBody>
      </p:sp>
      <p:sp>
        <p:nvSpPr>
          <p:cNvPr id="55340" name="TextBox 7">
            <a:extLst>
              <a:ext uri="{FF2B5EF4-FFF2-40B4-BE49-F238E27FC236}">
                <a16:creationId xmlns:a16="http://schemas.microsoft.com/office/drawing/2014/main" id="{35F197ED-5832-4E3C-B255-7953BEC15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100" y="812800"/>
            <a:ext cx="2324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55341" name="TextBox 8">
            <a:extLst>
              <a:ext uri="{FF2B5EF4-FFF2-40B4-BE49-F238E27FC236}">
                <a16:creationId xmlns:a16="http://schemas.microsoft.com/office/drawing/2014/main" id="{44EB7F9E-1836-4896-95D5-5286996D8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226" y="2468564"/>
            <a:ext cx="2322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 ORDER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9B83A-8B74-4159-AB38-3BBA4F38FE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61FE884-7D67-4AA2-B120-DF72B2F716B0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27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3890" name="Rectangle 2">
            <a:extLst>
              <a:ext uri="{FF2B5EF4-FFF2-40B4-BE49-F238E27FC236}">
                <a16:creationId xmlns:a16="http://schemas.microsoft.com/office/drawing/2014/main" id="{D093A6D3-AB2B-4146-A6CC-2129CC7ABD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Changing Tables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254418A6-1BA4-4C5E-A6F4-9EC6A0786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6"/>
            <a:ext cx="9525000" cy="11398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/>
              <a:t>ALTER TABLE statement allows you to change column specifications: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Table Actions: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Example </a:t>
            </a:r>
            <a:r>
              <a:rPr lang="en-US" sz="2400" dirty="0"/>
              <a:t>(adding a new column with a default value)</a:t>
            </a:r>
            <a:r>
              <a:rPr lang="en-US" dirty="0"/>
              <a:t>:</a:t>
            </a: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57349" name="Picture 4">
            <a:extLst>
              <a:ext uri="{FF2B5EF4-FFF2-40B4-BE49-F238E27FC236}">
                <a16:creationId xmlns:a16="http://schemas.microsoft.com/office/drawing/2014/main" id="{9FA1CC42-C392-4E93-A5F1-0B4C25408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40" y="1916408"/>
            <a:ext cx="47593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5">
            <a:extLst>
              <a:ext uri="{FF2B5EF4-FFF2-40B4-BE49-F238E27FC236}">
                <a16:creationId xmlns:a16="http://schemas.microsoft.com/office/drawing/2014/main" id="{F2B3C98F-E207-4DD2-B185-AB400780B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2" y="2599303"/>
            <a:ext cx="5057775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D55598-37C0-4F1B-A365-C05B6D0DCA09}"/>
              </a:ext>
            </a:extLst>
          </p:cNvPr>
          <p:cNvSpPr/>
          <p:nvPr/>
        </p:nvSpPr>
        <p:spPr>
          <a:xfrm>
            <a:off x="2610853" y="4776538"/>
            <a:ext cx="7450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A8369-CB1F-42A8-9D9D-1F9FBF3BF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E6E2CE3-3EC0-43EF-A4D4-45E4DB9D6391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28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3890" name="Rectangle 2">
            <a:extLst>
              <a:ext uri="{FF2B5EF4-FFF2-40B4-BE49-F238E27FC236}">
                <a16:creationId xmlns:a16="http://schemas.microsoft.com/office/drawing/2014/main" id="{20F96467-16E9-4E3E-96DC-5673069BC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Removing Tables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5C7C1B02-0BE7-4AD8-AE5B-4997780F5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DROP TABLE statement allows you to remove tables from your schema: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DROP TABLE CUSTOMER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B76B-FB53-49C9-93D4-394CC7E7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Constraints and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B27E1-CC69-4062-8720-D922C584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Msg 3726, Level 16, State 1, Line 1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Could not drop object 'CUSTOMER' because it is referenced by a </a:t>
            </a:r>
            <a:r>
              <a:rPr lang="en-US" b="1" dirty="0">
                <a:solidFill>
                  <a:srgbClr val="C00000"/>
                </a:solidFill>
              </a:rPr>
              <a:t>FOREIGN KEY constraint.</a:t>
            </a:r>
          </a:p>
          <a:p>
            <a:pPr marL="0" indent="0">
              <a:buNone/>
              <a:defRPr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DD0D-33A4-44E5-B586-2F2D19F846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6522D-7081-447E-B4D5-5D008848E10D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F8C7-F39A-46B1-961F-C201F47368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5C9CCA1-E494-4B8E-BA46-D269EBF07E7A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1362" name="Rectangle 2">
            <a:extLst>
              <a:ext uri="{FF2B5EF4-FFF2-40B4-BE49-F238E27FC236}">
                <a16:creationId xmlns:a16="http://schemas.microsoft.com/office/drawing/2014/main" id="{09E492AE-5C5E-406E-B6AF-B6EB5628A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SQL Overview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C39140A6-3CF9-4A3C-B5AB-837E55108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Structured Query Language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standard for relational database management systems (RDBMS)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RDBMS: A database management system that manages data as a collection of tables in which all relationships are represented by common values in related tables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544E-A2C3-4FF5-B5EA-5BF165A8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DROP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502A-824B-4365-B143-00D821D34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DROP TABLE </a:t>
            </a:r>
            <a:r>
              <a:rPr lang="en-US" dirty="0" err="1"/>
              <a:t>OrderLine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DROP TABLE [Order]</a:t>
            </a:r>
          </a:p>
          <a:p>
            <a:pPr marL="0" indent="0">
              <a:buNone/>
              <a:defRPr/>
            </a:pPr>
            <a:r>
              <a:rPr lang="en-US" dirty="0"/>
              <a:t>DROP TABLE Product</a:t>
            </a:r>
          </a:p>
          <a:p>
            <a:pPr marL="0" indent="0">
              <a:buNone/>
              <a:defRPr/>
            </a:pPr>
            <a:r>
              <a:rPr lang="en-US" dirty="0"/>
              <a:t>DROP TABLE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A5D9D-74E4-4EFE-9098-9082E6BE3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6AE706-3526-4CCA-8139-E86B047811CB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935C7-7FF1-4532-8D6E-B51F57D435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4995638-D44D-4C14-85A1-DABDED37DF8E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946" name="Rectangle 2">
            <a:extLst>
              <a:ext uri="{FF2B5EF4-FFF2-40B4-BE49-F238E27FC236}">
                <a16:creationId xmlns:a16="http://schemas.microsoft.com/office/drawing/2014/main" id="{E768BC45-1952-4A59-906A-88CA8D709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703" y="0"/>
            <a:ext cx="930749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History of SQL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8F0FD298-10FC-419E-9249-37D9B0561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2874" y="838200"/>
            <a:ext cx="8739326" cy="5606988"/>
          </a:xfrm>
        </p:spPr>
        <p:txBody>
          <a:bodyPr>
            <a:normAutofit lnSpcReduction="10000"/>
          </a:bodyPr>
          <a:lstStyle/>
          <a:p>
            <a:pPr lvl="2"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/>
              <a:t>1970</a:t>
            </a:r>
            <a:r>
              <a:rPr lang="en-US" dirty="0"/>
              <a:t>–Edgar Codd develops relational database concept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/>
              <a:t>1974-1979</a:t>
            </a:r>
            <a:r>
              <a:rPr lang="en-US" dirty="0"/>
              <a:t>–System R with Sequel (later SQL) created at IBM Research Lab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/>
              <a:t>1979</a:t>
            </a:r>
            <a:r>
              <a:rPr lang="en-US" dirty="0"/>
              <a:t>–Oracle markets first relational DB with SQL</a:t>
            </a:r>
          </a:p>
          <a:p>
            <a:pPr>
              <a:defRPr/>
            </a:pPr>
            <a:r>
              <a:rPr lang="en-US" b="1" dirty="0"/>
              <a:t>1981</a:t>
            </a:r>
            <a:r>
              <a:rPr lang="en-US" dirty="0"/>
              <a:t> – SQL/DS  first available RDBMS system on DOS/VSE</a:t>
            </a:r>
          </a:p>
          <a:p>
            <a:pPr lvl="1">
              <a:defRPr/>
            </a:pPr>
            <a:r>
              <a:rPr lang="en-US" dirty="0"/>
              <a:t>Others followed: INGRES (1981), IDM (1982), DG/SGL (1984), Sybase (1986)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/>
              <a:t>1986</a:t>
            </a:r>
            <a:r>
              <a:rPr lang="en-US" dirty="0"/>
              <a:t>–ANSI SQL standard released</a:t>
            </a:r>
          </a:p>
          <a:p>
            <a:pPr>
              <a:defRPr/>
            </a:pPr>
            <a:r>
              <a:rPr lang="en-US" b="1" dirty="0"/>
              <a:t>1989, 1992, 1999, 2003, </a:t>
            </a:r>
            <a:r>
              <a:rPr lang="en-US" altLang="en-US" b="1" dirty="0"/>
              <a:t>2006, 2008, 2011, 2016 </a:t>
            </a:r>
            <a:r>
              <a:rPr lang="en-US" dirty="0"/>
              <a:t>–Major ANSI standard updates</a:t>
            </a:r>
          </a:p>
          <a:p>
            <a:r>
              <a:rPr lang="en-US" altLang="en-US" b="1" dirty="0"/>
              <a:t>Today </a:t>
            </a:r>
            <a:r>
              <a:rPr lang="en-US" altLang="en-US" dirty="0"/>
              <a:t>– S</a:t>
            </a:r>
            <a:r>
              <a:rPr lang="en-US" altLang="en-US" sz="400" dirty="0"/>
              <a:t> </a:t>
            </a:r>
            <a:r>
              <a:rPr lang="en-US" altLang="en-US" dirty="0"/>
              <a:t>Q</a:t>
            </a:r>
            <a:r>
              <a:rPr lang="en-US" altLang="en-US" sz="400" dirty="0"/>
              <a:t> </a:t>
            </a:r>
            <a:r>
              <a:rPr lang="en-US" altLang="en-US" dirty="0"/>
              <a:t>L is supported by most major database vendors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ED1AD-26EB-4D09-A922-5AF513D55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C669183-CD3E-4718-98EC-376B20B7D99F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7922" name="Rectangle 2">
            <a:extLst>
              <a:ext uri="{FF2B5EF4-FFF2-40B4-BE49-F238E27FC236}">
                <a16:creationId xmlns:a16="http://schemas.microsoft.com/office/drawing/2014/main" id="{477F0A77-E1D9-43E2-82C4-18FD44749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5958" y="228600"/>
            <a:ext cx="923624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Original Purpose of SQL Standard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2169FEB2-2006-4333-9C00-89F6A0AC6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558" y="1447800"/>
            <a:ext cx="885524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Specify syntax/semantics for data definition and manipulation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Define data structures and basic operations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Enable portability of database definition and application modules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Allow for later growth/enhancement to standard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1BD8-91D1-4D40-9CFF-FD53F12C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E376-8C41-4496-BBB5-67DEF98E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What are the benefits of a Standardized Relational Language?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1A97C-B243-4C99-BDD5-6CC8D471DF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4D389A-5CA2-4989-938B-1F90AC6C31A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99049-9002-4BA3-8604-9AF968BFEF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10C1095-959A-44B7-952F-60DF1DB44C7E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7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2EB417BB-3670-4D86-AD30-6C769E58A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Benefits of a Standardized Relational Language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958EE010-F2BD-491A-923A-6B35212A7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Reduced training costs</a:t>
            </a:r>
          </a:p>
          <a:p>
            <a:pPr eaLnBrk="1" hangingPunct="1">
              <a:defRPr/>
            </a:pPr>
            <a:r>
              <a:rPr lang="en-US" dirty="0"/>
              <a:t>Productivity</a:t>
            </a:r>
          </a:p>
          <a:p>
            <a:pPr eaLnBrk="1" hangingPunct="1">
              <a:defRPr/>
            </a:pPr>
            <a:r>
              <a:rPr lang="en-US" dirty="0"/>
              <a:t>Application portability</a:t>
            </a:r>
          </a:p>
          <a:p>
            <a:pPr eaLnBrk="1" hangingPunct="1">
              <a:defRPr/>
            </a:pPr>
            <a:r>
              <a:rPr lang="en-US" dirty="0"/>
              <a:t>Application longevity</a:t>
            </a:r>
          </a:p>
          <a:p>
            <a:pPr eaLnBrk="1" hangingPunct="1">
              <a:defRPr/>
            </a:pPr>
            <a:r>
              <a:rPr lang="en-US" dirty="0"/>
              <a:t>Reduced dependence on a single vendor</a:t>
            </a:r>
          </a:p>
          <a:p>
            <a:pPr eaLnBrk="1" hangingPunct="1">
              <a:defRPr/>
            </a:pPr>
            <a:r>
              <a:rPr lang="en-US" dirty="0"/>
              <a:t>Cross-system communication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9AC06-53AB-4C77-A972-FF0EBEA96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6618C6E5-D050-4689-9332-845F084B87EB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8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id="{FB8B3985-28B8-47CF-B8B0-3D09947C5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780" y="-152400"/>
            <a:ext cx="915022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SQL Environment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7F0B5561-0515-4A30-84A7-4F9E39DC9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780" y="685800"/>
            <a:ext cx="991222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Catalog</a:t>
            </a:r>
            <a:r>
              <a:rPr lang="en-US" sz="2300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300" dirty="0"/>
              <a:t>A set of schemas that constitute the description of a database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Schema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300" dirty="0"/>
              <a:t>The structure that contains descriptions of objects created by a user (base tables, views, constraints)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Data Definition Language (DDL)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300" dirty="0"/>
              <a:t>Commands that define a database, including creating, altering, and dropping tables and establishing constraints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Data Manipulation Language (DML)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300" dirty="0"/>
              <a:t>Commands that maintain and query a database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Data Control Language (DCL)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300" dirty="0"/>
              <a:t>Commands that control a database, including administering privileges and committing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62C153A-0E0B-4978-B202-A697282EF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84418E3D-BA88-4399-B363-72C7B471D765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9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C60FD3D0-6410-47B1-8038-D020E774B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463" y="76200"/>
            <a:ext cx="93485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Figure 6-1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A simplified schematic of a typical SQL environment, as described by the SQL: 200n standard</a:t>
            </a:r>
          </a:p>
        </p:txBody>
      </p:sp>
      <p:pic>
        <p:nvPicPr>
          <p:cNvPr id="5" name="Picture 4" descr="A simplified schematic of a typical S Q L environment, as described by the S Q L 2016 standards. The drawing shows an image of a user with a laptop and a textbox labeled as APPLICATIONS. A two way arrow is shown between the two. Another textbox labeled as D B M S is shown below APPLICATIONS. A two way arrow labeled as S Q L QUERIES is shown between APPLICATIONS and D B M S. Two catalogues are defined under S Q L environment, and named as D E V C and P R O D C. Each catalog has a Database, DATA, a Required information schema, and User Schemas. The catalogues are shown on either side of D B M S along with two way arrows defining the relation between D B M S and the catalogues.">
            <a:extLst>
              <a:ext uri="{FF2B5EF4-FFF2-40B4-BE49-F238E27FC236}">
                <a16:creationId xmlns:a16="http://schemas.microsoft.com/office/drawing/2014/main" id="{18A429EB-460C-4973-B967-5499487E0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5" y="1389195"/>
            <a:ext cx="8013031" cy="50893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2107</Words>
  <Application>Microsoft Office PowerPoint</Application>
  <PresentationFormat>Widescreen</PresentationFormat>
  <Paragraphs>368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SFMono-Regular</vt:lpstr>
      <vt:lpstr>Tahoma</vt:lpstr>
      <vt:lpstr>Times New Roman</vt:lpstr>
      <vt:lpstr>Wingdings</vt:lpstr>
      <vt:lpstr>Office Theme</vt:lpstr>
      <vt:lpstr>PowerPoint Presentation</vt:lpstr>
      <vt:lpstr>Objectives</vt:lpstr>
      <vt:lpstr>SQL Overview</vt:lpstr>
      <vt:lpstr>History of SQL</vt:lpstr>
      <vt:lpstr>Original Purpose of SQL Standard</vt:lpstr>
      <vt:lpstr>PowerPoint Presentation</vt:lpstr>
      <vt:lpstr>Benefits of a Standardized Relational Language</vt:lpstr>
      <vt:lpstr>SQL Environment</vt:lpstr>
      <vt:lpstr>PowerPoint Presentation</vt:lpstr>
      <vt:lpstr>SQL Data Types</vt:lpstr>
      <vt:lpstr>PowerPoint Presentation</vt:lpstr>
      <vt:lpstr>SQL Database Definition</vt:lpstr>
      <vt:lpstr>Steps in Table Creation</vt:lpstr>
      <vt:lpstr>Table Creation</vt:lpstr>
      <vt:lpstr>The following slides create tables for this enterprise data model</vt:lpstr>
      <vt:lpstr>Connect to the Database Engine</vt:lpstr>
      <vt:lpstr>Defining attributes and their data types </vt:lpstr>
      <vt:lpstr>Non-nullable specification  </vt:lpstr>
      <vt:lpstr>Identifying Primary keys  </vt:lpstr>
      <vt:lpstr>PowerPoint Presentation</vt:lpstr>
      <vt:lpstr>Establishing foreign key primary key relationship  </vt:lpstr>
      <vt:lpstr>Data Integrity Controls</vt:lpstr>
      <vt:lpstr>PowerPoint Presentation</vt:lpstr>
      <vt:lpstr>PowerPoint Presentation</vt:lpstr>
      <vt:lpstr>PowerPoint Presentation</vt:lpstr>
      <vt:lpstr>PowerPoint Presentation</vt:lpstr>
      <vt:lpstr>Changing Tables</vt:lpstr>
      <vt:lpstr>Removing Tables</vt:lpstr>
      <vt:lpstr>Constraints and DDL</vt:lpstr>
      <vt:lpstr>DROP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Montrond</dc:creator>
  <cp:lastModifiedBy>Manuel Montrond</cp:lastModifiedBy>
  <cp:revision>34</cp:revision>
  <dcterms:created xsi:type="dcterms:W3CDTF">2020-02-09T15:28:55Z</dcterms:created>
  <dcterms:modified xsi:type="dcterms:W3CDTF">2020-02-12T01:09:41Z</dcterms:modified>
</cp:coreProperties>
</file>