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1" r:id="rId2"/>
    <p:sldId id="317" r:id="rId3"/>
    <p:sldId id="290" r:id="rId4"/>
    <p:sldId id="291" r:id="rId5"/>
    <p:sldId id="292" r:id="rId6"/>
    <p:sldId id="293" r:id="rId7"/>
    <p:sldId id="294" r:id="rId8"/>
    <p:sldId id="295" r:id="rId9"/>
    <p:sldId id="296" r:id="rId10"/>
    <p:sldId id="310" r:id="rId11"/>
    <p:sldId id="311" r:id="rId12"/>
    <p:sldId id="312" r:id="rId13"/>
    <p:sldId id="297" r:id="rId14"/>
    <p:sldId id="298" r:id="rId15"/>
    <p:sldId id="299" r:id="rId16"/>
    <p:sldId id="300" r:id="rId17"/>
    <p:sldId id="313" r:id="rId18"/>
    <p:sldId id="319" r:id="rId19"/>
    <p:sldId id="322" r:id="rId20"/>
    <p:sldId id="323" r:id="rId21"/>
    <p:sldId id="324" r:id="rId22"/>
    <p:sldId id="325" r:id="rId23"/>
    <p:sldId id="32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3"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B771652A-C923-47A8-99A4-BC1E55C98B03}"/>
    <pc:docChg chg="delSld">
      <pc:chgData name="Manuel Montrond" userId="3d746ec0db3500e1" providerId="LiveId" clId="{B771652A-C923-47A8-99A4-BC1E55C98B03}" dt="2020-01-30T02:16:38.645" v="2" actId="47"/>
      <pc:docMkLst>
        <pc:docMk/>
      </pc:docMkLst>
      <pc:sldChg chg="del">
        <pc:chgData name="Manuel Montrond" userId="3d746ec0db3500e1" providerId="LiveId" clId="{B771652A-C923-47A8-99A4-BC1E55C98B03}" dt="2020-01-30T02:16:37.105" v="0" actId="47"/>
        <pc:sldMkLst>
          <pc:docMk/>
          <pc:sldMk cId="0" sldId="314"/>
        </pc:sldMkLst>
      </pc:sldChg>
      <pc:sldChg chg="del">
        <pc:chgData name="Manuel Montrond" userId="3d746ec0db3500e1" providerId="LiveId" clId="{B771652A-C923-47A8-99A4-BC1E55C98B03}" dt="2020-01-30T02:16:37.789" v="1" actId="47"/>
        <pc:sldMkLst>
          <pc:docMk/>
          <pc:sldMk cId="0" sldId="315"/>
        </pc:sldMkLst>
      </pc:sldChg>
      <pc:sldChg chg="del">
        <pc:chgData name="Manuel Montrond" userId="3d746ec0db3500e1" providerId="LiveId" clId="{B771652A-C923-47A8-99A4-BC1E55C98B03}" dt="2020-01-30T02:16:38.645" v="2" actId="47"/>
        <pc:sldMkLst>
          <pc:docMk/>
          <pc:sldMk cId="0"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DE3E4-9D15-47AB-8D67-501D7DB16A11}"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93574-B9F1-4C9A-93C6-7C647E9F9C6E}" type="slidenum">
              <a:rPr lang="en-US" smtClean="0"/>
              <a:t>‹#›</a:t>
            </a:fld>
            <a:endParaRPr lang="en-US"/>
          </a:p>
        </p:txBody>
      </p:sp>
    </p:spTree>
    <p:extLst>
      <p:ext uri="{BB962C8B-B14F-4D97-AF65-F5344CB8AC3E}">
        <p14:creationId xmlns:p14="http://schemas.microsoft.com/office/powerpoint/2010/main" val="3862612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420184D-B524-4EA0-BD50-FBF9DCC7FB25}"/>
              </a:ext>
            </a:extLst>
          </p:cNvPr>
          <p:cNvSpPr>
            <a:spLocks noGrp="1" noRot="1" noChangeAspect="1" noChangeArrowheads="1" noTextEdit="1"/>
          </p:cNvSpPr>
          <p:nvPr>
            <p:ph type="sldImg"/>
          </p:nvPr>
        </p:nvSpPr>
        <p:spPr>
          <a:xfrm>
            <a:off x="393700" y="692150"/>
            <a:ext cx="6070600" cy="3416300"/>
          </a:xfrm>
          <a:ln/>
        </p:spPr>
      </p:sp>
      <p:sp>
        <p:nvSpPr>
          <p:cNvPr id="5123" name="Rectangle 3">
            <a:extLst>
              <a:ext uri="{FF2B5EF4-FFF2-40B4-BE49-F238E27FC236}">
                <a16:creationId xmlns:a16="http://schemas.microsoft.com/office/drawing/2014/main" id="{FB9D86B8-0871-4442-92EF-DC27C5AAFA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916FE013-5590-4C90-A452-66728CE8A0F0}"/>
              </a:ext>
            </a:extLst>
          </p:cNvPr>
          <p:cNvSpPr>
            <a:spLocks noGrp="1" noRot="1" noChangeAspect="1" noChangeArrowheads="1" noTextEdit="1"/>
          </p:cNvSpPr>
          <p:nvPr>
            <p:ph type="sldImg"/>
          </p:nvPr>
        </p:nvSpPr>
        <p:spPr>
          <a:xfrm>
            <a:off x="393700" y="692150"/>
            <a:ext cx="6070600" cy="3416300"/>
          </a:xfrm>
          <a:ln/>
        </p:spPr>
      </p:sp>
      <p:sp>
        <p:nvSpPr>
          <p:cNvPr id="89091" name="Notes Placeholder 2">
            <a:extLst>
              <a:ext uri="{FF2B5EF4-FFF2-40B4-BE49-F238E27FC236}">
                <a16:creationId xmlns:a16="http://schemas.microsoft.com/office/drawing/2014/main" id="{0FFEDABE-04E1-4B78-B15C-8DCA5687DD2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Product information are mult-value. This isn’t a relation.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E868CEBD-7829-45BA-8741-EA6C7AEFA44D}"/>
              </a:ext>
            </a:extLst>
          </p:cNvPr>
          <p:cNvSpPr>
            <a:spLocks noGrp="1" noRot="1" noChangeAspect="1" noChangeArrowheads="1" noTextEdit="1"/>
          </p:cNvSpPr>
          <p:nvPr>
            <p:ph type="sldImg"/>
          </p:nvPr>
        </p:nvSpPr>
        <p:spPr>
          <a:xfrm>
            <a:off x="393700" y="692150"/>
            <a:ext cx="6070600" cy="3416300"/>
          </a:xfrm>
          <a:ln/>
        </p:spPr>
      </p:sp>
      <p:sp>
        <p:nvSpPr>
          <p:cNvPr id="91139" name="Notes Placeholder 2">
            <a:extLst>
              <a:ext uri="{FF2B5EF4-FFF2-40B4-BE49-F238E27FC236}">
                <a16:creationId xmlns:a16="http://schemas.microsoft.com/office/drawing/2014/main" id="{85F31527-C291-4E53-9AC2-FA5AF5EDE02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First step is to remove multi-value</a:t>
            </a:r>
          </a:p>
          <a:p>
            <a:pPr eaLnBrk="1" hangingPunct="1"/>
            <a:r>
              <a:rPr lang="en-US" altLang="en-US">
                <a:cs typeface="Arial" panose="020B0604020202020204" pitchFamily="34" charset="0"/>
              </a:rPr>
              <a:t>Now each record belong to only 1 records. </a:t>
            </a:r>
          </a:p>
          <a:p>
            <a:pPr eaLnBrk="1" hangingPunct="1"/>
            <a:endParaRPr lang="en-US" altLang="en-US">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3B3EAE34-9DAA-4663-B221-74F8F4D27DF2}"/>
              </a:ext>
            </a:extLst>
          </p:cNvPr>
          <p:cNvSpPr>
            <a:spLocks noGrp="1" noRot="1" noChangeAspect="1" noChangeArrowheads="1" noTextEdit="1"/>
          </p:cNvSpPr>
          <p:nvPr>
            <p:ph type="sldImg"/>
          </p:nvPr>
        </p:nvSpPr>
        <p:spPr>
          <a:xfrm>
            <a:off x="393700" y="692150"/>
            <a:ext cx="6070600" cy="3416300"/>
          </a:xfrm>
          <a:ln/>
        </p:spPr>
      </p:sp>
      <p:sp>
        <p:nvSpPr>
          <p:cNvPr id="93187" name="Notes Placeholder 2">
            <a:extLst>
              <a:ext uri="{FF2B5EF4-FFF2-40B4-BE49-F238E27FC236}">
                <a16:creationId xmlns:a16="http://schemas.microsoft.com/office/drawing/2014/main" id="{31CA7C64-CBA5-487F-AEAF-364C6AB8CFE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EE70F8C-A998-42DC-A720-7E781DE26A00}"/>
              </a:ext>
            </a:extLst>
          </p:cNvPr>
          <p:cNvSpPr>
            <a:spLocks noGrp="1" noRot="1" noChangeAspect="1" noChangeArrowheads="1" noTextEdit="1"/>
          </p:cNvSpPr>
          <p:nvPr>
            <p:ph type="sldImg"/>
          </p:nvPr>
        </p:nvSpPr>
        <p:spPr>
          <a:xfrm>
            <a:off x="393700" y="692150"/>
            <a:ext cx="6070600" cy="3416300"/>
          </a:xfrm>
          <a:ln/>
        </p:spPr>
      </p:sp>
      <p:sp>
        <p:nvSpPr>
          <p:cNvPr id="95235" name="Notes Placeholder 2">
            <a:extLst>
              <a:ext uri="{FF2B5EF4-FFF2-40B4-BE49-F238E27FC236}">
                <a16:creationId xmlns:a16="http://schemas.microsoft.com/office/drawing/2014/main" id="{EF75841F-2491-4192-AD42-0E47EC91355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148754A-5D90-45CF-AD9D-3DAA05AA5303}"/>
              </a:ext>
            </a:extLst>
          </p:cNvPr>
          <p:cNvSpPr>
            <a:spLocks noGrp="1" noRot="1" noChangeAspect="1" noChangeArrowheads="1" noTextEdit="1"/>
          </p:cNvSpPr>
          <p:nvPr>
            <p:ph type="sldImg"/>
          </p:nvPr>
        </p:nvSpPr>
        <p:spPr>
          <a:xfrm>
            <a:off x="393700" y="692150"/>
            <a:ext cx="6070600" cy="3416300"/>
          </a:xfrm>
          <a:ln/>
        </p:spPr>
      </p:sp>
      <p:sp>
        <p:nvSpPr>
          <p:cNvPr id="97283" name="Notes Placeholder 2">
            <a:extLst>
              <a:ext uri="{FF2B5EF4-FFF2-40B4-BE49-F238E27FC236}">
                <a16:creationId xmlns:a16="http://schemas.microsoft.com/office/drawing/2014/main" id="{F5D5A265-78AA-4547-96FA-42E019BE605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Full dependency-&gt; an attribute is functionally dependent of that attribute, and not on any of its proper subset</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Transitive dependency-&gt; when an indirect relationship causes functional dependency</a:t>
            </a:r>
          </a:p>
          <a:p>
            <a:pPr eaLnBrk="1" hangingPunct="1"/>
            <a:r>
              <a:rPr lang="en-US" altLang="en-US">
                <a:cs typeface="Arial" panose="020B0604020202020204" pitchFamily="34" charset="0"/>
              </a:rPr>
              <a:t>O-&gt;C,  Customer -&gt; Customer Name</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Partial dependency -&gt;</a:t>
            </a:r>
          </a:p>
          <a:p>
            <a:pPr eaLnBrk="1" hangingPunct="1"/>
            <a:r>
              <a:rPr lang="en-US" altLang="en-US">
                <a:cs typeface="Arial" panose="020B0604020202020204" pitchFamily="34" charset="0"/>
              </a:rPr>
              <a:t>When an attribute is dependent on part of the candidate key</a:t>
            </a:r>
          </a:p>
          <a:p>
            <a:pPr eaLnBrk="1" hangingPunct="1"/>
            <a:endParaRPr lang="en-US" altLang="en-US">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4B4630A8-88D2-4737-85F5-3714D073FDAF}"/>
              </a:ext>
            </a:extLst>
          </p:cNvPr>
          <p:cNvSpPr>
            <a:spLocks noGrp="1" noRot="1" noChangeAspect="1" noChangeArrowheads="1" noTextEdit="1"/>
          </p:cNvSpPr>
          <p:nvPr>
            <p:ph type="sldImg"/>
          </p:nvPr>
        </p:nvSpPr>
        <p:spPr>
          <a:xfrm>
            <a:off x="393700" y="692150"/>
            <a:ext cx="6070600" cy="3416300"/>
          </a:xfrm>
          <a:ln/>
        </p:spPr>
      </p:sp>
      <p:sp>
        <p:nvSpPr>
          <p:cNvPr id="99331" name="Notes Placeholder 2">
            <a:extLst>
              <a:ext uri="{FF2B5EF4-FFF2-40B4-BE49-F238E27FC236}">
                <a16:creationId xmlns:a16="http://schemas.microsoft.com/office/drawing/2014/main" id="{172DF320-2080-486F-9777-94F70C26D04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684F58B5-9A4F-4CAF-90A7-A0632462B88B}"/>
              </a:ext>
            </a:extLst>
          </p:cNvPr>
          <p:cNvSpPr>
            <a:spLocks noGrp="1" noRot="1" noChangeAspect="1" noChangeArrowheads="1" noTextEdit="1"/>
          </p:cNvSpPr>
          <p:nvPr>
            <p:ph type="sldImg"/>
          </p:nvPr>
        </p:nvSpPr>
        <p:spPr>
          <a:xfrm>
            <a:off x="393700" y="692150"/>
            <a:ext cx="6070600" cy="3416300"/>
          </a:xfrm>
          <a:ln/>
        </p:spPr>
      </p:sp>
      <p:sp>
        <p:nvSpPr>
          <p:cNvPr id="101379" name="Notes Placeholder 2">
            <a:extLst>
              <a:ext uri="{FF2B5EF4-FFF2-40B4-BE49-F238E27FC236}">
                <a16:creationId xmlns:a16="http://schemas.microsoft.com/office/drawing/2014/main" id="{F4E4F84B-A25D-453D-8EAA-0CDD5219C31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1AA446D2-086E-4170-AE0B-04D1F38C980B}"/>
              </a:ext>
            </a:extLst>
          </p:cNvPr>
          <p:cNvSpPr>
            <a:spLocks noGrp="1" noRot="1" noChangeAspect="1" noChangeArrowheads="1" noTextEdit="1"/>
          </p:cNvSpPr>
          <p:nvPr>
            <p:ph type="sldImg"/>
          </p:nvPr>
        </p:nvSpPr>
        <p:spPr>
          <a:xfrm>
            <a:off x="393700" y="692150"/>
            <a:ext cx="6070600" cy="3416300"/>
          </a:xfrm>
          <a:ln/>
        </p:spPr>
      </p:sp>
      <p:sp>
        <p:nvSpPr>
          <p:cNvPr id="103427" name="Notes Placeholder 2">
            <a:extLst>
              <a:ext uri="{FF2B5EF4-FFF2-40B4-BE49-F238E27FC236}">
                <a16:creationId xmlns:a16="http://schemas.microsoft.com/office/drawing/2014/main" id="{D04D5945-A23B-42E8-BC05-296E072E162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1815D347-E3CA-410F-894E-6D8BA97C3BDF}"/>
              </a:ext>
            </a:extLst>
          </p:cNvPr>
          <p:cNvSpPr>
            <a:spLocks noGrp="1" noRot="1" noChangeAspect="1" noChangeArrowheads="1" noTextEdit="1"/>
          </p:cNvSpPr>
          <p:nvPr>
            <p:ph type="sldImg"/>
          </p:nvPr>
        </p:nvSpPr>
        <p:spPr>
          <a:xfrm>
            <a:off x="393700" y="692150"/>
            <a:ext cx="6070600" cy="3416300"/>
          </a:xfrm>
          <a:ln/>
        </p:spPr>
      </p:sp>
      <p:sp>
        <p:nvSpPr>
          <p:cNvPr id="118787" name="Notes Placeholder 2">
            <a:extLst>
              <a:ext uri="{FF2B5EF4-FFF2-40B4-BE49-F238E27FC236}">
                <a16:creationId xmlns:a16="http://schemas.microsoft.com/office/drawing/2014/main" id="{FD5AA3DF-D80B-411A-93E8-7EAD5CCFC22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BE63914D-A130-48DC-A027-2EABD87B1447}"/>
              </a:ext>
            </a:extLst>
          </p:cNvPr>
          <p:cNvSpPr>
            <a:spLocks noGrp="1" noRot="1" noChangeAspect="1" noChangeArrowheads="1" noTextEdit="1"/>
          </p:cNvSpPr>
          <p:nvPr>
            <p:ph type="sldImg"/>
          </p:nvPr>
        </p:nvSpPr>
        <p:spPr>
          <a:xfrm>
            <a:off x="393700" y="692150"/>
            <a:ext cx="6070600" cy="3416300"/>
          </a:xfrm>
          <a:ln/>
        </p:spPr>
      </p:sp>
      <p:sp>
        <p:nvSpPr>
          <p:cNvPr id="44035" name="Notes Placeholder 2">
            <a:extLst>
              <a:ext uri="{FF2B5EF4-FFF2-40B4-BE49-F238E27FC236}">
                <a16:creationId xmlns:a16="http://schemas.microsoft.com/office/drawing/2014/main" id="{7926BE5D-24B4-4F7A-8E5E-8530B460341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1A1BA25-F7D6-446A-AAD5-3C32E7A0689B}"/>
              </a:ext>
            </a:extLst>
          </p:cNvPr>
          <p:cNvSpPr>
            <a:spLocks noGrp="1" noRot="1" noChangeAspect="1" noChangeArrowheads="1" noTextEdit="1"/>
          </p:cNvSpPr>
          <p:nvPr>
            <p:ph type="sldImg"/>
          </p:nvPr>
        </p:nvSpPr>
        <p:spPr>
          <a:xfrm>
            <a:off x="393700" y="692150"/>
            <a:ext cx="6070600" cy="3416300"/>
          </a:xfrm>
          <a:ln/>
        </p:spPr>
      </p:sp>
      <p:sp>
        <p:nvSpPr>
          <p:cNvPr id="7171" name="Notes Placeholder 2">
            <a:extLst>
              <a:ext uri="{FF2B5EF4-FFF2-40B4-BE49-F238E27FC236}">
                <a16:creationId xmlns:a16="http://schemas.microsoft.com/office/drawing/2014/main" id="{631574AD-9E2B-4062-8BCF-7F39FC0B11E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51479204-B083-4198-9BED-0C21859F1A46}"/>
              </a:ext>
            </a:extLst>
          </p:cNvPr>
          <p:cNvSpPr>
            <a:spLocks noGrp="1" noRot="1" noChangeAspect="1" noChangeArrowheads="1" noTextEdit="1"/>
          </p:cNvSpPr>
          <p:nvPr>
            <p:ph type="sldImg"/>
          </p:nvPr>
        </p:nvSpPr>
        <p:spPr>
          <a:xfrm>
            <a:off x="393700" y="692150"/>
            <a:ext cx="6070600" cy="3416300"/>
          </a:xfrm>
          <a:ln/>
        </p:spPr>
      </p:sp>
      <p:sp>
        <p:nvSpPr>
          <p:cNvPr id="81923" name="Notes Placeholder 2">
            <a:extLst>
              <a:ext uri="{FF2B5EF4-FFF2-40B4-BE49-F238E27FC236}">
                <a16:creationId xmlns:a16="http://schemas.microsoft.com/office/drawing/2014/main" id="{902AEE48-2FAF-4673-B5D9-DC8846FD065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Problem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4A8BB45B-8C8D-4A93-8204-572DF02BD305}"/>
              </a:ext>
            </a:extLst>
          </p:cNvPr>
          <p:cNvSpPr>
            <a:spLocks noGrp="1" noRot="1" noChangeAspect="1" noChangeArrowheads="1" noTextEdit="1"/>
          </p:cNvSpPr>
          <p:nvPr>
            <p:ph type="sldImg"/>
          </p:nvPr>
        </p:nvSpPr>
        <p:spPr>
          <a:xfrm>
            <a:off x="393700" y="692150"/>
            <a:ext cx="6070600" cy="3416300"/>
          </a:xfrm>
          <a:ln/>
        </p:spPr>
      </p:sp>
      <p:sp>
        <p:nvSpPr>
          <p:cNvPr id="120835" name="Notes Placeholder 2">
            <a:extLst>
              <a:ext uri="{FF2B5EF4-FFF2-40B4-BE49-F238E27FC236}">
                <a16:creationId xmlns:a16="http://schemas.microsoft.com/office/drawing/2014/main" id="{7E53C7CD-A8A4-42C3-B62F-D5647BAA1D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Problem  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5C013677-395E-44DD-B1D1-1967BC646B30}"/>
              </a:ext>
            </a:extLst>
          </p:cNvPr>
          <p:cNvSpPr>
            <a:spLocks noGrp="1" noRot="1" noChangeAspect="1" noChangeArrowheads="1" noTextEdit="1"/>
          </p:cNvSpPr>
          <p:nvPr>
            <p:ph type="sldImg"/>
          </p:nvPr>
        </p:nvSpPr>
        <p:spPr>
          <a:xfrm>
            <a:off x="393700" y="692150"/>
            <a:ext cx="6070600" cy="3416300"/>
          </a:xfrm>
          <a:ln/>
        </p:spPr>
      </p:sp>
      <p:sp>
        <p:nvSpPr>
          <p:cNvPr id="74755" name="Notes Placeholder 2">
            <a:extLst>
              <a:ext uri="{FF2B5EF4-FFF2-40B4-BE49-F238E27FC236}">
                <a16:creationId xmlns:a16="http://schemas.microsoft.com/office/drawing/2014/main" id="{9F4ABEEC-F76B-4732-A960-3BC1F7902D1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Data normalization – extremely important.  They will ask you about this in an interview</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The whole premise of Data Normalization is to avoid unnecessary data duplication, and create well-structure relations</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It must add. “It decreases the code you will have to write”  The design comes to life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78C9AE3-2BA1-4F17-BA04-21578CF296EF}"/>
              </a:ext>
            </a:extLst>
          </p:cNvPr>
          <p:cNvSpPr>
            <a:spLocks noGrp="1" noRot="1" noChangeAspect="1" noChangeArrowheads="1" noTextEdit="1"/>
          </p:cNvSpPr>
          <p:nvPr>
            <p:ph type="sldImg"/>
          </p:nvPr>
        </p:nvSpPr>
        <p:spPr>
          <a:xfrm>
            <a:off x="393700" y="692150"/>
            <a:ext cx="6070600" cy="3416300"/>
          </a:xfrm>
          <a:ln/>
        </p:spPr>
      </p:sp>
      <p:sp>
        <p:nvSpPr>
          <p:cNvPr id="76803" name="Notes Placeholder 2">
            <a:extLst>
              <a:ext uri="{FF2B5EF4-FFF2-40B4-BE49-F238E27FC236}">
                <a16:creationId xmlns:a16="http://schemas.microsoft.com/office/drawing/2014/main" id="{CD308C50-AE84-488D-83B7-9A055830852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What do we mean by well structure relations: it avoid anomalies:</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Rule of Thumb</a:t>
            </a:r>
          </a:p>
          <a:p>
            <a:pPr eaLnBrk="1" hangingPunct="1"/>
            <a:endParaRPr lang="en-US" altLang="en-US">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A72978B6-211E-4600-9510-50719D53FE4B}"/>
              </a:ext>
            </a:extLst>
          </p:cNvPr>
          <p:cNvSpPr>
            <a:spLocks noGrp="1" noRot="1" noChangeAspect="1" noChangeArrowheads="1" noTextEdit="1"/>
          </p:cNvSpPr>
          <p:nvPr>
            <p:ph type="sldImg"/>
          </p:nvPr>
        </p:nvSpPr>
        <p:spPr>
          <a:xfrm>
            <a:off x="393700" y="692150"/>
            <a:ext cx="6070600" cy="3416300"/>
          </a:xfrm>
          <a:ln/>
        </p:spPr>
      </p:sp>
      <p:sp>
        <p:nvSpPr>
          <p:cNvPr id="78851" name="Notes Placeholder 2">
            <a:extLst>
              <a:ext uri="{FF2B5EF4-FFF2-40B4-BE49-F238E27FC236}">
                <a16:creationId xmlns:a16="http://schemas.microsoft.com/office/drawing/2014/main" id="{D2D0703B-AA42-4548-9BA0-21468620E48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Is this a well designed table? No.</a:t>
            </a:r>
          </a:p>
          <a:p>
            <a:pPr eaLnBrk="1" hangingPunct="1"/>
            <a:r>
              <a:rPr lang="en-US" altLang="en-US">
                <a:cs typeface="Arial" panose="020B0604020202020204" pitchFamily="34" charset="0"/>
              </a:rPr>
              <a:t>What are some of the issue do you see with this?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D7DD789B-3D16-401A-A6D5-39C00F31041B}"/>
              </a:ext>
            </a:extLst>
          </p:cNvPr>
          <p:cNvSpPr>
            <a:spLocks noGrp="1" noRot="1" noChangeAspect="1" noChangeArrowheads="1" noTextEdit="1"/>
          </p:cNvSpPr>
          <p:nvPr>
            <p:ph type="sldImg"/>
          </p:nvPr>
        </p:nvSpPr>
        <p:spPr>
          <a:xfrm>
            <a:off x="393700" y="692150"/>
            <a:ext cx="6070600" cy="3416300"/>
          </a:xfrm>
          <a:ln/>
        </p:spPr>
      </p:sp>
      <p:sp>
        <p:nvSpPr>
          <p:cNvPr id="80899" name="Notes Placeholder 2">
            <a:extLst>
              <a:ext uri="{FF2B5EF4-FFF2-40B4-BE49-F238E27FC236}">
                <a16:creationId xmlns:a16="http://schemas.microsoft.com/office/drawing/2014/main" id="{C768B757-59E3-448B-930E-D5EED931FDE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Unfortunate example like these exist in every organization. </a:t>
            </a:r>
          </a:p>
          <a:p>
            <a:pPr eaLnBrk="1" hangingPunct="1"/>
            <a:r>
              <a:rPr lang="en-US" altLang="en-US">
                <a:cs typeface="Arial" panose="020B0604020202020204" pitchFamily="34" charset="0"/>
              </a:rPr>
              <a:t>They didn’t take this course.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CD15DF80-92B6-4124-8DA9-896E0AD92040}"/>
              </a:ext>
            </a:extLst>
          </p:cNvPr>
          <p:cNvSpPr>
            <a:spLocks noGrp="1" noRot="1" noChangeAspect="1" noChangeArrowheads="1" noTextEdit="1"/>
          </p:cNvSpPr>
          <p:nvPr>
            <p:ph type="sldImg"/>
          </p:nvPr>
        </p:nvSpPr>
        <p:spPr>
          <a:xfrm>
            <a:off x="393700" y="692150"/>
            <a:ext cx="6070600" cy="3416300"/>
          </a:xfrm>
          <a:ln/>
        </p:spPr>
      </p:sp>
      <p:sp>
        <p:nvSpPr>
          <p:cNvPr id="82947" name="Notes Placeholder 2">
            <a:extLst>
              <a:ext uri="{FF2B5EF4-FFF2-40B4-BE49-F238E27FC236}">
                <a16:creationId xmlns:a16="http://schemas.microsoft.com/office/drawing/2014/main" id="{43EBCE55-2FF4-4A9F-8FD1-FC97BB7B719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How to we solve that problem.</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One way to look at it this problem is through functional dependencies:</a:t>
            </a:r>
          </a:p>
          <a:p>
            <a:pPr eaLnBrk="1" hangingPunct="1"/>
            <a:r>
              <a:rPr lang="en-US" altLang="en-US">
                <a:cs typeface="Arial" panose="020B0604020202020204" pitchFamily="34" charset="0"/>
              </a:rPr>
              <a:t>The value of one attribute depends the values of others. </a:t>
            </a:r>
          </a:p>
          <a:p>
            <a:pPr eaLnBrk="1" hangingPunct="1"/>
            <a:r>
              <a:rPr lang="en-US" altLang="en-US">
                <a:cs typeface="Arial" panose="020B0604020202020204" pitchFamily="34" charset="0"/>
              </a:rPr>
              <a:t>Example, maybe both are unique…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14001E00-87ED-4D8E-982B-4A376D1BD31B}"/>
              </a:ext>
            </a:extLst>
          </p:cNvPr>
          <p:cNvSpPr>
            <a:spLocks noGrp="1" noRot="1" noChangeAspect="1" noChangeArrowheads="1" noTextEdit="1"/>
          </p:cNvSpPr>
          <p:nvPr>
            <p:ph type="sldImg"/>
          </p:nvPr>
        </p:nvSpPr>
        <p:spPr>
          <a:xfrm>
            <a:off x="393700" y="692150"/>
            <a:ext cx="6070600" cy="3416300"/>
          </a:xfrm>
          <a:ln/>
        </p:spPr>
      </p:sp>
      <p:sp>
        <p:nvSpPr>
          <p:cNvPr id="84995" name="Notes Placeholder 2">
            <a:extLst>
              <a:ext uri="{FF2B5EF4-FFF2-40B4-BE49-F238E27FC236}">
                <a16:creationId xmlns:a16="http://schemas.microsoft.com/office/drawing/2014/main" id="{EF0523A4-ED35-4979-B610-BB5344BDAFB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We will go over these steps one by one. </a:t>
            </a:r>
          </a:p>
          <a:p>
            <a:pPr eaLnBrk="1" hangingPunct="1"/>
            <a:r>
              <a:rPr lang="en-US" altLang="en-US">
                <a:cs typeface="Arial" panose="020B0604020202020204" pitchFamily="34" charset="0"/>
              </a:rPr>
              <a:t>Typically the third normal form is what you want.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BE78B873-171F-49FA-BD67-0EF0198FAECF}"/>
              </a:ext>
            </a:extLst>
          </p:cNvPr>
          <p:cNvSpPr>
            <a:spLocks noGrp="1" noRot="1" noChangeAspect="1" noChangeArrowheads="1" noTextEdit="1"/>
          </p:cNvSpPr>
          <p:nvPr>
            <p:ph type="sldImg"/>
          </p:nvPr>
        </p:nvSpPr>
        <p:spPr>
          <a:xfrm>
            <a:off x="393700" y="692150"/>
            <a:ext cx="6070600" cy="3416300"/>
          </a:xfrm>
          <a:ln/>
        </p:spPr>
      </p:sp>
      <p:sp>
        <p:nvSpPr>
          <p:cNvPr id="87043" name="Notes Placeholder 2">
            <a:extLst>
              <a:ext uri="{FF2B5EF4-FFF2-40B4-BE49-F238E27FC236}">
                <a16:creationId xmlns:a16="http://schemas.microsoft.com/office/drawing/2014/main" id="{E34BFB29-D642-444D-AC31-4BD95E02204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30F4-7950-43B6-BC74-849BFD387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873965-E67D-4BA2-A460-53B0F807E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AA59A3-9A51-4EA2-B39F-4C165D792091}"/>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5" name="Footer Placeholder 4">
            <a:extLst>
              <a:ext uri="{FF2B5EF4-FFF2-40B4-BE49-F238E27FC236}">
                <a16:creationId xmlns:a16="http://schemas.microsoft.com/office/drawing/2014/main" id="{F79F822A-0DC9-41A2-B7F8-71A9DE02C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777D0-C4EB-405D-8475-16AE12E046B9}"/>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271927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0BB4-0CA2-42F3-A721-0410451BA4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0BA9F4-E2C0-40A7-9CE4-391A31D3DA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8524D-63BA-4106-8832-3FE3BF589E55}"/>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5" name="Footer Placeholder 4">
            <a:extLst>
              <a:ext uri="{FF2B5EF4-FFF2-40B4-BE49-F238E27FC236}">
                <a16:creationId xmlns:a16="http://schemas.microsoft.com/office/drawing/2014/main" id="{E4FC6A8E-9F1F-461E-9DAE-332692503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1C136-0541-4A6E-A48D-F1A26C7C061E}"/>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167390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19BFF-A796-4CE3-850F-6E6159895A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ABA0AC-2EF6-4182-A267-C72A514B5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751A3-9F67-462B-9386-186BBC413377}"/>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5" name="Footer Placeholder 4">
            <a:extLst>
              <a:ext uri="{FF2B5EF4-FFF2-40B4-BE49-F238E27FC236}">
                <a16:creationId xmlns:a16="http://schemas.microsoft.com/office/drawing/2014/main" id="{CD7CA625-C81C-4739-8128-0BEDC239A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B34EC-2AC3-4750-BF95-1BAD173D0DEF}"/>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166681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313A-C935-40B4-9151-4AF639AC86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B8F047-C565-42C2-AEB5-995F3D5D8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49153-CD3A-41D2-B1E7-0D0226A76815}"/>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5" name="Footer Placeholder 4">
            <a:extLst>
              <a:ext uri="{FF2B5EF4-FFF2-40B4-BE49-F238E27FC236}">
                <a16:creationId xmlns:a16="http://schemas.microsoft.com/office/drawing/2014/main" id="{B83F1566-995F-46C5-859E-D0EB27E2B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43F7B-A406-4BB9-9D2C-824C2422A4BE}"/>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198087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DFEC-C622-4974-A2DD-088A2D8EC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829D8C-D4A5-4136-9047-270BDC1DD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1640CD-77FF-4556-B2B3-5CE86081C927}"/>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5" name="Footer Placeholder 4">
            <a:extLst>
              <a:ext uri="{FF2B5EF4-FFF2-40B4-BE49-F238E27FC236}">
                <a16:creationId xmlns:a16="http://schemas.microsoft.com/office/drawing/2014/main" id="{3FF17E90-B35A-49EC-A712-51C25B6C0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E87F6-1C13-47E6-98CD-01BB54662E97}"/>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342620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CB1B-91DB-4B62-9E1F-1E81BF754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636EB-9B9B-442B-9D70-E510FFE9C7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760537-9828-4B25-9BC9-D5CBE96A4E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28C32-4543-4AFE-AB55-1CD50FD1490E}"/>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6" name="Footer Placeholder 5">
            <a:extLst>
              <a:ext uri="{FF2B5EF4-FFF2-40B4-BE49-F238E27FC236}">
                <a16:creationId xmlns:a16="http://schemas.microsoft.com/office/drawing/2014/main" id="{A3F84BC6-D25C-4FCD-AB6B-388E191A0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7955E-28D6-499F-8502-6E1FAA33612A}"/>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53559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9F37-1212-4F5B-A98B-E1123BCA80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6C265B-B80A-4DE0-9F78-2CB04FA1D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435211-8D29-4CF8-9714-D82F9704C2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8CB128-9D2B-4107-B9F4-B320406DE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F03BE3-D631-4CF6-9C7A-8ACAA3DAD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85C594-A899-4844-96A8-985711C71D52}"/>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8" name="Footer Placeholder 7">
            <a:extLst>
              <a:ext uri="{FF2B5EF4-FFF2-40B4-BE49-F238E27FC236}">
                <a16:creationId xmlns:a16="http://schemas.microsoft.com/office/drawing/2014/main" id="{F4BE2479-4E19-4F98-BA59-1FB0C66074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9A1B68-DA1B-4E74-B604-29C704851AA6}"/>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53007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BF1F-7E59-4CD2-BECC-B5F13FEFC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82CBD-FB74-4729-B3FE-CDC6A55ACE03}"/>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4" name="Footer Placeholder 3">
            <a:extLst>
              <a:ext uri="{FF2B5EF4-FFF2-40B4-BE49-F238E27FC236}">
                <a16:creationId xmlns:a16="http://schemas.microsoft.com/office/drawing/2014/main" id="{A36D87D9-AFFF-46AE-8D52-F3DE720210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F07362-6398-4498-8130-F9D61DEC2DBC}"/>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186131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02580-FA78-4E21-BF6D-829A606F74E5}"/>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3" name="Footer Placeholder 2">
            <a:extLst>
              <a:ext uri="{FF2B5EF4-FFF2-40B4-BE49-F238E27FC236}">
                <a16:creationId xmlns:a16="http://schemas.microsoft.com/office/drawing/2014/main" id="{79616946-88BF-473D-A6E1-02C4B6153F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EA7D48-79F5-4CDE-9BDC-25C9FADE2FF5}"/>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268642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E56F-D240-447D-B527-9EA2E29D1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83F58-903F-4C03-8531-41DF88063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6C71BF-B152-446A-A6AD-08835F91F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8E6E91-A707-4D35-A4C3-7A356F67F853}"/>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6" name="Footer Placeholder 5">
            <a:extLst>
              <a:ext uri="{FF2B5EF4-FFF2-40B4-BE49-F238E27FC236}">
                <a16:creationId xmlns:a16="http://schemas.microsoft.com/office/drawing/2014/main" id="{8907DE54-A941-4770-9466-A95D74BCD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2EEFE-33EA-4C10-B018-1AC13DC37142}"/>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169254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C2CF-4350-47CD-8EB8-560442022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F5615C-6B21-4D1B-A352-44E5B6C8E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89D56-3DD7-437D-BBE7-3C88C292A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6C70F-580E-453C-9B66-1ADC90821221}"/>
              </a:ext>
            </a:extLst>
          </p:cNvPr>
          <p:cNvSpPr>
            <a:spLocks noGrp="1"/>
          </p:cNvSpPr>
          <p:nvPr>
            <p:ph type="dt" sz="half" idx="10"/>
          </p:nvPr>
        </p:nvSpPr>
        <p:spPr/>
        <p:txBody>
          <a:bodyPr/>
          <a:lstStyle/>
          <a:p>
            <a:fld id="{FB8407BD-5576-4403-B9E1-6BA7A46D4BDE}" type="datetimeFigureOut">
              <a:rPr lang="en-US" smtClean="0"/>
              <a:t>1/29/2020</a:t>
            </a:fld>
            <a:endParaRPr lang="en-US"/>
          </a:p>
        </p:txBody>
      </p:sp>
      <p:sp>
        <p:nvSpPr>
          <p:cNvPr id="6" name="Footer Placeholder 5">
            <a:extLst>
              <a:ext uri="{FF2B5EF4-FFF2-40B4-BE49-F238E27FC236}">
                <a16:creationId xmlns:a16="http://schemas.microsoft.com/office/drawing/2014/main" id="{3633F8EA-F0D8-4F21-92D4-0A816C85A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A5E99-4ECD-4347-B304-21E004926A2F}"/>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427552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187DE-B8D9-4587-9221-5A222677B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E3651B-1F16-47CD-9F3D-C2B79AB61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97FFC-9289-43E4-9E42-59388C631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407BD-5576-4403-B9E1-6BA7A46D4BDE}" type="datetimeFigureOut">
              <a:rPr lang="en-US" smtClean="0"/>
              <a:t>1/29/2020</a:t>
            </a:fld>
            <a:endParaRPr lang="en-US"/>
          </a:p>
        </p:txBody>
      </p:sp>
      <p:sp>
        <p:nvSpPr>
          <p:cNvPr id="5" name="Footer Placeholder 4">
            <a:extLst>
              <a:ext uri="{FF2B5EF4-FFF2-40B4-BE49-F238E27FC236}">
                <a16:creationId xmlns:a16="http://schemas.microsoft.com/office/drawing/2014/main" id="{E8AB0D8E-404D-4BC4-8EAB-A6C0047E9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903135-3EAF-4463-8702-699802446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8A56E-A934-4872-B2F5-7F1D9D3229C8}" type="slidenum">
              <a:rPr lang="en-US" smtClean="0"/>
              <a:t>‹#›</a:t>
            </a:fld>
            <a:endParaRPr lang="en-US"/>
          </a:p>
        </p:txBody>
      </p:sp>
    </p:spTree>
    <p:extLst>
      <p:ext uri="{BB962C8B-B14F-4D97-AF65-F5344CB8AC3E}">
        <p14:creationId xmlns:p14="http://schemas.microsoft.com/office/powerpoint/2010/main" val="350627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65C99585-0B74-45C0-BA49-6AF94E47808A}"/>
              </a:ext>
            </a:extLst>
          </p:cNvPr>
          <p:cNvSpPr>
            <a:spLocks noGrp="1" noChangeArrowheads="1"/>
          </p:cNvSpPr>
          <p:nvPr>
            <p:ph sz="half" idx="1"/>
          </p:nvPr>
        </p:nvSpPr>
        <p:spPr bwMode="auto">
          <a:xfrm>
            <a:off x="609600" y="1981200"/>
            <a:ext cx="5384800" cy="3910314"/>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normAutofit/>
          </a:bodyPr>
          <a:lstStyle/>
          <a:p>
            <a:pPr marL="0" indent="0" algn="ctr">
              <a:buNone/>
              <a:defRPr/>
            </a:pPr>
            <a:r>
              <a:rPr lang="en-US" dirty="0">
                <a:solidFill>
                  <a:srgbClr val="000000"/>
                </a:solidFill>
                <a:effectLst>
                  <a:outerShdw blurRad="38100" dist="38100" dir="2700000" algn="tl">
                    <a:srgbClr val="FFFFFF"/>
                  </a:outerShdw>
                </a:effectLst>
              </a:rPr>
              <a:t>Chapter 4:</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Data Normalization</a:t>
            </a:r>
            <a:endParaRPr lang="en-US" dirty="0">
              <a:effectLst/>
            </a:endParaRPr>
          </a:p>
        </p:txBody>
      </p:sp>
      <p:pic>
        <p:nvPicPr>
          <p:cNvPr id="7" name="Picture 6">
            <a:extLst>
              <a:ext uri="{FF2B5EF4-FFF2-40B4-BE49-F238E27FC236}">
                <a16:creationId xmlns:a16="http://schemas.microsoft.com/office/drawing/2014/main" id="{39BBF66E-39A4-453B-BBFC-6EE5D724B2C7}"/>
              </a:ext>
            </a:extLst>
          </p:cNvPr>
          <p:cNvPicPr>
            <a:picLocks noChangeAspect="1"/>
          </p:cNvPicPr>
          <p:nvPr/>
        </p:nvPicPr>
        <p:blipFill>
          <a:blip r:embed="rId3"/>
          <a:stretch>
            <a:fillRect/>
          </a:stretch>
        </p:blipFill>
        <p:spPr>
          <a:xfrm>
            <a:off x="6262235" y="1776714"/>
            <a:ext cx="3455530" cy="4114800"/>
          </a:xfrm>
          <a:prstGeom prst="rect">
            <a:avLst/>
          </a:prstGeom>
          <a:noFill/>
        </p:spPr>
      </p:pic>
      <p:sp>
        <p:nvSpPr>
          <p:cNvPr id="6" name="Rectangle 6">
            <a:extLst>
              <a:ext uri="{FF2B5EF4-FFF2-40B4-BE49-F238E27FC236}">
                <a16:creationId xmlns:a16="http://schemas.microsoft.com/office/drawing/2014/main" id="{7E9470F8-37DD-43AE-A7B1-B21A67897BB5}"/>
              </a:ext>
            </a:extLst>
          </p:cNvPr>
          <p:cNvSpPr>
            <a:spLocks noGrp="1" noChangeArrowheads="1"/>
          </p:cNvSpPr>
          <p:nvPr>
            <p:ph type="sldNum" sz="quarter" idx="10"/>
          </p:nvPr>
        </p:nvSpPr>
        <p:spPr bwMode="auto">
          <a:xfrm>
            <a:off x="8737600" y="6245225"/>
            <a:ext cx="2844800" cy="476250"/>
          </a:xfrm>
          <a:prstGeom prst="rect">
            <a:avLst/>
          </a:prstGeom>
          <a:noFill/>
          <a:ln w="9525">
            <a:noFill/>
            <a:miter lim="800000"/>
            <a:headEnd/>
            <a:tailEnd/>
          </a:ln>
          <a:effectLst/>
        </p:spPr>
        <p:txBody>
          <a:bodyPr wrap="square" anchor="b">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66FD798-9C09-4A98-9F42-1E096653A419}" type="slidenum">
              <a:rPr lang="en-US" altLang="en-US" smtClean="0">
                <a:solidFill>
                  <a:srgbClr val="000000"/>
                </a:solidFill>
              </a:rPr>
              <a:pPr eaLnBrk="1" hangingPunct="1">
                <a:spcAft>
                  <a:spcPts val="600"/>
                </a:spcAft>
                <a:defRPr/>
              </a:pPr>
              <a:t>1</a:t>
            </a:fld>
            <a:endParaRPr lang="en-US" altLang="en-US">
              <a:solidFill>
                <a:srgbClr val="000000"/>
              </a:solidFill>
            </a:endParaRPr>
          </a:p>
        </p:txBody>
      </p:sp>
      <p:sp>
        <p:nvSpPr>
          <p:cNvPr id="5" name="Rectangle 5">
            <a:extLst>
              <a:ext uri="{FF2B5EF4-FFF2-40B4-BE49-F238E27FC236}">
                <a16:creationId xmlns:a16="http://schemas.microsoft.com/office/drawing/2014/main" id="{246E446F-C381-47A9-A188-64CAE3605F44}"/>
              </a:ext>
            </a:extLst>
          </p:cNvPr>
          <p:cNvSpPr>
            <a:spLocks noGrp="1" noChangeArrowheads="1"/>
          </p:cNvSpPr>
          <p:nvPr>
            <p:ph type="ftr" sz="quarter" idx="11"/>
          </p:nvPr>
        </p:nvSpPr>
        <p:spPr>
          <a:xfrm>
            <a:off x="2736851" y="6203950"/>
            <a:ext cx="6386513" cy="476250"/>
          </a:xfrm>
        </p:spPr>
        <p:txBody>
          <a:bodyPr/>
          <a:lstStyle/>
          <a:p>
            <a:pPr>
              <a:spcAft>
                <a:spcPts val="600"/>
              </a:spcAft>
              <a:defRPr/>
            </a:pPr>
            <a:r>
              <a:rPr lang="en-US" sz="1800" dirty="0">
                <a:latin typeface="Tahoma" pitchFamily="34" charset="0"/>
              </a:rPr>
              <a:t>© 2011 Pearson Education, Inc.  Publishing as Prentice Hall</a:t>
            </a:r>
            <a:endParaRPr lang="en-US" sz="1800">
              <a:latin typeface="Tahoma"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EB6E225-9E3A-4103-AD05-440C65DAE48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48F5843-9A39-470E-BC33-DDF7674B6D7B}" type="slidenum">
              <a:rPr lang="en-US" altLang="en-US" smtClean="0">
                <a:solidFill>
                  <a:srgbClr val="000000"/>
                </a:solidFill>
                <a:latin typeface="Arial" panose="020B0604020202020204" pitchFamily="34" charset="0"/>
              </a:rPr>
              <a:pPr eaLnBrk="1" hangingPunct="1">
                <a:defRPr/>
              </a:pPr>
              <a:t>10</a:t>
            </a:fld>
            <a:endParaRPr lang="en-US" altLang="en-US">
              <a:solidFill>
                <a:srgbClr val="000000"/>
              </a:solidFill>
              <a:latin typeface="Arial" panose="020B0604020202020204" pitchFamily="34" charset="0"/>
            </a:endParaRPr>
          </a:p>
        </p:txBody>
      </p:sp>
      <p:sp>
        <p:nvSpPr>
          <p:cNvPr id="88067" name="Text Box 4">
            <a:extLst>
              <a:ext uri="{FF2B5EF4-FFF2-40B4-BE49-F238E27FC236}">
                <a16:creationId xmlns:a16="http://schemas.microsoft.com/office/drawing/2014/main" id="{B038BBC5-4619-4573-B672-29300596E860}"/>
              </a:ext>
            </a:extLst>
          </p:cNvPr>
          <p:cNvSpPr txBox="1">
            <a:spLocks noChangeArrowheads="1"/>
          </p:cNvSpPr>
          <p:nvPr/>
        </p:nvSpPr>
        <p:spPr bwMode="auto">
          <a:xfrm>
            <a:off x="2209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Table with multivalued attributes, not in 1</a:t>
            </a:r>
            <a:r>
              <a:rPr lang="en-US" altLang="en-US" sz="2400" baseline="30000">
                <a:solidFill>
                  <a:srgbClr val="000000"/>
                </a:solidFill>
                <a:latin typeface="Arial" panose="020B0604020202020204" pitchFamily="34" charset="0"/>
              </a:rPr>
              <a:t>st</a:t>
            </a:r>
            <a:r>
              <a:rPr lang="en-US" altLang="en-US" sz="2400">
                <a:solidFill>
                  <a:srgbClr val="000000"/>
                </a:solidFill>
                <a:latin typeface="Arial" panose="020B0604020202020204" pitchFamily="34" charset="0"/>
              </a:rPr>
              <a:t> normal form</a:t>
            </a:r>
          </a:p>
        </p:txBody>
      </p:sp>
      <p:sp>
        <p:nvSpPr>
          <p:cNvPr id="242694" name="Text Box 6">
            <a:extLst>
              <a:ext uri="{FF2B5EF4-FFF2-40B4-BE49-F238E27FC236}">
                <a16:creationId xmlns:a16="http://schemas.microsoft.com/office/drawing/2014/main" id="{8AA7DBF8-F29E-41A9-9F51-BBEDC707E876}"/>
              </a:ext>
            </a:extLst>
          </p:cNvPr>
          <p:cNvSpPr txBox="1">
            <a:spLocks noChangeArrowheads="1"/>
          </p:cNvSpPr>
          <p:nvPr/>
        </p:nvSpPr>
        <p:spPr bwMode="auto">
          <a:xfrm>
            <a:off x="4330700" y="5410200"/>
            <a:ext cx="32956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200">
                <a:solidFill>
                  <a:srgbClr val="990000"/>
                </a:solidFill>
                <a:latin typeface="Times New Roman" panose="02020603050405020304" pitchFamily="18" charset="0"/>
              </a:rPr>
              <a:t>Note: this is NOT a relation</a:t>
            </a:r>
            <a:endParaRPr lang="en-US" altLang="en-US" sz="2600">
              <a:solidFill>
                <a:srgbClr val="990000"/>
              </a:solidFill>
              <a:latin typeface="Times New Roman" panose="02020603050405020304" pitchFamily="18" charset="0"/>
            </a:endParaRPr>
          </a:p>
        </p:txBody>
      </p:sp>
      <p:pic>
        <p:nvPicPr>
          <p:cNvPr id="88069" name="Picture 5">
            <a:extLst>
              <a:ext uri="{FF2B5EF4-FFF2-40B4-BE49-F238E27FC236}">
                <a16:creationId xmlns:a16="http://schemas.microsoft.com/office/drawing/2014/main" id="{F06D2F3C-3110-4AE1-904D-6A61DBE7A5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9889" y="1652588"/>
            <a:ext cx="8853487"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2694"/>
                                        </p:tgtEl>
                                        <p:attrNameLst>
                                          <p:attrName>style.visibility</p:attrName>
                                        </p:attrNameLst>
                                      </p:cBhvr>
                                      <p:to>
                                        <p:strVal val="visible"/>
                                      </p:to>
                                    </p:set>
                                    <p:animEffect transition="in" filter="blinds(horizontal)">
                                      <p:cBhvr>
                                        <p:cTn id="7" dur="500"/>
                                        <p:tgtEl>
                                          <p:spTgt spid="242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05FAD6F-2E1C-497F-B1B8-181D06B5348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DB2790B-3CF2-4E2D-8A79-07014B439AEB}"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90115" name="Text Box 2">
            <a:extLst>
              <a:ext uri="{FF2B5EF4-FFF2-40B4-BE49-F238E27FC236}">
                <a16:creationId xmlns:a16="http://schemas.microsoft.com/office/drawing/2014/main" id="{6BDD2242-A0B7-4C42-AAF5-16AB20868DD6}"/>
              </a:ext>
            </a:extLst>
          </p:cNvPr>
          <p:cNvSpPr txBox="1">
            <a:spLocks noChangeArrowheads="1"/>
          </p:cNvSpPr>
          <p:nvPr/>
        </p:nvSpPr>
        <p:spPr bwMode="auto">
          <a:xfrm>
            <a:off x="2209800" y="409576"/>
            <a:ext cx="815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Table with no multivalued attributes and unique rows, in 1</a:t>
            </a:r>
            <a:r>
              <a:rPr lang="en-US" altLang="en-US" sz="2400" baseline="30000">
                <a:solidFill>
                  <a:srgbClr val="000000"/>
                </a:solidFill>
                <a:latin typeface="Arial" panose="020B0604020202020204" pitchFamily="34" charset="0"/>
              </a:rPr>
              <a:t>st</a:t>
            </a:r>
            <a:r>
              <a:rPr lang="en-US" altLang="en-US" sz="2400">
                <a:solidFill>
                  <a:srgbClr val="000000"/>
                </a:solidFill>
                <a:latin typeface="Arial" panose="020B0604020202020204" pitchFamily="34" charset="0"/>
              </a:rPr>
              <a:t> normal form</a:t>
            </a:r>
          </a:p>
        </p:txBody>
      </p:sp>
      <p:sp>
        <p:nvSpPr>
          <p:cNvPr id="243717" name="Text Box 5">
            <a:extLst>
              <a:ext uri="{FF2B5EF4-FFF2-40B4-BE49-F238E27FC236}">
                <a16:creationId xmlns:a16="http://schemas.microsoft.com/office/drawing/2014/main" id="{73D7E34E-6612-41D9-8A4E-6FEE0F4A3381}"/>
              </a:ext>
            </a:extLst>
          </p:cNvPr>
          <p:cNvSpPr txBox="1">
            <a:spLocks noChangeArrowheads="1"/>
          </p:cNvSpPr>
          <p:nvPr/>
        </p:nvSpPr>
        <p:spPr bwMode="auto">
          <a:xfrm>
            <a:off x="3200401" y="5638800"/>
            <a:ext cx="60039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200">
                <a:solidFill>
                  <a:srgbClr val="990000"/>
                </a:solidFill>
                <a:latin typeface="Times New Roman" panose="02020603050405020304" pitchFamily="18" charset="0"/>
              </a:rPr>
              <a:t>Note: this is a relation, but not a well-structured one</a:t>
            </a:r>
            <a:endParaRPr lang="en-US" altLang="en-US" sz="2600">
              <a:solidFill>
                <a:srgbClr val="990000"/>
              </a:solidFill>
              <a:latin typeface="Times New Roman" panose="02020603050405020304" pitchFamily="18" charset="0"/>
            </a:endParaRPr>
          </a:p>
        </p:txBody>
      </p:sp>
      <p:pic>
        <p:nvPicPr>
          <p:cNvPr id="90117" name="Picture 5">
            <a:extLst>
              <a:ext uri="{FF2B5EF4-FFF2-40B4-BE49-F238E27FC236}">
                <a16:creationId xmlns:a16="http://schemas.microsoft.com/office/drawing/2014/main" id="{1AD2E5E5-F746-4E12-A0DE-448A1F6104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9889" y="1524000"/>
            <a:ext cx="896937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7"/>
                                        </p:tgtEl>
                                        <p:attrNameLst>
                                          <p:attrName>style.visibility</p:attrName>
                                        </p:attrNameLst>
                                      </p:cBhvr>
                                      <p:to>
                                        <p:strVal val="visible"/>
                                      </p:to>
                                    </p:set>
                                    <p:animEffect transition="in" filter="blinds(horizontal)">
                                      <p:cBhvr>
                                        <p:cTn id="7" dur="500"/>
                                        <p:tgtEl>
                                          <p:spTgt spid="24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9843E37-9508-4DD8-B2D5-75648E41433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A11C4FB-4472-4453-A09C-1AD8A9A056CA}"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245762" name="Rectangle 2">
            <a:extLst>
              <a:ext uri="{FF2B5EF4-FFF2-40B4-BE49-F238E27FC236}">
                <a16:creationId xmlns:a16="http://schemas.microsoft.com/office/drawing/2014/main" id="{242CFB6D-BB9F-4F3D-870E-B0C375E4BAE0}"/>
              </a:ext>
            </a:extLst>
          </p:cNvPr>
          <p:cNvSpPr>
            <a:spLocks noGrp="1" noChangeArrowheads="1"/>
          </p:cNvSpPr>
          <p:nvPr>
            <p:ph type="title"/>
          </p:nvPr>
        </p:nvSpPr>
        <p:spPr>
          <a:xfrm>
            <a:off x="2209800" y="304800"/>
            <a:ext cx="7772400" cy="1143000"/>
          </a:xfrm>
        </p:spPr>
        <p:txBody>
          <a:bodyPr/>
          <a:lstStyle/>
          <a:p>
            <a:pPr eaLnBrk="1" hangingPunct="1">
              <a:defRPr/>
            </a:pPr>
            <a:r>
              <a:rPr lang="en-US">
                <a:solidFill>
                  <a:srgbClr val="000000"/>
                </a:solidFill>
                <a:effectLst>
                  <a:outerShdw blurRad="38100" dist="38100" dir="2700000" algn="tl">
                    <a:srgbClr val="FFFFFF"/>
                  </a:outerShdw>
                </a:effectLst>
              </a:rPr>
              <a:t>Anomalies in this Table</a:t>
            </a:r>
          </a:p>
        </p:txBody>
      </p:sp>
      <p:sp>
        <p:nvSpPr>
          <p:cNvPr id="245763" name="Rectangle 3">
            <a:extLst>
              <a:ext uri="{FF2B5EF4-FFF2-40B4-BE49-F238E27FC236}">
                <a16:creationId xmlns:a16="http://schemas.microsoft.com/office/drawing/2014/main" id="{413332A5-44C7-404B-8E39-1C775D97E13C}"/>
              </a:ext>
            </a:extLst>
          </p:cNvPr>
          <p:cNvSpPr>
            <a:spLocks noGrp="1" noChangeArrowheads="1"/>
          </p:cNvSpPr>
          <p:nvPr>
            <p:ph type="body" idx="1"/>
          </p:nvPr>
        </p:nvSpPr>
        <p:spPr>
          <a:xfrm>
            <a:off x="1524000" y="1295400"/>
            <a:ext cx="8839200" cy="3352800"/>
          </a:xfrm>
        </p:spPr>
        <p:txBody>
          <a:bodyPr/>
          <a:lstStyle/>
          <a:p>
            <a:pPr eaLnBrk="1" hangingPunct="1">
              <a:lnSpc>
                <a:spcPct val="80000"/>
              </a:lnSpc>
              <a:defRPr/>
            </a:pPr>
            <a:r>
              <a:rPr lang="en-US" b="1" dirty="0">
                <a:solidFill>
                  <a:srgbClr val="000000"/>
                </a:solidFill>
                <a:effectLst>
                  <a:outerShdw blurRad="38100" dist="38100" dir="2700000" algn="tl">
                    <a:srgbClr val="FFFFFF"/>
                  </a:outerShdw>
                </a:effectLst>
              </a:rPr>
              <a:t>Insertion</a:t>
            </a:r>
            <a:r>
              <a:rPr lang="en-US" dirty="0">
                <a:solidFill>
                  <a:srgbClr val="000000"/>
                </a:solidFill>
                <a:effectLst>
                  <a:outerShdw blurRad="38100" dist="38100" dir="2700000" algn="tl">
                    <a:srgbClr val="FFFFFF"/>
                  </a:outerShdw>
                </a:effectLst>
              </a:rPr>
              <a:t>–if new product is ordered for order 1007 of existing customer, customer data must be re-entered, causing duplication</a:t>
            </a:r>
          </a:p>
          <a:p>
            <a:pPr eaLnBrk="1" hangingPunct="1">
              <a:lnSpc>
                <a:spcPct val="80000"/>
              </a:lnSpc>
              <a:defRPr/>
            </a:pPr>
            <a:r>
              <a:rPr lang="en-US" b="1" dirty="0">
                <a:solidFill>
                  <a:srgbClr val="000000"/>
                </a:solidFill>
                <a:effectLst>
                  <a:outerShdw blurRad="38100" dist="38100" dir="2700000" algn="tl">
                    <a:srgbClr val="FFFFFF"/>
                  </a:outerShdw>
                </a:effectLst>
              </a:rPr>
              <a:t>Deletion</a:t>
            </a:r>
            <a:r>
              <a:rPr lang="en-US" dirty="0">
                <a:solidFill>
                  <a:srgbClr val="000000"/>
                </a:solidFill>
                <a:effectLst>
                  <a:outerShdw blurRad="38100" dist="38100" dir="2700000" algn="tl">
                    <a:srgbClr val="FFFFFF"/>
                  </a:outerShdw>
                </a:effectLst>
              </a:rPr>
              <a:t>–if we delete the Dining Table from Order 1006, we lose information concerning this item's finish and price</a:t>
            </a:r>
            <a:r>
              <a:rPr lang="en-US" dirty="0"/>
              <a:t> </a:t>
            </a:r>
            <a:endParaRPr lang="en-US" dirty="0">
              <a:solidFill>
                <a:srgbClr val="000000"/>
              </a:solidFill>
              <a:effectLst>
                <a:outerShdw blurRad="38100" dist="38100" dir="2700000" algn="tl">
                  <a:srgbClr val="FFFFFF"/>
                </a:outerShdw>
              </a:effectLst>
            </a:endParaRPr>
          </a:p>
          <a:p>
            <a:pPr eaLnBrk="1" hangingPunct="1">
              <a:lnSpc>
                <a:spcPct val="80000"/>
              </a:lnSpc>
              <a:defRPr/>
            </a:pPr>
            <a:r>
              <a:rPr lang="en-US" b="1" dirty="0">
                <a:solidFill>
                  <a:srgbClr val="000000"/>
                </a:solidFill>
                <a:effectLst>
                  <a:outerShdw blurRad="38100" dist="38100" dir="2700000" algn="tl">
                    <a:srgbClr val="FFFFFF"/>
                  </a:outerShdw>
                </a:effectLst>
              </a:rPr>
              <a:t>Update</a:t>
            </a:r>
            <a:r>
              <a:rPr lang="en-US" dirty="0">
                <a:solidFill>
                  <a:srgbClr val="000000"/>
                </a:solidFill>
                <a:effectLst>
                  <a:outerShdw blurRad="38100" dist="38100" dir="2700000" algn="tl">
                    <a:srgbClr val="FFFFFF"/>
                  </a:outerShdw>
                </a:effectLst>
              </a:rPr>
              <a:t>–changing the price of product ID 4 requires update in several records</a:t>
            </a:r>
          </a:p>
        </p:txBody>
      </p:sp>
      <p:sp>
        <p:nvSpPr>
          <p:cNvPr id="245764" name="Text Box 4">
            <a:extLst>
              <a:ext uri="{FF2B5EF4-FFF2-40B4-BE49-F238E27FC236}">
                <a16:creationId xmlns:a16="http://schemas.microsoft.com/office/drawing/2014/main" id="{963E1C34-0032-4F51-A724-38A1AEFEB95C}"/>
              </a:ext>
            </a:extLst>
          </p:cNvPr>
          <p:cNvSpPr txBox="1">
            <a:spLocks noChangeArrowheads="1"/>
          </p:cNvSpPr>
          <p:nvPr/>
        </p:nvSpPr>
        <p:spPr bwMode="auto">
          <a:xfrm>
            <a:off x="2133600" y="4568826"/>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600">
                <a:solidFill>
                  <a:srgbClr val="990000"/>
                </a:solidFill>
                <a:latin typeface="Times New Roman" panose="02020603050405020304" pitchFamily="18" charset="0"/>
              </a:rPr>
              <a:t>Why do these anomalies exist? </a:t>
            </a:r>
          </a:p>
          <a:p>
            <a:pPr lvl="1">
              <a:spcBef>
                <a:spcPct val="0"/>
              </a:spcBef>
              <a:buClrTx/>
              <a:buSzTx/>
              <a:buFontTx/>
              <a:buNone/>
            </a:pPr>
            <a:r>
              <a:rPr lang="en-US" altLang="en-US" sz="2600">
                <a:solidFill>
                  <a:srgbClr val="990000"/>
                </a:solidFill>
                <a:latin typeface="Times New Roman" panose="02020603050405020304" pitchFamily="18" charset="0"/>
              </a:rPr>
              <a:t>Because there are multiple themes (entity types) in one relation. This results in duplication and an unnecessary dependency between the entities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 calcmode="lin" valueType="num">
                                      <p:cBhvr additive="base">
                                        <p:cTn id="7" dur="500" fill="hold"/>
                                        <p:tgtEl>
                                          <p:spTgt spid="245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45763">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63">
                                            <p:txEl>
                                              <p:pRg st="1" end="1"/>
                                            </p:txEl>
                                          </p:spTgt>
                                        </p:tgtEl>
                                        <p:attrNameLst>
                                          <p:attrName>style.visibility</p:attrName>
                                        </p:attrNameLst>
                                      </p:cBhvr>
                                      <p:to>
                                        <p:strVal val="visible"/>
                                      </p:to>
                                    </p:set>
                                    <p:anim calcmode="lin" valueType="num">
                                      <p:cBhvr additive="base">
                                        <p:cTn id="13" dur="5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63">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45763">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763">
                                            <p:txEl>
                                              <p:pRg st="2" end="2"/>
                                            </p:txEl>
                                          </p:spTgt>
                                        </p:tgtEl>
                                        <p:attrNameLst>
                                          <p:attrName>style.visibility</p:attrName>
                                        </p:attrNameLst>
                                      </p:cBhvr>
                                      <p:to>
                                        <p:strVal val="visible"/>
                                      </p:to>
                                    </p:set>
                                    <p:anim calcmode="lin" valueType="num">
                                      <p:cBhvr additive="base">
                                        <p:cTn id="19" dur="5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63">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45763">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45764"/>
                                        </p:tgtEl>
                                        <p:attrNameLst>
                                          <p:attrName>style.visibility</p:attrName>
                                        </p:attrNameLst>
                                      </p:cBhvr>
                                      <p:to>
                                        <p:strVal val="visible"/>
                                      </p:to>
                                    </p:set>
                                    <p:animEffect transition="in" filter="checkerboard(across)">
                                      <p:cBhvr>
                                        <p:cTn id="25" dur="500"/>
                                        <p:tgtEl>
                                          <p:spTgt spid="245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P spid="24576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6CB01F-DD51-438F-BCF3-533484EB163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D6B3BAA-0268-47D5-9305-DE3CF8CE1DA7}" type="slidenum">
              <a:rPr lang="en-US" altLang="en-US" smtClean="0">
                <a:solidFill>
                  <a:srgbClr val="000000"/>
                </a:solidFill>
                <a:latin typeface="Arial" panose="020B0604020202020204" pitchFamily="34" charset="0"/>
              </a:rPr>
              <a:pPr eaLnBrk="1" hangingPunct="1">
                <a:defRPr/>
              </a:pPr>
              <a:t>13</a:t>
            </a:fld>
            <a:endParaRPr lang="en-US" altLang="en-US">
              <a:solidFill>
                <a:srgbClr val="000000"/>
              </a:solidFill>
              <a:latin typeface="Arial" panose="020B0604020202020204" pitchFamily="34" charset="0"/>
            </a:endParaRPr>
          </a:p>
        </p:txBody>
      </p:sp>
      <p:sp>
        <p:nvSpPr>
          <p:cNvPr id="226306" name="Rectangle 2">
            <a:extLst>
              <a:ext uri="{FF2B5EF4-FFF2-40B4-BE49-F238E27FC236}">
                <a16:creationId xmlns:a16="http://schemas.microsoft.com/office/drawing/2014/main" id="{E54C48BF-91B5-4C92-A4BF-88113CFC675C}"/>
              </a:ext>
            </a:extLst>
          </p:cNvPr>
          <p:cNvSpPr>
            <a:spLocks noGrp="1" noChangeArrowheads="1"/>
          </p:cNvSpPr>
          <p:nvPr>
            <p:ph type="title"/>
          </p:nvPr>
        </p:nvSpPr>
        <p:spPr>
          <a:xfrm>
            <a:off x="2209800" y="304800"/>
            <a:ext cx="7772400" cy="1143000"/>
          </a:xfrm>
        </p:spPr>
        <p:txBody>
          <a:bodyPr/>
          <a:lstStyle/>
          <a:p>
            <a:pPr eaLnBrk="1" hangingPunct="1">
              <a:defRPr/>
            </a:pPr>
            <a:r>
              <a:rPr lang="en-US">
                <a:solidFill>
                  <a:srgbClr val="000000"/>
                </a:solidFill>
                <a:effectLst>
                  <a:outerShdw blurRad="38100" dist="38100" dir="2700000" algn="tl">
                    <a:srgbClr val="FFFFFF"/>
                  </a:outerShdw>
                </a:effectLst>
              </a:rPr>
              <a:t>Second Normal Form</a:t>
            </a:r>
          </a:p>
        </p:txBody>
      </p:sp>
      <p:sp>
        <p:nvSpPr>
          <p:cNvPr id="226307" name="Rectangle 3">
            <a:extLst>
              <a:ext uri="{FF2B5EF4-FFF2-40B4-BE49-F238E27FC236}">
                <a16:creationId xmlns:a16="http://schemas.microsoft.com/office/drawing/2014/main" id="{A9FFA8E6-ACFF-471D-B4E1-162926B5529B}"/>
              </a:ext>
            </a:extLst>
          </p:cNvPr>
          <p:cNvSpPr>
            <a:spLocks noGrp="1" noChangeArrowheads="1"/>
          </p:cNvSpPr>
          <p:nvPr>
            <p:ph type="body" idx="1"/>
          </p:nvPr>
        </p:nvSpPr>
        <p:spPr>
          <a:xfrm>
            <a:off x="1905000" y="1447800"/>
            <a:ext cx="8382000" cy="4114800"/>
          </a:xfrm>
        </p:spPr>
        <p:txBody>
          <a:bodyPr/>
          <a:lstStyle/>
          <a:p>
            <a:pPr eaLnBrk="1" hangingPunct="1">
              <a:defRPr/>
            </a:pPr>
            <a:r>
              <a:rPr lang="en-US" sz="3400" dirty="0">
                <a:solidFill>
                  <a:srgbClr val="000000"/>
                </a:solidFill>
                <a:effectLst>
                  <a:outerShdw blurRad="38100" dist="38100" dir="2700000" algn="tl">
                    <a:srgbClr val="FFFFFF"/>
                  </a:outerShdw>
                </a:effectLst>
              </a:rPr>
              <a:t>1NF PLUS </a:t>
            </a:r>
            <a:r>
              <a:rPr lang="en-US" sz="3400" b="1" i="1" dirty="0">
                <a:solidFill>
                  <a:srgbClr val="000000"/>
                </a:solidFill>
                <a:effectLst>
                  <a:outerShdw blurRad="38100" dist="38100" dir="2700000" algn="tl">
                    <a:srgbClr val="FFFFFF"/>
                  </a:outerShdw>
                </a:effectLst>
              </a:rPr>
              <a:t>every non-key attribute is fully functionally dependent on the </a:t>
            </a:r>
            <a:r>
              <a:rPr lang="en-US" sz="3400" b="1" i="1" dirty="0">
                <a:solidFill>
                  <a:srgbClr val="FF0000"/>
                </a:solidFill>
                <a:effectLst>
                  <a:outerShdw blurRad="38100" dist="38100" dir="2700000" algn="tl">
                    <a:srgbClr val="FFFFFF"/>
                  </a:outerShdw>
                </a:effectLst>
              </a:rPr>
              <a:t>ENTIRE primary key</a:t>
            </a:r>
          </a:p>
          <a:p>
            <a:pPr lvl="1" eaLnBrk="1" hangingPunct="1">
              <a:defRPr/>
            </a:pPr>
            <a:r>
              <a:rPr lang="en-US" sz="3000" dirty="0">
                <a:solidFill>
                  <a:srgbClr val="000000"/>
                </a:solidFill>
                <a:effectLst>
                  <a:outerShdw blurRad="38100" dist="38100" dir="2700000" algn="tl">
                    <a:srgbClr val="FFFFFF"/>
                  </a:outerShdw>
                </a:effectLst>
              </a:rPr>
              <a:t>Every non-key attribute must be defined by the entire key, not by only part of the key</a:t>
            </a:r>
          </a:p>
          <a:p>
            <a:pPr lvl="1" eaLnBrk="1" hangingPunct="1">
              <a:defRPr/>
            </a:pPr>
            <a:r>
              <a:rPr lang="en-US" sz="3000" dirty="0">
                <a:solidFill>
                  <a:srgbClr val="000000"/>
                </a:solidFill>
                <a:effectLst>
                  <a:outerShdw blurRad="38100" dist="38100" dir="2700000" algn="tl">
                    <a:srgbClr val="FFFFFF"/>
                  </a:outerShdw>
                </a:effectLst>
              </a:rPr>
              <a:t>No partial functional dependencies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left)">
                                      <p:cBhvr>
                                        <p:cTn id="7" dur="500"/>
                                        <p:tgtEl>
                                          <p:spTgt spid="226307">
                                            <p:txEl>
                                              <p:pRg st="0" end="0"/>
                                            </p:txEl>
                                          </p:spTgt>
                                        </p:tgtEl>
                                      </p:cBhvr>
                                    </p:animEffect>
                                  </p:childTnLst>
                                  <p:subTnLst>
                                    <p:animClr clrSpc="rgb" dir="cw">
                                      <p:cBhvr override="childStyle">
                                        <p:cTn dur="1" fill="hold" display="0" masterRel="nextClick" afterEffect="1"/>
                                        <p:tgtEl>
                                          <p:spTgt spid="226307">
                                            <p:txEl>
                                              <p:pRg st="0" end="0"/>
                                            </p:txEl>
                                          </p:spTgt>
                                        </p:tgtEl>
                                        <p:attrNameLst>
                                          <p:attrName>ppt_c</p:attrName>
                                        </p:attrNameLst>
                                      </p:cBhvr>
                                      <p:to>
                                        <a:schemeClr val="accent1"/>
                                      </p:to>
                                    </p:animClr>
                                  </p:subTnLst>
                                </p:cTn>
                              </p:par>
                              <p:par>
                                <p:cTn id="8" presetID="22" presetClass="entr" presetSubtype="8" fill="hold" grpId="0" nodeType="withEffect">
                                  <p:stCondLst>
                                    <p:cond delay="0"/>
                                  </p:stCondLst>
                                  <p:childTnLst>
                                    <p:set>
                                      <p:cBhvr>
                                        <p:cTn id="9" dur="1" fill="hold">
                                          <p:stCondLst>
                                            <p:cond delay="0"/>
                                          </p:stCondLst>
                                        </p:cTn>
                                        <p:tgtEl>
                                          <p:spTgt spid="226307">
                                            <p:txEl>
                                              <p:pRg st="1" end="1"/>
                                            </p:txEl>
                                          </p:spTgt>
                                        </p:tgtEl>
                                        <p:attrNameLst>
                                          <p:attrName>style.visibility</p:attrName>
                                        </p:attrNameLst>
                                      </p:cBhvr>
                                      <p:to>
                                        <p:strVal val="visible"/>
                                      </p:to>
                                    </p:set>
                                    <p:animEffect transition="in" filter="wipe(left)">
                                      <p:cBhvr>
                                        <p:cTn id="10" dur="500"/>
                                        <p:tgtEl>
                                          <p:spTgt spid="226307">
                                            <p:txEl>
                                              <p:pRg st="1" end="1"/>
                                            </p:txEl>
                                          </p:spTgt>
                                        </p:tgtEl>
                                      </p:cBhvr>
                                    </p:animEffect>
                                  </p:childTnLst>
                                  <p:subTnLst>
                                    <p:animClr clrSpc="rgb" dir="cw">
                                      <p:cBhvr override="childStyle">
                                        <p:cTn dur="1" fill="hold" display="0" masterRel="nextClick" afterEffect="1"/>
                                        <p:tgtEl>
                                          <p:spTgt spid="226307">
                                            <p:txEl>
                                              <p:pRg st="1" end="1"/>
                                            </p:txEl>
                                          </p:spTgt>
                                        </p:tgtEl>
                                        <p:attrNameLst>
                                          <p:attrName>ppt_c</p:attrName>
                                        </p:attrNameLst>
                                      </p:cBhvr>
                                      <p:to>
                                        <a:schemeClr val="accent1"/>
                                      </p:to>
                                    </p:animClr>
                                  </p:subTnLst>
                                </p:cTn>
                              </p:par>
                              <p:par>
                                <p:cTn id="11" presetID="22" presetClass="entr" presetSubtype="8" fill="hold" grpId="0" nodeType="withEffect">
                                  <p:stCondLst>
                                    <p:cond delay="0"/>
                                  </p:stCondLst>
                                  <p:childTnLst>
                                    <p:set>
                                      <p:cBhvr>
                                        <p:cTn id="12" dur="1" fill="hold">
                                          <p:stCondLst>
                                            <p:cond delay="0"/>
                                          </p:stCondLst>
                                        </p:cTn>
                                        <p:tgtEl>
                                          <p:spTgt spid="226307">
                                            <p:txEl>
                                              <p:pRg st="2" end="2"/>
                                            </p:txEl>
                                          </p:spTgt>
                                        </p:tgtEl>
                                        <p:attrNameLst>
                                          <p:attrName>style.visibility</p:attrName>
                                        </p:attrNameLst>
                                      </p:cBhvr>
                                      <p:to>
                                        <p:strVal val="visible"/>
                                      </p:to>
                                    </p:set>
                                    <p:animEffect transition="in" filter="wipe(left)">
                                      <p:cBhvr>
                                        <p:cTn id="13" dur="500"/>
                                        <p:tgtEl>
                                          <p:spTgt spid="226307">
                                            <p:txEl>
                                              <p:pRg st="2" end="2"/>
                                            </p:txEl>
                                          </p:spTgt>
                                        </p:tgtEl>
                                      </p:cBhvr>
                                    </p:animEffect>
                                  </p:childTnLst>
                                  <p:subTnLst>
                                    <p:animClr clrSpc="rgb" dir="cw">
                                      <p:cBhvr override="childStyle">
                                        <p:cTn dur="1" fill="hold" display="0" masterRel="nextClick" afterEffect="1"/>
                                        <p:tgtEl>
                                          <p:spTgt spid="226307">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BAB4A53A-10D6-40B6-A7F2-297575B072F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E199F92-CC6F-4836-98DD-F19A59F35BFD}" type="slidenum">
              <a:rPr lang="en-US" altLang="en-US" smtClean="0">
                <a:solidFill>
                  <a:srgbClr val="000000"/>
                </a:solidFill>
                <a:latin typeface="Arial" panose="020B0604020202020204" pitchFamily="34" charset="0"/>
              </a:rPr>
              <a:pPr eaLnBrk="1" hangingPunct="1">
                <a:defRPr/>
              </a:pPr>
              <a:t>14</a:t>
            </a:fld>
            <a:endParaRPr lang="en-US" altLang="en-US">
              <a:solidFill>
                <a:srgbClr val="000000"/>
              </a:solidFill>
              <a:latin typeface="Arial" panose="020B0604020202020204" pitchFamily="34" charset="0"/>
            </a:endParaRPr>
          </a:p>
        </p:txBody>
      </p:sp>
      <p:sp>
        <p:nvSpPr>
          <p:cNvPr id="96259" name="Text Box 18">
            <a:extLst>
              <a:ext uri="{FF2B5EF4-FFF2-40B4-BE49-F238E27FC236}">
                <a16:creationId xmlns:a16="http://schemas.microsoft.com/office/drawing/2014/main" id="{144B699A-81B0-4F7B-AB81-EDCF0F7DA07A}"/>
              </a:ext>
            </a:extLst>
          </p:cNvPr>
          <p:cNvSpPr txBox="1">
            <a:spLocks noChangeArrowheads="1"/>
          </p:cNvSpPr>
          <p:nvPr/>
        </p:nvSpPr>
        <p:spPr bwMode="auto">
          <a:xfrm>
            <a:off x="1676400" y="409892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b="1">
                <a:solidFill>
                  <a:srgbClr val="990000"/>
                </a:solidFill>
                <a:latin typeface="Times New Roman" panose="02020603050405020304" pitchFamily="18" charset="0"/>
              </a:rPr>
              <a:t>Order_ID </a:t>
            </a:r>
            <a:r>
              <a:rPr lang="en-US" altLang="en-US" sz="2000" b="1">
                <a:solidFill>
                  <a:srgbClr val="990000"/>
                </a:solidFill>
                <a:latin typeface="Times New Roman" panose="02020603050405020304" pitchFamily="18" charset="0"/>
                <a:sym typeface="Wingdings" panose="05000000000000000000" pitchFamily="2" charset="2"/>
              </a:rPr>
              <a:t> Order_Date, Customer_ID, Customer_Name, Customer_Address</a:t>
            </a:r>
            <a:endParaRPr lang="en-US" altLang="en-US" sz="2000" b="1">
              <a:solidFill>
                <a:srgbClr val="990000"/>
              </a:solidFill>
              <a:latin typeface="Times New Roman" panose="02020603050405020304" pitchFamily="18" charset="0"/>
            </a:endParaRPr>
          </a:p>
        </p:txBody>
      </p:sp>
      <p:sp>
        <p:nvSpPr>
          <p:cNvPr id="227353" name="Text Box 25">
            <a:extLst>
              <a:ext uri="{FF2B5EF4-FFF2-40B4-BE49-F238E27FC236}">
                <a16:creationId xmlns:a16="http://schemas.microsoft.com/office/drawing/2014/main" id="{2F36442A-E45D-4FB4-8C03-27C3687BADB2}"/>
              </a:ext>
            </a:extLst>
          </p:cNvPr>
          <p:cNvSpPr txBox="1">
            <a:spLocks noChangeArrowheads="1"/>
          </p:cNvSpPr>
          <p:nvPr/>
        </p:nvSpPr>
        <p:spPr bwMode="auto">
          <a:xfrm>
            <a:off x="2971801" y="5715001"/>
            <a:ext cx="6164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3000" b="1">
                <a:solidFill>
                  <a:srgbClr val="0066FF"/>
                </a:solidFill>
                <a:latin typeface="Times New Roman" panose="02020603050405020304" pitchFamily="18" charset="0"/>
              </a:rPr>
              <a:t>Therefore, NOT in 2</a:t>
            </a:r>
            <a:r>
              <a:rPr lang="en-US" altLang="en-US" sz="3000" b="1" baseline="30000">
                <a:solidFill>
                  <a:srgbClr val="0066FF"/>
                </a:solidFill>
                <a:latin typeface="Times New Roman" panose="02020603050405020304" pitchFamily="18" charset="0"/>
              </a:rPr>
              <a:t>nd</a:t>
            </a:r>
            <a:r>
              <a:rPr lang="en-US" altLang="en-US" sz="3000" b="1">
                <a:solidFill>
                  <a:srgbClr val="0066FF"/>
                </a:solidFill>
                <a:latin typeface="Times New Roman" panose="02020603050405020304" pitchFamily="18" charset="0"/>
              </a:rPr>
              <a:t> Normal Form</a:t>
            </a:r>
          </a:p>
        </p:txBody>
      </p:sp>
      <p:sp>
        <p:nvSpPr>
          <p:cNvPr id="96261" name="Text Box 27">
            <a:extLst>
              <a:ext uri="{FF2B5EF4-FFF2-40B4-BE49-F238E27FC236}">
                <a16:creationId xmlns:a16="http://schemas.microsoft.com/office/drawing/2014/main" id="{9006146B-3E4E-445B-9D18-957F8D56B9B0}"/>
              </a:ext>
            </a:extLst>
          </p:cNvPr>
          <p:cNvSpPr txBox="1">
            <a:spLocks noChangeArrowheads="1"/>
          </p:cNvSpPr>
          <p:nvPr/>
        </p:nvSpPr>
        <p:spPr bwMode="auto">
          <a:xfrm>
            <a:off x="1676401" y="4479926"/>
            <a:ext cx="6111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b="1">
                <a:solidFill>
                  <a:srgbClr val="990000"/>
                </a:solidFill>
                <a:latin typeface="Times New Roman" panose="02020603050405020304" pitchFamily="18" charset="0"/>
              </a:rPr>
              <a:t>Customer_ID </a:t>
            </a:r>
            <a:r>
              <a:rPr lang="en-US" altLang="en-US" sz="2000" b="1">
                <a:solidFill>
                  <a:srgbClr val="990000"/>
                </a:solidFill>
                <a:latin typeface="Times New Roman" panose="02020603050405020304" pitchFamily="18" charset="0"/>
                <a:sym typeface="Wingdings" panose="05000000000000000000" pitchFamily="2" charset="2"/>
              </a:rPr>
              <a:t> Customer_Name, Customer_Address</a:t>
            </a:r>
            <a:endParaRPr lang="en-US" altLang="en-US" sz="2000" b="1">
              <a:solidFill>
                <a:srgbClr val="990000"/>
              </a:solidFill>
              <a:latin typeface="Times New Roman" panose="02020603050405020304" pitchFamily="18" charset="0"/>
            </a:endParaRPr>
          </a:p>
        </p:txBody>
      </p:sp>
      <p:sp>
        <p:nvSpPr>
          <p:cNvPr id="96262" name="Text Box 28">
            <a:extLst>
              <a:ext uri="{FF2B5EF4-FFF2-40B4-BE49-F238E27FC236}">
                <a16:creationId xmlns:a16="http://schemas.microsoft.com/office/drawing/2014/main" id="{C2F3F663-26DB-4AE4-9978-6BD1CAA5EC26}"/>
              </a:ext>
            </a:extLst>
          </p:cNvPr>
          <p:cNvSpPr txBox="1">
            <a:spLocks noChangeArrowheads="1"/>
          </p:cNvSpPr>
          <p:nvPr/>
        </p:nvSpPr>
        <p:spPr bwMode="auto">
          <a:xfrm>
            <a:off x="1676401" y="4860926"/>
            <a:ext cx="7224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b="1">
                <a:solidFill>
                  <a:srgbClr val="990000"/>
                </a:solidFill>
                <a:latin typeface="Times New Roman" panose="02020603050405020304" pitchFamily="18" charset="0"/>
              </a:rPr>
              <a:t>Product_ID </a:t>
            </a:r>
            <a:r>
              <a:rPr lang="en-US" altLang="en-US" sz="2000" b="1">
                <a:solidFill>
                  <a:srgbClr val="990000"/>
                </a:solidFill>
                <a:latin typeface="Times New Roman" panose="02020603050405020304" pitchFamily="18" charset="0"/>
                <a:sym typeface="Wingdings" panose="05000000000000000000" pitchFamily="2" charset="2"/>
              </a:rPr>
              <a:t> Product_Description, Product_Finish, Unit_Price</a:t>
            </a:r>
            <a:endParaRPr lang="en-US" altLang="en-US" sz="2000" b="1">
              <a:solidFill>
                <a:srgbClr val="990000"/>
              </a:solidFill>
              <a:latin typeface="Times New Roman" panose="02020603050405020304" pitchFamily="18" charset="0"/>
            </a:endParaRPr>
          </a:p>
        </p:txBody>
      </p:sp>
      <p:sp>
        <p:nvSpPr>
          <p:cNvPr id="96263" name="Text Box 29">
            <a:extLst>
              <a:ext uri="{FF2B5EF4-FFF2-40B4-BE49-F238E27FC236}">
                <a16:creationId xmlns:a16="http://schemas.microsoft.com/office/drawing/2014/main" id="{DFFC5999-5964-4D05-A288-077802FED8BF}"/>
              </a:ext>
            </a:extLst>
          </p:cNvPr>
          <p:cNvSpPr txBox="1">
            <a:spLocks noChangeArrowheads="1"/>
          </p:cNvSpPr>
          <p:nvPr/>
        </p:nvSpPr>
        <p:spPr bwMode="auto">
          <a:xfrm>
            <a:off x="1676401" y="5241926"/>
            <a:ext cx="4854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b="1">
                <a:solidFill>
                  <a:srgbClr val="990000"/>
                </a:solidFill>
                <a:latin typeface="Times New Roman" panose="02020603050405020304" pitchFamily="18" charset="0"/>
              </a:rPr>
              <a:t>Order_ID, Product_ID </a:t>
            </a:r>
            <a:r>
              <a:rPr lang="en-US" altLang="en-US" sz="2000" b="1">
                <a:solidFill>
                  <a:srgbClr val="990000"/>
                </a:solidFill>
                <a:latin typeface="Times New Roman" panose="02020603050405020304" pitchFamily="18" charset="0"/>
                <a:sym typeface="Wingdings" panose="05000000000000000000" pitchFamily="2" charset="2"/>
              </a:rPr>
              <a:t> Order_Quantity</a:t>
            </a:r>
            <a:endParaRPr lang="en-US" altLang="en-US" sz="2000" b="1">
              <a:solidFill>
                <a:srgbClr val="990000"/>
              </a:solidFill>
              <a:latin typeface="Times New Roman" panose="02020603050405020304" pitchFamily="18" charset="0"/>
            </a:endParaRPr>
          </a:p>
        </p:txBody>
      </p:sp>
      <p:sp>
        <p:nvSpPr>
          <p:cNvPr id="96264" name="Text Box 34">
            <a:extLst>
              <a:ext uri="{FF2B5EF4-FFF2-40B4-BE49-F238E27FC236}">
                <a16:creationId xmlns:a16="http://schemas.microsoft.com/office/drawing/2014/main" id="{E83044DE-7AC5-45F4-84B5-5A6AB215ABC8}"/>
              </a:ext>
            </a:extLst>
          </p:cNvPr>
          <p:cNvSpPr txBox="1">
            <a:spLocks noChangeArrowheads="1"/>
          </p:cNvSpPr>
          <p:nvPr/>
        </p:nvSpPr>
        <p:spPr bwMode="auto">
          <a:xfrm>
            <a:off x="2209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5-27 Functional dependency diagram for INVOICE</a:t>
            </a:r>
          </a:p>
        </p:txBody>
      </p:sp>
      <p:pic>
        <p:nvPicPr>
          <p:cNvPr id="96265" name="Picture 9">
            <a:extLst>
              <a:ext uri="{FF2B5EF4-FFF2-40B4-BE49-F238E27FC236}">
                <a16:creationId xmlns:a16="http://schemas.microsoft.com/office/drawing/2014/main" id="{CF21139E-5E6D-452A-86BA-467A6A01AF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4339" y="1423989"/>
            <a:ext cx="8853487"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7353"/>
                                        </p:tgtEl>
                                        <p:attrNameLst>
                                          <p:attrName>style.visibility</p:attrName>
                                        </p:attrNameLst>
                                      </p:cBhvr>
                                      <p:to>
                                        <p:strVal val="visible"/>
                                      </p:to>
                                    </p:set>
                                    <p:anim calcmode="lin" valueType="num">
                                      <p:cBhvr additive="base">
                                        <p:cTn id="7" dur="500" fill="hold"/>
                                        <p:tgtEl>
                                          <p:spTgt spid="227353"/>
                                        </p:tgtEl>
                                        <p:attrNameLst>
                                          <p:attrName>ppt_x</p:attrName>
                                        </p:attrNameLst>
                                      </p:cBhvr>
                                      <p:tavLst>
                                        <p:tav tm="0">
                                          <p:val>
                                            <p:strVal val="#ppt_x"/>
                                          </p:val>
                                        </p:tav>
                                        <p:tav tm="100000">
                                          <p:val>
                                            <p:strVal val="#ppt_x"/>
                                          </p:val>
                                        </p:tav>
                                      </p:tavLst>
                                    </p:anim>
                                    <p:anim calcmode="lin" valueType="num">
                                      <p:cBhvr additive="base">
                                        <p:cTn id="8" dur="500" fill="hold"/>
                                        <p:tgtEl>
                                          <p:spTgt spid="22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5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6">
            <a:extLst>
              <a:ext uri="{FF2B5EF4-FFF2-40B4-BE49-F238E27FC236}">
                <a16:creationId xmlns:a16="http://schemas.microsoft.com/office/drawing/2014/main" id="{40D161DA-84EF-45B1-A2E9-D02408BBE6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1581150"/>
            <a:ext cx="8809038"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a:extLst>
              <a:ext uri="{FF2B5EF4-FFF2-40B4-BE49-F238E27FC236}">
                <a16:creationId xmlns:a16="http://schemas.microsoft.com/office/drawing/2014/main" id="{C342D03B-5AF9-426B-977E-0F906D2C52E7}"/>
              </a:ext>
            </a:extLst>
          </p:cNvPr>
          <p:cNvSpPr>
            <a:spLocks noGrp="1"/>
          </p:cNvSpPr>
          <p:nvPr>
            <p:ph type="sldNum" sz="quarter" idx="10"/>
          </p:nvPr>
        </p:nvSpPr>
        <p:spPr>
          <a:xfrm>
            <a:off x="8034338" y="6381750"/>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DB459BB-FB14-4905-B404-5A65DC5D283B}" type="slidenum">
              <a:rPr lang="en-US" altLang="en-US" smtClean="0">
                <a:solidFill>
                  <a:srgbClr val="000000"/>
                </a:solidFill>
                <a:latin typeface="Arial" panose="020B0604020202020204" pitchFamily="34" charset="0"/>
              </a:rPr>
              <a:pPr eaLnBrk="1" hangingPunct="1">
                <a:defRPr/>
              </a:pPr>
              <a:t>15</a:t>
            </a:fld>
            <a:endParaRPr lang="en-US" altLang="en-US">
              <a:solidFill>
                <a:srgbClr val="000000"/>
              </a:solidFill>
              <a:latin typeface="Arial" panose="020B0604020202020204" pitchFamily="34" charset="0"/>
            </a:endParaRPr>
          </a:p>
        </p:txBody>
      </p:sp>
      <p:sp>
        <p:nvSpPr>
          <p:cNvPr id="228374" name="Text Box 22">
            <a:extLst>
              <a:ext uri="{FF2B5EF4-FFF2-40B4-BE49-F238E27FC236}">
                <a16:creationId xmlns:a16="http://schemas.microsoft.com/office/drawing/2014/main" id="{FD340C40-BEE5-489D-B2DC-29B5787F9971}"/>
              </a:ext>
            </a:extLst>
          </p:cNvPr>
          <p:cNvSpPr txBox="1">
            <a:spLocks noChangeArrowheads="1"/>
          </p:cNvSpPr>
          <p:nvPr/>
        </p:nvSpPr>
        <p:spPr bwMode="auto">
          <a:xfrm>
            <a:off x="2971800" y="5133976"/>
            <a:ext cx="6096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600">
                <a:solidFill>
                  <a:srgbClr val="990000"/>
                </a:solidFill>
                <a:latin typeface="Times New Roman" panose="02020603050405020304" pitchFamily="18" charset="0"/>
              </a:rPr>
              <a:t>Partial dependencies are removed, but there are still transitive dependencies</a:t>
            </a:r>
          </a:p>
        </p:txBody>
      </p:sp>
      <p:sp>
        <p:nvSpPr>
          <p:cNvPr id="228380" name="Rectangle 28">
            <a:extLst>
              <a:ext uri="{FF2B5EF4-FFF2-40B4-BE49-F238E27FC236}">
                <a16:creationId xmlns:a16="http://schemas.microsoft.com/office/drawing/2014/main" id="{F4DA0516-FC22-40BA-9195-06DCE38F7201}"/>
              </a:ext>
            </a:extLst>
          </p:cNvPr>
          <p:cNvSpPr>
            <a:spLocks noChangeArrowheads="1"/>
          </p:cNvSpPr>
          <p:nvPr/>
        </p:nvSpPr>
        <p:spPr bwMode="auto">
          <a:xfrm>
            <a:off x="7993063" y="4030663"/>
            <a:ext cx="2297112" cy="646112"/>
          </a:xfrm>
          <a:prstGeom prst="rect">
            <a:avLst/>
          </a:prstGeom>
          <a:noFill/>
          <a:ln w="12700">
            <a:noFill/>
            <a:miter lim="800000"/>
            <a:headEnd/>
            <a:tailEnd/>
          </a:ln>
          <a:effectLst/>
        </p:spPr>
        <p:txBody>
          <a:bodyPr>
            <a:spAutoFit/>
          </a:bodyPr>
          <a:lstStyle/>
          <a:p>
            <a:pPr eaLnBrk="1" hangingPunct="1">
              <a:defRPr/>
            </a:pPr>
            <a:r>
              <a:rPr lang="en-US" dirty="0">
                <a:solidFill>
                  <a:srgbClr val="000000"/>
                </a:solidFill>
                <a:effectLst>
                  <a:outerShdw blurRad="38100" dist="38100" dir="2700000" algn="tl">
                    <a:srgbClr val="FFFFFF"/>
                  </a:outerShdw>
                </a:effectLst>
                <a:cs typeface="Arial" charset="0"/>
              </a:rPr>
              <a:t>Getting it into Second Normal Form</a:t>
            </a:r>
          </a:p>
        </p:txBody>
      </p:sp>
      <p:sp>
        <p:nvSpPr>
          <p:cNvPr id="98310" name="Text Box 29">
            <a:extLst>
              <a:ext uri="{FF2B5EF4-FFF2-40B4-BE49-F238E27FC236}">
                <a16:creationId xmlns:a16="http://schemas.microsoft.com/office/drawing/2014/main" id="{C5B80107-F8C2-4B25-B850-6C8D5D9B86D4}"/>
              </a:ext>
            </a:extLst>
          </p:cNvPr>
          <p:cNvSpPr txBox="1">
            <a:spLocks noChangeArrowheads="1"/>
          </p:cNvSpPr>
          <p:nvPr/>
        </p:nvSpPr>
        <p:spPr bwMode="auto">
          <a:xfrm>
            <a:off x="2209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5-28 Removing partial dependencies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8374"/>
                                        </p:tgtEl>
                                        <p:attrNameLst>
                                          <p:attrName>style.visibility</p:attrName>
                                        </p:attrNameLst>
                                      </p:cBhvr>
                                      <p:to>
                                        <p:strVal val="visible"/>
                                      </p:to>
                                    </p:set>
                                    <p:anim calcmode="lin" valueType="num">
                                      <p:cBhvr additive="base">
                                        <p:cTn id="7" dur="500" fill="hold"/>
                                        <p:tgtEl>
                                          <p:spTgt spid="228374"/>
                                        </p:tgtEl>
                                        <p:attrNameLst>
                                          <p:attrName>ppt_x</p:attrName>
                                        </p:attrNameLst>
                                      </p:cBhvr>
                                      <p:tavLst>
                                        <p:tav tm="0">
                                          <p:val>
                                            <p:strVal val="1+#ppt_w/2"/>
                                          </p:val>
                                        </p:tav>
                                        <p:tav tm="100000">
                                          <p:val>
                                            <p:strVal val="#ppt_x"/>
                                          </p:val>
                                        </p:tav>
                                      </p:tavLst>
                                    </p:anim>
                                    <p:anim calcmode="lin" valueType="num">
                                      <p:cBhvr additive="base">
                                        <p:cTn id="8" dur="500" fill="hold"/>
                                        <p:tgtEl>
                                          <p:spTgt spid="228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64DDCB-2553-4930-925D-66697FE2521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A87D9F1-9B8F-437E-8F1F-EFE783ECD97C}" type="slidenum">
              <a:rPr lang="en-US" altLang="en-US" smtClean="0">
                <a:solidFill>
                  <a:srgbClr val="000000"/>
                </a:solidFill>
                <a:latin typeface="Arial" panose="020B0604020202020204" pitchFamily="34" charset="0"/>
              </a:rPr>
              <a:pPr eaLnBrk="1" hangingPunct="1">
                <a:defRPr/>
              </a:pPr>
              <a:t>16</a:t>
            </a:fld>
            <a:endParaRPr lang="en-US" altLang="en-US">
              <a:solidFill>
                <a:srgbClr val="000000"/>
              </a:solidFill>
              <a:latin typeface="Arial" panose="020B0604020202020204" pitchFamily="34" charset="0"/>
            </a:endParaRPr>
          </a:p>
        </p:txBody>
      </p:sp>
      <p:sp>
        <p:nvSpPr>
          <p:cNvPr id="229378" name="Rectangle 2">
            <a:extLst>
              <a:ext uri="{FF2B5EF4-FFF2-40B4-BE49-F238E27FC236}">
                <a16:creationId xmlns:a16="http://schemas.microsoft.com/office/drawing/2014/main" id="{33B8BFA7-B333-4DAE-93E5-FCDDAEC92BC6}"/>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Third Normal Form</a:t>
            </a:r>
          </a:p>
        </p:txBody>
      </p:sp>
      <p:sp>
        <p:nvSpPr>
          <p:cNvPr id="229379" name="Rectangle 3">
            <a:extLst>
              <a:ext uri="{FF2B5EF4-FFF2-40B4-BE49-F238E27FC236}">
                <a16:creationId xmlns:a16="http://schemas.microsoft.com/office/drawing/2014/main" id="{9235C63C-92B4-4695-B83F-BD2A2E36811E}"/>
              </a:ext>
            </a:extLst>
          </p:cNvPr>
          <p:cNvSpPr>
            <a:spLocks noGrp="1" noChangeArrowheads="1"/>
          </p:cNvSpPr>
          <p:nvPr>
            <p:ph type="body" idx="1"/>
          </p:nvPr>
        </p:nvSpPr>
        <p:spPr>
          <a:xfrm>
            <a:off x="932155" y="1828799"/>
            <a:ext cx="9278645" cy="4128117"/>
          </a:xfrm>
        </p:spPr>
        <p:txBody>
          <a:bodyPr/>
          <a:lstStyle/>
          <a:p>
            <a:pPr eaLnBrk="1" hangingPunct="1">
              <a:lnSpc>
                <a:spcPct val="80000"/>
              </a:lnSpc>
              <a:defRPr/>
            </a:pPr>
            <a:r>
              <a:rPr lang="en-US" dirty="0">
                <a:solidFill>
                  <a:srgbClr val="000000"/>
                </a:solidFill>
                <a:effectLst>
                  <a:outerShdw blurRad="38100" dist="38100" dir="2700000" algn="tl">
                    <a:srgbClr val="FFFFFF"/>
                  </a:outerShdw>
                </a:effectLst>
              </a:rPr>
              <a:t>2NF PLUS </a:t>
            </a:r>
            <a:r>
              <a:rPr lang="en-US" b="1" i="1" dirty="0">
                <a:solidFill>
                  <a:srgbClr val="000000"/>
                </a:solidFill>
                <a:effectLst>
                  <a:outerShdw blurRad="38100" dist="38100" dir="2700000" algn="tl">
                    <a:srgbClr val="FFFFFF"/>
                  </a:outerShdw>
                </a:effectLst>
              </a:rPr>
              <a:t>no transitive dependencies</a:t>
            </a:r>
            <a:r>
              <a:rPr lang="en-US" dirty="0">
                <a:solidFill>
                  <a:srgbClr val="000000"/>
                </a:solidFill>
                <a:effectLst>
                  <a:outerShdw blurRad="38100" dist="38100" dir="2700000" algn="tl">
                    <a:srgbClr val="FFFFFF"/>
                  </a:outerShdw>
                </a:effectLst>
              </a:rPr>
              <a:t> (functional dependencies on non-primary-key attributes)</a:t>
            </a:r>
          </a:p>
          <a:p>
            <a:pPr eaLnBrk="1" hangingPunct="1">
              <a:lnSpc>
                <a:spcPct val="80000"/>
              </a:lnSpc>
              <a:defRPr/>
            </a:pPr>
            <a:r>
              <a:rPr lang="en-US" dirty="0">
                <a:solidFill>
                  <a:srgbClr val="000000"/>
                </a:solidFill>
                <a:effectLst>
                  <a:outerShdw blurRad="38100" dist="38100" dir="2700000" algn="tl">
                    <a:srgbClr val="FFFFFF"/>
                  </a:outerShdw>
                </a:effectLst>
              </a:rPr>
              <a:t>Note: This is called transitive, because the primary key is a determinant for another attribute, which in turn is a determinant for a third</a:t>
            </a:r>
          </a:p>
          <a:p>
            <a:pPr eaLnBrk="1" hangingPunct="1">
              <a:lnSpc>
                <a:spcPct val="80000"/>
              </a:lnSpc>
              <a:defRPr/>
            </a:pPr>
            <a:r>
              <a:rPr lang="en-US" dirty="0">
                <a:solidFill>
                  <a:srgbClr val="000000"/>
                </a:solidFill>
                <a:effectLst>
                  <a:outerShdw blurRad="38100" dist="38100" dir="2700000" algn="tl">
                    <a:srgbClr val="FFFFFF"/>
                  </a:outerShdw>
                </a:effectLst>
              </a:rPr>
              <a:t>Solution: Non-key determinant with transitive dependencies go into a new table; non-key determinant becomes primary key in the new table and stays as foreign key in the old table </a:t>
            </a:r>
          </a:p>
          <a:p>
            <a:pPr eaLnBrk="1" hangingPunct="1">
              <a:lnSpc>
                <a:spcPct val="80000"/>
              </a:lnSpc>
              <a:buFont typeface="Wingdings" panose="05000000000000000000" pitchFamily="2" charset="2"/>
              <a:buNone/>
              <a:defRPr/>
            </a:pP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left)">
                                      <p:cBhvr>
                                        <p:cTn id="7" dur="500"/>
                                        <p:tgtEl>
                                          <p:spTgt spid="229379">
                                            <p:txEl>
                                              <p:pRg st="0" end="0"/>
                                            </p:txEl>
                                          </p:spTgt>
                                        </p:tgtEl>
                                      </p:cBhvr>
                                    </p:animEffect>
                                  </p:childTnLst>
                                  <p:subTnLst>
                                    <p:animClr clrSpc="rgb" dir="cw">
                                      <p:cBhvr override="childStyle">
                                        <p:cTn dur="1" fill="hold" display="0" masterRel="nextClick" afterEffect="1"/>
                                        <p:tgtEl>
                                          <p:spTgt spid="229379">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Effect transition="in" filter="wipe(left)">
                                      <p:cBhvr>
                                        <p:cTn id="12" dur="500"/>
                                        <p:tgtEl>
                                          <p:spTgt spid="229379">
                                            <p:txEl>
                                              <p:pRg st="1" end="1"/>
                                            </p:txEl>
                                          </p:spTgt>
                                        </p:tgtEl>
                                      </p:cBhvr>
                                    </p:animEffect>
                                  </p:childTnLst>
                                  <p:subTnLst>
                                    <p:animClr clrSpc="rgb" dir="cw">
                                      <p:cBhvr override="childStyle">
                                        <p:cTn dur="1" fill="hold" display="0" masterRel="nextClick" afterEffect="1"/>
                                        <p:tgtEl>
                                          <p:spTgt spid="229379">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79">
                                            <p:txEl>
                                              <p:pRg st="2" end="2"/>
                                            </p:txEl>
                                          </p:spTgt>
                                        </p:tgtEl>
                                        <p:attrNameLst>
                                          <p:attrName>style.visibility</p:attrName>
                                        </p:attrNameLst>
                                      </p:cBhvr>
                                      <p:to>
                                        <p:strVal val="visible"/>
                                      </p:to>
                                    </p:set>
                                    <p:animEffect transition="in" filter="wipe(left)">
                                      <p:cBhvr>
                                        <p:cTn id="17" dur="500"/>
                                        <p:tgtEl>
                                          <p:spTgt spid="229379">
                                            <p:txEl>
                                              <p:pRg st="2" end="2"/>
                                            </p:txEl>
                                          </p:spTgt>
                                        </p:tgtEl>
                                      </p:cBhvr>
                                    </p:animEffect>
                                  </p:childTnLst>
                                  <p:subTnLst>
                                    <p:animClr clrSpc="rgb" dir="cw">
                                      <p:cBhvr override="childStyle">
                                        <p:cTn dur="1" fill="hold" display="0" masterRel="nextClick" afterEffect="1"/>
                                        <p:tgtEl>
                                          <p:spTgt spid="229379">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6">
            <a:extLst>
              <a:ext uri="{FF2B5EF4-FFF2-40B4-BE49-F238E27FC236}">
                <a16:creationId xmlns:a16="http://schemas.microsoft.com/office/drawing/2014/main" id="{0A33DB55-7BB0-425C-943D-A5ECE02EA9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7213" y="1814513"/>
            <a:ext cx="87376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a:extLst>
              <a:ext uri="{FF2B5EF4-FFF2-40B4-BE49-F238E27FC236}">
                <a16:creationId xmlns:a16="http://schemas.microsoft.com/office/drawing/2014/main" id="{1606F66A-4800-46EE-9008-CB045BE9689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7BFAA52-6D65-40D3-99A4-8FEBCEED6EF6}" type="slidenum">
              <a:rPr lang="en-US" altLang="en-US" smtClean="0">
                <a:solidFill>
                  <a:srgbClr val="000000"/>
                </a:solidFill>
                <a:latin typeface="Arial" panose="020B0604020202020204" pitchFamily="34" charset="0"/>
              </a:rPr>
              <a:pPr eaLnBrk="1" hangingPunct="1">
                <a:defRPr/>
              </a:pPr>
              <a:t>17</a:t>
            </a:fld>
            <a:endParaRPr lang="en-US" altLang="en-US">
              <a:solidFill>
                <a:srgbClr val="000000"/>
              </a:solidFill>
              <a:latin typeface="Arial" panose="020B0604020202020204" pitchFamily="34" charset="0"/>
            </a:endParaRPr>
          </a:p>
        </p:txBody>
      </p:sp>
      <p:sp>
        <p:nvSpPr>
          <p:cNvPr id="246787" name="Text Box 3">
            <a:extLst>
              <a:ext uri="{FF2B5EF4-FFF2-40B4-BE49-F238E27FC236}">
                <a16:creationId xmlns:a16="http://schemas.microsoft.com/office/drawing/2014/main" id="{E93A0165-6854-4BFE-9386-30359E62BFE9}"/>
              </a:ext>
            </a:extLst>
          </p:cNvPr>
          <p:cNvSpPr txBox="1">
            <a:spLocks noChangeArrowheads="1"/>
          </p:cNvSpPr>
          <p:nvPr/>
        </p:nvSpPr>
        <p:spPr bwMode="auto">
          <a:xfrm>
            <a:off x="3124200" y="4800600"/>
            <a:ext cx="6096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600">
                <a:solidFill>
                  <a:srgbClr val="990000"/>
                </a:solidFill>
                <a:latin typeface="Times New Roman" panose="02020603050405020304" pitchFamily="18" charset="0"/>
              </a:rPr>
              <a:t>Transitive dependencies are removed</a:t>
            </a:r>
          </a:p>
        </p:txBody>
      </p:sp>
      <p:sp>
        <p:nvSpPr>
          <p:cNvPr id="102405" name="Text Box 7">
            <a:extLst>
              <a:ext uri="{FF2B5EF4-FFF2-40B4-BE49-F238E27FC236}">
                <a16:creationId xmlns:a16="http://schemas.microsoft.com/office/drawing/2014/main" id="{0646891C-CFAB-49F2-87CC-38D6F0729BC0}"/>
              </a:ext>
            </a:extLst>
          </p:cNvPr>
          <p:cNvSpPr txBox="1">
            <a:spLocks noChangeArrowheads="1"/>
          </p:cNvSpPr>
          <p:nvPr/>
        </p:nvSpPr>
        <p:spPr bwMode="auto">
          <a:xfrm>
            <a:off x="2209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5-29 Removing partial dependencies</a:t>
            </a:r>
          </a:p>
        </p:txBody>
      </p:sp>
      <p:sp>
        <p:nvSpPr>
          <p:cNvPr id="246792" name="Rectangle 8">
            <a:extLst>
              <a:ext uri="{FF2B5EF4-FFF2-40B4-BE49-F238E27FC236}">
                <a16:creationId xmlns:a16="http://schemas.microsoft.com/office/drawing/2014/main" id="{0F66B8A3-D750-465B-9F43-5BD7ABC5EB68}"/>
              </a:ext>
            </a:extLst>
          </p:cNvPr>
          <p:cNvSpPr>
            <a:spLocks noChangeArrowheads="1"/>
          </p:cNvSpPr>
          <p:nvPr/>
        </p:nvSpPr>
        <p:spPr bwMode="auto">
          <a:xfrm>
            <a:off x="8605838" y="1824039"/>
            <a:ext cx="1860550" cy="915987"/>
          </a:xfrm>
          <a:prstGeom prst="rect">
            <a:avLst/>
          </a:prstGeom>
          <a:noFill/>
          <a:ln w="12700">
            <a:noFill/>
            <a:miter lim="800000"/>
            <a:headEnd/>
            <a:tailEnd/>
          </a:ln>
          <a:effectLst/>
        </p:spPr>
        <p:txBody>
          <a:bodyPr>
            <a:spAutoFit/>
          </a:bodyPr>
          <a:lstStyle/>
          <a:p>
            <a:pPr eaLnBrk="1" hangingPunct="1">
              <a:defRPr/>
            </a:pPr>
            <a:r>
              <a:rPr lang="en-US" dirty="0">
                <a:solidFill>
                  <a:srgbClr val="000000"/>
                </a:solidFill>
                <a:effectLst>
                  <a:outerShdw blurRad="38100" dist="38100" dir="2700000" algn="tl">
                    <a:srgbClr val="FFFFFF"/>
                  </a:outerShdw>
                </a:effectLst>
                <a:cs typeface="Arial" charset="0"/>
              </a:rPr>
              <a:t>Getting it into Third Normal Form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 calcmode="lin" valueType="num">
                                      <p:cBhvr additive="base">
                                        <p:cTn id="7" dur="500" fill="hold"/>
                                        <p:tgtEl>
                                          <p:spTgt spid="246787"/>
                                        </p:tgtEl>
                                        <p:attrNameLst>
                                          <p:attrName>ppt_x</p:attrName>
                                        </p:attrNameLst>
                                      </p:cBhvr>
                                      <p:tavLst>
                                        <p:tav tm="0">
                                          <p:val>
                                            <p:strVal val="1+#ppt_w/2"/>
                                          </p:val>
                                        </p:tav>
                                        <p:tav tm="100000">
                                          <p:val>
                                            <p:strVal val="#ppt_x"/>
                                          </p:val>
                                        </p:tav>
                                      </p:tavLst>
                                    </p:anim>
                                    <p:anim calcmode="lin" valueType="num">
                                      <p:cBhvr additive="base">
                                        <p:cTn id="8" dur="500" fill="hold"/>
                                        <p:tgtEl>
                                          <p:spTgt spid="246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90F4-F9B5-4DDF-A576-04059BD7CEAC}"/>
              </a:ext>
            </a:extLst>
          </p:cNvPr>
          <p:cNvSpPr>
            <a:spLocks noGrp="1"/>
          </p:cNvSpPr>
          <p:nvPr>
            <p:ph type="title"/>
          </p:nvPr>
        </p:nvSpPr>
        <p:spPr/>
        <p:txBody>
          <a:bodyPr/>
          <a:lstStyle/>
          <a:p>
            <a:pPr>
              <a:defRPr/>
            </a:pPr>
            <a:r>
              <a:rPr lang="en-US" dirty="0"/>
              <a:t>Normalization summary</a:t>
            </a:r>
          </a:p>
        </p:txBody>
      </p:sp>
      <p:sp>
        <p:nvSpPr>
          <p:cNvPr id="3" name="Content Placeholder 2">
            <a:extLst>
              <a:ext uri="{FF2B5EF4-FFF2-40B4-BE49-F238E27FC236}">
                <a16:creationId xmlns:a16="http://schemas.microsoft.com/office/drawing/2014/main" id="{12F6481F-F24F-48A7-A0C1-7D4120C690BC}"/>
              </a:ext>
            </a:extLst>
          </p:cNvPr>
          <p:cNvSpPr>
            <a:spLocks noGrp="1"/>
          </p:cNvSpPr>
          <p:nvPr>
            <p:ph idx="1"/>
          </p:nvPr>
        </p:nvSpPr>
        <p:spPr/>
        <p:txBody>
          <a:bodyPr/>
          <a:lstStyle/>
          <a:p>
            <a:pPr marL="0" indent="0">
              <a:buNone/>
              <a:defRPr/>
            </a:pPr>
            <a:r>
              <a:rPr lang="en-US" sz="2400" dirty="0"/>
              <a:t>1NF - First Normal Form means each attribute is atomic!   No repeating groups</a:t>
            </a:r>
          </a:p>
          <a:p>
            <a:pPr marL="0" indent="0">
              <a:buNone/>
              <a:defRPr/>
            </a:pPr>
            <a:r>
              <a:rPr lang="en-US" sz="2400" dirty="0"/>
              <a:t> 2NF - Second Normal Form means every non-key attribute is dependent on the entire primary key ( simple or composite)</a:t>
            </a:r>
          </a:p>
          <a:p>
            <a:pPr marL="0" indent="0">
              <a:buNone/>
              <a:defRPr/>
            </a:pPr>
            <a:endParaRPr lang="en-US" sz="2400" dirty="0"/>
          </a:p>
          <a:p>
            <a:pPr marL="0" indent="0">
              <a:buNone/>
              <a:defRPr/>
            </a:pPr>
            <a:r>
              <a:rPr lang="en-US" sz="2400" dirty="0"/>
              <a:t>3NF - Third Normal Form means that every non-key attribute is dependent only on the key, that is, there are no transitive dependencies !</a:t>
            </a:r>
          </a:p>
          <a:p>
            <a:pPr marL="0" indent="0">
              <a:buNone/>
              <a:defRPr/>
            </a:pPr>
            <a:endParaRPr lang="en-US" sz="2400" dirty="0"/>
          </a:p>
          <a:p>
            <a:pPr marL="0" indent="0">
              <a:buNone/>
              <a:defRPr/>
            </a:pPr>
            <a:r>
              <a:rPr lang="en-US" sz="2400" dirty="0"/>
              <a:t> “The key, the whole key, and nothing but the key.”</a:t>
            </a:r>
          </a:p>
          <a:p>
            <a:pPr marL="0" indent="0">
              <a:buNone/>
              <a:defRPr/>
            </a:pPr>
            <a:endParaRPr lang="en-US" dirty="0"/>
          </a:p>
        </p:txBody>
      </p:sp>
      <p:sp>
        <p:nvSpPr>
          <p:cNvPr id="4" name="Slide Number Placeholder 3">
            <a:extLst>
              <a:ext uri="{FF2B5EF4-FFF2-40B4-BE49-F238E27FC236}">
                <a16:creationId xmlns:a16="http://schemas.microsoft.com/office/drawing/2014/main" id="{3AADA368-83C0-4EA9-A8AA-A15A8C8A9184}"/>
              </a:ext>
            </a:extLst>
          </p:cNvPr>
          <p:cNvSpPr>
            <a:spLocks noGrp="1"/>
          </p:cNvSpPr>
          <p:nvPr>
            <p:ph type="sldNum" sz="quarter" idx="10"/>
          </p:nvPr>
        </p:nvSpPr>
        <p:spPr/>
        <p:txBody>
          <a:bodyPr/>
          <a:lstStyle/>
          <a:p>
            <a:pPr>
              <a:defRPr/>
            </a:pPr>
            <a:fld id="{9C810D16-A4EB-4533-A4E5-BB50C26EF40F}"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3132D0-560E-4AEB-9D91-0902BEF1044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2EFCB08-672C-4515-8CAC-16810CEEDEDD}" type="slidenum">
              <a:rPr lang="en-US" altLang="en-US" smtClean="0">
                <a:solidFill>
                  <a:srgbClr val="000000"/>
                </a:solidFill>
                <a:latin typeface="Arial" panose="020B0604020202020204" pitchFamily="34" charset="0"/>
              </a:rPr>
              <a:pPr eaLnBrk="1" hangingPunct="1">
                <a:defRPr/>
              </a:pPr>
              <a:t>19</a:t>
            </a:fld>
            <a:endParaRPr lang="en-US" altLang="en-US">
              <a:solidFill>
                <a:srgbClr val="000000"/>
              </a:solidFill>
              <a:latin typeface="Arial" panose="020B0604020202020204" pitchFamily="34" charset="0"/>
            </a:endParaRPr>
          </a:p>
        </p:txBody>
      </p:sp>
      <p:sp>
        <p:nvSpPr>
          <p:cNvPr id="229378" name="Rectangle 2">
            <a:extLst>
              <a:ext uri="{FF2B5EF4-FFF2-40B4-BE49-F238E27FC236}">
                <a16:creationId xmlns:a16="http://schemas.microsoft.com/office/drawing/2014/main" id="{BCD82B18-AB69-48F3-9237-B1526E16EB4A}"/>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Interview Question</a:t>
            </a:r>
          </a:p>
        </p:txBody>
      </p:sp>
      <p:sp>
        <p:nvSpPr>
          <p:cNvPr id="229379" name="Rectangle 3">
            <a:extLst>
              <a:ext uri="{FF2B5EF4-FFF2-40B4-BE49-F238E27FC236}">
                <a16:creationId xmlns:a16="http://schemas.microsoft.com/office/drawing/2014/main" id="{75F7E458-3BA2-44F6-8927-D94E7B1A66AC}"/>
              </a:ext>
            </a:extLst>
          </p:cNvPr>
          <p:cNvSpPr>
            <a:spLocks noGrp="1" noChangeArrowheads="1"/>
          </p:cNvSpPr>
          <p:nvPr>
            <p:ph type="body" idx="1"/>
          </p:nvPr>
        </p:nvSpPr>
        <p:spPr>
          <a:xfrm>
            <a:off x="1306286" y="1763486"/>
            <a:ext cx="8904514" cy="4186464"/>
          </a:xfrm>
        </p:spPr>
        <p:txBody>
          <a:bodyPr>
            <a:normAutofit/>
          </a:bodyPr>
          <a:lstStyle/>
          <a:p>
            <a:pPr eaLnBrk="1" hangingPunct="1">
              <a:lnSpc>
                <a:spcPct val="80000"/>
              </a:lnSpc>
              <a:defRPr/>
            </a:pPr>
            <a:r>
              <a:rPr lang="en-US" dirty="0">
                <a:solidFill>
                  <a:srgbClr val="000000"/>
                </a:solidFill>
                <a:effectLst>
                  <a:outerShdw blurRad="38100" dist="38100" dir="2700000" algn="tl">
                    <a:srgbClr val="FFFFFF"/>
                  </a:outerShdw>
                </a:effectLst>
              </a:rPr>
              <a:t>Question: How do you normalize your database in a </a:t>
            </a:r>
            <a:r>
              <a:rPr lang="en-US" b="1" dirty="0">
                <a:solidFill>
                  <a:srgbClr val="000000"/>
                </a:solidFill>
                <a:effectLst>
                  <a:outerShdw blurRad="38100" dist="38100" dir="2700000" algn="tl">
                    <a:srgbClr val="FFFFFF"/>
                  </a:outerShdw>
                </a:effectLst>
              </a:rPr>
              <a:t>transactional</a:t>
            </a:r>
            <a:r>
              <a:rPr lang="en-US" dirty="0">
                <a:solidFill>
                  <a:srgbClr val="000000"/>
                </a:solidFill>
                <a:effectLst>
                  <a:outerShdw blurRad="38100" dist="38100" dir="2700000" algn="tl">
                    <a:srgbClr val="FFFFFF"/>
                  </a:outerShdw>
                </a:effectLst>
              </a:rPr>
              <a:t> environment, and describe the normalization steps?</a:t>
            </a:r>
          </a:p>
          <a:p>
            <a:pPr eaLnBrk="1" hangingPunct="1">
              <a:lnSpc>
                <a:spcPct val="80000"/>
              </a:lnSpc>
              <a:defRPr/>
            </a:pPr>
            <a:r>
              <a:rPr lang="en-US" dirty="0">
                <a:solidFill>
                  <a:srgbClr val="000000"/>
                </a:solidFill>
                <a:effectLst>
                  <a:outerShdw blurRad="38100" dist="38100" dir="2700000" algn="tl">
                    <a:srgbClr val="FFFFFF"/>
                  </a:outerShdw>
                </a:effectLst>
              </a:rPr>
              <a:t>Transactional systems are typically normalized in the 3NF:</a:t>
            </a:r>
          </a:p>
          <a:p>
            <a:pPr lvl="1" eaLnBrk="1" hangingPunct="1">
              <a:lnSpc>
                <a:spcPct val="80000"/>
              </a:lnSpc>
              <a:defRPr/>
            </a:pPr>
            <a:r>
              <a:rPr lang="en-US" dirty="0">
                <a:solidFill>
                  <a:srgbClr val="000000"/>
                </a:solidFill>
                <a:effectLst>
                  <a:outerShdw blurRad="38100" dist="38100" dir="2700000" algn="tl">
                    <a:srgbClr val="FFFFFF"/>
                  </a:outerShdw>
                </a:effectLst>
              </a:rPr>
              <a:t>1FN – remove multi value attributes</a:t>
            </a:r>
          </a:p>
          <a:p>
            <a:pPr lvl="1" eaLnBrk="1" hangingPunct="1">
              <a:lnSpc>
                <a:spcPct val="80000"/>
              </a:lnSpc>
              <a:defRPr/>
            </a:pPr>
            <a:r>
              <a:rPr lang="en-US" dirty="0">
                <a:solidFill>
                  <a:srgbClr val="000000"/>
                </a:solidFill>
                <a:effectLst>
                  <a:outerShdw blurRad="38100" dist="38100" dir="2700000" algn="tl">
                    <a:srgbClr val="FFFFFF"/>
                  </a:outerShdw>
                </a:effectLst>
              </a:rPr>
              <a:t>2NF – remove partial dependencies</a:t>
            </a:r>
          </a:p>
          <a:p>
            <a:pPr lvl="1" eaLnBrk="1" hangingPunct="1">
              <a:lnSpc>
                <a:spcPct val="80000"/>
              </a:lnSpc>
              <a:defRPr/>
            </a:pPr>
            <a:r>
              <a:rPr lang="en-US" dirty="0">
                <a:solidFill>
                  <a:srgbClr val="000000"/>
                </a:solidFill>
                <a:effectLst>
                  <a:outerShdw blurRad="38100" dist="38100" dir="2700000" algn="tl">
                    <a:srgbClr val="FFFFFF"/>
                  </a:outerShdw>
                </a:effectLst>
              </a:rPr>
              <a:t>3NF – remove transitive dependencies</a:t>
            </a:r>
          </a:p>
          <a:p>
            <a:pPr lvl="1" eaLnBrk="1" hangingPunct="1">
              <a:lnSpc>
                <a:spcPct val="80000"/>
              </a:lnSpc>
              <a:defRPr/>
            </a:pPr>
            <a:endParaRPr lang="en-US" dirty="0">
              <a:solidFill>
                <a:srgbClr val="000000"/>
              </a:solidFill>
              <a:effectLst>
                <a:outerShdw blurRad="38100" dist="38100" dir="2700000" algn="tl">
                  <a:srgbClr val="FFFFFF"/>
                </a:outerShdw>
              </a:effectLst>
            </a:endParaRPr>
          </a:p>
          <a:p>
            <a:pPr marL="0" indent="0">
              <a:lnSpc>
                <a:spcPct val="80000"/>
              </a:lnSpc>
              <a:buNone/>
              <a:defRPr/>
            </a:pPr>
            <a:r>
              <a:rPr lang="en-US" dirty="0">
                <a:solidFill>
                  <a:srgbClr val="000000"/>
                </a:solidFill>
                <a:effectLst>
                  <a:outerShdw blurRad="38100" dist="38100" dir="2700000" algn="tl">
                    <a:srgbClr val="FFFFFF"/>
                  </a:outerShdw>
                </a:effectLst>
              </a:rPr>
              <a:t>That questions pertains only to </a:t>
            </a:r>
            <a:r>
              <a:rPr lang="en-US" b="1" dirty="0">
                <a:solidFill>
                  <a:srgbClr val="000000"/>
                </a:solidFill>
                <a:effectLst>
                  <a:outerShdw blurRad="38100" dist="38100" dir="2700000" algn="tl">
                    <a:srgbClr val="FFFFFF"/>
                  </a:outerShdw>
                </a:effectLst>
              </a:rPr>
              <a:t>transactional</a:t>
            </a:r>
            <a:r>
              <a:rPr lang="en-US" dirty="0">
                <a:solidFill>
                  <a:srgbClr val="000000"/>
                </a:solidFill>
                <a:effectLst>
                  <a:outerShdw blurRad="38100" dist="38100" dir="2700000" algn="tl">
                    <a:srgbClr val="FFFFFF"/>
                  </a:outerShdw>
                </a:effectLst>
              </a:rPr>
              <a:t> system. In Datawarehouse, analytical systems </a:t>
            </a:r>
            <a:r>
              <a:rPr lang="en-US" b="1" dirty="0">
                <a:solidFill>
                  <a:srgbClr val="000000"/>
                </a:solidFill>
                <a:effectLst>
                  <a:outerShdw blurRad="38100" dist="38100" dir="2700000" algn="tl">
                    <a:srgbClr val="FFFFFF"/>
                  </a:outerShdw>
                </a:effectLst>
              </a:rPr>
              <a:t>you don’t normalize</a:t>
            </a:r>
          </a:p>
          <a:p>
            <a:pPr lvl="1" eaLnBrk="1" hangingPunct="1">
              <a:lnSpc>
                <a:spcPct val="80000"/>
              </a:lnSpc>
              <a:defRPr/>
            </a:pPr>
            <a:endParaRPr lang="en-US" dirty="0">
              <a:solidFill>
                <a:srgbClr val="000000"/>
              </a:solidFill>
              <a:effectLst>
                <a:outerShdw blurRad="38100" dist="38100" dir="2700000" algn="tl">
                  <a:srgbClr val="FFFFFF"/>
                </a:outerShdw>
              </a:effectLst>
            </a:endParaRPr>
          </a:p>
          <a:p>
            <a:pPr eaLnBrk="1" hangingPunct="1">
              <a:lnSpc>
                <a:spcPct val="80000"/>
              </a:lnSpc>
              <a:defRPr/>
            </a:pPr>
            <a:endParaRPr lang="en-US" dirty="0">
              <a:solidFill>
                <a:srgbClr val="000000"/>
              </a:solidFill>
              <a:effectLst>
                <a:outerShdw blurRad="38100" dist="38100" dir="2700000" algn="tl">
                  <a:srgbClr val="FFFFFF"/>
                </a:outerShdw>
              </a:effectLst>
            </a:endParaRPr>
          </a:p>
          <a:p>
            <a:pPr eaLnBrk="1" hangingPunct="1">
              <a:lnSpc>
                <a:spcPct val="80000"/>
              </a:lnSpc>
              <a:buFont typeface="Wingdings" panose="05000000000000000000" pitchFamily="2" charset="2"/>
              <a:buNone/>
              <a:defRPr/>
            </a:pP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down)">
                                      <p:cBhvr>
                                        <p:cTn id="7" dur="500"/>
                                        <p:tgtEl>
                                          <p:spTgt spid="229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 calcmode="lin" valueType="num">
                                      <p:cBhvr additive="base">
                                        <p:cTn id="12" dur="500" fill="hold"/>
                                        <p:tgtEl>
                                          <p:spTgt spid="2293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9379">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29379">
                                            <p:txEl>
                                              <p:pRg st="2" end="2"/>
                                            </p:txEl>
                                          </p:spTgt>
                                        </p:tgtEl>
                                        <p:attrNameLst>
                                          <p:attrName>style.visibility</p:attrName>
                                        </p:attrNameLst>
                                      </p:cBhvr>
                                      <p:to>
                                        <p:strVal val="visible"/>
                                      </p:to>
                                    </p:set>
                                    <p:anim calcmode="lin" valueType="num">
                                      <p:cBhvr additive="base">
                                        <p:cTn id="16" dur="500" fill="hold"/>
                                        <p:tgtEl>
                                          <p:spTgt spid="229379">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9379">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29379">
                                            <p:txEl>
                                              <p:pRg st="3" end="3"/>
                                            </p:txEl>
                                          </p:spTgt>
                                        </p:tgtEl>
                                        <p:attrNameLst>
                                          <p:attrName>style.visibility</p:attrName>
                                        </p:attrNameLst>
                                      </p:cBhvr>
                                      <p:to>
                                        <p:strVal val="visible"/>
                                      </p:to>
                                    </p:set>
                                    <p:anim calcmode="lin" valueType="num">
                                      <p:cBhvr additive="base">
                                        <p:cTn id="20" dur="500" fill="hold"/>
                                        <p:tgtEl>
                                          <p:spTgt spid="229379">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29379">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9379">
                                            <p:txEl>
                                              <p:pRg st="4" end="4"/>
                                            </p:txEl>
                                          </p:spTgt>
                                        </p:tgtEl>
                                        <p:attrNameLst>
                                          <p:attrName>style.visibility</p:attrName>
                                        </p:attrNameLst>
                                      </p:cBhvr>
                                      <p:to>
                                        <p:strVal val="visible"/>
                                      </p:to>
                                    </p:set>
                                    <p:anim calcmode="lin" valueType="num">
                                      <p:cBhvr additive="base">
                                        <p:cTn id="24" dur="500" fill="hold"/>
                                        <p:tgtEl>
                                          <p:spTgt spid="229379">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29379">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29379">
                                            <p:txEl>
                                              <p:pRg st="6" end="6"/>
                                            </p:txEl>
                                          </p:spTgt>
                                        </p:tgtEl>
                                        <p:attrNameLst>
                                          <p:attrName>style.visibility</p:attrName>
                                        </p:attrNameLst>
                                      </p:cBhvr>
                                      <p:to>
                                        <p:strVal val="visible"/>
                                      </p:to>
                                    </p:set>
                                    <p:anim calcmode="lin" valueType="num">
                                      <p:cBhvr additive="base">
                                        <p:cTn id="28" dur="500" fill="hold"/>
                                        <p:tgtEl>
                                          <p:spTgt spid="229379">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293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9B97FC-4B1F-4EF5-A3FC-3CE5899B697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1A64EBB-550C-433E-B229-EBC19A70C456}" type="slidenum">
              <a:rPr lang="en-US" altLang="en-US" smtClean="0">
                <a:solidFill>
                  <a:srgbClr val="000000"/>
                </a:solidFill>
                <a:latin typeface="Arial" panose="020B0604020202020204" pitchFamily="34" charset="0"/>
              </a:rPr>
              <a:pPr eaLnBrk="1" hangingPunct="1">
                <a:defRPr/>
              </a:pPr>
              <a:t>2</a:t>
            </a:fld>
            <a:endParaRPr lang="en-US" altLang="en-US">
              <a:solidFill>
                <a:srgbClr val="000000"/>
              </a:solidFill>
              <a:latin typeface="Arial" panose="020B0604020202020204" pitchFamily="34" charset="0"/>
            </a:endParaRPr>
          </a:p>
        </p:txBody>
      </p:sp>
      <p:sp>
        <p:nvSpPr>
          <p:cNvPr id="251906" name="Rectangle 2">
            <a:extLst>
              <a:ext uri="{FF2B5EF4-FFF2-40B4-BE49-F238E27FC236}">
                <a16:creationId xmlns:a16="http://schemas.microsoft.com/office/drawing/2014/main" id="{986938E3-D308-4A73-8F3A-CDBCFE332499}"/>
              </a:ext>
            </a:extLst>
          </p:cNvPr>
          <p:cNvSpPr>
            <a:spLocks noGrp="1" noChangeArrowheads="1"/>
          </p:cNvSpPr>
          <p:nvPr>
            <p:ph type="title"/>
          </p:nvPr>
        </p:nvSpPr>
        <p:spPr>
          <a:xfrm>
            <a:off x="1981200" y="228600"/>
            <a:ext cx="8229600" cy="1371600"/>
          </a:xfrm>
        </p:spPr>
        <p:txBody>
          <a:bodyPr/>
          <a:lstStyle/>
          <a:p>
            <a:pPr eaLnBrk="1" hangingPunct="1">
              <a:defRPr/>
            </a:pPr>
            <a:r>
              <a:rPr lang="en-US">
                <a:solidFill>
                  <a:srgbClr val="000000"/>
                </a:solidFill>
                <a:effectLst>
                  <a:outerShdw blurRad="38100" dist="38100" dir="2700000" algn="tl">
                    <a:srgbClr val="FFFFFF"/>
                  </a:outerShdw>
                </a:effectLst>
              </a:rPr>
              <a:t>Objectives</a:t>
            </a:r>
          </a:p>
        </p:txBody>
      </p:sp>
      <p:sp>
        <p:nvSpPr>
          <p:cNvPr id="251907" name="Rectangle 3">
            <a:extLst>
              <a:ext uri="{FF2B5EF4-FFF2-40B4-BE49-F238E27FC236}">
                <a16:creationId xmlns:a16="http://schemas.microsoft.com/office/drawing/2014/main" id="{021F766C-52C7-4624-8ADE-1D382A092062}"/>
              </a:ext>
            </a:extLst>
          </p:cNvPr>
          <p:cNvSpPr>
            <a:spLocks noGrp="1" noChangeArrowheads="1"/>
          </p:cNvSpPr>
          <p:nvPr>
            <p:ph type="body" idx="1"/>
          </p:nvPr>
        </p:nvSpPr>
        <p:spPr>
          <a:xfrm>
            <a:off x="1065320" y="1600200"/>
            <a:ext cx="9145480" cy="4534270"/>
          </a:xfrm>
        </p:spPr>
        <p:txBody>
          <a:bodyPr/>
          <a:lstStyle/>
          <a:p>
            <a:pPr eaLnBrk="1" hangingPunct="1">
              <a:lnSpc>
                <a:spcPct val="80000"/>
              </a:lnSpc>
              <a:defRPr/>
            </a:pPr>
            <a:r>
              <a:rPr lang="en-US" dirty="0">
                <a:solidFill>
                  <a:srgbClr val="000000"/>
                </a:solidFill>
                <a:effectLst>
                  <a:outerShdw blurRad="38100" dist="38100" dir="2700000" algn="tl">
                    <a:srgbClr val="FFFFFF"/>
                  </a:outerShdw>
                </a:effectLst>
              </a:rPr>
              <a:t>Use normalization to convert anomalous tables to well-structured relations</a:t>
            </a:r>
          </a:p>
          <a:p>
            <a:pPr>
              <a:lnSpc>
                <a:spcPct val="80000"/>
              </a:lnSpc>
              <a:defRPr/>
            </a:pPr>
            <a:r>
              <a:rPr lang="en-US" dirty="0">
                <a:solidFill>
                  <a:srgbClr val="000000"/>
                </a:solidFill>
                <a:effectLst>
                  <a:outerShdw blurRad="38100" dist="38100" dir="2700000" algn="tl">
                    <a:srgbClr val="FFFFFF"/>
                  </a:outerShdw>
                </a:effectLst>
              </a:rPr>
              <a:t>Define first, second, and third normal form</a:t>
            </a:r>
          </a:p>
          <a:p>
            <a:pPr>
              <a:lnSpc>
                <a:spcPct val="80000"/>
              </a:lnSpc>
              <a:defRPr/>
            </a:pPr>
            <a:r>
              <a:rPr lang="en-US" dirty="0">
                <a:solidFill>
                  <a:srgbClr val="000000"/>
                </a:solidFill>
                <a:effectLst>
                  <a:outerShdw blurRad="38100" dist="38100" dir="2700000" algn="tl">
                    <a:srgbClr val="FFFFFF"/>
                  </a:outerShdw>
                </a:effectLst>
              </a:rPr>
              <a:t>Describe problems from merging relations</a:t>
            </a:r>
          </a:p>
          <a:p>
            <a:pPr marL="0" indent="0" eaLnBrk="1" hangingPunct="1">
              <a:lnSpc>
                <a:spcPct val="80000"/>
              </a:lnSpc>
              <a:buNone/>
              <a:defRPr/>
            </a:pP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33C2A1-D118-4A9D-A0B4-6566B706EF37}"/>
              </a:ext>
            </a:extLst>
          </p:cNvPr>
          <p:cNvSpPr>
            <a:spLocks noGrp="1"/>
          </p:cNvSpPr>
          <p:nvPr>
            <p:ph type="sldNum" sz="quarter" idx="10"/>
          </p:nvPr>
        </p:nvSpPr>
        <p:spPr/>
        <p:txBody>
          <a:bodyPr/>
          <a:lstStyle/>
          <a:p>
            <a:pPr>
              <a:defRPr/>
            </a:pPr>
            <a:fld id="{6B72B647-A208-408C-A324-27479AA0DFAA}" type="slidenum">
              <a:rPr lang="en-US" altLang="en-US" smtClean="0"/>
              <a:pPr>
                <a:defRPr/>
              </a:pPr>
              <a:t>20</a:t>
            </a:fld>
            <a:endParaRPr lang="en-US" altLang="en-US"/>
          </a:p>
        </p:txBody>
      </p:sp>
      <p:sp>
        <p:nvSpPr>
          <p:cNvPr id="80899" name="Rectangle 2">
            <a:extLst>
              <a:ext uri="{FF2B5EF4-FFF2-40B4-BE49-F238E27FC236}">
                <a16:creationId xmlns:a16="http://schemas.microsoft.com/office/drawing/2014/main" id="{4B625CD1-5FE5-4653-A938-9B64A6864DDC}"/>
              </a:ext>
            </a:extLst>
          </p:cNvPr>
          <p:cNvSpPr>
            <a:spLocks noChangeArrowheads="1"/>
          </p:cNvSpPr>
          <p:nvPr/>
        </p:nvSpPr>
        <p:spPr bwMode="auto">
          <a:xfrm>
            <a:off x="1156997" y="174627"/>
            <a:ext cx="932368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dirty="0">
                <a:latin typeface="Palatino-Roman"/>
              </a:rPr>
              <a:t> Develop a relational schema an EER diagram for a simplified credit card environment. There are two types of card accounts: debit cards and credit cards. Credit card accounts accumulate charges with merchants. Each charge is identified by the date and time of the charge as well as the primary keys of merchant and credit card. Show Functional Dependencies</a:t>
            </a:r>
          </a:p>
        </p:txBody>
      </p:sp>
      <p:pic>
        <p:nvPicPr>
          <p:cNvPr id="80900" name="Picture 3">
            <a:extLst>
              <a:ext uri="{FF2B5EF4-FFF2-40B4-BE49-F238E27FC236}">
                <a16:creationId xmlns:a16="http://schemas.microsoft.com/office/drawing/2014/main" id="{12717271-D975-43CF-B50F-219A56E79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426" y="1804988"/>
            <a:ext cx="6088063" cy="505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F7732A-0BFF-45BE-8CC2-5BF3D0A62E53}"/>
              </a:ext>
            </a:extLst>
          </p:cNvPr>
          <p:cNvSpPr>
            <a:spLocks noGrp="1"/>
          </p:cNvSpPr>
          <p:nvPr>
            <p:ph type="sldNum" sz="quarter" idx="10"/>
          </p:nvPr>
        </p:nvSpPr>
        <p:spPr/>
        <p:txBody>
          <a:bodyPr/>
          <a:lstStyle/>
          <a:p>
            <a:pPr>
              <a:defRPr/>
            </a:pPr>
            <a:fld id="{72DAE100-E2D1-44D9-9022-29F7812CABDA}" type="slidenum">
              <a:rPr lang="en-US" altLang="en-US" smtClean="0"/>
              <a:pPr>
                <a:defRPr/>
              </a:pPr>
              <a:t>21</a:t>
            </a:fld>
            <a:endParaRPr lang="en-US" altLang="en-US"/>
          </a:p>
        </p:txBody>
      </p:sp>
      <p:pic>
        <p:nvPicPr>
          <p:cNvPr id="82947" name="Picture 2" descr="IM_04_PE6ab">
            <a:extLst>
              <a:ext uri="{FF2B5EF4-FFF2-40B4-BE49-F238E27FC236}">
                <a16:creationId xmlns:a16="http://schemas.microsoft.com/office/drawing/2014/main" id="{F5CD379F-3FA7-4388-BD3C-DE2CCF31F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59" y="242888"/>
            <a:ext cx="7147141"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608062-DA49-42C6-BE65-0A11918C5F1A}"/>
              </a:ext>
            </a:extLst>
          </p:cNvPr>
          <p:cNvSpPr>
            <a:spLocks noGrp="1"/>
          </p:cNvSpPr>
          <p:nvPr>
            <p:ph type="sldNum" sz="quarter" idx="10"/>
          </p:nvPr>
        </p:nvSpPr>
        <p:spPr/>
        <p:txBody>
          <a:bodyPr/>
          <a:lstStyle/>
          <a:p>
            <a:pPr>
              <a:defRPr/>
            </a:pPr>
            <a:fld id="{5B9B43A6-65D7-4C5B-9CB3-48C7C4982B74}" type="slidenum">
              <a:rPr lang="en-US" altLang="en-US" smtClean="0"/>
              <a:pPr>
                <a:defRPr/>
              </a:pPr>
              <a:t>22</a:t>
            </a:fld>
            <a:endParaRPr lang="en-US" altLang="en-US"/>
          </a:p>
        </p:txBody>
      </p:sp>
      <p:sp>
        <p:nvSpPr>
          <p:cNvPr id="119811" name="Rectangle 4">
            <a:extLst>
              <a:ext uri="{FF2B5EF4-FFF2-40B4-BE49-F238E27FC236}">
                <a16:creationId xmlns:a16="http://schemas.microsoft.com/office/drawing/2014/main" id="{8EAD7439-6CAD-4BD2-B66D-8726C4C62D21}"/>
              </a:ext>
            </a:extLst>
          </p:cNvPr>
          <p:cNvSpPr>
            <a:spLocks noChangeArrowheads="1"/>
          </p:cNvSpPr>
          <p:nvPr/>
        </p:nvSpPr>
        <p:spPr bwMode="auto">
          <a:xfrm>
            <a:off x="1231641" y="475861"/>
            <a:ext cx="95554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dirty="0">
                <a:latin typeface="Palatino-Roman"/>
              </a:rPr>
              <a:t>Table below contains sample data for parts and for vendors who supply those parts. In discussing these data with users, we find that part numbers (but not descriptions) uniquely identify parts and that vendor names uniquely identify vendors.</a:t>
            </a:r>
          </a:p>
          <a:p>
            <a:pPr>
              <a:spcBef>
                <a:spcPct val="0"/>
              </a:spcBef>
              <a:buClrTx/>
              <a:buSzTx/>
              <a:buFontTx/>
              <a:buNone/>
            </a:pPr>
            <a:r>
              <a:rPr lang="en-US" altLang="en-US" sz="1800" dirty="0"/>
              <a:t>a)Draw a relational schema for PART SUPPLIER and show the functional dependencies.</a:t>
            </a:r>
          </a:p>
          <a:p>
            <a:pPr>
              <a:spcBef>
                <a:spcPct val="0"/>
              </a:spcBef>
              <a:buClrTx/>
              <a:buSzTx/>
              <a:buFontTx/>
              <a:buNone/>
            </a:pPr>
            <a:r>
              <a:rPr lang="en-US" altLang="en-US" sz="1800" dirty="0"/>
              <a:t>b. In what normal form is this relation?</a:t>
            </a:r>
          </a:p>
          <a:p>
            <a:pPr>
              <a:spcBef>
                <a:spcPct val="0"/>
              </a:spcBef>
              <a:buClrTx/>
              <a:buSzTx/>
              <a:buFontTx/>
              <a:buNone/>
            </a:pPr>
            <a:r>
              <a:rPr lang="en-US" altLang="en-US" sz="1800" dirty="0"/>
              <a:t>c. Develop a set of 3NF relations from PART SUPPLIER</a:t>
            </a:r>
            <a:r>
              <a:rPr lang="en-US" altLang="en-US" sz="1800" b="1" dirty="0"/>
              <a:t>.</a:t>
            </a:r>
            <a:endParaRPr lang="en-US" altLang="en-US" sz="2000" b="1" dirty="0"/>
          </a:p>
        </p:txBody>
      </p:sp>
      <p:pic>
        <p:nvPicPr>
          <p:cNvPr id="119812" name="Picture 6">
            <a:extLst>
              <a:ext uri="{FF2B5EF4-FFF2-40B4-BE49-F238E27FC236}">
                <a16:creationId xmlns:a16="http://schemas.microsoft.com/office/drawing/2014/main" id="{1ED6BDA4-FCD8-4382-A793-3CED53BCD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364" y="3094038"/>
            <a:ext cx="89312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3F21-6D87-483A-913E-424CBC6EB5F7}"/>
              </a:ext>
            </a:extLst>
          </p:cNvPr>
          <p:cNvSpPr>
            <a:spLocks noGrp="1"/>
          </p:cNvSpPr>
          <p:nvPr>
            <p:ph type="title"/>
          </p:nvPr>
        </p:nvSpPr>
        <p:spPr/>
        <p:txBody>
          <a:bodyPr/>
          <a:lstStyle/>
          <a:p>
            <a:pPr>
              <a:defRPr/>
            </a:pPr>
            <a:r>
              <a:rPr lang="en-US" b="1" dirty="0">
                <a:solidFill>
                  <a:schemeClr val="bg1"/>
                </a:solidFill>
              </a:rPr>
              <a:t>Solution</a:t>
            </a:r>
          </a:p>
        </p:txBody>
      </p:sp>
      <p:sp>
        <p:nvSpPr>
          <p:cNvPr id="3" name="Content Placeholder 2">
            <a:extLst>
              <a:ext uri="{FF2B5EF4-FFF2-40B4-BE49-F238E27FC236}">
                <a16:creationId xmlns:a16="http://schemas.microsoft.com/office/drawing/2014/main" id="{E57AB403-724A-46C8-847F-EB79614E13C1}"/>
              </a:ext>
            </a:extLst>
          </p:cNvPr>
          <p:cNvSpPr>
            <a:spLocks noGrp="1"/>
          </p:cNvSpPr>
          <p:nvPr>
            <p:ph idx="1"/>
          </p:nvPr>
        </p:nvSpPr>
        <p:spPr/>
        <p:txBody>
          <a:bodyPr/>
          <a:lstStyle/>
          <a:p>
            <a:pPr marL="0" indent="0">
              <a:buNone/>
              <a:defRPr/>
            </a:pPr>
            <a:r>
              <a:rPr lang="en-US" dirty="0"/>
              <a:t>a)</a:t>
            </a:r>
          </a:p>
          <a:p>
            <a:pPr marL="0" indent="0">
              <a:buNone/>
              <a:defRPr/>
            </a:pPr>
            <a:endParaRPr lang="en-US" dirty="0"/>
          </a:p>
          <a:p>
            <a:pPr marL="0" indent="0">
              <a:buNone/>
              <a:defRPr/>
            </a:pPr>
            <a:endParaRPr lang="en-US" dirty="0"/>
          </a:p>
          <a:p>
            <a:pPr marL="0" indent="0">
              <a:buNone/>
              <a:defRPr/>
            </a:pPr>
            <a:r>
              <a:rPr lang="en-US" dirty="0"/>
              <a:t>b) Not a relation</a:t>
            </a:r>
          </a:p>
          <a:p>
            <a:pPr marL="0" indent="0">
              <a:buNone/>
              <a:defRPr/>
            </a:pPr>
            <a:r>
              <a:rPr lang="en-US" dirty="0"/>
              <a:t>c)</a:t>
            </a:r>
          </a:p>
        </p:txBody>
      </p:sp>
      <p:sp>
        <p:nvSpPr>
          <p:cNvPr id="4" name="Slide Number Placeholder 3">
            <a:extLst>
              <a:ext uri="{FF2B5EF4-FFF2-40B4-BE49-F238E27FC236}">
                <a16:creationId xmlns:a16="http://schemas.microsoft.com/office/drawing/2014/main" id="{1B5AA976-AB48-4C7D-8ED6-CA1091F9A022}"/>
              </a:ext>
            </a:extLst>
          </p:cNvPr>
          <p:cNvSpPr>
            <a:spLocks noGrp="1"/>
          </p:cNvSpPr>
          <p:nvPr>
            <p:ph type="sldNum" sz="quarter" idx="10"/>
          </p:nvPr>
        </p:nvSpPr>
        <p:spPr/>
        <p:txBody>
          <a:bodyPr/>
          <a:lstStyle/>
          <a:p>
            <a:pPr>
              <a:defRPr/>
            </a:pPr>
            <a:fld id="{4A771B13-AAE7-4D56-B8B6-1CD454085B88}" type="slidenum">
              <a:rPr lang="en-US" altLang="en-US" smtClean="0"/>
              <a:pPr>
                <a:defRPr/>
              </a:pPr>
              <a:t>23</a:t>
            </a:fld>
            <a:endParaRPr lang="en-US" altLang="en-US"/>
          </a:p>
        </p:txBody>
      </p:sp>
      <p:pic>
        <p:nvPicPr>
          <p:cNvPr id="121861" name="Picture 60">
            <a:extLst>
              <a:ext uri="{FF2B5EF4-FFF2-40B4-BE49-F238E27FC236}">
                <a16:creationId xmlns:a16="http://schemas.microsoft.com/office/drawing/2014/main" id="{3A91E2BC-D54C-443A-A44F-F24165477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095500"/>
            <a:ext cx="52197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2" name="Picture 61">
            <a:extLst>
              <a:ext uri="{FF2B5EF4-FFF2-40B4-BE49-F238E27FC236}">
                <a16:creationId xmlns:a16="http://schemas.microsoft.com/office/drawing/2014/main" id="{1F0412B8-E03D-4F5C-A8CC-0DC329263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39" y="4038601"/>
            <a:ext cx="477043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2CA2D0-C9DF-4B70-976D-E4AF4881B26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2B8FE20-AE04-4DF3-8FAA-CEA28F738E5F}" type="slidenum">
              <a:rPr lang="en-US" altLang="en-US" smtClean="0">
                <a:solidFill>
                  <a:srgbClr val="000000"/>
                </a:solidFill>
                <a:latin typeface="Arial" panose="020B0604020202020204" pitchFamily="34" charset="0"/>
              </a:rPr>
              <a:pPr eaLnBrk="1" hangingPunct="1">
                <a:defRPr/>
              </a:pPr>
              <a:t>3</a:t>
            </a:fld>
            <a:endParaRPr lang="en-US" altLang="en-US">
              <a:solidFill>
                <a:srgbClr val="000000"/>
              </a:solidFill>
              <a:latin typeface="Arial" panose="020B0604020202020204" pitchFamily="34" charset="0"/>
            </a:endParaRPr>
          </a:p>
        </p:txBody>
      </p:sp>
      <p:sp>
        <p:nvSpPr>
          <p:cNvPr id="219138" name="Rectangle 2">
            <a:extLst>
              <a:ext uri="{FF2B5EF4-FFF2-40B4-BE49-F238E27FC236}">
                <a16:creationId xmlns:a16="http://schemas.microsoft.com/office/drawing/2014/main" id="{9FF727EE-2936-494C-9144-6F0DCE268270}"/>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Data Normalization</a:t>
            </a:r>
          </a:p>
        </p:txBody>
      </p:sp>
      <p:sp>
        <p:nvSpPr>
          <p:cNvPr id="219139" name="Rectangle 3">
            <a:extLst>
              <a:ext uri="{FF2B5EF4-FFF2-40B4-BE49-F238E27FC236}">
                <a16:creationId xmlns:a16="http://schemas.microsoft.com/office/drawing/2014/main" id="{E383A419-BF42-498C-AD2F-A6E058DE9E26}"/>
              </a:ext>
            </a:extLst>
          </p:cNvPr>
          <p:cNvSpPr>
            <a:spLocks noGrp="1" noChangeArrowheads="1"/>
          </p:cNvSpPr>
          <p:nvPr>
            <p:ph type="body" idx="1"/>
          </p:nvPr>
        </p:nvSpPr>
        <p:spPr>
          <a:xfrm>
            <a:off x="1065320" y="1676400"/>
            <a:ext cx="8993080" cy="4679950"/>
          </a:xfrm>
        </p:spPr>
        <p:txBody>
          <a:bodyPr/>
          <a:lstStyle/>
          <a:p>
            <a:pPr eaLnBrk="1" hangingPunct="1">
              <a:defRPr/>
            </a:pPr>
            <a:r>
              <a:rPr lang="en-US" dirty="0">
                <a:solidFill>
                  <a:srgbClr val="000000"/>
                </a:solidFill>
                <a:effectLst>
                  <a:outerShdw blurRad="38100" dist="38100" dir="2700000" algn="tl">
                    <a:srgbClr val="FFFFFF"/>
                  </a:outerShdw>
                </a:effectLst>
              </a:rPr>
              <a:t>Primarily a tool to validate and improve a logical design so that it satisfies certain constraints that </a:t>
            </a:r>
            <a:r>
              <a:rPr lang="en-US" sz="3600" b="1" i="1" dirty="0">
                <a:solidFill>
                  <a:srgbClr val="000000"/>
                </a:solidFill>
                <a:effectLst>
                  <a:outerShdw blurRad="38100" dist="38100" dir="2700000" algn="tl">
                    <a:srgbClr val="FFFFFF"/>
                  </a:outerShdw>
                </a:effectLst>
              </a:rPr>
              <a:t>avoid unnecessary duplication of data</a:t>
            </a:r>
            <a:endParaRPr lang="en-US" dirty="0">
              <a:solidFill>
                <a:srgbClr val="000000"/>
              </a:solidFill>
              <a:effectLst>
                <a:outerShdw blurRad="38100" dist="38100" dir="2700000" algn="tl">
                  <a:srgbClr val="FFFFFF"/>
                </a:outerShdw>
              </a:effectLst>
            </a:endParaRPr>
          </a:p>
          <a:p>
            <a:pPr eaLnBrk="1" hangingPunct="1">
              <a:defRPr/>
            </a:pPr>
            <a:r>
              <a:rPr lang="en-US" dirty="0">
                <a:solidFill>
                  <a:srgbClr val="000000"/>
                </a:solidFill>
                <a:effectLst>
                  <a:outerShdw blurRad="38100" dist="38100" dir="2700000" algn="tl">
                    <a:srgbClr val="FFFFFF"/>
                  </a:outerShdw>
                </a:effectLst>
              </a:rPr>
              <a:t>The process of decomposing relations with anomalies to produce smaller, </a:t>
            </a:r>
            <a:r>
              <a:rPr lang="en-US" sz="3600" b="1" i="1" dirty="0">
                <a:solidFill>
                  <a:srgbClr val="000000"/>
                </a:solidFill>
                <a:effectLst>
                  <a:outerShdw blurRad="38100" dist="38100" dir="2700000" algn="tl">
                    <a:srgbClr val="FFFFFF"/>
                  </a:outerShdw>
                </a:effectLst>
              </a:rPr>
              <a:t>well-structured</a:t>
            </a:r>
            <a:r>
              <a:rPr lang="en-US" dirty="0">
                <a:solidFill>
                  <a:srgbClr val="000000"/>
                </a:solidFill>
                <a:effectLst>
                  <a:outerShdw blurRad="38100" dist="38100" dir="2700000" algn="tl">
                    <a:srgbClr val="FFFFFF"/>
                  </a:outerShdw>
                </a:effectLst>
              </a:rPr>
              <a:t> relations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slide(fromBottom)">
                                      <p:cBhvr>
                                        <p:cTn id="7" dur="500"/>
                                        <p:tgtEl>
                                          <p:spTgt spid="219139">
                                            <p:txEl>
                                              <p:pRg st="0" end="0"/>
                                            </p:txEl>
                                          </p:spTgt>
                                        </p:tgtEl>
                                      </p:cBhvr>
                                    </p:animEffect>
                                  </p:childTnLst>
                                  <p:subTnLst>
                                    <p:animClr clrSpc="rgb" dir="cw">
                                      <p:cBhvr override="childStyle">
                                        <p:cTn dur="1" fill="hold" display="0" masterRel="nextClick" afterEffect="1"/>
                                        <p:tgtEl>
                                          <p:spTgt spid="219139">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slide(fromBottom)">
                                      <p:cBhvr>
                                        <p:cTn id="12" dur="500"/>
                                        <p:tgtEl>
                                          <p:spTgt spid="219139">
                                            <p:txEl>
                                              <p:pRg st="1" end="1"/>
                                            </p:txEl>
                                          </p:spTgt>
                                        </p:tgtEl>
                                      </p:cBhvr>
                                    </p:animEffect>
                                  </p:childTnLst>
                                  <p:subTnLst>
                                    <p:animClr clrSpc="rgb" dir="cw">
                                      <p:cBhvr override="childStyle">
                                        <p:cTn dur="1" fill="hold" display="0" masterRel="nextClick" afterEffect="1"/>
                                        <p:tgtEl>
                                          <p:spTgt spid="219139">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0E9E86B3-6CD3-46B3-AE1E-E17733236F3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760BB14-13F0-42BA-B6F0-9E7CC4BADDAD}" type="slidenum">
              <a:rPr lang="en-US" altLang="en-US" smtClean="0">
                <a:solidFill>
                  <a:srgbClr val="000000"/>
                </a:solidFill>
                <a:latin typeface="Arial" panose="020B0604020202020204" pitchFamily="34" charset="0"/>
              </a:rPr>
              <a:pPr eaLnBrk="1" hangingPunct="1">
                <a:defRPr/>
              </a:pPr>
              <a:t>4</a:t>
            </a:fld>
            <a:endParaRPr lang="en-US" altLang="en-US">
              <a:solidFill>
                <a:srgbClr val="000000"/>
              </a:solidFill>
              <a:latin typeface="Arial" panose="020B0604020202020204" pitchFamily="34" charset="0"/>
            </a:endParaRPr>
          </a:p>
        </p:txBody>
      </p:sp>
      <p:sp>
        <p:nvSpPr>
          <p:cNvPr id="220162" name="Rectangle 2">
            <a:extLst>
              <a:ext uri="{FF2B5EF4-FFF2-40B4-BE49-F238E27FC236}">
                <a16:creationId xmlns:a16="http://schemas.microsoft.com/office/drawing/2014/main" id="{979A65D6-E8C7-4627-AEE2-AA60EE18FF66}"/>
              </a:ext>
            </a:extLst>
          </p:cNvPr>
          <p:cNvSpPr>
            <a:spLocks noGrp="1" noChangeArrowheads="1"/>
          </p:cNvSpPr>
          <p:nvPr>
            <p:ph type="title"/>
          </p:nvPr>
        </p:nvSpPr>
        <p:spPr>
          <a:xfrm>
            <a:off x="2133600" y="304800"/>
            <a:ext cx="7772400" cy="1143000"/>
          </a:xfrm>
        </p:spPr>
        <p:txBody>
          <a:bodyPr/>
          <a:lstStyle/>
          <a:p>
            <a:pPr eaLnBrk="1" hangingPunct="1">
              <a:defRPr/>
            </a:pPr>
            <a:r>
              <a:rPr lang="en-US">
                <a:solidFill>
                  <a:srgbClr val="000000"/>
                </a:solidFill>
                <a:effectLst>
                  <a:outerShdw blurRad="38100" dist="38100" dir="2700000" algn="tl">
                    <a:srgbClr val="FFFFFF"/>
                  </a:outerShdw>
                </a:effectLst>
              </a:rPr>
              <a:t>Well-Structured Relations</a:t>
            </a:r>
          </a:p>
        </p:txBody>
      </p:sp>
      <p:sp>
        <p:nvSpPr>
          <p:cNvPr id="220163" name="Rectangle 3">
            <a:extLst>
              <a:ext uri="{FF2B5EF4-FFF2-40B4-BE49-F238E27FC236}">
                <a16:creationId xmlns:a16="http://schemas.microsoft.com/office/drawing/2014/main" id="{E9138577-781F-4D18-9FAE-8421199BC490}"/>
              </a:ext>
            </a:extLst>
          </p:cNvPr>
          <p:cNvSpPr>
            <a:spLocks noGrp="1" noChangeArrowheads="1"/>
          </p:cNvSpPr>
          <p:nvPr>
            <p:ph type="body" idx="1"/>
          </p:nvPr>
        </p:nvSpPr>
        <p:spPr>
          <a:xfrm>
            <a:off x="1029810" y="1676399"/>
            <a:ext cx="8876190" cy="3581401"/>
          </a:xfrm>
        </p:spPr>
        <p:txBody>
          <a:bodyPr>
            <a:normAutofit/>
          </a:bodyPr>
          <a:lstStyle/>
          <a:p>
            <a:pPr eaLnBrk="1" hangingPunct="1">
              <a:lnSpc>
                <a:spcPct val="90000"/>
              </a:lnSpc>
              <a:defRPr/>
            </a:pPr>
            <a:r>
              <a:rPr lang="en-US" sz="2400" dirty="0">
                <a:solidFill>
                  <a:srgbClr val="000000"/>
                </a:solidFill>
                <a:effectLst>
                  <a:outerShdw blurRad="38100" dist="38100" dir="2700000" algn="tl">
                    <a:srgbClr val="FFFFFF"/>
                  </a:outerShdw>
                </a:effectLst>
              </a:rPr>
              <a:t>A relation that contains minimal data redundancy and allows users to insert, delete, and update rows without causing data inconsistencies</a:t>
            </a:r>
          </a:p>
          <a:p>
            <a:pPr eaLnBrk="1" hangingPunct="1">
              <a:lnSpc>
                <a:spcPct val="90000"/>
              </a:lnSpc>
              <a:defRPr/>
            </a:pPr>
            <a:r>
              <a:rPr lang="en-US" sz="2400" dirty="0">
                <a:solidFill>
                  <a:srgbClr val="000000"/>
                </a:solidFill>
                <a:effectLst>
                  <a:outerShdw blurRad="38100" dist="38100" dir="2700000" algn="tl">
                    <a:srgbClr val="FFFFFF"/>
                  </a:outerShdw>
                </a:effectLst>
              </a:rPr>
              <a:t>Goal is to avoid anomalies</a:t>
            </a:r>
          </a:p>
          <a:p>
            <a:pPr lvl="1" eaLnBrk="1" hangingPunct="1">
              <a:lnSpc>
                <a:spcPct val="90000"/>
              </a:lnSpc>
              <a:defRPr/>
            </a:pPr>
            <a:r>
              <a:rPr lang="en-US" sz="2000" b="1" dirty="0">
                <a:solidFill>
                  <a:srgbClr val="000000"/>
                </a:solidFill>
                <a:effectLst>
                  <a:outerShdw blurRad="38100" dist="38100" dir="2700000" algn="tl">
                    <a:srgbClr val="FFFFFF"/>
                  </a:outerShdw>
                </a:effectLst>
              </a:rPr>
              <a:t>Insertion Anomaly</a:t>
            </a:r>
            <a:r>
              <a:rPr lang="en-US" sz="2000" dirty="0">
                <a:solidFill>
                  <a:srgbClr val="000000"/>
                </a:solidFill>
                <a:effectLst>
                  <a:outerShdw blurRad="38100" dist="38100" dir="2700000" algn="tl">
                    <a:srgbClr val="FFFFFF"/>
                  </a:outerShdw>
                </a:effectLst>
              </a:rPr>
              <a:t>–adding new rows forces user to create duplicate data</a:t>
            </a:r>
          </a:p>
          <a:p>
            <a:pPr lvl="1" eaLnBrk="1" hangingPunct="1">
              <a:lnSpc>
                <a:spcPct val="90000"/>
              </a:lnSpc>
              <a:defRPr/>
            </a:pPr>
            <a:r>
              <a:rPr lang="en-US" sz="2000" b="1" dirty="0">
                <a:solidFill>
                  <a:srgbClr val="000000"/>
                </a:solidFill>
                <a:effectLst>
                  <a:outerShdw blurRad="38100" dist="38100" dir="2700000" algn="tl">
                    <a:srgbClr val="FFFFFF"/>
                  </a:outerShdw>
                </a:effectLst>
              </a:rPr>
              <a:t>Deletion Anomaly</a:t>
            </a:r>
            <a:r>
              <a:rPr lang="en-US" sz="2000" dirty="0">
                <a:solidFill>
                  <a:srgbClr val="000000"/>
                </a:solidFill>
                <a:effectLst>
                  <a:outerShdw blurRad="38100" dist="38100" dir="2700000" algn="tl">
                    <a:srgbClr val="FFFFFF"/>
                  </a:outerShdw>
                </a:effectLst>
              </a:rPr>
              <a:t>–deleting rows may cause a loss of data that would be needed for other future rows</a:t>
            </a:r>
          </a:p>
          <a:p>
            <a:pPr lvl="1" eaLnBrk="1" hangingPunct="1">
              <a:lnSpc>
                <a:spcPct val="90000"/>
              </a:lnSpc>
              <a:defRPr/>
            </a:pPr>
            <a:r>
              <a:rPr lang="en-US" sz="2000" b="1" dirty="0">
                <a:solidFill>
                  <a:srgbClr val="000000"/>
                </a:solidFill>
                <a:effectLst>
                  <a:outerShdw blurRad="38100" dist="38100" dir="2700000" algn="tl">
                    <a:srgbClr val="FFFFFF"/>
                  </a:outerShdw>
                </a:effectLst>
              </a:rPr>
              <a:t>Modification Anomaly</a:t>
            </a:r>
            <a:r>
              <a:rPr lang="en-US" sz="2000" dirty="0">
                <a:solidFill>
                  <a:srgbClr val="000000"/>
                </a:solidFill>
                <a:effectLst>
                  <a:outerShdw blurRad="38100" dist="38100" dir="2700000" algn="tl">
                    <a:srgbClr val="FFFFFF"/>
                  </a:outerShdw>
                </a:effectLst>
              </a:rPr>
              <a:t>–changing data in a row forces changes to other rows because of duplication</a:t>
            </a:r>
          </a:p>
        </p:txBody>
      </p:sp>
      <p:sp>
        <p:nvSpPr>
          <p:cNvPr id="220164" name="Text Box 4">
            <a:extLst>
              <a:ext uri="{FF2B5EF4-FFF2-40B4-BE49-F238E27FC236}">
                <a16:creationId xmlns:a16="http://schemas.microsoft.com/office/drawing/2014/main" id="{A867888A-38C0-4AE8-A2F2-2C579E0F85D0}"/>
              </a:ext>
            </a:extLst>
          </p:cNvPr>
          <p:cNvSpPr txBox="1">
            <a:spLocks noChangeArrowheads="1"/>
          </p:cNvSpPr>
          <p:nvPr/>
        </p:nvSpPr>
        <p:spPr bwMode="auto">
          <a:xfrm>
            <a:off x="2057400" y="5257801"/>
            <a:ext cx="7924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600" b="1">
                <a:solidFill>
                  <a:srgbClr val="990000"/>
                </a:solidFill>
                <a:latin typeface="Times New Roman" panose="02020603050405020304" pitchFamily="18" charset="0"/>
              </a:rPr>
              <a:t>General rule of thumb: A table should not pertain to more than one entity type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strips(downRight)">
                                      <p:cBhvr>
                                        <p:cTn id="7" dur="500"/>
                                        <p:tgtEl>
                                          <p:spTgt spid="220163">
                                            <p:txEl>
                                              <p:pRg st="0" end="0"/>
                                            </p:txEl>
                                          </p:spTgt>
                                        </p:tgtEl>
                                      </p:cBhvr>
                                    </p:animEffect>
                                  </p:childTnLst>
                                  <p:subTnLst>
                                    <p:animClr clrSpc="rgb" dir="cw">
                                      <p:cBhvr override="childStyle">
                                        <p:cTn dur="1" fill="hold" display="0" masterRel="nextClick" afterEffect="1"/>
                                        <p:tgtEl>
                                          <p:spTgt spid="220163">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0163">
                                            <p:txEl>
                                              <p:pRg st="1" end="1"/>
                                            </p:txEl>
                                          </p:spTgt>
                                        </p:tgtEl>
                                        <p:attrNameLst>
                                          <p:attrName>style.visibility</p:attrName>
                                        </p:attrNameLst>
                                      </p:cBhvr>
                                      <p:to>
                                        <p:strVal val="visible"/>
                                      </p:to>
                                    </p:set>
                                    <p:animEffect transition="in" filter="strips(downRight)">
                                      <p:cBhvr>
                                        <p:cTn id="12" dur="500"/>
                                        <p:tgtEl>
                                          <p:spTgt spid="220163">
                                            <p:txEl>
                                              <p:pRg st="1" end="1"/>
                                            </p:txEl>
                                          </p:spTgt>
                                        </p:tgtEl>
                                      </p:cBhvr>
                                    </p:animEffect>
                                  </p:childTnLst>
                                  <p:subTnLst>
                                    <p:animClr clrSpc="rgb" dir="cw">
                                      <p:cBhvr override="childStyle">
                                        <p:cTn dur="1" fill="hold" display="0" masterRel="nextClick" afterEffect="1"/>
                                        <p:tgtEl>
                                          <p:spTgt spid="22016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0163">
                                            <p:txEl>
                                              <p:pRg st="2" end="2"/>
                                            </p:txEl>
                                          </p:spTgt>
                                        </p:tgtEl>
                                        <p:attrNameLst>
                                          <p:attrName>style.visibility</p:attrName>
                                        </p:attrNameLst>
                                      </p:cBhvr>
                                      <p:to>
                                        <p:strVal val="visible"/>
                                      </p:to>
                                    </p:set>
                                    <p:animEffect transition="in" filter="strips(downRight)">
                                      <p:cBhvr>
                                        <p:cTn id="17" dur="500"/>
                                        <p:tgtEl>
                                          <p:spTgt spid="220163">
                                            <p:txEl>
                                              <p:pRg st="2" end="2"/>
                                            </p:txEl>
                                          </p:spTgt>
                                        </p:tgtEl>
                                      </p:cBhvr>
                                    </p:animEffect>
                                  </p:childTnLst>
                                  <p:subTnLst>
                                    <p:animClr clrSpc="rgb" dir="cw">
                                      <p:cBhvr override="childStyle">
                                        <p:cTn dur="1" fill="hold" display="0" masterRel="nextClick" afterEffect="1"/>
                                        <p:tgtEl>
                                          <p:spTgt spid="220163">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20163">
                                            <p:txEl>
                                              <p:pRg st="3" end="3"/>
                                            </p:txEl>
                                          </p:spTgt>
                                        </p:tgtEl>
                                        <p:attrNameLst>
                                          <p:attrName>style.visibility</p:attrName>
                                        </p:attrNameLst>
                                      </p:cBhvr>
                                      <p:to>
                                        <p:strVal val="visible"/>
                                      </p:to>
                                    </p:set>
                                    <p:animEffect transition="in" filter="strips(downRight)">
                                      <p:cBhvr>
                                        <p:cTn id="22" dur="500"/>
                                        <p:tgtEl>
                                          <p:spTgt spid="220163">
                                            <p:txEl>
                                              <p:pRg st="3" end="3"/>
                                            </p:txEl>
                                          </p:spTgt>
                                        </p:tgtEl>
                                      </p:cBhvr>
                                    </p:animEffect>
                                  </p:childTnLst>
                                  <p:subTnLst>
                                    <p:animClr clrSpc="rgb" dir="cw">
                                      <p:cBhvr override="childStyle">
                                        <p:cTn dur="1" fill="hold" display="0" masterRel="nextClick" afterEffect="1"/>
                                        <p:tgtEl>
                                          <p:spTgt spid="220163">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20163">
                                            <p:txEl>
                                              <p:pRg st="4" end="4"/>
                                            </p:txEl>
                                          </p:spTgt>
                                        </p:tgtEl>
                                        <p:attrNameLst>
                                          <p:attrName>style.visibility</p:attrName>
                                        </p:attrNameLst>
                                      </p:cBhvr>
                                      <p:to>
                                        <p:strVal val="visible"/>
                                      </p:to>
                                    </p:set>
                                    <p:animEffect transition="in" filter="strips(downRight)">
                                      <p:cBhvr>
                                        <p:cTn id="27" dur="500"/>
                                        <p:tgtEl>
                                          <p:spTgt spid="220163">
                                            <p:txEl>
                                              <p:pRg st="4" end="4"/>
                                            </p:txEl>
                                          </p:spTgt>
                                        </p:tgtEl>
                                      </p:cBhvr>
                                    </p:animEffect>
                                  </p:childTnLst>
                                  <p:subTnLst>
                                    <p:animClr clrSpc="rgb" dir="cw">
                                      <p:cBhvr override="childStyle">
                                        <p:cTn dur="1" fill="hold" display="0" masterRel="nextClick" afterEffect="1"/>
                                        <p:tgtEl>
                                          <p:spTgt spid="220163">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0164"/>
                                        </p:tgtEl>
                                        <p:attrNameLst>
                                          <p:attrName>style.visibility</p:attrName>
                                        </p:attrNameLst>
                                      </p:cBhvr>
                                      <p:to>
                                        <p:strVal val="visible"/>
                                      </p:to>
                                    </p:set>
                                    <p:animEffect transition="in" filter="blinds(horizontal)">
                                      <p:cBhvr>
                                        <p:cTn id="32" dur="500"/>
                                        <p:tgtEl>
                                          <p:spTgt spid="220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bldLvl="2" autoUpdateAnimBg="0"/>
      <p:bldP spid="22016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536597CA-32D3-40F0-AADB-01F199EA30A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D196486-E596-4C12-91AE-13DF13FD1283}" type="slidenum">
              <a:rPr lang="en-US" altLang="en-US" smtClean="0">
                <a:solidFill>
                  <a:srgbClr val="000000"/>
                </a:solidFill>
                <a:latin typeface="Arial" panose="020B0604020202020204" pitchFamily="34" charset="0"/>
              </a:rPr>
              <a:pPr eaLnBrk="1" hangingPunct="1">
                <a:defRPr/>
              </a:pPr>
              <a:t>5</a:t>
            </a:fld>
            <a:endParaRPr lang="en-US" altLang="en-US">
              <a:solidFill>
                <a:srgbClr val="000000"/>
              </a:solidFill>
              <a:latin typeface="Arial" panose="020B0604020202020204" pitchFamily="34" charset="0"/>
            </a:endParaRPr>
          </a:p>
        </p:txBody>
      </p:sp>
      <p:sp>
        <p:nvSpPr>
          <p:cNvPr id="221186" name="Rectangle 2">
            <a:extLst>
              <a:ext uri="{FF2B5EF4-FFF2-40B4-BE49-F238E27FC236}">
                <a16:creationId xmlns:a16="http://schemas.microsoft.com/office/drawing/2014/main" id="{37AC17B9-B391-480A-8D53-1B091383EE73}"/>
              </a:ext>
            </a:extLst>
          </p:cNvPr>
          <p:cNvSpPr>
            <a:spLocks noGrp="1" noChangeArrowheads="1"/>
          </p:cNvSpPr>
          <p:nvPr>
            <p:ph type="title"/>
          </p:nvPr>
        </p:nvSpPr>
        <p:spPr>
          <a:xfrm>
            <a:off x="2209800" y="0"/>
            <a:ext cx="7772400" cy="762000"/>
          </a:xfrm>
        </p:spPr>
        <p:txBody>
          <a:bodyPr/>
          <a:lstStyle/>
          <a:p>
            <a:pPr eaLnBrk="1" hangingPunct="1">
              <a:defRPr/>
            </a:pPr>
            <a:r>
              <a:rPr lang="en-US" sz="3600">
                <a:solidFill>
                  <a:srgbClr val="000000"/>
                </a:solidFill>
                <a:effectLst>
                  <a:outerShdw blurRad="38100" dist="38100" dir="2700000" algn="tl">
                    <a:srgbClr val="FFFFFF"/>
                  </a:outerShdw>
                </a:effectLst>
              </a:rPr>
              <a:t>Example–Figure 5-2b</a:t>
            </a:r>
          </a:p>
        </p:txBody>
      </p:sp>
      <p:sp>
        <p:nvSpPr>
          <p:cNvPr id="221187" name="Text Box 3">
            <a:extLst>
              <a:ext uri="{FF2B5EF4-FFF2-40B4-BE49-F238E27FC236}">
                <a16:creationId xmlns:a16="http://schemas.microsoft.com/office/drawing/2014/main" id="{3FE3FA79-F66A-422E-9879-498EDB3A81CA}"/>
              </a:ext>
            </a:extLst>
          </p:cNvPr>
          <p:cNvSpPr txBox="1">
            <a:spLocks noChangeArrowheads="1"/>
          </p:cNvSpPr>
          <p:nvPr/>
        </p:nvSpPr>
        <p:spPr bwMode="auto">
          <a:xfrm>
            <a:off x="1828801" y="4495800"/>
            <a:ext cx="3330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200">
                <a:solidFill>
                  <a:srgbClr val="990000"/>
                </a:solidFill>
                <a:latin typeface="Times New Roman" panose="02020603050405020304" pitchFamily="18" charset="0"/>
              </a:rPr>
              <a:t>Question–Is this a relation?</a:t>
            </a:r>
            <a:r>
              <a:rPr lang="en-US" altLang="en-US" sz="2600">
                <a:solidFill>
                  <a:srgbClr val="990000"/>
                </a:solidFill>
                <a:latin typeface="Times New Roman" panose="02020603050405020304" pitchFamily="18" charset="0"/>
              </a:rPr>
              <a:t> </a:t>
            </a:r>
          </a:p>
        </p:txBody>
      </p:sp>
      <p:sp>
        <p:nvSpPr>
          <p:cNvPr id="221188" name="Text Box 4">
            <a:extLst>
              <a:ext uri="{FF2B5EF4-FFF2-40B4-BE49-F238E27FC236}">
                <a16:creationId xmlns:a16="http://schemas.microsoft.com/office/drawing/2014/main" id="{831989AC-881A-42C0-9CDE-20D20E7F6853}"/>
              </a:ext>
            </a:extLst>
          </p:cNvPr>
          <p:cNvSpPr txBox="1">
            <a:spLocks noChangeArrowheads="1"/>
          </p:cNvSpPr>
          <p:nvPr/>
        </p:nvSpPr>
        <p:spPr bwMode="auto">
          <a:xfrm>
            <a:off x="6248401" y="4495800"/>
            <a:ext cx="4010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a:solidFill>
                  <a:srgbClr val="0066FF"/>
                </a:solidFill>
                <a:latin typeface="Times New Roman" panose="02020603050405020304" pitchFamily="18" charset="0"/>
              </a:rPr>
              <a:t>Answer–Yes: Unique rows and no multivalued attributes</a:t>
            </a:r>
          </a:p>
        </p:txBody>
      </p:sp>
      <p:sp>
        <p:nvSpPr>
          <p:cNvPr id="221189" name="Text Box 5">
            <a:extLst>
              <a:ext uri="{FF2B5EF4-FFF2-40B4-BE49-F238E27FC236}">
                <a16:creationId xmlns:a16="http://schemas.microsoft.com/office/drawing/2014/main" id="{3DFC614E-E967-4566-B65F-07A6D323BE6A}"/>
              </a:ext>
            </a:extLst>
          </p:cNvPr>
          <p:cNvSpPr txBox="1">
            <a:spLocks noChangeArrowheads="1"/>
          </p:cNvSpPr>
          <p:nvPr/>
        </p:nvSpPr>
        <p:spPr bwMode="auto">
          <a:xfrm>
            <a:off x="1828800" y="5257800"/>
            <a:ext cx="4184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200">
                <a:solidFill>
                  <a:srgbClr val="990000"/>
                </a:solidFill>
                <a:latin typeface="Times New Roman" panose="02020603050405020304" pitchFamily="18" charset="0"/>
              </a:rPr>
              <a:t>Question–What’s the primary key?</a:t>
            </a:r>
            <a:r>
              <a:rPr lang="en-US" altLang="en-US" sz="2600">
                <a:solidFill>
                  <a:srgbClr val="990000"/>
                </a:solidFill>
                <a:latin typeface="Times New Roman" panose="02020603050405020304" pitchFamily="18" charset="0"/>
              </a:rPr>
              <a:t> </a:t>
            </a:r>
          </a:p>
        </p:txBody>
      </p:sp>
      <p:sp>
        <p:nvSpPr>
          <p:cNvPr id="221190" name="Text Box 6">
            <a:extLst>
              <a:ext uri="{FF2B5EF4-FFF2-40B4-BE49-F238E27FC236}">
                <a16:creationId xmlns:a16="http://schemas.microsoft.com/office/drawing/2014/main" id="{3010883F-20C9-443F-8B83-8005FFE8B6C4}"/>
              </a:ext>
            </a:extLst>
          </p:cNvPr>
          <p:cNvSpPr txBox="1">
            <a:spLocks noChangeArrowheads="1"/>
          </p:cNvSpPr>
          <p:nvPr/>
        </p:nvSpPr>
        <p:spPr bwMode="auto">
          <a:xfrm>
            <a:off x="6224588" y="5314951"/>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a:solidFill>
                  <a:srgbClr val="0066FF"/>
                </a:solidFill>
                <a:latin typeface="Times New Roman" panose="02020603050405020304" pitchFamily="18" charset="0"/>
              </a:rPr>
              <a:t>Answer–Composite: Emp_ID, Course_Title</a:t>
            </a:r>
          </a:p>
        </p:txBody>
      </p:sp>
      <p:pic>
        <p:nvPicPr>
          <p:cNvPr id="77832" name="Picture 8">
            <a:extLst>
              <a:ext uri="{FF2B5EF4-FFF2-40B4-BE49-F238E27FC236}">
                <a16:creationId xmlns:a16="http://schemas.microsoft.com/office/drawing/2014/main" id="{213098C2-3FEF-42CA-8E74-801B46F496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9524" y="1464906"/>
            <a:ext cx="9077964" cy="266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7"/>
                                        </p:tgtEl>
                                        <p:attrNameLst>
                                          <p:attrName>style.visibility</p:attrName>
                                        </p:attrNameLst>
                                      </p:cBhvr>
                                      <p:to>
                                        <p:strVal val="visible"/>
                                      </p:to>
                                    </p:set>
                                    <p:animEffect transition="in" filter="blinds(horizontal)">
                                      <p:cBhvr>
                                        <p:cTn id="7" dur="500"/>
                                        <p:tgtEl>
                                          <p:spTgt spid="221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1188"/>
                                        </p:tgtEl>
                                        <p:attrNameLst>
                                          <p:attrName>style.visibility</p:attrName>
                                        </p:attrNameLst>
                                      </p:cBhvr>
                                      <p:to>
                                        <p:strVal val="visible"/>
                                      </p:to>
                                    </p:set>
                                    <p:anim calcmode="lin" valueType="num">
                                      <p:cBhvr additive="base">
                                        <p:cTn id="12" dur="500" fill="hold"/>
                                        <p:tgtEl>
                                          <p:spTgt spid="221188"/>
                                        </p:tgtEl>
                                        <p:attrNameLst>
                                          <p:attrName>ppt_x</p:attrName>
                                        </p:attrNameLst>
                                      </p:cBhvr>
                                      <p:tavLst>
                                        <p:tav tm="0">
                                          <p:val>
                                            <p:strVal val="#ppt_x"/>
                                          </p:val>
                                        </p:tav>
                                        <p:tav tm="100000">
                                          <p:val>
                                            <p:strVal val="#ppt_x"/>
                                          </p:val>
                                        </p:tav>
                                      </p:tavLst>
                                    </p:anim>
                                    <p:anim calcmode="lin" valueType="num">
                                      <p:cBhvr additive="base">
                                        <p:cTn id="13" dur="500" fill="hold"/>
                                        <p:tgtEl>
                                          <p:spTgt spid="22118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2118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21190"/>
                                        </p:tgtEl>
                                        <p:attrNameLst>
                                          <p:attrName>style.visibility</p:attrName>
                                        </p:attrNameLst>
                                      </p:cBhvr>
                                      <p:to>
                                        <p:strVal val="visible"/>
                                      </p:to>
                                    </p:set>
                                    <p:anim calcmode="lin" valueType="num">
                                      <p:cBhvr additive="base">
                                        <p:cTn id="22" dur="500" fill="hold"/>
                                        <p:tgtEl>
                                          <p:spTgt spid="221190"/>
                                        </p:tgtEl>
                                        <p:attrNameLst>
                                          <p:attrName>ppt_x</p:attrName>
                                        </p:attrNameLst>
                                      </p:cBhvr>
                                      <p:tavLst>
                                        <p:tav tm="0">
                                          <p:val>
                                            <p:strVal val="#ppt_x"/>
                                          </p:val>
                                        </p:tav>
                                        <p:tav tm="100000">
                                          <p:val>
                                            <p:strVal val="#ppt_x"/>
                                          </p:val>
                                        </p:tav>
                                      </p:tavLst>
                                    </p:anim>
                                    <p:anim calcmode="lin" valueType="num">
                                      <p:cBhvr additive="base">
                                        <p:cTn id="23" dur="500" fill="hold"/>
                                        <p:tgtEl>
                                          <p:spTgt spid="221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utoUpdateAnimBg="0"/>
      <p:bldP spid="221188" grpId="0" autoUpdateAnimBg="0"/>
      <p:bldP spid="221189" grpId="0" autoUpdateAnimBg="0"/>
      <p:bldP spid="22119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DEDDBCE-A11E-44AF-BA18-8AF615E3911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D202462-291D-482C-B7E8-B71E07C118C8}" type="slidenum">
              <a:rPr lang="en-US" altLang="en-US" smtClean="0">
                <a:solidFill>
                  <a:srgbClr val="000000"/>
                </a:solidFill>
                <a:latin typeface="Arial" panose="020B0604020202020204" pitchFamily="34" charset="0"/>
              </a:rPr>
              <a:pPr eaLnBrk="1" hangingPunct="1">
                <a:defRPr/>
              </a:pPr>
              <a:t>6</a:t>
            </a:fld>
            <a:endParaRPr lang="en-US" altLang="en-US">
              <a:solidFill>
                <a:srgbClr val="000000"/>
              </a:solidFill>
              <a:latin typeface="Arial" panose="020B0604020202020204" pitchFamily="34" charset="0"/>
            </a:endParaRPr>
          </a:p>
        </p:txBody>
      </p:sp>
      <p:sp>
        <p:nvSpPr>
          <p:cNvPr id="222210" name="Rectangle 2">
            <a:extLst>
              <a:ext uri="{FF2B5EF4-FFF2-40B4-BE49-F238E27FC236}">
                <a16:creationId xmlns:a16="http://schemas.microsoft.com/office/drawing/2014/main" id="{FBD028F5-9ADA-47C9-BAB4-C849B12111A2}"/>
              </a:ext>
            </a:extLst>
          </p:cNvPr>
          <p:cNvSpPr>
            <a:spLocks noGrp="1" noChangeArrowheads="1"/>
          </p:cNvSpPr>
          <p:nvPr>
            <p:ph type="title"/>
          </p:nvPr>
        </p:nvSpPr>
        <p:spPr>
          <a:xfrm>
            <a:off x="2209800" y="304800"/>
            <a:ext cx="7772400" cy="1143000"/>
          </a:xfrm>
        </p:spPr>
        <p:txBody>
          <a:bodyPr/>
          <a:lstStyle/>
          <a:p>
            <a:pPr eaLnBrk="1" hangingPunct="1">
              <a:defRPr/>
            </a:pPr>
            <a:r>
              <a:rPr lang="en-US">
                <a:solidFill>
                  <a:srgbClr val="000000"/>
                </a:solidFill>
                <a:effectLst>
                  <a:outerShdw blurRad="38100" dist="38100" dir="2700000" algn="tl">
                    <a:srgbClr val="FFFFFF"/>
                  </a:outerShdw>
                </a:effectLst>
              </a:rPr>
              <a:t>Anomalies in this Table</a:t>
            </a:r>
          </a:p>
        </p:txBody>
      </p:sp>
      <p:sp>
        <p:nvSpPr>
          <p:cNvPr id="222211" name="Rectangle 3">
            <a:extLst>
              <a:ext uri="{FF2B5EF4-FFF2-40B4-BE49-F238E27FC236}">
                <a16:creationId xmlns:a16="http://schemas.microsoft.com/office/drawing/2014/main" id="{5DAC0D2A-A485-42D1-BDE2-FA58F05FD165}"/>
              </a:ext>
            </a:extLst>
          </p:cNvPr>
          <p:cNvSpPr>
            <a:spLocks noGrp="1" noChangeArrowheads="1"/>
          </p:cNvSpPr>
          <p:nvPr>
            <p:ph type="body" idx="1"/>
          </p:nvPr>
        </p:nvSpPr>
        <p:spPr>
          <a:xfrm>
            <a:off x="838200" y="1295400"/>
            <a:ext cx="9525000" cy="3352800"/>
          </a:xfrm>
        </p:spPr>
        <p:txBody>
          <a:bodyPr/>
          <a:lstStyle/>
          <a:p>
            <a:pPr eaLnBrk="1" hangingPunct="1">
              <a:defRPr/>
            </a:pPr>
            <a:r>
              <a:rPr lang="en-US" b="1" dirty="0">
                <a:solidFill>
                  <a:srgbClr val="000000"/>
                </a:solidFill>
                <a:effectLst>
                  <a:outerShdw blurRad="38100" dist="38100" dir="2700000" algn="tl">
                    <a:srgbClr val="FFFFFF"/>
                  </a:outerShdw>
                </a:effectLst>
              </a:rPr>
              <a:t>Insertion</a:t>
            </a:r>
            <a:r>
              <a:rPr lang="en-US" dirty="0">
                <a:solidFill>
                  <a:srgbClr val="000000"/>
                </a:solidFill>
                <a:effectLst>
                  <a:outerShdw blurRad="38100" dist="38100" dir="2700000" algn="tl">
                    <a:srgbClr val="FFFFFF"/>
                  </a:outerShdw>
                </a:effectLst>
              </a:rPr>
              <a:t>–can’t enter a new employee without having the employee take a class</a:t>
            </a:r>
          </a:p>
          <a:p>
            <a:pPr eaLnBrk="1" hangingPunct="1">
              <a:defRPr/>
            </a:pPr>
            <a:r>
              <a:rPr lang="en-US" b="1" dirty="0">
                <a:solidFill>
                  <a:srgbClr val="000000"/>
                </a:solidFill>
                <a:effectLst>
                  <a:outerShdw blurRad="38100" dist="38100" dir="2700000" algn="tl">
                    <a:srgbClr val="FFFFFF"/>
                  </a:outerShdw>
                </a:effectLst>
              </a:rPr>
              <a:t>Deletion</a:t>
            </a:r>
            <a:r>
              <a:rPr lang="en-US" dirty="0">
                <a:solidFill>
                  <a:srgbClr val="000000"/>
                </a:solidFill>
                <a:effectLst>
                  <a:outerShdw blurRad="38100" dist="38100" dir="2700000" algn="tl">
                    <a:srgbClr val="FFFFFF"/>
                  </a:outerShdw>
                </a:effectLst>
              </a:rPr>
              <a:t>–if we remove employee 140, we lose information about the existence of a Tax Acc class</a:t>
            </a:r>
          </a:p>
          <a:p>
            <a:pPr eaLnBrk="1" hangingPunct="1">
              <a:defRPr/>
            </a:pPr>
            <a:r>
              <a:rPr lang="en-US" b="1" dirty="0">
                <a:solidFill>
                  <a:srgbClr val="000000"/>
                </a:solidFill>
                <a:effectLst>
                  <a:outerShdw blurRad="38100" dist="38100" dir="2700000" algn="tl">
                    <a:srgbClr val="FFFFFF"/>
                  </a:outerShdw>
                </a:effectLst>
              </a:rPr>
              <a:t>Modification</a:t>
            </a:r>
            <a:r>
              <a:rPr lang="en-US" dirty="0">
                <a:solidFill>
                  <a:srgbClr val="000000"/>
                </a:solidFill>
                <a:effectLst>
                  <a:outerShdw blurRad="38100" dist="38100" dir="2700000" algn="tl">
                    <a:srgbClr val="FFFFFF"/>
                  </a:outerShdw>
                </a:effectLst>
              </a:rPr>
              <a:t>–giving a salary increase to employee 100 forces us to update multiple records</a:t>
            </a:r>
          </a:p>
        </p:txBody>
      </p:sp>
      <p:sp>
        <p:nvSpPr>
          <p:cNvPr id="222212" name="Text Box 4">
            <a:extLst>
              <a:ext uri="{FF2B5EF4-FFF2-40B4-BE49-F238E27FC236}">
                <a16:creationId xmlns:a16="http://schemas.microsoft.com/office/drawing/2014/main" id="{18CB0704-1808-4787-AE35-C0D555E70F3E}"/>
              </a:ext>
            </a:extLst>
          </p:cNvPr>
          <p:cNvSpPr txBox="1">
            <a:spLocks noChangeArrowheads="1"/>
          </p:cNvSpPr>
          <p:nvPr/>
        </p:nvSpPr>
        <p:spPr bwMode="auto">
          <a:xfrm>
            <a:off x="1722268" y="4419601"/>
            <a:ext cx="8107532"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600" dirty="0">
                <a:solidFill>
                  <a:srgbClr val="990000"/>
                </a:solidFill>
                <a:latin typeface="Times New Roman" panose="02020603050405020304" pitchFamily="18" charset="0"/>
              </a:rPr>
              <a:t>Why do these anomalies exist? </a:t>
            </a:r>
          </a:p>
          <a:p>
            <a:pPr lvl="1">
              <a:spcBef>
                <a:spcPct val="0"/>
              </a:spcBef>
              <a:buClrTx/>
              <a:buSzTx/>
              <a:buFontTx/>
              <a:buNone/>
            </a:pPr>
            <a:r>
              <a:rPr lang="en-US" altLang="en-US" sz="2600" dirty="0">
                <a:solidFill>
                  <a:srgbClr val="990000"/>
                </a:solidFill>
                <a:latin typeface="Times New Roman" panose="02020603050405020304" pitchFamily="18" charset="0"/>
              </a:rPr>
              <a:t>Because there are two themes (entity types) in this one relation. This results in data duplication and an unnecessary dependency between the entities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 calcmode="lin" valueType="num">
                                      <p:cBhvr additive="base">
                                        <p:cTn id="7" dur="500" fill="hold"/>
                                        <p:tgtEl>
                                          <p:spTgt spid="222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2211">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22211">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2211">
                                            <p:txEl>
                                              <p:pRg st="1" end="1"/>
                                            </p:txEl>
                                          </p:spTgt>
                                        </p:tgtEl>
                                        <p:attrNameLst>
                                          <p:attrName>style.visibility</p:attrName>
                                        </p:attrNameLst>
                                      </p:cBhvr>
                                      <p:to>
                                        <p:strVal val="visible"/>
                                      </p:to>
                                    </p:set>
                                    <p:anim calcmode="lin" valueType="num">
                                      <p:cBhvr additive="base">
                                        <p:cTn id="13" dur="500" fill="hold"/>
                                        <p:tgtEl>
                                          <p:spTgt spid="2222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2211">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22211">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2211">
                                            <p:txEl>
                                              <p:pRg st="2" end="2"/>
                                            </p:txEl>
                                          </p:spTgt>
                                        </p:tgtEl>
                                        <p:attrNameLst>
                                          <p:attrName>style.visibility</p:attrName>
                                        </p:attrNameLst>
                                      </p:cBhvr>
                                      <p:to>
                                        <p:strVal val="visible"/>
                                      </p:to>
                                    </p:set>
                                    <p:anim calcmode="lin" valueType="num">
                                      <p:cBhvr additive="base">
                                        <p:cTn id="19" dur="500" fill="hold"/>
                                        <p:tgtEl>
                                          <p:spTgt spid="2222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2211">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22211">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22212"/>
                                        </p:tgtEl>
                                        <p:attrNameLst>
                                          <p:attrName>style.visibility</p:attrName>
                                        </p:attrNameLst>
                                      </p:cBhvr>
                                      <p:to>
                                        <p:strVal val="visible"/>
                                      </p:to>
                                    </p:set>
                                    <p:animEffect transition="in" filter="checkerboard(across)">
                                      <p:cBhvr>
                                        <p:cTn id="25" dur="500"/>
                                        <p:tgtEl>
                                          <p:spTgt spid="22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P spid="2222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F4E424-599E-4807-965B-4508898D155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7DBD847-5948-47E6-92E1-9F29906046E9}"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sp>
        <p:nvSpPr>
          <p:cNvPr id="223234" name="Rectangle 2">
            <a:extLst>
              <a:ext uri="{FF2B5EF4-FFF2-40B4-BE49-F238E27FC236}">
                <a16:creationId xmlns:a16="http://schemas.microsoft.com/office/drawing/2014/main" id="{1E8E4304-5958-4802-967D-5FF9E868172D}"/>
              </a:ext>
            </a:extLst>
          </p:cNvPr>
          <p:cNvSpPr>
            <a:spLocks noGrp="1" noChangeArrowheads="1"/>
          </p:cNvSpPr>
          <p:nvPr>
            <p:ph type="title"/>
          </p:nvPr>
        </p:nvSpPr>
        <p:spPr>
          <a:xfrm>
            <a:off x="2209800" y="304800"/>
            <a:ext cx="7772400" cy="1143000"/>
          </a:xfrm>
        </p:spPr>
        <p:txBody>
          <a:bodyPr/>
          <a:lstStyle/>
          <a:p>
            <a:pPr eaLnBrk="1" hangingPunct="1">
              <a:defRPr/>
            </a:pPr>
            <a:r>
              <a:rPr lang="en-US" sz="3600">
                <a:solidFill>
                  <a:srgbClr val="000000"/>
                </a:solidFill>
                <a:effectLst>
                  <a:outerShdw blurRad="38100" dist="38100" dir="2700000" algn="tl">
                    <a:srgbClr val="FFFFFF"/>
                  </a:outerShdw>
                </a:effectLst>
              </a:rPr>
              <a:t>Functional Dependencies and Keys</a:t>
            </a:r>
          </a:p>
        </p:txBody>
      </p:sp>
      <p:sp>
        <p:nvSpPr>
          <p:cNvPr id="223235" name="Rectangle 3">
            <a:extLst>
              <a:ext uri="{FF2B5EF4-FFF2-40B4-BE49-F238E27FC236}">
                <a16:creationId xmlns:a16="http://schemas.microsoft.com/office/drawing/2014/main" id="{4BE41D63-916A-46D7-9309-98D1CA6C5439}"/>
              </a:ext>
            </a:extLst>
          </p:cNvPr>
          <p:cNvSpPr>
            <a:spLocks noGrp="1" noChangeArrowheads="1"/>
          </p:cNvSpPr>
          <p:nvPr>
            <p:ph type="body" idx="1"/>
          </p:nvPr>
        </p:nvSpPr>
        <p:spPr>
          <a:xfrm>
            <a:off x="1065320" y="1295400"/>
            <a:ext cx="8916880" cy="4114800"/>
          </a:xfrm>
        </p:spPr>
        <p:txBody>
          <a:bodyPr/>
          <a:lstStyle/>
          <a:p>
            <a:pPr eaLnBrk="1" hangingPunct="1">
              <a:lnSpc>
                <a:spcPct val="90000"/>
              </a:lnSpc>
              <a:defRPr/>
            </a:pPr>
            <a:r>
              <a:rPr lang="en-US" dirty="0">
                <a:solidFill>
                  <a:srgbClr val="000000"/>
                </a:solidFill>
                <a:effectLst>
                  <a:outerShdw blurRad="38100" dist="38100" dir="2700000" algn="tl">
                    <a:srgbClr val="FFFFFF"/>
                  </a:outerShdw>
                </a:effectLst>
              </a:rPr>
              <a:t>Functional Dependency: The value of one attribute (the </a:t>
            </a:r>
            <a:r>
              <a:rPr lang="en-US" b="1" i="1" dirty="0">
                <a:solidFill>
                  <a:srgbClr val="000000"/>
                </a:solidFill>
                <a:effectLst>
                  <a:outerShdw blurRad="38100" dist="38100" dir="2700000" algn="tl">
                    <a:srgbClr val="FFFFFF"/>
                  </a:outerShdw>
                </a:effectLst>
              </a:rPr>
              <a:t>determinant</a:t>
            </a:r>
            <a:r>
              <a:rPr lang="en-US" dirty="0">
                <a:solidFill>
                  <a:srgbClr val="000000"/>
                </a:solidFill>
                <a:effectLst>
                  <a:outerShdw blurRad="38100" dist="38100" dir="2700000" algn="tl">
                    <a:srgbClr val="FFFFFF"/>
                  </a:outerShdw>
                </a:effectLst>
              </a:rPr>
              <a:t>) determines the value of another attribute</a:t>
            </a:r>
          </a:p>
          <a:p>
            <a:pPr eaLnBrk="1" hangingPunct="1">
              <a:lnSpc>
                <a:spcPct val="90000"/>
              </a:lnSpc>
              <a:defRPr/>
            </a:pPr>
            <a:r>
              <a:rPr lang="en-US" dirty="0">
                <a:solidFill>
                  <a:srgbClr val="000000"/>
                </a:solidFill>
                <a:effectLst>
                  <a:outerShdw blurRad="38100" dist="38100" dir="2700000" algn="tl">
                    <a:srgbClr val="FFFFFF"/>
                  </a:outerShdw>
                </a:effectLst>
              </a:rPr>
              <a:t>Candidate Key:</a:t>
            </a:r>
          </a:p>
          <a:p>
            <a:pPr lvl="1" eaLnBrk="1" hangingPunct="1">
              <a:lnSpc>
                <a:spcPct val="90000"/>
              </a:lnSpc>
              <a:defRPr/>
            </a:pPr>
            <a:r>
              <a:rPr lang="en-US" dirty="0">
                <a:solidFill>
                  <a:srgbClr val="000000"/>
                </a:solidFill>
                <a:effectLst>
                  <a:outerShdw blurRad="38100" dist="38100" dir="2700000" algn="tl">
                    <a:srgbClr val="FFFFFF"/>
                  </a:outerShdw>
                </a:effectLst>
              </a:rPr>
              <a:t>A unique identifier. One of the candidate keys will become the primary key</a:t>
            </a:r>
          </a:p>
          <a:p>
            <a:pPr lvl="2" eaLnBrk="1" hangingPunct="1">
              <a:lnSpc>
                <a:spcPct val="90000"/>
              </a:lnSpc>
              <a:defRPr/>
            </a:pPr>
            <a:r>
              <a:rPr lang="en-US" dirty="0">
                <a:solidFill>
                  <a:srgbClr val="000000"/>
                </a:solidFill>
                <a:effectLst>
                  <a:outerShdw blurRad="38100" dist="38100" dir="2700000" algn="tl">
                    <a:srgbClr val="FFFFFF"/>
                  </a:outerShdw>
                </a:effectLst>
              </a:rPr>
              <a:t>E.g. perhaps there is both credit card number and SS# in a table…in this case both are candidate keys</a:t>
            </a:r>
          </a:p>
          <a:p>
            <a:pPr lvl="1" eaLnBrk="1" hangingPunct="1">
              <a:lnSpc>
                <a:spcPct val="90000"/>
              </a:lnSpc>
              <a:defRPr/>
            </a:pPr>
            <a:r>
              <a:rPr lang="en-US" dirty="0">
                <a:solidFill>
                  <a:srgbClr val="000000"/>
                </a:solidFill>
                <a:effectLst>
                  <a:outerShdw blurRad="38100" dist="38100" dir="2700000" algn="tl">
                    <a:srgbClr val="FFFFFF"/>
                  </a:outerShdw>
                </a:effectLst>
              </a:rPr>
              <a:t>Each non-key field is functionally dependent on every candidate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checkerboard(across)">
                                      <p:cBhvr>
                                        <p:cTn id="7" dur="500"/>
                                        <p:tgtEl>
                                          <p:spTgt spid="223235">
                                            <p:txEl>
                                              <p:pRg st="0" end="0"/>
                                            </p:txEl>
                                          </p:spTgt>
                                        </p:tgtEl>
                                      </p:cBhvr>
                                    </p:animEffect>
                                  </p:childTnLst>
                                  <p:subTnLst>
                                    <p:animClr clrSpc="rgb" dir="cw">
                                      <p:cBhvr override="childStyle">
                                        <p:cTn dur="1" fill="hold" display="0" masterRel="nextClick" afterEffect="1"/>
                                        <p:tgtEl>
                                          <p:spTgt spid="223235">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checkerboard(across)">
                                      <p:cBhvr>
                                        <p:cTn id="12" dur="500"/>
                                        <p:tgtEl>
                                          <p:spTgt spid="223235">
                                            <p:txEl>
                                              <p:pRg st="1" end="1"/>
                                            </p:txEl>
                                          </p:spTgt>
                                        </p:tgtEl>
                                      </p:cBhvr>
                                    </p:animEffect>
                                  </p:childTnLst>
                                  <p:subTnLst>
                                    <p:animClr clrSpc="rgb" dir="cw">
                                      <p:cBhvr override="childStyle">
                                        <p:cTn dur="1" fill="hold" display="0" masterRel="nextClick" afterEffect="1"/>
                                        <p:tgtEl>
                                          <p:spTgt spid="223235">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23235">
                                            <p:txEl>
                                              <p:pRg st="2" end="2"/>
                                            </p:txEl>
                                          </p:spTgt>
                                        </p:tgtEl>
                                        <p:attrNameLst>
                                          <p:attrName>style.visibility</p:attrName>
                                        </p:attrNameLst>
                                      </p:cBhvr>
                                      <p:to>
                                        <p:strVal val="visible"/>
                                      </p:to>
                                    </p:set>
                                    <p:animEffect transition="in" filter="checkerboard(across)">
                                      <p:cBhvr>
                                        <p:cTn id="17" dur="500"/>
                                        <p:tgtEl>
                                          <p:spTgt spid="223235">
                                            <p:txEl>
                                              <p:pRg st="2" end="2"/>
                                            </p:txEl>
                                          </p:spTgt>
                                        </p:tgtEl>
                                      </p:cBhvr>
                                    </p:animEffect>
                                  </p:childTnLst>
                                  <p:subTnLst>
                                    <p:animClr clrSpc="rgb" dir="cw">
                                      <p:cBhvr override="childStyle">
                                        <p:cTn dur="1" fill="hold" display="0" masterRel="nextClick" afterEffect="1"/>
                                        <p:tgtEl>
                                          <p:spTgt spid="223235">
                                            <p:txEl>
                                              <p:pRg st="2" end="2"/>
                                            </p:txEl>
                                          </p:spTgt>
                                        </p:tgtEl>
                                        <p:attrNameLst>
                                          <p:attrName>ppt_c</p:attrName>
                                        </p:attrNameLst>
                                      </p:cBhvr>
                                      <p:to>
                                        <a:schemeClr val="accent1"/>
                                      </p:to>
                                    </p:animClr>
                                  </p:subTnLst>
                                </p:cTn>
                              </p:par>
                              <p:par>
                                <p:cTn id="18" presetID="5" presetClass="entr" presetSubtype="10" fill="hold" grpId="0" nodeType="withEffect">
                                  <p:stCondLst>
                                    <p:cond delay="0"/>
                                  </p:stCondLst>
                                  <p:childTnLst>
                                    <p:set>
                                      <p:cBhvr>
                                        <p:cTn id="19" dur="1" fill="hold">
                                          <p:stCondLst>
                                            <p:cond delay="0"/>
                                          </p:stCondLst>
                                        </p:cTn>
                                        <p:tgtEl>
                                          <p:spTgt spid="223235">
                                            <p:txEl>
                                              <p:pRg st="3" end="3"/>
                                            </p:txEl>
                                          </p:spTgt>
                                        </p:tgtEl>
                                        <p:attrNameLst>
                                          <p:attrName>style.visibility</p:attrName>
                                        </p:attrNameLst>
                                      </p:cBhvr>
                                      <p:to>
                                        <p:strVal val="visible"/>
                                      </p:to>
                                    </p:set>
                                    <p:animEffect transition="in" filter="checkerboard(across)">
                                      <p:cBhvr>
                                        <p:cTn id="20" dur="500"/>
                                        <p:tgtEl>
                                          <p:spTgt spid="223235">
                                            <p:txEl>
                                              <p:pRg st="3" end="3"/>
                                            </p:txEl>
                                          </p:spTgt>
                                        </p:tgtEl>
                                      </p:cBhvr>
                                    </p:animEffect>
                                  </p:childTnLst>
                                  <p:subTnLst>
                                    <p:animClr clrSpc="rgb" dir="cw">
                                      <p:cBhvr override="childStyle">
                                        <p:cTn dur="1" fill="hold" display="0" masterRel="nextClick" afterEffect="1"/>
                                        <p:tgtEl>
                                          <p:spTgt spid="223235">
                                            <p:txEl>
                                              <p:pRg st="3" end="3"/>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23235">
                                            <p:txEl>
                                              <p:pRg st="4" end="4"/>
                                            </p:txEl>
                                          </p:spTgt>
                                        </p:tgtEl>
                                        <p:attrNameLst>
                                          <p:attrName>style.visibility</p:attrName>
                                        </p:attrNameLst>
                                      </p:cBhvr>
                                      <p:to>
                                        <p:strVal val="visible"/>
                                      </p:to>
                                    </p:set>
                                    <p:animEffect transition="in" filter="checkerboard(across)">
                                      <p:cBhvr>
                                        <p:cTn id="25" dur="500"/>
                                        <p:tgtEl>
                                          <p:spTgt spid="223235">
                                            <p:txEl>
                                              <p:pRg st="4" end="4"/>
                                            </p:txEl>
                                          </p:spTgt>
                                        </p:tgtEl>
                                      </p:cBhvr>
                                    </p:animEffect>
                                  </p:childTnLst>
                                  <p:subTnLst>
                                    <p:animClr clrSpc="rgb" dir="cw">
                                      <p:cBhvr override="childStyle">
                                        <p:cTn dur="1" fill="hold" display="0" masterRel="nextClick" afterEffect="1"/>
                                        <p:tgtEl>
                                          <p:spTgt spid="223235">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104EDAB2-FAD4-42A0-907C-19069C697CB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6CA70C4-FB8D-4FF3-88C5-87568857C991}" type="slidenum">
              <a:rPr lang="en-US" altLang="en-US" smtClean="0">
                <a:solidFill>
                  <a:srgbClr val="000000"/>
                </a:solidFill>
                <a:latin typeface="Arial" panose="020B0604020202020204" pitchFamily="34" charset="0"/>
              </a:rPr>
              <a:pPr eaLnBrk="1" hangingPunct="1">
                <a:defRPr/>
              </a:pPr>
              <a:t>8</a:t>
            </a:fld>
            <a:endParaRPr lang="en-US" altLang="en-US">
              <a:solidFill>
                <a:srgbClr val="000000"/>
              </a:solidFill>
              <a:latin typeface="Arial" panose="020B0604020202020204" pitchFamily="34" charset="0"/>
            </a:endParaRPr>
          </a:p>
        </p:txBody>
      </p:sp>
      <p:sp>
        <p:nvSpPr>
          <p:cNvPr id="83971" name="Text Box 3">
            <a:extLst>
              <a:ext uri="{FF2B5EF4-FFF2-40B4-BE49-F238E27FC236}">
                <a16:creationId xmlns:a16="http://schemas.microsoft.com/office/drawing/2014/main" id="{DF283943-0845-4174-A85B-AEF7C53C1DC6}"/>
              </a:ext>
            </a:extLst>
          </p:cNvPr>
          <p:cNvSpPr txBox="1">
            <a:spLocks noChangeArrowheads="1"/>
          </p:cNvSpPr>
          <p:nvPr/>
        </p:nvSpPr>
        <p:spPr bwMode="auto">
          <a:xfrm>
            <a:off x="2235200" y="21431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5.22 Steps in normalization</a:t>
            </a:r>
          </a:p>
        </p:txBody>
      </p:sp>
      <p:pic>
        <p:nvPicPr>
          <p:cNvPr id="83972" name="Picture 4">
            <a:extLst>
              <a:ext uri="{FF2B5EF4-FFF2-40B4-BE49-F238E27FC236}">
                <a16:creationId xmlns:a16="http://schemas.microsoft.com/office/drawing/2014/main" id="{ECC328DF-BD6F-4DD8-A775-4BBB809C50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4863" y="752476"/>
            <a:ext cx="8113712"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851203-C185-4D8B-8F43-F0ED238DB2F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DAC9B23-E8A9-44C4-8276-9F48C708312B}" type="slidenum">
              <a:rPr lang="en-US" altLang="en-US" smtClean="0">
                <a:solidFill>
                  <a:srgbClr val="000000"/>
                </a:solidFill>
                <a:latin typeface="Arial" panose="020B0604020202020204" pitchFamily="34" charset="0"/>
              </a:rPr>
              <a:pPr eaLnBrk="1" hangingPunct="1">
                <a:defRPr/>
              </a:pPr>
              <a:t>9</a:t>
            </a:fld>
            <a:endParaRPr lang="en-US" altLang="en-US">
              <a:solidFill>
                <a:srgbClr val="000000"/>
              </a:solidFill>
              <a:latin typeface="Arial" panose="020B0604020202020204" pitchFamily="34" charset="0"/>
            </a:endParaRPr>
          </a:p>
        </p:txBody>
      </p:sp>
      <p:sp>
        <p:nvSpPr>
          <p:cNvPr id="225282" name="Rectangle 2">
            <a:extLst>
              <a:ext uri="{FF2B5EF4-FFF2-40B4-BE49-F238E27FC236}">
                <a16:creationId xmlns:a16="http://schemas.microsoft.com/office/drawing/2014/main" id="{90B2B449-7D4D-4420-85C4-879C5C8CA571}"/>
              </a:ext>
            </a:extLst>
          </p:cNvPr>
          <p:cNvSpPr>
            <a:spLocks noGrp="1" noChangeArrowheads="1"/>
          </p:cNvSpPr>
          <p:nvPr>
            <p:ph type="title"/>
          </p:nvPr>
        </p:nvSpPr>
        <p:spPr>
          <a:xfrm>
            <a:off x="923278" y="228600"/>
            <a:ext cx="8982722" cy="1143000"/>
          </a:xfrm>
        </p:spPr>
        <p:txBody>
          <a:bodyPr/>
          <a:lstStyle/>
          <a:p>
            <a:pPr eaLnBrk="1" hangingPunct="1">
              <a:defRPr/>
            </a:pPr>
            <a:r>
              <a:rPr lang="en-US" dirty="0">
                <a:solidFill>
                  <a:srgbClr val="000000"/>
                </a:solidFill>
                <a:effectLst>
                  <a:outerShdw blurRad="38100" dist="38100" dir="2700000" algn="tl">
                    <a:srgbClr val="FFFFFF"/>
                  </a:outerShdw>
                </a:effectLst>
              </a:rPr>
              <a:t>First Normal Form</a:t>
            </a:r>
          </a:p>
        </p:txBody>
      </p:sp>
      <p:sp>
        <p:nvSpPr>
          <p:cNvPr id="225283" name="Rectangle 3">
            <a:extLst>
              <a:ext uri="{FF2B5EF4-FFF2-40B4-BE49-F238E27FC236}">
                <a16:creationId xmlns:a16="http://schemas.microsoft.com/office/drawing/2014/main" id="{3045D3FD-7176-493D-A35E-FA408C3EC809}"/>
              </a:ext>
            </a:extLst>
          </p:cNvPr>
          <p:cNvSpPr>
            <a:spLocks noGrp="1" noChangeArrowheads="1"/>
          </p:cNvSpPr>
          <p:nvPr>
            <p:ph type="body" idx="1"/>
          </p:nvPr>
        </p:nvSpPr>
        <p:spPr>
          <a:xfrm>
            <a:off x="838200" y="1523999"/>
            <a:ext cx="9067800" cy="4370773"/>
          </a:xfrm>
        </p:spPr>
        <p:txBody>
          <a:bodyPr>
            <a:normAutofit/>
          </a:bodyPr>
          <a:lstStyle/>
          <a:p>
            <a:pPr eaLnBrk="1" hangingPunct="1">
              <a:lnSpc>
                <a:spcPct val="90000"/>
              </a:lnSpc>
              <a:defRPr/>
            </a:pPr>
            <a:r>
              <a:rPr lang="en-US" sz="3600" dirty="0">
                <a:solidFill>
                  <a:srgbClr val="000000"/>
                </a:solidFill>
                <a:effectLst>
                  <a:outerShdw blurRad="38100" dist="38100" dir="2700000" algn="tl">
                    <a:srgbClr val="FFFFFF"/>
                  </a:outerShdw>
                </a:effectLst>
              </a:rPr>
              <a:t>No multivalued attributes</a:t>
            </a:r>
          </a:p>
          <a:p>
            <a:pPr eaLnBrk="1" hangingPunct="1">
              <a:lnSpc>
                <a:spcPct val="90000"/>
              </a:lnSpc>
              <a:defRPr/>
            </a:pPr>
            <a:r>
              <a:rPr lang="en-US" sz="3600" dirty="0">
                <a:solidFill>
                  <a:srgbClr val="000000"/>
                </a:solidFill>
                <a:effectLst>
                  <a:outerShdw blurRad="38100" dist="38100" dir="2700000" algn="tl">
                    <a:srgbClr val="FFFFFF"/>
                  </a:outerShdw>
                </a:effectLst>
              </a:rPr>
              <a:t>Every attribute value is atomic</a:t>
            </a:r>
          </a:p>
          <a:p>
            <a:pPr eaLnBrk="1" hangingPunct="1">
              <a:lnSpc>
                <a:spcPct val="90000"/>
              </a:lnSpc>
              <a:defRPr/>
            </a:pPr>
            <a:r>
              <a:rPr lang="en-US" sz="3600" dirty="0">
                <a:solidFill>
                  <a:srgbClr val="000000"/>
                </a:solidFill>
                <a:effectLst>
                  <a:outerShdw blurRad="38100" dist="38100" dir="2700000" algn="tl">
                    <a:srgbClr val="FFFFFF"/>
                  </a:outerShdw>
                </a:effectLst>
              </a:rPr>
              <a:t>Fig. 5-25 </a:t>
            </a:r>
            <a:r>
              <a:rPr lang="en-US" sz="3600" i="1" dirty="0">
                <a:solidFill>
                  <a:srgbClr val="000000"/>
                </a:solidFill>
                <a:effectLst>
                  <a:outerShdw blurRad="38100" dist="38100" dir="2700000" algn="tl">
                    <a:srgbClr val="FFFFFF"/>
                  </a:outerShdw>
                </a:effectLst>
              </a:rPr>
              <a:t>is not</a:t>
            </a:r>
            <a:r>
              <a:rPr lang="en-US" sz="3600" dirty="0">
                <a:solidFill>
                  <a:srgbClr val="000000"/>
                </a:solidFill>
                <a:effectLst>
                  <a:outerShdw blurRad="38100" dist="38100" dir="2700000" algn="tl">
                    <a:srgbClr val="FFFFFF"/>
                  </a:outerShdw>
                </a:effectLst>
              </a:rPr>
              <a:t> in 1</a:t>
            </a:r>
            <a:r>
              <a:rPr lang="en-US" sz="3600" baseline="30000" dirty="0">
                <a:solidFill>
                  <a:srgbClr val="000000"/>
                </a:solidFill>
                <a:effectLst>
                  <a:outerShdw blurRad="38100" dist="38100" dir="2700000" algn="tl">
                    <a:srgbClr val="FFFFFF"/>
                  </a:outerShdw>
                </a:effectLst>
              </a:rPr>
              <a:t>st</a:t>
            </a:r>
            <a:r>
              <a:rPr lang="en-US" sz="3600" dirty="0">
                <a:solidFill>
                  <a:srgbClr val="000000"/>
                </a:solidFill>
                <a:effectLst>
                  <a:outerShdw blurRad="38100" dist="38100" dir="2700000" algn="tl">
                    <a:srgbClr val="FFFFFF"/>
                  </a:outerShdw>
                </a:effectLst>
              </a:rPr>
              <a:t> Normal Form (multivalued attributes) </a:t>
            </a:r>
            <a:r>
              <a:rPr lang="en-US" sz="3600" dirty="0">
                <a:solidFill>
                  <a:srgbClr val="000000"/>
                </a:solidFill>
                <a:effectLst>
                  <a:outerShdw blurRad="38100" dist="38100" dir="2700000" algn="tl">
                    <a:srgbClr val="FFFFFF"/>
                  </a:outerShdw>
                </a:effectLst>
                <a:sym typeface="Wingdings" pitchFamily="2" charset="2"/>
              </a:rPr>
              <a:t> it is not a relation</a:t>
            </a:r>
            <a:endParaRPr lang="en-US" sz="3600" dirty="0">
              <a:solidFill>
                <a:srgbClr val="000000"/>
              </a:solidFill>
              <a:effectLst>
                <a:outerShdw blurRad="38100" dist="38100" dir="2700000" algn="tl">
                  <a:srgbClr val="FFFFFF"/>
                </a:outerShdw>
              </a:effectLst>
            </a:endParaRPr>
          </a:p>
          <a:p>
            <a:pPr eaLnBrk="1" hangingPunct="1">
              <a:lnSpc>
                <a:spcPct val="90000"/>
              </a:lnSpc>
              <a:defRPr/>
            </a:pPr>
            <a:r>
              <a:rPr lang="en-US" sz="3600" dirty="0">
                <a:solidFill>
                  <a:srgbClr val="000000"/>
                </a:solidFill>
                <a:effectLst>
                  <a:outerShdw blurRad="38100" dist="38100" dir="2700000" algn="tl">
                    <a:srgbClr val="FFFFFF"/>
                  </a:outerShdw>
                </a:effectLst>
              </a:rPr>
              <a:t>Fig. 5-26 </a:t>
            </a:r>
            <a:r>
              <a:rPr lang="en-US" sz="3600" i="1" dirty="0">
                <a:solidFill>
                  <a:srgbClr val="000000"/>
                </a:solidFill>
                <a:effectLst>
                  <a:outerShdw blurRad="38100" dist="38100" dir="2700000" algn="tl">
                    <a:srgbClr val="FFFFFF"/>
                  </a:outerShdw>
                </a:effectLst>
              </a:rPr>
              <a:t>is</a:t>
            </a:r>
            <a:r>
              <a:rPr lang="en-US" sz="3600" dirty="0">
                <a:solidFill>
                  <a:srgbClr val="000000"/>
                </a:solidFill>
                <a:effectLst>
                  <a:outerShdw blurRad="38100" dist="38100" dir="2700000" algn="tl">
                    <a:srgbClr val="FFFFFF"/>
                  </a:outerShdw>
                </a:effectLst>
              </a:rPr>
              <a:t> in 1</a:t>
            </a:r>
            <a:r>
              <a:rPr lang="en-US" sz="3600" baseline="30000" dirty="0">
                <a:solidFill>
                  <a:srgbClr val="000000"/>
                </a:solidFill>
                <a:effectLst>
                  <a:outerShdw blurRad="38100" dist="38100" dir="2700000" algn="tl">
                    <a:srgbClr val="FFFFFF"/>
                  </a:outerShdw>
                </a:effectLst>
              </a:rPr>
              <a:t>st</a:t>
            </a:r>
            <a:r>
              <a:rPr lang="en-US" sz="3600" dirty="0">
                <a:solidFill>
                  <a:srgbClr val="000000"/>
                </a:solidFill>
                <a:effectLst>
                  <a:outerShdw blurRad="38100" dist="38100" dir="2700000" algn="tl">
                    <a:srgbClr val="FFFFFF"/>
                  </a:outerShdw>
                </a:effectLst>
              </a:rPr>
              <a:t> Normal form</a:t>
            </a:r>
          </a:p>
          <a:p>
            <a:pPr eaLnBrk="1" hangingPunct="1">
              <a:lnSpc>
                <a:spcPct val="90000"/>
              </a:lnSpc>
              <a:defRPr/>
            </a:pPr>
            <a:r>
              <a:rPr lang="en-US" sz="3600" b="1" i="1" dirty="0">
                <a:solidFill>
                  <a:srgbClr val="000000"/>
                </a:solidFill>
                <a:effectLst>
                  <a:outerShdw blurRad="38100" dist="38100" dir="2700000" algn="tl">
                    <a:srgbClr val="FFFFFF"/>
                  </a:outerShdw>
                </a:effectLst>
              </a:rPr>
              <a:t>All relations</a:t>
            </a:r>
            <a:r>
              <a:rPr lang="en-US" sz="3600" b="1" dirty="0">
                <a:solidFill>
                  <a:srgbClr val="000000"/>
                </a:solidFill>
                <a:effectLst>
                  <a:outerShdw blurRad="38100" dist="38100" dir="2700000" algn="tl">
                    <a:srgbClr val="FFFFFF"/>
                  </a:outerShdw>
                </a:effectLst>
              </a:rPr>
              <a:t> are in 1</a:t>
            </a:r>
            <a:r>
              <a:rPr lang="en-US" sz="3600" b="1" baseline="30000" dirty="0">
                <a:solidFill>
                  <a:srgbClr val="000000"/>
                </a:solidFill>
                <a:effectLst>
                  <a:outerShdw blurRad="38100" dist="38100" dir="2700000" algn="tl">
                    <a:srgbClr val="FFFFFF"/>
                  </a:outerShdw>
                </a:effectLst>
              </a:rPr>
              <a:t>st</a:t>
            </a:r>
            <a:r>
              <a:rPr lang="en-US" sz="3600" b="1" dirty="0">
                <a:solidFill>
                  <a:srgbClr val="000000"/>
                </a:solidFill>
                <a:effectLst>
                  <a:outerShdw blurRad="38100" dist="38100" dir="2700000" algn="tl">
                    <a:srgbClr val="FFFFFF"/>
                  </a:outerShdw>
                </a:effectLst>
              </a:rPr>
              <a:t> Normal Form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blinds(horizontal)">
                                      <p:cBhvr>
                                        <p:cTn id="7" dur="500"/>
                                        <p:tgtEl>
                                          <p:spTgt spid="225283">
                                            <p:txEl>
                                              <p:pRg st="0" end="0"/>
                                            </p:txEl>
                                          </p:spTgt>
                                        </p:tgtEl>
                                      </p:cBhvr>
                                    </p:animEffect>
                                  </p:childTnLst>
                                  <p:subTnLst>
                                    <p:animClr clrSpc="rgb" dir="cw">
                                      <p:cBhvr override="childStyle">
                                        <p:cTn dur="1" fill="hold" display="0" masterRel="nextClick" afterEffect="1"/>
                                        <p:tgtEl>
                                          <p:spTgt spid="225283">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12" dur="500"/>
                                        <p:tgtEl>
                                          <p:spTgt spid="225283">
                                            <p:txEl>
                                              <p:pRg st="1" end="1"/>
                                            </p:txEl>
                                          </p:spTgt>
                                        </p:tgtEl>
                                      </p:cBhvr>
                                    </p:animEffect>
                                  </p:childTnLst>
                                  <p:subTnLst>
                                    <p:animClr clrSpc="rgb" dir="cw">
                                      <p:cBhvr override="childStyle">
                                        <p:cTn dur="1" fill="hold" display="0" masterRel="nextClick" afterEffect="1"/>
                                        <p:tgtEl>
                                          <p:spTgt spid="22528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283">
                                            <p:txEl>
                                              <p:pRg st="2" end="2"/>
                                            </p:txEl>
                                          </p:spTgt>
                                        </p:tgtEl>
                                        <p:attrNameLst>
                                          <p:attrName>style.visibility</p:attrName>
                                        </p:attrNameLst>
                                      </p:cBhvr>
                                      <p:to>
                                        <p:strVal val="visible"/>
                                      </p:to>
                                    </p:set>
                                    <p:animEffect transition="in" filter="blinds(horizontal)">
                                      <p:cBhvr>
                                        <p:cTn id="17" dur="500"/>
                                        <p:tgtEl>
                                          <p:spTgt spid="225283">
                                            <p:txEl>
                                              <p:pRg st="2" end="2"/>
                                            </p:txEl>
                                          </p:spTgt>
                                        </p:tgtEl>
                                      </p:cBhvr>
                                    </p:animEffect>
                                  </p:childTnLst>
                                  <p:subTnLst>
                                    <p:animClr clrSpc="rgb" dir="cw">
                                      <p:cBhvr override="childStyle">
                                        <p:cTn dur="1" fill="hold" display="0" masterRel="nextClick" afterEffect="1"/>
                                        <p:tgtEl>
                                          <p:spTgt spid="225283">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283">
                                            <p:txEl>
                                              <p:pRg st="3" end="3"/>
                                            </p:txEl>
                                          </p:spTgt>
                                        </p:tgtEl>
                                        <p:attrNameLst>
                                          <p:attrName>style.visibility</p:attrName>
                                        </p:attrNameLst>
                                      </p:cBhvr>
                                      <p:to>
                                        <p:strVal val="visible"/>
                                      </p:to>
                                    </p:set>
                                    <p:animEffect transition="in" filter="blinds(horizontal)">
                                      <p:cBhvr>
                                        <p:cTn id="22" dur="500"/>
                                        <p:tgtEl>
                                          <p:spTgt spid="225283">
                                            <p:txEl>
                                              <p:pRg st="3" end="3"/>
                                            </p:txEl>
                                          </p:spTgt>
                                        </p:tgtEl>
                                      </p:cBhvr>
                                    </p:animEffect>
                                  </p:childTnLst>
                                  <p:subTnLst>
                                    <p:animClr clrSpc="rgb" dir="cw">
                                      <p:cBhvr override="childStyle">
                                        <p:cTn dur="1" fill="hold" display="0" masterRel="nextClick" afterEffect="1"/>
                                        <p:tgtEl>
                                          <p:spTgt spid="225283">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283">
                                            <p:txEl>
                                              <p:pRg st="4" end="4"/>
                                            </p:txEl>
                                          </p:spTgt>
                                        </p:tgtEl>
                                        <p:attrNameLst>
                                          <p:attrName>style.visibility</p:attrName>
                                        </p:attrNameLst>
                                      </p:cBhvr>
                                      <p:to>
                                        <p:strVal val="visible"/>
                                      </p:to>
                                    </p:set>
                                    <p:animEffect transition="in" filter="blinds(horizontal)">
                                      <p:cBhvr>
                                        <p:cTn id="27" dur="500"/>
                                        <p:tgtEl>
                                          <p:spTgt spid="225283">
                                            <p:txEl>
                                              <p:pRg st="4" end="4"/>
                                            </p:txEl>
                                          </p:spTgt>
                                        </p:tgtEl>
                                      </p:cBhvr>
                                    </p:animEffect>
                                  </p:childTnLst>
                                  <p:subTnLst>
                                    <p:animClr clrSpc="rgb" dir="cw">
                                      <p:cBhvr override="childStyle">
                                        <p:cTn dur="1" fill="hold" display="0" masterRel="nextClick" afterEffect="1"/>
                                        <p:tgtEl>
                                          <p:spTgt spid="225283">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1329</Words>
  <Application>Microsoft Office PowerPoint</Application>
  <PresentationFormat>Widescreen</PresentationFormat>
  <Paragraphs>151</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Palatino-Roman</vt:lpstr>
      <vt:lpstr>Tahoma</vt:lpstr>
      <vt:lpstr>Times New Roman</vt:lpstr>
      <vt:lpstr>Wingdings</vt:lpstr>
      <vt:lpstr>Office Theme</vt:lpstr>
      <vt:lpstr>PowerPoint Presentation</vt:lpstr>
      <vt:lpstr>Objectives</vt:lpstr>
      <vt:lpstr>Data Normalization</vt:lpstr>
      <vt:lpstr>Well-Structured Relations</vt:lpstr>
      <vt:lpstr>Example–Figure 5-2b</vt:lpstr>
      <vt:lpstr>Anomalies in this Table</vt:lpstr>
      <vt:lpstr>Functional Dependencies and Keys</vt:lpstr>
      <vt:lpstr>PowerPoint Presentation</vt:lpstr>
      <vt:lpstr>First Normal Form</vt:lpstr>
      <vt:lpstr>PowerPoint Presentation</vt:lpstr>
      <vt:lpstr>PowerPoint Presentation</vt:lpstr>
      <vt:lpstr>Anomalies in this Table</vt:lpstr>
      <vt:lpstr>Second Normal Form</vt:lpstr>
      <vt:lpstr>PowerPoint Presentation</vt:lpstr>
      <vt:lpstr>PowerPoint Presentation</vt:lpstr>
      <vt:lpstr>Third Normal Form</vt:lpstr>
      <vt:lpstr>PowerPoint Presentation</vt:lpstr>
      <vt:lpstr>Normalization summary</vt:lpstr>
      <vt:lpstr>Interview Question</vt:lpstr>
      <vt:lpstr>PowerPoint Presentation</vt:lpstr>
      <vt:lpstr>PowerPoint Presentation</vt:lpstr>
      <vt:lpstr>PowerPoint Presentation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Montrond</dc:creator>
  <cp:lastModifiedBy>Manuel Montrond</cp:lastModifiedBy>
  <cp:revision>18</cp:revision>
  <dcterms:created xsi:type="dcterms:W3CDTF">2020-01-21T20:09:57Z</dcterms:created>
  <dcterms:modified xsi:type="dcterms:W3CDTF">2020-01-30T02:16:39Z</dcterms:modified>
</cp:coreProperties>
</file>