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5" r:id="rId13"/>
    <p:sldId id="284" r:id="rId14"/>
    <p:sldId id="287" r:id="rId15"/>
    <p:sldId id="299" r:id="rId16"/>
    <p:sldId id="288" r:id="rId17"/>
    <p:sldId id="289" r:id="rId18"/>
    <p:sldId id="290" r:id="rId19"/>
    <p:sldId id="292" r:id="rId20"/>
    <p:sldId id="291" r:id="rId21"/>
    <p:sldId id="293" r:id="rId22"/>
    <p:sldId id="294" r:id="rId23"/>
    <p:sldId id="295" r:id="rId24"/>
    <p:sldId id="296" r:id="rId25"/>
    <p:sldId id="298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CF7679-1657-4CE5-AFB0-F4E13BDEE9FC}" v="14" dt="2020-04-20T21:30:06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thi Manusanipalli" userId="7a0b0d777e0b8f6c" providerId="LiveId" clId="{FACF7679-1657-4CE5-AFB0-F4E13BDEE9FC}"/>
    <pc:docChg chg="undo custSel addSld delSld modSld sldOrd">
      <pc:chgData name="Pranathi Manusanipalli" userId="7a0b0d777e0b8f6c" providerId="LiveId" clId="{FACF7679-1657-4CE5-AFB0-F4E13BDEE9FC}" dt="2020-04-20T21:30:52.990" v="99" actId="14100"/>
      <pc:docMkLst>
        <pc:docMk/>
      </pc:docMkLst>
      <pc:sldChg chg="modSp">
        <pc:chgData name="Pranathi Manusanipalli" userId="7a0b0d777e0b8f6c" providerId="LiveId" clId="{FACF7679-1657-4CE5-AFB0-F4E13BDEE9FC}" dt="2020-04-20T17:22:14.244" v="1" actId="20577"/>
        <pc:sldMkLst>
          <pc:docMk/>
          <pc:sldMk cId="3997249842" sldId="280"/>
        </pc:sldMkLst>
        <pc:spChg chg="mod">
          <ac:chgData name="Pranathi Manusanipalli" userId="7a0b0d777e0b8f6c" providerId="LiveId" clId="{FACF7679-1657-4CE5-AFB0-F4E13BDEE9FC}" dt="2020-04-20T17:22:14.244" v="1" actId="20577"/>
          <ac:spMkLst>
            <pc:docMk/>
            <pc:sldMk cId="3997249842" sldId="280"/>
            <ac:spMk id="2" creationId="{D63CD36D-E7EC-4A43-8B03-3EEFDEE261D8}"/>
          </ac:spMkLst>
        </pc:spChg>
      </pc:sldChg>
      <pc:sldChg chg="modSp">
        <pc:chgData name="Pranathi Manusanipalli" userId="7a0b0d777e0b8f6c" providerId="LiveId" clId="{FACF7679-1657-4CE5-AFB0-F4E13BDEE9FC}" dt="2020-04-20T17:21:59.789" v="0" actId="20577"/>
        <pc:sldMkLst>
          <pc:docMk/>
          <pc:sldMk cId="301126174" sldId="282"/>
        </pc:sldMkLst>
        <pc:spChg chg="mod">
          <ac:chgData name="Pranathi Manusanipalli" userId="7a0b0d777e0b8f6c" providerId="LiveId" clId="{FACF7679-1657-4CE5-AFB0-F4E13BDEE9FC}" dt="2020-04-20T17:21:59.789" v="0" actId="20577"/>
          <ac:spMkLst>
            <pc:docMk/>
            <pc:sldMk cId="301126174" sldId="282"/>
            <ac:spMk id="2" creationId="{D63CD36D-E7EC-4A43-8B03-3EEFDEE261D8}"/>
          </ac:spMkLst>
        </pc:spChg>
      </pc:sldChg>
      <pc:sldChg chg="ord">
        <pc:chgData name="Pranathi Manusanipalli" userId="7a0b0d777e0b8f6c" providerId="LiveId" clId="{FACF7679-1657-4CE5-AFB0-F4E13BDEE9FC}" dt="2020-04-20T21:27:31.416" v="25"/>
        <pc:sldMkLst>
          <pc:docMk/>
          <pc:sldMk cId="2720746426" sldId="284"/>
        </pc:sldMkLst>
      </pc:sldChg>
      <pc:sldChg chg="add del">
        <pc:chgData name="Pranathi Manusanipalli" userId="7a0b0d777e0b8f6c" providerId="LiveId" clId="{FACF7679-1657-4CE5-AFB0-F4E13BDEE9FC}" dt="2020-04-20T20:51:33.381" v="3" actId="2696"/>
        <pc:sldMkLst>
          <pc:docMk/>
          <pc:sldMk cId="483060748" sldId="299"/>
        </pc:sldMkLst>
      </pc:sldChg>
      <pc:sldChg chg="addSp delSp modSp add">
        <pc:chgData name="Pranathi Manusanipalli" userId="7a0b0d777e0b8f6c" providerId="LiveId" clId="{FACF7679-1657-4CE5-AFB0-F4E13BDEE9FC}" dt="2020-04-20T21:30:52.990" v="99" actId="14100"/>
        <pc:sldMkLst>
          <pc:docMk/>
          <pc:sldMk cId="2375535550" sldId="299"/>
        </pc:sldMkLst>
        <pc:spChg chg="add mod">
          <ac:chgData name="Pranathi Manusanipalli" userId="7a0b0d777e0b8f6c" providerId="LiveId" clId="{FACF7679-1657-4CE5-AFB0-F4E13BDEE9FC}" dt="2020-04-20T21:30:35.887" v="95" actId="108"/>
          <ac:spMkLst>
            <pc:docMk/>
            <pc:sldMk cId="2375535550" sldId="299"/>
            <ac:spMk id="3" creationId="{D169B66D-D617-4304-A380-0E423171E390}"/>
          </ac:spMkLst>
        </pc:spChg>
        <pc:spChg chg="add mod">
          <ac:chgData name="Pranathi Manusanipalli" userId="7a0b0d777e0b8f6c" providerId="LiveId" clId="{FACF7679-1657-4CE5-AFB0-F4E13BDEE9FC}" dt="2020-04-20T21:29:07.786" v="64" actId="20577"/>
          <ac:spMkLst>
            <pc:docMk/>
            <pc:sldMk cId="2375535550" sldId="299"/>
            <ac:spMk id="6" creationId="{6C8C5455-32E8-460D-A0F7-E38DEB497F27}"/>
          </ac:spMkLst>
        </pc:spChg>
        <pc:spChg chg="add del">
          <ac:chgData name="Pranathi Manusanipalli" userId="7a0b0d777e0b8f6c" providerId="LiveId" clId="{FACF7679-1657-4CE5-AFB0-F4E13BDEE9FC}" dt="2020-04-20T21:28:56.523" v="41"/>
          <ac:spMkLst>
            <pc:docMk/>
            <pc:sldMk cId="2375535550" sldId="299"/>
            <ac:spMk id="7" creationId="{D260602C-827A-44FB-8A48-7B8F44A0CBBF}"/>
          </ac:spMkLst>
        </pc:spChg>
        <pc:spChg chg="add mod">
          <ac:chgData name="Pranathi Manusanipalli" userId="7a0b0d777e0b8f6c" providerId="LiveId" clId="{FACF7679-1657-4CE5-AFB0-F4E13BDEE9FC}" dt="2020-04-20T21:29:24.697" v="88" actId="20577"/>
          <ac:spMkLst>
            <pc:docMk/>
            <pc:sldMk cId="2375535550" sldId="299"/>
            <ac:spMk id="8" creationId="{9B8489B5-017B-4FDA-9CA7-8B03F401877E}"/>
          </ac:spMkLst>
        </pc:spChg>
        <pc:picChg chg="add del mod">
          <ac:chgData name="Pranathi Manusanipalli" userId="7a0b0d777e0b8f6c" providerId="LiveId" clId="{FACF7679-1657-4CE5-AFB0-F4E13BDEE9FC}" dt="2020-04-20T21:26:36.614" v="15" actId="478"/>
          <ac:picMkLst>
            <pc:docMk/>
            <pc:sldMk cId="2375535550" sldId="299"/>
            <ac:picMk id="2" creationId="{F1831000-91B5-4163-96B8-14E336931ADA}"/>
          </ac:picMkLst>
        </pc:picChg>
        <pc:picChg chg="add mod">
          <ac:chgData name="Pranathi Manusanipalli" userId="7a0b0d777e0b8f6c" providerId="LiveId" clId="{FACF7679-1657-4CE5-AFB0-F4E13BDEE9FC}" dt="2020-04-20T21:28:42.497" v="38" actId="1076"/>
          <ac:picMkLst>
            <pc:docMk/>
            <pc:sldMk cId="2375535550" sldId="299"/>
            <ac:picMk id="4" creationId="{D9DC4A94-9774-4DCD-8FD9-09F80B900F72}"/>
          </ac:picMkLst>
        </pc:picChg>
        <pc:picChg chg="add mod">
          <ac:chgData name="Pranathi Manusanipalli" userId="7a0b0d777e0b8f6c" providerId="LiveId" clId="{FACF7679-1657-4CE5-AFB0-F4E13BDEE9FC}" dt="2020-04-20T21:28:38.438" v="36" actId="1076"/>
          <ac:picMkLst>
            <pc:docMk/>
            <pc:sldMk cId="2375535550" sldId="299"/>
            <ac:picMk id="5" creationId="{2404FF98-A7F0-4D69-9E62-4168DA7A04E0}"/>
          </ac:picMkLst>
        </pc:picChg>
        <pc:picChg chg="add mod">
          <ac:chgData name="Pranathi Manusanipalli" userId="7a0b0d777e0b8f6c" providerId="LiveId" clId="{FACF7679-1657-4CE5-AFB0-F4E13BDEE9FC}" dt="2020-04-20T21:30:52.990" v="99" actId="14100"/>
          <ac:picMkLst>
            <pc:docMk/>
            <pc:sldMk cId="2375535550" sldId="299"/>
            <ac:picMk id="9" creationId="{D35AB421-4F83-4907-84FA-D2CABDC90B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5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7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4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67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1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3393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94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8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2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8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0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492ADD-4828-49DB-BB89-EA9F430DA0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2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6147-24BE-4A88-A964-E004F8B8C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AD-CLICK PREDICTION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A4E16-C89A-45C6-908C-8D2590710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By </a:t>
            </a:r>
          </a:p>
          <a:p>
            <a:r>
              <a:rPr lang="en-US" dirty="0">
                <a:solidFill>
                  <a:schemeClr val="tx1"/>
                </a:solidFill>
              </a:rPr>
              <a:t>Gnana </a:t>
            </a:r>
            <a:r>
              <a:rPr lang="en-US" dirty="0" err="1">
                <a:solidFill>
                  <a:schemeClr val="tx1"/>
                </a:solidFill>
              </a:rPr>
              <a:t>Tej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Cherukuru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Pranathi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Manusanipalli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Rishvita </a:t>
            </a:r>
            <a:r>
              <a:rPr lang="en-US" dirty="0" err="1">
                <a:solidFill>
                  <a:schemeClr val="tx1"/>
                </a:solidFill>
              </a:rPr>
              <a:t>Bhumireddy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Poojitha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Muppala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6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AND DATA CLEANSING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12D52-F792-4355-B16F-3F10E4B195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4210" y="2111523"/>
            <a:ext cx="5335588" cy="3387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BB3978-9323-4541-97BB-BD1870D255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72204" y="2111523"/>
            <a:ext cx="5781673" cy="3387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724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AND DATA CLEANSING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AD593-D86A-42CD-ABBE-6BCA470B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384917"/>
            <a:ext cx="6610350" cy="523019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A46B-57C8-4F9A-AFFB-630456E0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644650"/>
            <a:ext cx="8534401" cy="228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A3058-C762-444C-B329-8EA2A9D18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 aim is to analyze the features and determine whether the Ad is clicked or not, i.e either a ‘1’ or ‘0’, logistic regression was picked.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 of Logistic Regression: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Variance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It provides Probability scores for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Easy to implement, interpret and very easy to train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74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BBA4C9-5C52-4F6B-A219-3DBC96D88B0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b="25352"/>
          <a:stretch/>
        </p:blipFill>
        <p:spPr bwMode="auto">
          <a:xfrm>
            <a:off x="518159" y="365759"/>
            <a:ext cx="5915025" cy="60579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97C38C-0F4C-400B-A841-1A14DB135F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1615757"/>
            <a:ext cx="5915025" cy="1557655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78CF8B-CBE4-43DB-824D-9E87364BBFF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3817620"/>
            <a:ext cx="5943600" cy="206883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DDD6A-4877-42A7-9F04-311B38D02057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t="18942" r="39972"/>
          <a:stretch/>
        </p:blipFill>
        <p:spPr bwMode="auto">
          <a:xfrm>
            <a:off x="6877050" y="365760"/>
            <a:ext cx="3209926" cy="2306954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6323CC-8F1E-433B-BB43-996AFD5365F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8" b="343"/>
          <a:stretch/>
        </p:blipFill>
        <p:spPr bwMode="auto">
          <a:xfrm>
            <a:off x="6877050" y="3114674"/>
            <a:ext cx="3390900" cy="2771776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728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9B66D-D617-4304-A380-0E423171E390}"/>
              </a:ext>
            </a:extLst>
          </p:cNvPr>
          <p:cNvSpPr/>
          <p:nvPr/>
        </p:nvSpPr>
        <p:spPr>
          <a:xfrm>
            <a:off x="275590" y="2867025"/>
            <a:ext cx="8849360" cy="1548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for Logistic regression: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 summarize the trade-off between the true positive rate and false positive rate for a predictive model using different probability thresholds.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C4A94-9774-4DCD-8FD9-09F80B900F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773432"/>
            <a:ext cx="5701030" cy="2093593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4FF98-A7F0-4D69-9E62-4168DA7A04E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" y="877570"/>
            <a:ext cx="4498658" cy="1989455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8C5455-32E8-460D-A0F7-E38DEB497F27}"/>
              </a:ext>
            </a:extLst>
          </p:cNvPr>
          <p:cNvSpPr/>
          <p:nvPr/>
        </p:nvSpPr>
        <p:spPr>
          <a:xfrm>
            <a:off x="512445" y="404100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489B5-017B-4FDA-9CA7-8B03F401877E}"/>
              </a:ext>
            </a:extLst>
          </p:cNvPr>
          <p:cNvSpPr/>
          <p:nvPr/>
        </p:nvSpPr>
        <p:spPr>
          <a:xfrm>
            <a:off x="6127908" y="391640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AB421-4F83-4907-84FA-D2CABDC90B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372150"/>
            <a:ext cx="4984115" cy="2136841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553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are a type of Supervised Machine Learning where the data is continuously split according to a certain parameter.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 using Decision Tree: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very interpretable and doesn’t require normalization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deals well with noisy or incomplete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for both regression and classification problems.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decision trees have in-memory classification models, they do not bring in high computation costs, as they don’t need frequent database lookups.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0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39DE55-B65D-4C47-8BE0-ABD0561D61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075" y="398781"/>
            <a:ext cx="5943600" cy="786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EA60C5-32FB-4780-918B-716A75D07722}"/>
              </a:ext>
            </a:extLst>
          </p:cNvPr>
          <p:cNvPicPr/>
          <p:nvPr/>
        </p:nvPicPr>
        <p:blipFill rotWithShape="1">
          <a:blip r:embed="rId3"/>
          <a:srcRect b="8276"/>
          <a:stretch/>
        </p:blipFill>
        <p:spPr>
          <a:xfrm>
            <a:off x="600075" y="1690210"/>
            <a:ext cx="5943600" cy="1277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BEC9A3-CA56-48D7-9C11-F136B17A32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0075" y="3502341"/>
            <a:ext cx="5943600" cy="25634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297160-B80C-4C00-B06B-912E19732B7C}"/>
              </a:ext>
            </a:extLst>
          </p:cNvPr>
          <p:cNvPicPr/>
          <p:nvPr/>
        </p:nvPicPr>
        <p:blipFill rotWithShape="1">
          <a:blip r:embed="rId5"/>
          <a:srcRect r="24199"/>
          <a:stretch/>
        </p:blipFill>
        <p:spPr>
          <a:xfrm>
            <a:off x="7162800" y="3200400"/>
            <a:ext cx="4505325" cy="28654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AD9FF-89EF-4FB6-BFE0-13A2A895C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398781"/>
            <a:ext cx="4505325" cy="263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we train a decision tree in which each observation is assigned an equal 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weights are altered after the first tree based on the difficulty of the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boosts its performance by using gradients in the loss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built sequentially, hence model takes long time to compile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82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5818A066-3E31-4928-BA55-005FC3B868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530" y="3429000"/>
            <a:ext cx="4431030" cy="30708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5D37543-B431-4799-B2BE-A026C03AED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" y="243840"/>
            <a:ext cx="5943600" cy="883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00CAB-EBAE-44A3-841D-8676B5895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530" y="243840"/>
            <a:ext cx="4431030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F6C573-23C3-414D-BF8E-A556A4CB8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40" y="1471612"/>
            <a:ext cx="5943600" cy="220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B2FC75-4ED5-4E19-9AA7-5AC8F14C7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40" y="3919537"/>
            <a:ext cx="5943600" cy="25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5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click prediction is a massive-scale learning problem that is vital to the online advertising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certain methodologies for CTR analysis helps to target only the users who might be interested in viewing the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for prediction tends to be extremely sparse.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considerable fraction of Null values in the data</a:t>
            </a:r>
          </a:p>
        </p:txBody>
      </p:sp>
    </p:spTree>
    <p:extLst>
      <p:ext uri="{BB962C8B-B14F-4D97-AF65-F5344CB8AC3E}">
        <p14:creationId xmlns:p14="http://schemas.microsoft.com/office/powerpoint/2010/main" val="3589421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 combines more than one algorithm of same or different kind for classifying objects.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creates a set of decision trees from randomly selected subset of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then aggregates the votes from different decision trees to decide the final class of the test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data is highly unbalanced random forest may be a better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offers feature selection for identifying most relevant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1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88027D-00E8-487E-94C1-9232C0C3B1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54025"/>
            <a:ext cx="4051300" cy="10541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 descr="A picture containing screenshot, map&#10;&#10;Description automatically generated">
            <a:extLst>
              <a:ext uri="{FF2B5EF4-FFF2-40B4-BE49-F238E27FC236}">
                <a16:creationId xmlns:a16="http://schemas.microsoft.com/office/drawing/2014/main" id="{F3FE1AC3-6878-4E3E-BC43-537ECF6902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96" y="3505201"/>
            <a:ext cx="4739003" cy="297179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C90CF-E554-40C6-BB9C-4EAB8FFD0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1" y="1676400"/>
            <a:ext cx="5664200" cy="480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374047-2EB1-4712-A158-624A89E7F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696" y="454025"/>
            <a:ext cx="4739003" cy="28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0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4014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3CB8F-B4DF-427E-B1A4-499DD5CD1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99"/>
          <a:stretch/>
        </p:blipFill>
        <p:spPr>
          <a:xfrm>
            <a:off x="684212" y="5041293"/>
            <a:ext cx="8534401" cy="161085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266825"/>
            <a:ext cx="10488612" cy="47275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comparing all the algorithms, Random Forest after oversampling gives us the best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A1ABE-9C77-42A9-A10E-342F78292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498844"/>
            <a:ext cx="8534401" cy="1461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4678E-E27B-4552-AB83-9CEAB29D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3" y="1848152"/>
            <a:ext cx="8534400" cy="15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48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780BB-8ED7-488B-AAC9-738A178D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4" y="2000080"/>
            <a:ext cx="56292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56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successfully achieved an advertisement click prediction model which has a relative high prediction and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Random Forest Classifier, we have achieved highest accuracy of around 95%.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Decision Tree, we have achieved an accuracy of around 92%.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Oversampling the imbalanced dataset gave us more desirable 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the time taken for predicting the output for decision tree was less compared to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1320623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can be used as a recommendation system which demonstrates the potential targeting user group.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be further enhanced by considering more features that can be used for prediction. As the data keeps on growing with this system, we can design a custom model that do not compromise on accuracy while delivering fast predictions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74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Vani, Prediction of Mobile Ad Click Using Supervised Classification Algorithms, in International Journal of Computer Science and Information Technologies, Vol. 7 (2), 2016, 623-625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Saraswathi,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Vallidevi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Krishnamurthy, D. Venkata Vara Prasad,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Tarun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 K, S Abhinav and D.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Rushitaa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Machine Learning Based Ad-click Prediction System, in International Journal of Engineering and Advanced Technology (IJEAT), pp.3646-3648,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 Zhang,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Qiang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 and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Wendong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Xiao, Advertisement Click-Through Rate Prediction Based on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theWeighted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-ELM and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1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will predict if a customer will click on an ad based on certain  features present in the dataset.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short, we are trying to analyze the following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to predict if a customer will click on an ad which is displayed?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which algorithm has the highest Accuracy score and AUC_ROC 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important features in the dataset which helped us in achieving the highest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speed performance of the algorithms and confusion matrix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34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the details of the ad displayed and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contains 15 attributes and ~460K ad details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categorical values and numerical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fields – user age group, gender, date the ad was displayed, city development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fields - product name, product category, product subcategory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fields - webpage id, session id, campaign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1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12E5CEA-C2E6-4125-96C9-7A2537517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6" y="1615736"/>
            <a:ext cx="4505324" cy="48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8B73E-A0B7-4B75-B9D4-3D3AAEA9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926464"/>
            <a:ext cx="11096625" cy="33157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3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90" y="741892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5645" y="3843867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366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and DATA CLEANSING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refers to the critical process of performing initial investigations on data to discover patterns, to spot anomalies and to test hypothesis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plotted different bar graphs, count plots, heat map and histograms to understand the pattern of the data and draw insights from 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 is a process of preparing the data for analysis by removing or modifying data that is incorrect as it not helpful for analyzing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heatmaps for finding columns having null values. By understanding the interdependency among various fields, we replaced the null values with most approximate digits.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26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and DATA CLEANSING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648E5-8E94-40A0-84EE-FF8FFD60D0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4212" y="1426827"/>
            <a:ext cx="8534400" cy="1624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A12D52-F792-4355-B16F-3F10E4B195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4212" y="3240091"/>
            <a:ext cx="5943600" cy="3387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5339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917</Words>
  <Application>Microsoft Office PowerPoint</Application>
  <PresentationFormat>Widescreen</PresentationFormat>
  <Paragraphs>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Times New Roman</vt:lpstr>
      <vt:lpstr>Wingdings 3</vt:lpstr>
      <vt:lpstr>Slice</vt:lpstr>
      <vt:lpstr>AD-CLICK PREDICTION SYSTEM</vt:lpstr>
      <vt:lpstr>Introduction</vt:lpstr>
      <vt:lpstr>PROBLEM STATEMENT</vt:lpstr>
      <vt:lpstr>DATASET DESCRIPTION</vt:lpstr>
      <vt:lpstr>DATA PROCESSING</vt:lpstr>
      <vt:lpstr>DATASET PREVIEW</vt:lpstr>
      <vt:lpstr>APPROACH</vt:lpstr>
      <vt:lpstr>EDA and DATA CLEANSING</vt:lpstr>
      <vt:lpstr>EDA and DATA CLEANSING</vt:lpstr>
      <vt:lpstr>EDA AND DATA CLEANSING</vt:lpstr>
      <vt:lpstr>EDA AND DATA CLEANSING</vt:lpstr>
      <vt:lpstr>ALGORITHMS</vt:lpstr>
      <vt:lpstr>LOGISTIC REGRESSION</vt:lpstr>
      <vt:lpstr>PowerPoint Presentation</vt:lpstr>
      <vt:lpstr>PowerPoint Presentation</vt:lpstr>
      <vt:lpstr>DECISION TREE</vt:lpstr>
      <vt:lpstr>PowerPoint Presentation</vt:lpstr>
      <vt:lpstr>GRADIENT BOOSTING </vt:lpstr>
      <vt:lpstr>PowerPoint Presentation</vt:lpstr>
      <vt:lpstr>RANDOM FOREST</vt:lpstr>
      <vt:lpstr>PowerPoint Presentation</vt:lpstr>
      <vt:lpstr>RESULT AND ANALYSIS</vt:lpstr>
      <vt:lpstr>Comparison of accuracy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AD-CLICK PREDICTION SYSTEM</dc:title>
  <dc:creator>Rishvita Reddy</dc:creator>
  <cp:lastModifiedBy>Pranathi Manusanipalli</cp:lastModifiedBy>
  <cp:revision>10</cp:revision>
  <dcterms:created xsi:type="dcterms:W3CDTF">2020-04-13T01:14:58Z</dcterms:created>
  <dcterms:modified xsi:type="dcterms:W3CDTF">2020-04-20T21:31:06Z</dcterms:modified>
</cp:coreProperties>
</file>