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1" r:id="rId4"/>
    <p:sldId id="263" r:id="rId5"/>
    <p:sldId id="258" r:id="rId6"/>
    <p:sldId id="272" r:id="rId7"/>
    <p:sldId id="273" r:id="rId8"/>
    <p:sldId id="274" r:id="rId9"/>
    <p:sldId id="275" r:id="rId10"/>
    <p:sldId id="276" r:id="rId11"/>
    <p:sldId id="269" r:id="rId12"/>
    <p:sldId id="267" r:id="rId13"/>
    <p:sldId id="261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1D"/>
    <a:srgbClr val="F7F9F8"/>
    <a:srgbClr val="40C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1D4A0-F66F-47E3-85E3-C53E2D71F394}" v="18" dt="2020-02-02T18:19:24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93605" autoAdjust="0"/>
  </p:normalViewPr>
  <p:slideViewPr>
    <p:cSldViewPr snapToGrid="0">
      <p:cViewPr varScale="1">
        <p:scale>
          <a:sx n="63" d="100"/>
          <a:sy n="63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thi Manusanipalli" userId="7a0b0d777e0b8f6c" providerId="LiveId" clId="{8641D4A0-F66F-47E3-85E3-C53E2D71F394}"/>
    <pc:docChg chg="undo custSel delSld modSld">
      <pc:chgData name="Pranathi Manusanipalli" userId="7a0b0d777e0b8f6c" providerId="LiveId" clId="{8641D4A0-F66F-47E3-85E3-C53E2D71F394}" dt="2020-02-02T18:19:45.754" v="34" actId="2696"/>
      <pc:docMkLst>
        <pc:docMk/>
      </pc:docMkLst>
      <pc:sldChg chg="del">
        <pc:chgData name="Pranathi Manusanipalli" userId="7a0b0d777e0b8f6c" providerId="LiveId" clId="{8641D4A0-F66F-47E3-85E3-C53E2D71F394}" dt="2020-02-02T18:19:45.754" v="34" actId="2696"/>
        <pc:sldMkLst>
          <pc:docMk/>
          <pc:sldMk cId="3279534490" sldId="262"/>
        </pc:sldMkLst>
      </pc:sldChg>
      <pc:sldChg chg="delSp modSp delAnim modAnim">
        <pc:chgData name="Pranathi Manusanipalli" userId="7a0b0d777e0b8f6c" providerId="LiveId" clId="{8641D4A0-F66F-47E3-85E3-C53E2D71F394}" dt="2020-02-02T18:18:26.363" v="20" actId="1076"/>
        <pc:sldMkLst>
          <pc:docMk/>
          <pc:sldMk cId="1478743932" sldId="272"/>
        </pc:sldMkLst>
        <pc:spChg chg="mod">
          <ac:chgData name="Pranathi Manusanipalli" userId="7a0b0d777e0b8f6c" providerId="LiveId" clId="{8641D4A0-F66F-47E3-85E3-C53E2D71F394}" dt="2020-02-02T18:18:26.363" v="20" actId="1076"/>
          <ac:spMkLst>
            <pc:docMk/>
            <pc:sldMk cId="1478743932" sldId="272"/>
            <ac:spMk id="5" creationId="{00000000-0000-0000-0000-000000000000}"/>
          </ac:spMkLst>
        </pc:spChg>
        <pc:spChg chg="mod">
          <ac:chgData name="Pranathi Manusanipalli" userId="7a0b0d777e0b8f6c" providerId="LiveId" clId="{8641D4A0-F66F-47E3-85E3-C53E2D71F394}" dt="2020-02-02T18:18:05.730" v="17"/>
          <ac:spMkLst>
            <pc:docMk/>
            <pc:sldMk cId="1478743932" sldId="272"/>
            <ac:spMk id="6" creationId="{00000000-0000-0000-0000-000000000000}"/>
          </ac:spMkLst>
        </pc:spChg>
        <pc:spChg chg="del mod">
          <ac:chgData name="Pranathi Manusanipalli" userId="7a0b0d777e0b8f6c" providerId="LiveId" clId="{8641D4A0-F66F-47E3-85E3-C53E2D71F394}" dt="2020-02-02T18:17:58.508" v="16" actId="478"/>
          <ac:spMkLst>
            <pc:docMk/>
            <pc:sldMk cId="1478743932" sldId="272"/>
            <ac:spMk id="27" creationId="{00000000-0000-0000-0000-000000000000}"/>
          </ac:spMkLst>
        </pc:spChg>
        <pc:spChg chg="del mod">
          <ac:chgData name="Pranathi Manusanipalli" userId="7a0b0d777e0b8f6c" providerId="LiveId" clId="{8641D4A0-F66F-47E3-85E3-C53E2D71F394}" dt="2020-02-02T18:17:35.474" v="9" actId="478"/>
          <ac:spMkLst>
            <pc:docMk/>
            <pc:sldMk cId="1478743932" sldId="272"/>
            <ac:spMk id="28" creationId="{00000000-0000-0000-0000-000000000000}"/>
          </ac:spMkLst>
        </pc:spChg>
        <pc:spChg chg="del mod">
          <ac:chgData name="Pranathi Manusanipalli" userId="7a0b0d777e0b8f6c" providerId="LiveId" clId="{8641D4A0-F66F-47E3-85E3-C53E2D71F394}" dt="2020-02-02T18:17:21.451" v="6"/>
          <ac:spMkLst>
            <pc:docMk/>
            <pc:sldMk cId="1478743932" sldId="272"/>
            <ac:spMk id="29" creationId="{00000000-0000-0000-0000-000000000000}"/>
          </ac:spMkLst>
        </pc:spChg>
        <pc:spChg chg="del mod">
          <ac:chgData name="Pranathi Manusanipalli" userId="7a0b0d777e0b8f6c" providerId="LiveId" clId="{8641D4A0-F66F-47E3-85E3-C53E2D71F394}" dt="2020-02-02T18:17:21.451" v="4" actId="478"/>
          <ac:spMkLst>
            <pc:docMk/>
            <pc:sldMk cId="1478743932" sldId="272"/>
            <ac:spMk id="30" creationId="{00000000-0000-0000-0000-000000000000}"/>
          </ac:spMkLst>
        </pc:spChg>
      </pc:sldChg>
      <pc:sldChg chg="delSp modSp delAnim modAnim">
        <pc:chgData name="Pranathi Manusanipalli" userId="7a0b0d777e0b8f6c" providerId="LiveId" clId="{8641D4A0-F66F-47E3-85E3-C53E2D71F394}" dt="2020-02-02T18:19:24.533" v="33"/>
        <pc:sldMkLst>
          <pc:docMk/>
          <pc:sldMk cId="3705538667" sldId="273"/>
        </pc:sldMkLst>
        <pc:spChg chg="mod">
          <ac:chgData name="Pranathi Manusanipalli" userId="7a0b0d777e0b8f6c" providerId="LiveId" clId="{8641D4A0-F66F-47E3-85E3-C53E2D71F394}" dt="2020-02-02T18:19:24.533" v="33"/>
          <ac:spMkLst>
            <pc:docMk/>
            <pc:sldMk cId="3705538667" sldId="273"/>
            <ac:spMk id="6" creationId="{00000000-0000-0000-0000-000000000000}"/>
          </ac:spMkLst>
        </pc:spChg>
        <pc:spChg chg="del mod">
          <ac:chgData name="Pranathi Manusanipalli" userId="7a0b0d777e0b8f6c" providerId="LiveId" clId="{8641D4A0-F66F-47E3-85E3-C53E2D71F394}" dt="2020-02-02T18:19:13.633" v="30" actId="478"/>
          <ac:spMkLst>
            <pc:docMk/>
            <pc:sldMk cId="3705538667" sldId="273"/>
            <ac:spMk id="26" creationId="{00000000-0000-0000-0000-000000000000}"/>
          </ac:spMkLst>
        </pc:spChg>
        <pc:spChg chg="del mod">
          <ac:chgData name="Pranathi Manusanipalli" userId="7a0b0d777e0b8f6c" providerId="LiveId" clId="{8641D4A0-F66F-47E3-85E3-C53E2D71F394}" dt="2020-02-02T18:19:03.482" v="26" actId="478"/>
          <ac:spMkLst>
            <pc:docMk/>
            <pc:sldMk cId="3705538667" sldId="273"/>
            <ac:spMk id="27" creationId="{00000000-0000-0000-0000-000000000000}"/>
          </ac:spMkLst>
        </pc:spChg>
        <pc:spChg chg="del mod">
          <ac:chgData name="Pranathi Manusanipalli" userId="7a0b0d777e0b8f6c" providerId="LiveId" clId="{8641D4A0-F66F-47E3-85E3-C53E2D71F394}" dt="2020-02-02T18:18:49.241" v="22" actId="478"/>
          <ac:spMkLst>
            <pc:docMk/>
            <pc:sldMk cId="3705538667" sldId="273"/>
            <ac:spMk id="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BCB48-67E7-42A2-BD5E-6493E0CBFE1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A43D-55C7-4DBE-A56B-546E7B43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65989-2557-4DC8-AFA9-4D8F9A9C970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9E81B-3677-4C37-964E-C818902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PAYMENT-card</a:t>
            </a:r>
            <a:r>
              <a:rPr lang="en-US" baseline="0" dirty="0"/>
              <a:t> or digital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204F-F073-4747-A5B4-EAB16AF82BD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3254" y="258561"/>
            <a:ext cx="2263833" cy="1331330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Pranathi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Manusanipalli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Priyansha Sinha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Rishvita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Reddy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Bhumireddy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Ruoran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Cheng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Stanny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Lemos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endParaRPr lang="en-US" sz="1050" dirty="0">
              <a:solidFill>
                <a:schemeClr val="bg1">
                  <a:lumMod val="50000"/>
                </a:schemeClr>
              </a:solidFill>
              <a:latin typeface="Albany AMT" panose="020B0604020202020204" pitchFamily="34" charset="0"/>
              <a:ea typeface="Adobe Gothic Std B" panose="020B0800000000000000" pitchFamily="34" charset="-128"/>
              <a:cs typeface="Albany AMT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endParaRPr lang="en-US" sz="1050" dirty="0">
              <a:solidFill>
                <a:schemeClr val="bg1">
                  <a:lumMod val="50000"/>
                </a:schemeClr>
              </a:solidFill>
              <a:latin typeface="Albany AMT" panose="020B0604020202020204" pitchFamily="34" charset="0"/>
              <a:ea typeface="Adobe Gothic Std B" panose="020B0800000000000000" pitchFamily="34" charset="-128"/>
              <a:cs typeface="Albany AMT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3593" y="4318000"/>
            <a:ext cx="4228407" cy="2539999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527" y="2286002"/>
            <a:ext cx="5286896" cy="3875886"/>
          </a:xfrm>
        </p:spPr>
        <p:txBody>
          <a:bodyPr>
            <a:noAutofit/>
          </a:bodyPr>
          <a:lstStyle/>
          <a:p>
            <a:pPr algn="r"/>
            <a:r>
              <a:rPr lang="en-US" sz="6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Shared Electric Scooter 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0" r="30372"/>
          <a:stretch/>
        </p:blipFill>
        <p:spPr>
          <a:xfrm>
            <a:off x="0" y="0"/>
            <a:ext cx="349673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933" y="1210733"/>
            <a:ext cx="4089629" cy="52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3" r="12319"/>
          <a:stretch/>
        </p:blipFill>
        <p:spPr>
          <a:xfrm>
            <a:off x="670634" y="1372369"/>
            <a:ext cx="3943928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351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1"/>
            <a:ext cx="4686898" cy="143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7F9F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Triggers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0" y="1841500"/>
            <a:ext cx="365760" cy="36576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50560" y="1841500"/>
            <a:ext cx="365760" cy="36576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761" y="1830168"/>
            <a:ext cx="426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USER DELETED FROM ‘USER’ TABLE, CORRESPONDING ACCOUNT DELETED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0560" y="1841500"/>
            <a:ext cx="498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PAYMENT TABLE UPDATED, TRANSACTION IS ADDED TO CORRESPONDING ACCOUNT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2120" y="3073399"/>
            <a:ext cx="4739639" cy="255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CREATE TRIGGER</a:t>
            </a:r>
            <a:r>
              <a:rPr lang="en-US" sz="1600" dirty="0"/>
              <a:t> </a:t>
            </a:r>
            <a:r>
              <a:rPr lang="en-US" sz="1600" dirty="0" err="1"/>
              <a:t>Account_delete</a:t>
            </a:r>
            <a:r>
              <a:rPr lang="en-US" sz="1600" dirty="0"/>
              <a:t> ON </a:t>
            </a:r>
            <a:r>
              <a:rPr lang="en-US" sz="1600" dirty="0" err="1"/>
              <a:t>dbo.users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FOR DELETE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dbo.Account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WHERE</a:t>
            </a:r>
            <a:r>
              <a:rPr lang="en-US" sz="1600" dirty="0"/>
              <a:t> </a:t>
            </a:r>
            <a:r>
              <a:rPr lang="en-US" sz="1600" dirty="0" err="1"/>
              <a:t>Account_ID</a:t>
            </a:r>
            <a:r>
              <a:rPr lang="en-US" sz="1600" dirty="0"/>
              <a:t>=(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 err="1"/>
              <a:t>i.User_ID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deleted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50560" y="3073399"/>
            <a:ext cx="6162040" cy="353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CREATE TRIGGER</a:t>
            </a:r>
            <a:r>
              <a:rPr lang="en-US" sz="1600" dirty="0"/>
              <a:t> </a:t>
            </a:r>
            <a:r>
              <a:rPr lang="en-US" sz="1600" dirty="0" err="1"/>
              <a:t>dbo.amount_update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/>
              <a:t> </a:t>
            </a:r>
            <a:r>
              <a:rPr lang="en-US" sz="1600" dirty="0" err="1"/>
              <a:t>dbo.payment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FOR INSERT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UPDATE</a:t>
            </a:r>
            <a:r>
              <a:rPr lang="en-US" sz="1600" dirty="0"/>
              <a:t> account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SET</a:t>
            </a:r>
            <a:r>
              <a:rPr lang="en-US" sz="1600" dirty="0"/>
              <a:t> </a:t>
            </a:r>
            <a:r>
              <a:rPr lang="en-US" sz="1600" dirty="0" err="1"/>
              <a:t>account_balance</a:t>
            </a:r>
            <a:r>
              <a:rPr lang="en-US" sz="1600" dirty="0"/>
              <a:t> = </a:t>
            </a:r>
            <a:r>
              <a:rPr lang="en-US" sz="1600" dirty="0" err="1"/>
              <a:t>sum_amount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account a </a:t>
            </a:r>
            <a:r>
              <a:rPr lang="en-US" sz="1600" dirty="0">
                <a:solidFill>
                  <a:srgbClr val="0000FF"/>
                </a:solidFill>
              </a:rPr>
              <a:t>JOIN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 err="1"/>
              <a:t>account_id</a:t>
            </a:r>
            <a:r>
              <a:rPr lang="en-US" sz="1600" dirty="0"/>
              <a:t> , SUM(amount) </a:t>
            </a:r>
            <a:r>
              <a:rPr lang="en-US" sz="1600" dirty="0" err="1"/>
              <a:t>sum_amount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payment </a:t>
            </a:r>
            <a:r>
              <a:rPr lang="en-US" sz="1600" dirty="0">
                <a:solidFill>
                  <a:srgbClr val="0000FF"/>
                </a:solidFill>
              </a:rPr>
              <a:t>GROUP B</a:t>
            </a:r>
            <a:r>
              <a:rPr lang="en-US" sz="1600" dirty="0"/>
              <a:t>Y </a:t>
            </a:r>
            <a:r>
              <a:rPr lang="en-US" sz="1600" dirty="0" err="1"/>
              <a:t>account_id</a:t>
            </a:r>
            <a:r>
              <a:rPr lang="en-US" sz="1600" dirty="0"/>
              <a:t>) t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/>
              <a:t> </a:t>
            </a:r>
            <a:r>
              <a:rPr lang="en-US" sz="1600" dirty="0" err="1"/>
              <a:t>a.account_id</a:t>
            </a:r>
            <a:r>
              <a:rPr lang="en-US" sz="1600" dirty="0"/>
              <a:t> = </a:t>
            </a:r>
            <a:r>
              <a:rPr lang="en-US" sz="1600" dirty="0" err="1"/>
              <a:t>t.account_id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587028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23" y="2273300"/>
            <a:ext cx="5828985" cy="48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Encrypted Card and CVV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3462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0306" y="812005"/>
            <a:ext cx="6955365" cy="1581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---check for master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USE</a:t>
            </a:r>
            <a:r>
              <a:rPr lang="en-US" sz="1400" dirty="0"/>
              <a:t> master;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SELECT</a:t>
            </a:r>
            <a:r>
              <a:rPr lang="en-US" sz="1400" dirty="0"/>
              <a:t> *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sys.symmetric_keys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WHERE</a:t>
            </a:r>
            <a:r>
              <a:rPr lang="en-US" sz="1400" dirty="0"/>
              <a:t> name = '##</a:t>
            </a:r>
            <a:r>
              <a:rPr lang="en-US" sz="1400" dirty="0" err="1"/>
              <a:t>MS_ServiceMasterKey</a:t>
            </a:r>
            <a:r>
              <a:rPr lang="en-US" sz="1400" dirty="0"/>
              <a:t>##';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---creating key for project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USE</a:t>
            </a:r>
            <a:r>
              <a:rPr lang="en-US" sz="1400" dirty="0"/>
              <a:t> project;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CREATE</a:t>
            </a:r>
            <a:r>
              <a:rPr lang="en-US" sz="1400" dirty="0"/>
              <a:t> MASTER KEY ENCRYPTION BY PASSWORD = 'Password123';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--creating certificate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CREATE CERTIFICATE </a:t>
            </a:r>
            <a:r>
              <a:rPr lang="en-US" sz="1400" dirty="0"/>
              <a:t>Certificate1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WITH SUBJECT </a:t>
            </a:r>
            <a:r>
              <a:rPr lang="en-US" sz="1400" dirty="0"/>
              <a:t>= 'Protect Data';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--creating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CREATE SYMMETRIC KEY </a:t>
            </a:r>
            <a:r>
              <a:rPr lang="en-US" sz="1400" dirty="0"/>
              <a:t>SymmetricKey1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WITH ALGORITHM </a:t>
            </a:r>
            <a:r>
              <a:rPr lang="en-US" sz="1400" dirty="0"/>
              <a:t>= AES_128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ENCRYPTION BY CERTIFICATE </a:t>
            </a:r>
            <a:r>
              <a:rPr lang="en-US" sz="1400" dirty="0"/>
              <a:t>Certificate1;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--encrypt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card_number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ALTER TABLE </a:t>
            </a:r>
            <a:r>
              <a:rPr lang="en-US" sz="1400" dirty="0" err="1"/>
              <a:t>Card_Payment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ADD</a:t>
            </a:r>
            <a:r>
              <a:rPr lang="en-US" sz="1400" dirty="0"/>
              <a:t> </a:t>
            </a:r>
            <a:r>
              <a:rPr lang="en-US" sz="1400" dirty="0" err="1"/>
              <a:t>card_number_encrypt</a:t>
            </a:r>
            <a:r>
              <a:rPr lang="en-US" sz="1400" dirty="0"/>
              <a:t> </a:t>
            </a:r>
            <a:r>
              <a:rPr lang="en-US" sz="1400" dirty="0" err="1"/>
              <a:t>varbinary</a:t>
            </a:r>
            <a:r>
              <a:rPr lang="en-US" sz="1400" dirty="0"/>
              <a:t>(MAX) NULL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OPEN SYMMETRIC KEY</a:t>
            </a:r>
            <a:r>
              <a:rPr lang="en-US" sz="1400" dirty="0"/>
              <a:t> 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</a:t>
            </a:r>
            <a:r>
              <a:rPr lang="en-US" sz="1400" dirty="0"/>
              <a:t> 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UPDATE</a:t>
            </a:r>
            <a:r>
              <a:rPr lang="en-US" sz="1400" dirty="0"/>
              <a:t>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card_number_encrypt</a:t>
            </a:r>
            <a:r>
              <a:rPr lang="en-US" sz="1400" dirty="0"/>
              <a:t> = </a:t>
            </a:r>
            <a:r>
              <a:rPr lang="en-US" sz="1400" dirty="0" err="1"/>
              <a:t>EncryptByKey</a:t>
            </a:r>
            <a:r>
              <a:rPr lang="en-US" sz="1400" dirty="0"/>
              <a:t> (</a:t>
            </a:r>
            <a:r>
              <a:rPr lang="en-US" sz="1400" dirty="0" err="1"/>
              <a:t>Key_GUID</a:t>
            </a:r>
            <a:r>
              <a:rPr lang="en-US" sz="1400" dirty="0"/>
              <a:t>('SymmetricKey1'),</a:t>
            </a:r>
            <a:r>
              <a:rPr lang="en-US" sz="1400" dirty="0" err="1"/>
              <a:t>card_number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dbo.Card_Payment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 Closes the symmetric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CLOSE SYMMETRIC KEY </a:t>
            </a:r>
            <a:r>
              <a:rPr lang="en-US" sz="1400" dirty="0"/>
              <a:t>SymmetricKey1;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--display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card_number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values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OPEN SYMMETRIC KEY </a:t>
            </a:r>
            <a:r>
              <a:rPr lang="en-US" sz="1400" dirty="0"/>
              <a:t>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</a:t>
            </a:r>
            <a:r>
              <a:rPr lang="en-US" sz="1400" dirty="0"/>
              <a:t> 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 err="1"/>
              <a:t>card_number_encrypt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AS</a:t>
            </a:r>
            <a:r>
              <a:rPr lang="en-US" sz="1400" dirty="0"/>
              <a:t> 'Encrypted Card </a:t>
            </a:r>
            <a:r>
              <a:rPr lang="en-US" sz="1400" dirty="0" err="1"/>
              <a:t>Num</a:t>
            </a:r>
            <a:r>
              <a:rPr lang="en-US" sz="1400" dirty="0"/>
              <a:t>',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CONVERT(varchar</a:t>
            </a:r>
            <a:r>
              <a:rPr lang="en-US" sz="1400" dirty="0"/>
              <a:t>, </a:t>
            </a:r>
            <a:r>
              <a:rPr lang="en-US" sz="1400" dirty="0" err="1"/>
              <a:t>DecryptByKey</a:t>
            </a:r>
            <a:r>
              <a:rPr lang="en-US" sz="1400" dirty="0"/>
              <a:t>(</a:t>
            </a:r>
            <a:r>
              <a:rPr lang="en-US" sz="1400" dirty="0" err="1"/>
              <a:t>card_number_encrypt</a:t>
            </a:r>
            <a:r>
              <a:rPr lang="en-US" sz="1400" dirty="0"/>
              <a:t>)) </a:t>
            </a:r>
            <a:r>
              <a:rPr lang="en-US" sz="1400" dirty="0">
                <a:solidFill>
                  <a:srgbClr val="0000FF"/>
                </a:solidFill>
              </a:rPr>
              <a:t>AS</a:t>
            </a:r>
            <a:r>
              <a:rPr lang="en-US" sz="1400" dirty="0"/>
              <a:t> 'Decrypted Card Number' from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CLOSE SYMMETRIC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KEY</a:t>
            </a:r>
            <a:r>
              <a:rPr lang="en-US" sz="1400" dirty="0"/>
              <a:t> SymmetricKey1;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--encrypt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cvv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ALTER TABLE </a:t>
            </a:r>
            <a:r>
              <a:rPr lang="en-US" sz="1400" dirty="0" err="1"/>
              <a:t>Card_Payment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ADD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</a:t>
            </a:r>
            <a:r>
              <a:rPr lang="en-US" sz="1400" dirty="0" err="1"/>
              <a:t>varbinary</a:t>
            </a:r>
            <a:r>
              <a:rPr lang="en-US" sz="1400" dirty="0"/>
              <a:t>(MAX) NULL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OPEN SYMMETRIC KEY</a:t>
            </a:r>
            <a:r>
              <a:rPr lang="en-US" sz="1400" dirty="0"/>
              <a:t> 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</a:t>
            </a:r>
            <a:r>
              <a:rPr lang="en-US" sz="1400" dirty="0"/>
              <a:t> 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UPDATE</a:t>
            </a:r>
            <a:r>
              <a:rPr lang="en-US" sz="1400" dirty="0"/>
              <a:t>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= </a:t>
            </a:r>
            <a:r>
              <a:rPr lang="en-US" sz="1400" dirty="0" err="1"/>
              <a:t>EncryptByKey</a:t>
            </a:r>
            <a:r>
              <a:rPr lang="en-US" sz="1400" dirty="0"/>
              <a:t> (</a:t>
            </a:r>
            <a:r>
              <a:rPr lang="en-US" sz="1400" dirty="0" err="1"/>
              <a:t>Key_GUID</a:t>
            </a:r>
            <a:r>
              <a:rPr lang="en-US" sz="1400" dirty="0"/>
              <a:t>('SymmetricKey1'),CONVERT(</a:t>
            </a:r>
            <a:r>
              <a:rPr lang="en-US" sz="1400" dirty="0" err="1"/>
              <a:t>varchar,cvv</a:t>
            </a:r>
            <a:r>
              <a:rPr lang="en-US" sz="1400" dirty="0"/>
              <a:t>))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dbo.Card_Payment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 Closes the symmetric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CLOSE SYMMETRIC KEY </a:t>
            </a:r>
            <a:r>
              <a:rPr lang="en-US" sz="1400" dirty="0"/>
              <a:t>SymmetricKey1;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--encrypt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cvv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ALTER TABLE </a:t>
            </a:r>
            <a:r>
              <a:rPr lang="en-US" sz="1400" dirty="0" err="1"/>
              <a:t>Card_Payment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ADD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</a:t>
            </a:r>
            <a:r>
              <a:rPr lang="en-US" sz="1400" dirty="0" err="1"/>
              <a:t>varbinary</a:t>
            </a:r>
            <a:r>
              <a:rPr lang="en-US" sz="1400" dirty="0"/>
              <a:t>(MAX) NULL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OPEN SYMMETRIC KEY </a:t>
            </a:r>
            <a:r>
              <a:rPr lang="en-US" sz="1400" dirty="0"/>
              <a:t>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 </a:t>
            </a:r>
            <a:r>
              <a:rPr lang="en-US" sz="1400" dirty="0"/>
              <a:t>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UPDATE</a:t>
            </a:r>
            <a:r>
              <a:rPr lang="en-US" sz="1400" dirty="0"/>
              <a:t>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= </a:t>
            </a:r>
            <a:r>
              <a:rPr lang="en-US" sz="1400" dirty="0" err="1"/>
              <a:t>EncryptByKey</a:t>
            </a:r>
            <a:r>
              <a:rPr lang="en-US" sz="1400" dirty="0"/>
              <a:t> (</a:t>
            </a:r>
            <a:r>
              <a:rPr lang="en-US" sz="1400" dirty="0" err="1"/>
              <a:t>Key_GUID</a:t>
            </a:r>
            <a:r>
              <a:rPr lang="en-US" sz="1400" dirty="0"/>
              <a:t>('SymmetricKey1'),CONVERT(</a:t>
            </a:r>
            <a:r>
              <a:rPr lang="en-US" sz="1400" dirty="0" err="1"/>
              <a:t>varchar,cvv</a:t>
            </a:r>
            <a:r>
              <a:rPr lang="en-US" sz="1400" dirty="0"/>
              <a:t>))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dbo.Card_Payment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 Closes the symmetric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CLOSE SYMMETRIC KEY </a:t>
            </a:r>
            <a:r>
              <a:rPr lang="en-US" sz="1400" dirty="0"/>
              <a:t>SymmetricKey1;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4862" y="0"/>
            <a:ext cx="3568328" cy="3021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65671" y="5491163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91135" y="5491163"/>
            <a:ext cx="3187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Encryption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9" r="5147"/>
          <a:stretch/>
        </p:blipFill>
        <p:spPr>
          <a:xfrm>
            <a:off x="1776747" y="2948490"/>
            <a:ext cx="10211738" cy="24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0325 -2.4717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2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16747"/>
          <a:stretch/>
        </p:blipFill>
        <p:spPr>
          <a:xfrm>
            <a:off x="-63500" y="482600"/>
            <a:ext cx="10972800" cy="6196579"/>
          </a:xfrm>
        </p:spPr>
      </p:pic>
      <p:sp>
        <p:nvSpPr>
          <p:cNvPr id="4" name="Rectangle 3"/>
          <p:cNvSpPr/>
          <p:nvPr/>
        </p:nvSpPr>
        <p:spPr>
          <a:xfrm>
            <a:off x="10909300" y="0"/>
            <a:ext cx="1282700" cy="68580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8143081" y="2766219"/>
            <a:ext cx="6858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 Population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531"/>
            <a:ext cx="143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Ride TABLE</a:t>
            </a:r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458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65125"/>
            <a:ext cx="302260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7F9F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Reports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2" y="206099"/>
            <a:ext cx="8686799" cy="6558084"/>
          </a:xfrm>
        </p:spPr>
      </p:pic>
      <p:sp>
        <p:nvSpPr>
          <p:cNvPr id="3" name="Rectangle 2"/>
          <p:cNvSpPr/>
          <p:nvPr/>
        </p:nvSpPr>
        <p:spPr>
          <a:xfrm>
            <a:off x="3598270" y="548639"/>
            <a:ext cx="7941458" cy="4352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BE2D0-F9FF-4EB8-825E-EC857EF07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3" r="1024"/>
          <a:stretch/>
        </p:blipFill>
        <p:spPr>
          <a:xfrm>
            <a:off x="4983730" y="551242"/>
            <a:ext cx="5431286" cy="4352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30D90-837C-468B-A906-CD682AE11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883" y="568557"/>
            <a:ext cx="5312979" cy="43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3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477"/>
            <a:ext cx="6172637" cy="1236503"/>
          </a:xfrm>
        </p:spPr>
        <p:txBody>
          <a:bodyPr/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59" y="3213980"/>
            <a:ext cx="5260064" cy="12616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 create a database system for the operations of a shared electric scooter business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14042"/>
          <a:stretch/>
        </p:blipFill>
        <p:spPr>
          <a:xfrm>
            <a:off x="7222067" y="0"/>
            <a:ext cx="496993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44732" y="1354667"/>
            <a:ext cx="3571955" cy="5503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6" r="14222"/>
          <a:stretch/>
        </p:blipFill>
        <p:spPr>
          <a:xfrm>
            <a:off x="6172638" y="1540933"/>
            <a:ext cx="3775696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74605"/>
            <a:ext cx="6172637" cy="12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Mission Objectives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695" y="1655441"/>
            <a:ext cx="5685576" cy="4555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Create a reliable system to provide support for a shared scooter application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 have an efficient system that helps to manage the operations and logistics of the business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 collect significant scooter network data which will allow the company to make strategic business decisions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r="22792"/>
          <a:stretch/>
        </p:blipFill>
        <p:spPr>
          <a:xfrm>
            <a:off x="7242771" y="0"/>
            <a:ext cx="495224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44732" y="1354667"/>
            <a:ext cx="3571955" cy="5503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2" r="21354"/>
          <a:stretch/>
        </p:blipFill>
        <p:spPr>
          <a:xfrm>
            <a:off x="6190743" y="1549982"/>
            <a:ext cx="3748135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r="19697"/>
          <a:stretch/>
        </p:blipFill>
        <p:spPr>
          <a:xfrm>
            <a:off x="403776" y="3037376"/>
            <a:ext cx="425591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5321898" cy="1325563"/>
          </a:xfrm>
        </p:spPr>
        <p:txBody>
          <a:bodyPr/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486400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43800" y="365125"/>
            <a:ext cx="4270974" cy="621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Scooter Rentals</a:t>
            </a: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Docking Stations</a:t>
            </a: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User Accounts on Mobile App</a:t>
            </a: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Periodic Maintenance by Staff</a:t>
            </a:r>
          </a:p>
          <a:p>
            <a:pPr marL="0" indent="0">
              <a:buNone/>
            </a:pPr>
            <a:endParaRPr lang="en-US" sz="24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113" y="6210960"/>
            <a:ext cx="2406587" cy="354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Scope of Works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76908" y="912642"/>
            <a:ext cx="220523" cy="5945358"/>
            <a:chOff x="5640308" y="912642"/>
            <a:chExt cx="220523" cy="59453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48950" y="1027906"/>
              <a:ext cx="0" cy="5830094"/>
            </a:xfrm>
            <a:prstGeom prst="line">
              <a:avLst/>
            </a:prstGeom>
            <a:ln w="28575">
              <a:solidFill>
                <a:srgbClr val="F7F9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643547" y="912642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40308" y="2566816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40308" y="4230891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40308" y="5888240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3847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7879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787900" cy="48005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0C6C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Final E-R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03" y="159208"/>
            <a:ext cx="8094412" cy="67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792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69" y="483022"/>
            <a:ext cx="6490015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630" y="1862886"/>
            <a:ext cx="64900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CREATE TABLE Ride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Ride_id</a:t>
            </a:r>
            <a:r>
              <a:rPr lang="en-US" sz="1400" i="1" dirty="0">
                <a:solidFill>
                  <a:srgbClr val="F7F9F8"/>
                </a:solidFill>
              </a:rPr>
              <a:t>	INT IDENTITY(1,1),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Start_Station_Id</a:t>
            </a:r>
            <a:r>
              <a:rPr lang="en-US" sz="1400" i="1" dirty="0">
                <a:solidFill>
                  <a:srgbClr val="F7F9F8"/>
                </a:solidFill>
              </a:rPr>
              <a:t>	VARCHAR(25),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End_Station_Id</a:t>
            </a:r>
            <a:r>
              <a:rPr lang="en-US" sz="1400" i="1" dirty="0">
                <a:solidFill>
                  <a:srgbClr val="F7F9F8"/>
                </a:solidFill>
              </a:rPr>
              <a:t>	VARCHAR(25),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Start_Time</a:t>
            </a:r>
            <a:r>
              <a:rPr lang="en-US" sz="1400" i="1" dirty="0">
                <a:solidFill>
                  <a:srgbClr val="F7F9F8"/>
                </a:solidFill>
              </a:rPr>
              <a:t>	DATETIME,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End_Time</a:t>
            </a:r>
            <a:r>
              <a:rPr lang="en-US" sz="1400" i="1" dirty="0">
                <a:solidFill>
                  <a:srgbClr val="F7F9F8"/>
                </a:solidFill>
              </a:rPr>
              <a:t>	DATETIME,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	BIGINT	NOT NULL,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	VARCHAR(25)	NOT NULL,</a:t>
            </a:r>
          </a:p>
          <a:p>
            <a:pPr marL="406400"/>
            <a:r>
              <a:rPr lang="en-US" sz="1400" i="1" dirty="0" err="1">
                <a:solidFill>
                  <a:srgbClr val="F7F9F8"/>
                </a:solidFill>
              </a:rPr>
              <a:t>Fare_id</a:t>
            </a:r>
            <a:r>
              <a:rPr lang="en-US" sz="1400" i="1" dirty="0">
                <a:solidFill>
                  <a:srgbClr val="F7F9F8"/>
                </a:solidFill>
              </a:rPr>
              <a:t> as </a:t>
            </a:r>
            <a:r>
              <a:rPr lang="en-US" sz="1400" i="1" dirty="0" err="1">
                <a:solidFill>
                  <a:srgbClr val="F7F9F8"/>
                </a:solidFill>
              </a:rPr>
              <a:t>dbo.fare_calculation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dbo.duration_calculation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Start_Time,End_Time</a:t>
            </a:r>
            <a:r>
              <a:rPr lang="en-US" sz="1400" i="1" dirty="0">
                <a:solidFill>
                  <a:srgbClr val="F7F9F8"/>
                </a:solidFill>
              </a:rPr>
              <a:t>)),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Duration AS </a:t>
            </a:r>
            <a:r>
              <a:rPr lang="en-US" sz="1400" i="1" dirty="0" err="1">
                <a:solidFill>
                  <a:srgbClr val="F7F9F8"/>
                </a:solidFill>
              </a:rPr>
              <a:t>dbo.duration_calculation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Start_Time,End_Time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endParaRPr lang="en-US" sz="1400" i="1" dirty="0">
              <a:solidFill>
                <a:srgbClr val="F7F9F8"/>
              </a:solidFill>
            </a:endParaRP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Ride_pk</a:t>
            </a:r>
            <a:r>
              <a:rPr lang="en-US" sz="1400" i="1" dirty="0">
                <a:solidFill>
                  <a:srgbClr val="F7F9F8"/>
                </a:solidFill>
              </a:rPr>
              <a:t> PRIMARY KEY  (</a:t>
            </a:r>
            <a:r>
              <a:rPr lang="en-US" sz="1400" i="1" dirty="0" err="1">
                <a:solidFill>
                  <a:srgbClr val="F7F9F8"/>
                </a:solidFill>
              </a:rPr>
              <a:t>Ride_id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Scooter_fk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) references Scooter(</a:t>
            </a: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Start_station_fk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Start_Station_ID</a:t>
            </a:r>
            <a:r>
              <a:rPr lang="en-US" sz="1400" i="1" dirty="0">
                <a:solidFill>
                  <a:srgbClr val="F7F9F8"/>
                </a:solidFill>
              </a:rPr>
              <a:t>) references </a:t>
            </a:r>
            <a:r>
              <a:rPr lang="en-US" sz="1400" i="1" dirty="0" err="1">
                <a:solidFill>
                  <a:srgbClr val="F7F9F8"/>
                </a:solidFill>
              </a:rPr>
              <a:t>Docking_Station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End_station_fk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End_Station_ID</a:t>
            </a:r>
            <a:r>
              <a:rPr lang="en-US" sz="1400" i="1" dirty="0">
                <a:solidFill>
                  <a:srgbClr val="F7F9F8"/>
                </a:solidFill>
              </a:rPr>
              <a:t>) references </a:t>
            </a:r>
            <a:r>
              <a:rPr lang="en-US" sz="1400" i="1" dirty="0" err="1">
                <a:solidFill>
                  <a:srgbClr val="F7F9F8"/>
                </a:solidFill>
              </a:rPr>
              <a:t>Docking_Station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account_id_fk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) references Account(</a:t>
            </a: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)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3714" y="17470"/>
            <a:ext cx="798286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2399" y="80969"/>
            <a:ext cx="525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SCOOTER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3600" y="432155"/>
            <a:ext cx="498475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SCOOTER entity records data about each scooter the organization owns and operates in the shared system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93714" y="1418360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14784" y="1481860"/>
            <a:ext cx="5241785" cy="35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DOCKING STATIONS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5985" y="1833045"/>
            <a:ext cx="49847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DOCKING STATIONS entity records data of all the docking stations located within the city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93714" y="2818621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4785" y="2882121"/>
            <a:ext cx="524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USERS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5985" y="3233306"/>
            <a:ext cx="49847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USER Entity records the basic information about the user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3714" y="3896181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14785" y="3959681"/>
            <a:ext cx="524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RIDES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5985" y="4310866"/>
            <a:ext cx="49847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RIDES entity records data of all the rides made by users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93714" y="4973741"/>
            <a:ext cx="798286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2399" y="5037240"/>
            <a:ext cx="5254169" cy="35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PAYMENT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3600" y="5388426"/>
            <a:ext cx="498475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PAYMENT entity records data of the payments made by the user to his/her account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2400" y="6219497"/>
            <a:ext cx="5689600" cy="646331"/>
          </a:xfrm>
          <a:prstGeom prst="rect">
            <a:avLst/>
          </a:prstGeom>
          <a:solidFill>
            <a:srgbClr val="F7F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31F1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Entities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35" y="-7930"/>
            <a:ext cx="6471279" cy="646331"/>
          </a:xfrm>
          <a:prstGeom prst="rect">
            <a:avLst/>
          </a:prstGeom>
          <a:solidFill>
            <a:srgbClr val="231F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0C6C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DDL Statements</a:t>
            </a:r>
          </a:p>
        </p:txBody>
      </p:sp>
    </p:spTree>
    <p:extLst>
      <p:ext uri="{BB962C8B-B14F-4D97-AF65-F5344CB8AC3E}">
        <p14:creationId xmlns:p14="http://schemas.microsoft.com/office/powerpoint/2010/main" val="1478743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6490015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98173"/>
            <a:ext cx="6456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CREATE TABLE Employee</a:t>
            </a:r>
          </a:p>
          <a:p>
            <a:pPr marL="342900">
              <a:tabLst>
                <a:tab pos="2286000" algn="l"/>
                <a:tab pos="38862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342900">
              <a:tabLst>
                <a:tab pos="2286000" algn="l"/>
                <a:tab pos="38862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 	VARCHAR(25) 	NOT NULL 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employee_name</a:t>
            </a:r>
            <a:r>
              <a:rPr lang="en-US" sz="1400" i="1" dirty="0">
                <a:solidFill>
                  <a:srgbClr val="F7F9F8"/>
                </a:solidFill>
              </a:rPr>
              <a:t> 	VARCHAR(50) 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employee_address</a:t>
            </a:r>
            <a:r>
              <a:rPr lang="en-US" sz="1400" i="1" dirty="0">
                <a:solidFill>
                  <a:srgbClr val="F7F9F8"/>
                </a:solidFill>
              </a:rPr>
              <a:t> 	VARCHAR(255),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employee_email</a:t>
            </a:r>
            <a:r>
              <a:rPr lang="en-US" sz="1400" i="1" dirty="0">
                <a:solidFill>
                  <a:srgbClr val="F7F9F8"/>
                </a:solidFill>
              </a:rPr>
              <a:t> 	VARCHAR(50),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employee_phone</a:t>
            </a:r>
            <a:r>
              <a:rPr lang="en-US" sz="1400" i="1" dirty="0">
                <a:solidFill>
                  <a:srgbClr val="F7F9F8"/>
                </a:solidFill>
              </a:rPr>
              <a:t> 	BIGINT,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chk_emp_id</a:t>
            </a:r>
            <a:r>
              <a:rPr lang="en-US" sz="1400" i="1" dirty="0">
                <a:solidFill>
                  <a:srgbClr val="F7F9F8"/>
                </a:solidFill>
              </a:rPr>
              <a:t> check(substring(employee_id,1,1)='E' and substring(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, 2,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)) like '%[0-9]%' 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and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) &gt;=5),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chk_phn_no</a:t>
            </a:r>
            <a:r>
              <a:rPr lang="en-US" sz="1400" i="1" dirty="0">
                <a:solidFill>
                  <a:srgbClr val="F7F9F8"/>
                </a:solidFill>
              </a:rPr>
              <a:t> check(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employee_phone</a:t>
            </a:r>
            <a:r>
              <a:rPr lang="en-US" sz="1400" i="1" dirty="0">
                <a:solidFill>
                  <a:srgbClr val="F7F9F8"/>
                </a:solidFill>
              </a:rPr>
              <a:t>) = 10 ),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chk_email</a:t>
            </a:r>
            <a:r>
              <a:rPr lang="en-US" sz="1400" i="1" dirty="0">
                <a:solidFill>
                  <a:srgbClr val="F7F9F8"/>
                </a:solidFill>
              </a:rPr>
              <a:t> check( </a:t>
            </a:r>
            <a:r>
              <a:rPr lang="en-US" sz="1400" i="1" dirty="0" err="1">
                <a:solidFill>
                  <a:srgbClr val="F7F9F8"/>
                </a:solidFill>
              </a:rPr>
              <a:t>employee_email</a:t>
            </a:r>
            <a:r>
              <a:rPr lang="en-US" sz="1400" i="1" dirty="0">
                <a:solidFill>
                  <a:srgbClr val="F7F9F8"/>
                </a:solidFill>
              </a:rPr>
              <a:t> like '%@%.%'),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pk_emp_id</a:t>
            </a:r>
            <a:r>
              <a:rPr lang="en-US" sz="1400" i="1" dirty="0">
                <a:solidFill>
                  <a:srgbClr val="F7F9F8"/>
                </a:solidFill>
              </a:rPr>
              <a:t> PRIMARY KEY 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)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3714" y="373070"/>
            <a:ext cx="798286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2399" y="436569"/>
            <a:ext cx="525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FARES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3600" y="787755"/>
            <a:ext cx="498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FARES Entity records the data of the fares based on the time the user has rented the scooter.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93714" y="1773960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14784" y="1837460"/>
            <a:ext cx="5241785" cy="35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5985" y="2188645"/>
            <a:ext cx="498475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SERVICE entity records information about the type of services the scooter can be subjected to.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393714" y="3174221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4785" y="3237721"/>
            <a:ext cx="524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SERVICE LOCATION</a:t>
            </a:r>
          </a:p>
          <a:p>
            <a:pPr lvl="0" algn="r"/>
            <a:endParaRPr lang="en-US" sz="1600" dirty="0">
              <a:latin typeface="Albany AMT" panose="020B0604020202020204" pitchFamily="34" charset="0"/>
              <a:ea typeface="Adobe Gothic Std B" panose="020B0800000000000000" pitchFamily="34" charset="-128"/>
              <a:cs typeface="Albany AMT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5985" y="3588906"/>
            <a:ext cx="498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SERVICE LOCATION entity records data about the service provided to the scooter.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3714" y="4579065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14785" y="4642565"/>
            <a:ext cx="524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EMPLOYEES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5985" y="4993750"/>
            <a:ext cx="498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EMPLOYEES entity records the basic information about the employees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02400" y="6219497"/>
            <a:ext cx="5689600" cy="646331"/>
          </a:xfrm>
          <a:prstGeom prst="rect">
            <a:avLst/>
          </a:prstGeom>
          <a:solidFill>
            <a:srgbClr val="F7F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31F1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1" y="-818"/>
            <a:ext cx="6471279" cy="646331"/>
          </a:xfrm>
          <a:prstGeom prst="rect">
            <a:avLst/>
          </a:prstGeom>
          <a:solidFill>
            <a:srgbClr val="231F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0C6C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055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870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1" b="9894"/>
          <a:stretch/>
        </p:blipFill>
        <p:spPr>
          <a:xfrm>
            <a:off x="3448050" y="5079999"/>
            <a:ext cx="3429000" cy="1790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4625"/>
            <a:ext cx="5321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Stored Procedures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0700" y="0"/>
            <a:ext cx="53213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8895" y="635000"/>
            <a:ext cx="5048805" cy="596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TRACK SERVICES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Shows the service history for a specified scooter.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TRACK RIDES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Shows information regarding a user and the number of rides they have taken.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FIND EFFICIENT EMPLOYEE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Gives details about the most efficient employee with respect to service type.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5" y="1716902"/>
            <a:ext cx="6401355" cy="3170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1"/>
          <a:stretch/>
        </p:blipFill>
        <p:spPr>
          <a:xfrm>
            <a:off x="120603" y="1893534"/>
            <a:ext cx="6635797" cy="28169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" y="2027023"/>
            <a:ext cx="6635797" cy="25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70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74625"/>
            <a:ext cx="5321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0700" y="0"/>
            <a:ext cx="53213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28895" y="1371600"/>
            <a:ext cx="5048805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PAYMENT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Gives details regarding mode of payment showing Card Details or Digital ID.</a:t>
            </a: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SCOOTER RIDES / SERVICES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Gives details of all scooters with respect to ride durations and total services it has undergone.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2" y="1500188"/>
            <a:ext cx="5944115" cy="48162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" y="2336745"/>
            <a:ext cx="6634914" cy="31431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22985" b="6888"/>
          <a:stretch/>
        </p:blipFill>
        <p:spPr>
          <a:xfrm>
            <a:off x="3454400" y="5080001"/>
            <a:ext cx="34226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827</Words>
  <Application>Microsoft Office PowerPoint</Application>
  <PresentationFormat>Widescreen</PresentationFormat>
  <Paragraphs>213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Gothic Std B</vt:lpstr>
      <vt:lpstr>Albany AMT</vt:lpstr>
      <vt:lpstr>Arial</vt:lpstr>
      <vt:lpstr>Calibri</vt:lpstr>
      <vt:lpstr>Calibri Light</vt:lpstr>
      <vt:lpstr>Office Theme</vt:lpstr>
      <vt:lpstr>Shared Electric Scooter  System</vt:lpstr>
      <vt:lpstr>Mission Statement</vt:lpstr>
      <vt:lpstr>PowerPoint Presentation</vt:lpstr>
      <vt:lpstr>Design Summary</vt:lpstr>
      <vt:lpstr>Final E-R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Priyansha Sinha</dc:creator>
  <cp:lastModifiedBy>Pranathi Manusanipalli</cp:lastModifiedBy>
  <cp:revision>53</cp:revision>
  <dcterms:created xsi:type="dcterms:W3CDTF">2019-12-08T09:25:42Z</dcterms:created>
  <dcterms:modified xsi:type="dcterms:W3CDTF">2020-02-02T18:19:51Z</dcterms:modified>
</cp:coreProperties>
</file>