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1" r:id="rId2"/>
    <p:sldId id="290" r:id="rId3"/>
    <p:sldId id="277" r:id="rId4"/>
    <p:sldId id="291" r:id="rId5"/>
    <p:sldId id="279" r:id="rId6"/>
    <p:sldId id="308" r:id="rId7"/>
    <p:sldId id="292" r:id="rId8"/>
    <p:sldId id="294" r:id="rId9"/>
    <p:sldId id="295" r:id="rId10"/>
    <p:sldId id="296" r:id="rId11"/>
    <p:sldId id="298" r:id="rId12"/>
    <p:sldId id="300" r:id="rId13"/>
    <p:sldId id="310" r:id="rId14"/>
    <p:sldId id="309" r:id="rId15"/>
    <p:sldId id="301" r:id="rId16"/>
    <p:sldId id="304" r:id="rId17"/>
    <p:sldId id="285" r:id="rId18"/>
    <p:sldId id="322" r:id="rId19"/>
    <p:sldId id="323" r:id="rId20"/>
    <p:sldId id="32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590" autoAdjust="0"/>
  </p:normalViewPr>
  <p:slideViewPr>
    <p:cSldViewPr>
      <p:cViewPr>
        <p:scale>
          <a:sx n="68" d="100"/>
          <a:sy n="68" d="100"/>
        </p:scale>
        <p:origin x="13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10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10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10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10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endParaRPr lang="en-US" sz="1600" dirty="0"/>
          </a:p>
        </p:txBody>
      </p:sp>
      <p:sp>
        <p:nvSpPr>
          <p:cNvPr id="7" name="Rectangle 6"/>
          <p:cNvSpPr/>
          <p:nvPr/>
        </p:nvSpPr>
        <p:spPr>
          <a:xfrm>
            <a:off x="838200" y="2207319"/>
            <a:ext cx="7696199" cy="1200329"/>
          </a:xfrm>
          <a:prstGeom prst="rect">
            <a:avLst/>
          </a:prstGeom>
        </p:spPr>
        <p:txBody>
          <a:bodyPr wrap="square">
            <a:spAutoFit/>
          </a:bodyPr>
          <a:lstStyle/>
          <a:p>
            <a:pPr algn="ctr"/>
            <a:r>
              <a:rPr lang="en-US" sz="3600" dirty="0">
                <a:solidFill>
                  <a:srgbClr val="C00000"/>
                </a:solidFill>
                <a:latin typeface="Arial" panose="020B0604020202020204" pitchFamily="34" charset="0"/>
                <a:cs typeface="Arial" panose="020B0604020202020204" pitchFamily="34" charset="0"/>
              </a:rPr>
              <a:t>PREDICTION OF RAINFALL USING LOGISTIC REGRESSION</a:t>
            </a:r>
          </a:p>
        </p:txBody>
      </p:sp>
      <p:sp>
        <p:nvSpPr>
          <p:cNvPr id="8" name="Rectangle 7"/>
          <p:cNvSpPr/>
          <p:nvPr/>
        </p:nvSpPr>
        <p:spPr>
          <a:xfrm>
            <a:off x="533400" y="4249307"/>
            <a:ext cx="7391400" cy="1689630"/>
          </a:xfrm>
          <a:prstGeom prst="rect">
            <a:avLst/>
          </a:prstGeom>
        </p:spPr>
        <p:txBody>
          <a:bodyPr wrap="square">
            <a:spAutoFit/>
          </a:bodyPr>
          <a:lstStyle/>
          <a:p>
            <a:pPr>
              <a:lnSpc>
                <a:spcPct val="150000"/>
              </a:lnSpc>
            </a:pPr>
            <a:r>
              <a:rPr lang="en-US" sz="2000" dirty="0">
                <a:latin typeface="Arial" pitchFamily="34" charset="0"/>
                <a:cs typeface="Arial" pitchFamily="34" charset="0"/>
              </a:rPr>
              <a:t>Project Supervisor: Dr. </a:t>
            </a:r>
            <a:r>
              <a:rPr lang="en-US" sz="2000">
                <a:latin typeface="Arial" pitchFamily="34" charset="0"/>
                <a:cs typeface="Arial" pitchFamily="34" charset="0"/>
              </a:rPr>
              <a:t>A. </a:t>
            </a:r>
            <a:r>
              <a:rPr lang="en-US" sz="2000" dirty="0" err="1">
                <a:latin typeface="Arial" pitchFamily="34" charset="0"/>
                <a:cs typeface="Arial" pitchFamily="34" charset="0"/>
              </a:rPr>
              <a:t>Jemshia</a:t>
            </a:r>
            <a:r>
              <a:rPr lang="en-US" sz="2000" dirty="0">
                <a:latin typeface="Arial" pitchFamily="34" charset="0"/>
                <a:cs typeface="Arial" pitchFamily="34" charset="0"/>
              </a:rPr>
              <a:t> Miriam</a:t>
            </a:r>
          </a:p>
          <a:p>
            <a:pPr>
              <a:lnSpc>
                <a:spcPct val="200000"/>
              </a:lnSpc>
            </a:pPr>
            <a:r>
              <a:rPr lang="en-US" sz="2000" dirty="0">
                <a:latin typeface="Arial" pitchFamily="34" charset="0"/>
                <a:cs typeface="Arial" pitchFamily="34" charset="0"/>
              </a:rPr>
              <a:t>Name of the Student: Kantipudi Pranathi</a:t>
            </a:r>
          </a:p>
          <a:p>
            <a:pPr>
              <a:lnSpc>
                <a:spcPct val="200000"/>
              </a:lnSpc>
            </a:pPr>
            <a:r>
              <a:rPr lang="en-US" sz="2000" dirty="0">
                <a:latin typeface="Arial" pitchFamily="34" charset="0"/>
                <a:cs typeface="Arial" pitchFamily="34" charset="0"/>
              </a:rPr>
              <a:t>Register Number: 39110448</a:t>
            </a:r>
          </a:p>
        </p:txBody>
      </p:sp>
      <p:pic>
        <p:nvPicPr>
          <p:cNvPr id="9" name="Picture 8" descr="new letter head July30_2020.png"/>
          <p:cNvPicPr/>
          <p:nvPr/>
        </p:nvPicPr>
        <p:blipFill>
          <a:blip r:embed="rId2" cstate="print"/>
          <a:stretch>
            <a:fillRect/>
          </a:stretch>
        </p:blipFill>
        <p:spPr>
          <a:xfrm>
            <a:off x="357188" y="228600"/>
            <a:ext cx="8482012" cy="15613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A459-8DE3-4178-957A-4B946EA6A6A4}"/>
              </a:ext>
            </a:extLst>
          </p:cNvPr>
          <p:cNvSpPr>
            <a:spLocks noGrp="1"/>
          </p:cNvSpPr>
          <p:nvPr>
            <p:ph type="title"/>
          </p:nvPr>
        </p:nvSpPr>
        <p:spPr/>
        <p:txBody>
          <a:bodyPr>
            <a:normAutofit/>
          </a:bodyPr>
          <a:lstStyle/>
          <a:p>
            <a:r>
              <a:rPr lang="en-IN" dirty="0">
                <a:solidFill>
                  <a:srgbClr val="C00000"/>
                </a:solidFill>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E227594D-07E9-40F1-B780-5A2E38559481}"/>
              </a:ext>
            </a:extLst>
          </p:cNvPr>
          <p:cNvSpPr>
            <a:spLocks noGrp="1"/>
          </p:cNvSpPr>
          <p:nvPr>
            <p:ph idx="1"/>
          </p:nvPr>
        </p:nvSpPr>
        <p:spPr>
          <a:xfrm>
            <a:off x="457200" y="1371600"/>
            <a:ext cx="8229600" cy="4754563"/>
          </a:xfrm>
        </p:spPr>
        <p:txBody>
          <a:bodyPr>
            <a:normAutofit/>
          </a:bodyPr>
          <a:lstStyle/>
          <a:p>
            <a:pPr>
              <a:lnSpc>
                <a:spcPct val="150000"/>
              </a:lnSpc>
            </a:pPr>
            <a:r>
              <a:rPr lang="en-IN" sz="2000" dirty="0">
                <a:latin typeface="Arial" panose="020B0604020202020204" pitchFamily="34" charset="0"/>
                <a:cs typeface="Arial" panose="020B0604020202020204" pitchFamily="34" charset="0"/>
              </a:rPr>
              <a:t>Import Libraries</a:t>
            </a:r>
          </a:p>
          <a:p>
            <a:pPr>
              <a:lnSpc>
                <a:spcPct val="150000"/>
              </a:lnSpc>
            </a:pPr>
            <a:r>
              <a:rPr lang="en-IN" sz="2000" dirty="0">
                <a:latin typeface="Arial" panose="020B0604020202020204" pitchFamily="34" charset="0"/>
                <a:cs typeface="Arial" panose="020B0604020202020204" pitchFamily="34" charset="0"/>
              </a:rPr>
              <a:t>Load the Dataset</a:t>
            </a:r>
          </a:p>
          <a:p>
            <a:pPr>
              <a:lnSpc>
                <a:spcPct val="150000"/>
              </a:lnSpc>
            </a:pPr>
            <a:r>
              <a:rPr lang="en-IN" sz="2000" dirty="0">
                <a:latin typeface="Arial" panose="020B0604020202020204" pitchFamily="34" charset="0"/>
                <a:cs typeface="Arial" panose="020B0604020202020204" pitchFamily="34" charset="0"/>
              </a:rPr>
              <a:t>Cleaning the Data</a:t>
            </a:r>
          </a:p>
          <a:p>
            <a:pPr>
              <a:lnSpc>
                <a:spcPct val="150000"/>
              </a:lnSpc>
            </a:pPr>
            <a:r>
              <a:rPr lang="en-IN" sz="2000" dirty="0">
                <a:latin typeface="Arial" panose="020B0604020202020204" pitchFamily="34" charset="0"/>
                <a:cs typeface="Arial" panose="020B0604020202020204" pitchFamily="34" charset="0"/>
              </a:rPr>
              <a:t>Data Visualization</a:t>
            </a:r>
          </a:p>
          <a:p>
            <a:pPr>
              <a:lnSpc>
                <a:spcPct val="150000"/>
              </a:lnSpc>
            </a:pPr>
            <a:r>
              <a:rPr lang="en-IN" sz="2000" dirty="0">
                <a:latin typeface="Arial" panose="020B0604020202020204" pitchFamily="34" charset="0"/>
                <a:cs typeface="Arial" panose="020B0604020202020204" pitchFamily="34" charset="0"/>
              </a:rPr>
              <a:t>Divide the Dataset into Independent and Dependent Variables</a:t>
            </a:r>
          </a:p>
          <a:p>
            <a:pPr>
              <a:lnSpc>
                <a:spcPct val="150000"/>
              </a:lnSpc>
            </a:pPr>
            <a:r>
              <a:rPr lang="en-IN" sz="2000" dirty="0">
                <a:latin typeface="Arial" panose="020B0604020202020204" pitchFamily="34" charset="0"/>
                <a:cs typeface="Arial" panose="020B0604020202020204" pitchFamily="34" charset="0"/>
              </a:rPr>
              <a:t>Splitting the Data into Training and Testing data</a:t>
            </a:r>
          </a:p>
          <a:p>
            <a:pPr>
              <a:lnSpc>
                <a:spcPct val="150000"/>
              </a:lnSpc>
            </a:pPr>
            <a:r>
              <a:rPr lang="en-IN" sz="2000" dirty="0">
                <a:latin typeface="Arial" panose="020B0604020202020204" pitchFamily="34" charset="0"/>
                <a:cs typeface="Arial" panose="020B0604020202020204" pitchFamily="34" charset="0"/>
              </a:rPr>
              <a:t>Fit the Logistic Regression Model</a:t>
            </a:r>
          </a:p>
          <a:p>
            <a:pPr>
              <a:lnSpc>
                <a:spcPct val="150000"/>
              </a:lnSpc>
            </a:pPr>
            <a:r>
              <a:rPr lang="en-IN" sz="2000" dirty="0">
                <a:latin typeface="Arial" panose="020B0604020202020204" pitchFamily="34" charset="0"/>
                <a:cs typeface="Arial" panose="020B0604020202020204" pitchFamily="34" charset="0"/>
              </a:rPr>
              <a:t>Predict the Output</a:t>
            </a:r>
          </a:p>
          <a:p>
            <a:pPr>
              <a:lnSpc>
                <a:spcPct val="150000"/>
              </a:lnSpc>
            </a:pPr>
            <a:r>
              <a:rPr lang="en-IN" sz="2000" dirty="0">
                <a:latin typeface="Arial" panose="020B0604020202020204" pitchFamily="34" charset="0"/>
                <a:cs typeface="Arial" panose="020B0604020202020204" pitchFamily="34" charset="0"/>
              </a:rPr>
              <a:t>Get the Accuracy Score.</a:t>
            </a:r>
          </a:p>
        </p:txBody>
      </p:sp>
      <p:sp>
        <p:nvSpPr>
          <p:cNvPr id="4" name="Date Placeholder 3">
            <a:extLst>
              <a:ext uri="{FF2B5EF4-FFF2-40B4-BE49-F238E27FC236}">
                <a16:creationId xmlns:a16="http://schemas.microsoft.com/office/drawing/2014/main" id="{BFF1CC69-5D5D-4172-BB74-FCC191A3BC11}"/>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26BC8CA4-75E3-4A3C-BE75-CAAC4E6BB09A}"/>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A962289-596C-42CF-B14A-404B7BC19DC2}"/>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301125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0108-7742-446B-BBB5-10C741685147}"/>
              </a:ext>
            </a:extLst>
          </p:cNvPr>
          <p:cNvSpPr>
            <a:spLocks noGrp="1"/>
          </p:cNvSpPr>
          <p:nvPr>
            <p:ph type="title"/>
          </p:nvPr>
        </p:nvSpPr>
        <p:spPr/>
        <p:txBody>
          <a:bodyPr/>
          <a:lstStyle/>
          <a:p>
            <a:r>
              <a:rPr lang="en-IN" dirty="0">
                <a:solidFill>
                  <a:srgbClr val="C00000"/>
                </a:solidFill>
                <a:latin typeface="Arial" panose="020B0604020202020204" pitchFamily="34" charset="0"/>
                <a:cs typeface="Arial" panose="020B0604020202020204" pitchFamily="34" charset="0"/>
              </a:rPr>
              <a:t>Heat Map</a:t>
            </a:r>
          </a:p>
        </p:txBody>
      </p:sp>
      <p:sp>
        <p:nvSpPr>
          <p:cNvPr id="3" name="Content Placeholder 2">
            <a:extLst>
              <a:ext uri="{FF2B5EF4-FFF2-40B4-BE49-F238E27FC236}">
                <a16:creationId xmlns:a16="http://schemas.microsoft.com/office/drawing/2014/main" id="{4FCBC00E-BEF7-409B-8B3A-121B72CB5121}"/>
              </a:ext>
            </a:extLst>
          </p:cNvPr>
          <p:cNvSpPr>
            <a:spLocks noGrp="1"/>
          </p:cNvSpPr>
          <p:nvPr>
            <p:ph idx="1"/>
          </p:nvPr>
        </p:nvSpPr>
        <p:spPr>
          <a:xfrm>
            <a:off x="457200" y="1371600"/>
            <a:ext cx="8229600" cy="4984750"/>
          </a:xfrm>
        </p:spPr>
        <p:txBody>
          <a:bodyPr>
            <a:normAutofit/>
          </a:bodyPr>
          <a:lstStyle/>
          <a:p>
            <a:pPr>
              <a:lnSpc>
                <a:spcPct val="150000"/>
              </a:lnSpc>
            </a:pPr>
            <a:endParaRPr lang="en-US" sz="2000" dirty="0">
              <a:latin typeface="Arial" panose="020B0604020202020204"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507806DB-C63D-4C44-B4AC-5573978E6B3C}"/>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600DB651-E559-41F6-93FF-64854A25157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FFD63A0-934A-40B2-9A5F-43A9441921C3}"/>
              </a:ext>
            </a:extLst>
          </p:cNvPr>
          <p:cNvSpPr>
            <a:spLocks noGrp="1"/>
          </p:cNvSpPr>
          <p:nvPr>
            <p:ph type="sldNum" sz="quarter" idx="12"/>
          </p:nvPr>
        </p:nvSpPr>
        <p:spPr/>
        <p:txBody>
          <a:bodyPr/>
          <a:lstStyle/>
          <a:p>
            <a:fld id="{7B28076C-CE04-4A00-BFAA-A90EA8355859}" type="slidenum">
              <a:rPr lang="en-US" smtClean="0"/>
              <a:pPr/>
              <a:t>11</a:t>
            </a:fld>
            <a:endParaRPr lang="en-US"/>
          </a:p>
        </p:txBody>
      </p:sp>
      <p:pic>
        <p:nvPicPr>
          <p:cNvPr id="7" name="Picture 6">
            <a:extLst>
              <a:ext uri="{FF2B5EF4-FFF2-40B4-BE49-F238E27FC236}">
                <a16:creationId xmlns:a16="http://schemas.microsoft.com/office/drawing/2014/main" id="{BD02C386-53E6-4565-B951-D3B4C83DD537}"/>
              </a:ext>
            </a:extLst>
          </p:cNvPr>
          <p:cNvPicPr>
            <a:picLocks noChangeAspect="1"/>
          </p:cNvPicPr>
          <p:nvPr/>
        </p:nvPicPr>
        <p:blipFill>
          <a:blip r:embed="rId2"/>
          <a:stretch>
            <a:fillRect/>
          </a:stretch>
        </p:blipFill>
        <p:spPr>
          <a:xfrm>
            <a:off x="1524000" y="1698602"/>
            <a:ext cx="5755123" cy="4657748"/>
          </a:xfrm>
          <a:prstGeom prst="rect">
            <a:avLst/>
          </a:prstGeom>
        </p:spPr>
      </p:pic>
    </p:spTree>
    <p:extLst>
      <p:ext uri="{BB962C8B-B14F-4D97-AF65-F5344CB8AC3E}">
        <p14:creationId xmlns:p14="http://schemas.microsoft.com/office/powerpoint/2010/main" val="269835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7276-CD19-43F1-A1E7-CD7B84810698}"/>
              </a:ext>
            </a:extLst>
          </p:cNvPr>
          <p:cNvSpPr>
            <a:spLocks noGrp="1"/>
          </p:cNvSpPr>
          <p:nvPr>
            <p:ph type="title"/>
          </p:nvPr>
        </p:nvSpPr>
        <p:spPr/>
        <p:txBody>
          <a:bodyPr/>
          <a:lstStyle/>
          <a:p>
            <a:r>
              <a:rPr lang="en-IN" dirty="0">
                <a:solidFill>
                  <a:srgbClr val="C00000"/>
                </a:solidFill>
                <a:latin typeface="Arial" panose="020B0604020202020204" pitchFamily="34" charset="0"/>
                <a:cs typeface="Arial" panose="020B0604020202020204" pitchFamily="34" charset="0"/>
              </a:rPr>
              <a:t>Data Visualization Graphs</a:t>
            </a:r>
          </a:p>
        </p:txBody>
      </p:sp>
      <p:pic>
        <p:nvPicPr>
          <p:cNvPr id="8" name="Content Placeholder 7">
            <a:extLst>
              <a:ext uri="{FF2B5EF4-FFF2-40B4-BE49-F238E27FC236}">
                <a16:creationId xmlns:a16="http://schemas.microsoft.com/office/drawing/2014/main" id="{CD94227E-CF35-4701-82D1-71207368B687}"/>
              </a:ext>
            </a:extLst>
          </p:cNvPr>
          <p:cNvPicPr>
            <a:picLocks noGrp="1" noChangeAspect="1"/>
          </p:cNvPicPr>
          <p:nvPr>
            <p:ph idx="1"/>
          </p:nvPr>
        </p:nvPicPr>
        <p:blipFill>
          <a:blip r:embed="rId2"/>
          <a:stretch>
            <a:fillRect/>
          </a:stretch>
        </p:blipFill>
        <p:spPr>
          <a:xfrm>
            <a:off x="990600" y="1524000"/>
            <a:ext cx="7391400" cy="4832350"/>
          </a:xfrm>
          <a:prstGeom prst="rect">
            <a:avLst/>
          </a:prstGeom>
        </p:spPr>
      </p:pic>
      <p:sp>
        <p:nvSpPr>
          <p:cNvPr id="4" name="Date Placeholder 3">
            <a:extLst>
              <a:ext uri="{FF2B5EF4-FFF2-40B4-BE49-F238E27FC236}">
                <a16:creationId xmlns:a16="http://schemas.microsoft.com/office/drawing/2014/main" id="{AC209A03-2130-44A2-919F-750453842C39}"/>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5F7BC7CC-3981-4884-94C2-7550BFAF0A8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021C496-5F74-4253-A390-0895DD1EE088}"/>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14097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0464-1793-48AC-93DF-6241F2C53C4C}"/>
              </a:ext>
            </a:extLst>
          </p:cNvPr>
          <p:cNvSpPr>
            <a:spLocks noGrp="1"/>
          </p:cNvSpPr>
          <p:nvPr>
            <p:ph type="title"/>
          </p:nvPr>
        </p:nvSpPr>
        <p:spPr/>
        <p:txBody>
          <a:bodyPr/>
          <a:lstStyle/>
          <a:p>
            <a:r>
              <a:rPr lang="en-IN" dirty="0">
                <a:solidFill>
                  <a:srgbClr val="C00000"/>
                </a:solidFill>
                <a:latin typeface="Arial" panose="020B0604020202020204" pitchFamily="34" charset="0"/>
                <a:cs typeface="Arial" panose="020B0604020202020204" pitchFamily="34" charset="0"/>
              </a:rPr>
              <a:t>Performance Analysis</a:t>
            </a:r>
          </a:p>
        </p:txBody>
      </p:sp>
      <p:sp>
        <p:nvSpPr>
          <p:cNvPr id="3" name="Content Placeholder 2">
            <a:extLst>
              <a:ext uri="{FF2B5EF4-FFF2-40B4-BE49-F238E27FC236}">
                <a16:creationId xmlns:a16="http://schemas.microsoft.com/office/drawing/2014/main" id="{AB3DEB0E-E953-4F53-A9A3-46053C671A39}"/>
              </a:ext>
            </a:extLst>
          </p:cNvPr>
          <p:cNvSpPr>
            <a:spLocks noGrp="1"/>
          </p:cNvSpPr>
          <p:nvPr>
            <p:ph idx="1"/>
          </p:nvPr>
        </p:nvSpPr>
        <p:spPr>
          <a:xfrm>
            <a:off x="457200" y="1371600"/>
            <a:ext cx="8387860" cy="5105400"/>
          </a:xfrm>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In statistics, the actual value is the value that is obtained by observation or by measuring the available data. It is also called the observed value. The predicted value is the value of the variable predicted based on the regression analysis.</a:t>
            </a: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03967B4-7667-4F1F-9943-BBF87632F060}"/>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9BA18336-0245-4D92-B1BA-52B2E2A3FC4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C7525DF-8C4A-40B4-9F52-9199091F667D}"/>
              </a:ext>
            </a:extLst>
          </p:cNvPr>
          <p:cNvSpPr>
            <a:spLocks noGrp="1"/>
          </p:cNvSpPr>
          <p:nvPr>
            <p:ph type="sldNum" sz="quarter" idx="12"/>
          </p:nvPr>
        </p:nvSpPr>
        <p:spPr/>
        <p:txBody>
          <a:bodyPr/>
          <a:lstStyle/>
          <a:p>
            <a:fld id="{7B28076C-CE04-4A00-BFAA-A90EA8355859}" type="slidenum">
              <a:rPr lang="en-US" smtClean="0"/>
              <a:pPr/>
              <a:t>13</a:t>
            </a:fld>
            <a:endParaRPr lang="en-US"/>
          </a:p>
        </p:txBody>
      </p:sp>
      <p:pic>
        <p:nvPicPr>
          <p:cNvPr id="7" name="Picture 6">
            <a:extLst>
              <a:ext uri="{FF2B5EF4-FFF2-40B4-BE49-F238E27FC236}">
                <a16:creationId xmlns:a16="http://schemas.microsoft.com/office/drawing/2014/main" id="{89B81C3C-AEC2-4193-91B1-D48571EC14DD}"/>
              </a:ext>
            </a:extLst>
          </p:cNvPr>
          <p:cNvPicPr>
            <a:picLocks noChangeAspect="1"/>
          </p:cNvPicPr>
          <p:nvPr/>
        </p:nvPicPr>
        <p:blipFill>
          <a:blip r:embed="rId2"/>
          <a:stretch>
            <a:fillRect/>
          </a:stretch>
        </p:blipFill>
        <p:spPr>
          <a:xfrm>
            <a:off x="838200" y="3301375"/>
            <a:ext cx="7391400" cy="2810500"/>
          </a:xfrm>
          <a:prstGeom prst="rect">
            <a:avLst/>
          </a:prstGeom>
        </p:spPr>
      </p:pic>
    </p:spTree>
    <p:extLst>
      <p:ext uri="{BB962C8B-B14F-4D97-AF65-F5344CB8AC3E}">
        <p14:creationId xmlns:p14="http://schemas.microsoft.com/office/powerpoint/2010/main" val="619515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41EC-27F7-464E-93F6-F85CB4628D55}"/>
              </a:ext>
            </a:extLst>
          </p:cNvPr>
          <p:cNvSpPr>
            <a:spLocks noGrp="1"/>
          </p:cNvSpPr>
          <p:nvPr>
            <p:ph type="title"/>
          </p:nvPr>
        </p:nvSpPr>
        <p:spPr>
          <a:xfrm>
            <a:off x="298940" y="228600"/>
            <a:ext cx="8540260" cy="1143000"/>
          </a:xfrm>
        </p:spPr>
        <p:txBody>
          <a:bodyPr>
            <a:normAutofit/>
          </a:bodyPr>
          <a:lstStyle/>
          <a:p>
            <a:r>
              <a:rPr lang="en-IN" dirty="0">
                <a:solidFill>
                  <a:srgbClr val="C00000"/>
                </a:solidFill>
                <a:latin typeface="Arial" panose="020B0604020202020204" pitchFamily="34" charset="0"/>
                <a:cs typeface="Arial" panose="020B0604020202020204" pitchFamily="34" charset="0"/>
              </a:rPr>
              <a:t>Performance Analysis</a:t>
            </a:r>
          </a:p>
        </p:txBody>
      </p:sp>
      <p:sp>
        <p:nvSpPr>
          <p:cNvPr id="3" name="Content Placeholder 2">
            <a:extLst>
              <a:ext uri="{FF2B5EF4-FFF2-40B4-BE49-F238E27FC236}">
                <a16:creationId xmlns:a16="http://schemas.microsoft.com/office/drawing/2014/main" id="{145977B8-EEB0-44D1-B916-84DBFFFDE208}"/>
              </a:ext>
            </a:extLst>
          </p:cNvPr>
          <p:cNvSpPr>
            <a:spLocks noGrp="1"/>
          </p:cNvSpPr>
          <p:nvPr>
            <p:ph idx="1"/>
          </p:nvPr>
        </p:nvSpPr>
        <p:spPr>
          <a:xfrm>
            <a:off x="457200" y="1219200"/>
            <a:ext cx="8229600" cy="5137150"/>
          </a:xfrm>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By comparing the predicted value and provided value one can identify how exactly Is machine learning working. And can also plot that difference between the test value and predicted value using seaborn.</a:t>
            </a:r>
          </a:p>
          <a:p>
            <a:pPr>
              <a:lnSpc>
                <a:spcPct val="150000"/>
              </a:lnSpc>
            </a:pP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787AF86C-96E1-4999-ACA2-F8F972859988}"/>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6DA83A1D-4AEA-4836-A879-4DEC44F27E0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7B6122F-3A54-46F0-B68F-1872CE08BE24}"/>
              </a:ext>
            </a:extLst>
          </p:cNvPr>
          <p:cNvSpPr>
            <a:spLocks noGrp="1"/>
          </p:cNvSpPr>
          <p:nvPr>
            <p:ph type="sldNum" sz="quarter" idx="12"/>
          </p:nvPr>
        </p:nvSpPr>
        <p:spPr/>
        <p:txBody>
          <a:bodyPr/>
          <a:lstStyle/>
          <a:p>
            <a:fld id="{7B28076C-CE04-4A00-BFAA-A90EA8355859}" type="slidenum">
              <a:rPr lang="en-US" smtClean="0"/>
              <a:pPr/>
              <a:t>14</a:t>
            </a:fld>
            <a:endParaRPr lang="en-US"/>
          </a:p>
        </p:txBody>
      </p:sp>
      <p:pic>
        <p:nvPicPr>
          <p:cNvPr id="8" name="Picture 7">
            <a:extLst>
              <a:ext uri="{FF2B5EF4-FFF2-40B4-BE49-F238E27FC236}">
                <a16:creationId xmlns:a16="http://schemas.microsoft.com/office/drawing/2014/main" id="{08BFEA30-98C2-471B-BAB2-0641BA567492}"/>
              </a:ext>
            </a:extLst>
          </p:cNvPr>
          <p:cNvPicPr>
            <a:picLocks noChangeAspect="1"/>
          </p:cNvPicPr>
          <p:nvPr/>
        </p:nvPicPr>
        <p:blipFill>
          <a:blip r:embed="rId2"/>
          <a:stretch>
            <a:fillRect/>
          </a:stretch>
        </p:blipFill>
        <p:spPr>
          <a:xfrm>
            <a:off x="990600" y="3128205"/>
            <a:ext cx="7145012" cy="3228145"/>
          </a:xfrm>
          <a:prstGeom prst="rect">
            <a:avLst/>
          </a:prstGeom>
        </p:spPr>
      </p:pic>
    </p:spTree>
    <p:extLst>
      <p:ext uri="{BB962C8B-B14F-4D97-AF65-F5344CB8AC3E}">
        <p14:creationId xmlns:p14="http://schemas.microsoft.com/office/powerpoint/2010/main" val="366071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1F40-8380-4EFC-AF95-8A3295C4E0A3}"/>
              </a:ext>
            </a:extLst>
          </p:cNvPr>
          <p:cNvSpPr>
            <a:spLocks noGrp="1"/>
          </p:cNvSpPr>
          <p:nvPr>
            <p:ph type="title"/>
          </p:nvPr>
        </p:nvSpPr>
        <p:spPr/>
        <p:txBody>
          <a:bodyPr/>
          <a:lstStyle/>
          <a:p>
            <a:r>
              <a:rPr lang="en-IN" dirty="0">
                <a:solidFill>
                  <a:srgbClr val="C00000"/>
                </a:solidFill>
                <a:latin typeface="Arial" panose="020B0604020202020204" pitchFamily="34" charset="0"/>
                <a:cs typeface="Arial" panose="020B0604020202020204" pitchFamily="34" charset="0"/>
              </a:rPr>
              <a:t>Result and Discussion</a:t>
            </a:r>
          </a:p>
        </p:txBody>
      </p:sp>
      <p:sp>
        <p:nvSpPr>
          <p:cNvPr id="3" name="Content Placeholder 2">
            <a:extLst>
              <a:ext uri="{FF2B5EF4-FFF2-40B4-BE49-F238E27FC236}">
                <a16:creationId xmlns:a16="http://schemas.microsoft.com/office/drawing/2014/main" id="{C8B03866-A39F-4C5D-8FC2-58EE66B0D8BF}"/>
              </a:ext>
            </a:extLst>
          </p:cNvPr>
          <p:cNvSpPr>
            <a:spLocks noGrp="1"/>
          </p:cNvSpPr>
          <p:nvPr>
            <p:ph idx="1"/>
          </p:nvPr>
        </p:nvSpPr>
        <p:spPr/>
        <p:txBody>
          <a:bodyPr>
            <a:normAutofit/>
          </a:bodyPr>
          <a:lstStyle/>
          <a:p>
            <a:pPr>
              <a:lnSpc>
                <a:spcPct val="150000"/>
              </a:lnSpc>
            </a:pPr>
            <a:r>
              <a:rPr lang="en-US" sz="2000" dirty="0">
                <a:latin typeface="Arial" panose="020B0604020202020204" pitchFamily="34" charset="0"/>
                <a:cs typeface="Arial" panose="020B0604020202020204" pitchFamily="34" charset="0"/>
              </a:rPr>
              <a:t>In this project core motive is to finding out the algorithm which gives us the good prediction of rainfall. Here we took the rainfall data of Australia from the Kaggle. Below is the information of the accuracy of the algorithms.</a:t>
            </a:r>
          </a:p>
          <a:p>
            <a:pPr>
              <a:lnSpc>
                <a:spcPct val="150000"/>
              </a:lnSpc>
            </a:pPr>
            <a:endParaRPr lang="en-IN" sz="2000" dirty="0">
              <a:latin typeface="Arial" panose="020B0604020202020204" pitchFamily="34" charset="0"/>
              <a:cs typeface="Arial" panose="020B0604020202020204" pitchFamily="34" charset="0"/>
            </a:endParaRPr>
          </a:p>
          <a:p>
            <a:pPr>
              <a:lnSpc>
                <a:spcPct val="150000"/>
              </a:lnSpc>
            </a:pP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FA914AC-95C6-4305-8939-0430ACA5BDED}"/>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135A64A7-23C7-463D-84A0-2D130EC0504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CAA905AF-0414-464D-8A00-FF21FEE539F0}"/>
              </a:ext>
            </a:extLst>
          </p:cNvPr>
          <p:cNvSpPr>
            <a:spLocks noGrp="1"/>
          </p:cNvSpPr>
          <p:nvPr>
            <p:ph type="sldNum" sz="quarter" idx="12"/>
          </p:nvPr>
        </p:nvSpPr>
        <p:spPr/>
        <p:txBody>
          <a:bodyPr/>
          <a:lstStyle/>
          <a:p>
            <a:fld id="{7B28076C-CE04-4A00-BFAA-A90EA8355859}" type="slidenum">
              <a:rPr lang="en-US" smtClean="0"/>
              <a:pPr/>
              <a:t>15</a:t>
            </a:fld>
            <a:endParaRPr lang="en-US"/>
          </a:p>
        </p:txBody>
      </p:sp>
      <p:pic>
        <p:nvPicPr>
          <p:cNvPr id="7" name="Picture 6">
            <a:extLst>
              <a:ext uri="{FF2B5EF4-FFF2-40B4-BE49-F238E27FC236}">
                <a16:creationId xmlns:a16="http://schemas.microsoft.com/office/drawing/2014/main" id="{B5311F02-C8FF-4256-8B33-89F0E70C530F}"/>
              </a:ext>
            </a:extLst>
          </p:cNvPr>
          <p:cNvPicPr>
            <a:picLocks noChangeAspect="1"/>
          </p:cNvPicPr>
          <p:nvPr/>
        </p:nvPicPr>
        <p:blipFill>
          <a:blip r:embed="rId2"/>
          <a:stretch>
            <a:fillRect/>
          </a:stretch>
        </p:blipFill>
        <p:spPr>
          <a:xfrm>
            <a:off x="990600" y="3872706"/>
            <a:ext cx="7391400" cy="1972194"/>
          </a:xfrm>
          <a:prstGeom prst="rect">
            <a:avLst/>
          </a:prstGeom>
        </p:spPr>
      </p:pic>
    </p:spTree>
    <p:extLst>
      <p:ext uri="{BB962C8B-B14F-4D97-AF65-F5344CB8AC3E}">
        <p14:creationId xmlns:p14="http://schemas.microsoft.com/office/powerpoint/2010/main" val="596298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FF4A-D08D-4698-8525-E2574525D14F}"/>
              </a:ext>
            </a:extLst>
          </p:cNvPr>
          <p:cNvSpPr>
            <a:spLocks noGrp="1"/>
          </p:cNvSpPr>
          <p:nvPr>
            <p:ph type="title"/>
          </p:nvPr>
        </p:nvSpPr>
        <p:spPr/>
        <p:txBody>
          <a:bodyPr/>
          <a:lstStyle/>
          <a:p>
            <a:r>
              <a:rPr lang="en-IN" dirty="0">
                <a:solidFill>
                  <a:srgbClr val="C00000"/>
                </a:solidFill>
                <a:latin typeface="Arial" panose="020B0604020202020204" pitchFamily="34" charset="0"/>
                <a:cs typeface="Arial" panose="020B0604020202020204" pitchFamily="34" charset="0"/>
              </a:rPr>
              <a:t>Result and Discussion</a:t>
            </a:r>
          </a:p>
        </p:txBody>
      </p:sp>
      <p:sp>
        <p:nvSpPr>
          <p:cNvPr id="4" name="Date Placeholder 3">
            <a:extLst>
              <a:ext uri="{FF2B5EF4-FFF2-40B4-BE49-F238E27FC236}">
                <a16:creationId xmlns:a16="http://schemas.microsoft.com/office/drawing/2014/main" id="{81838FD6-8248-4276-B272-BE7FE1D923CA}"/>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5C31F6F4-112E-4CAB-B72B-D38C1651EF6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20E4F5A-DCD5-47BC-85EE-C7A50561E0ED}"/>
              </a:ext>
            </a:extLst>
          </p:cNvPr>
          <p:cNvSpPr>
            <a:spLocks noGrp="1"/>
          </p:cNvSpPr>
          <p:nvPr>
            <p:ph type="sldNum" sz="quarter" idx="12"/>
          </p:nvPr>
        </p:nvSpPr>
        <p:spPr/>
        <p:txBody>
          <a:bodyPr/>
          <a:lstStyle/>
          <a:p>
            <a:fld id="{7B28076C-CE04-4A00-BFAA-A90EA8355859}" type="slidenum">
              <a:rPr lang="en-US" smtClean="0"/>
              <a:pPr/>
              <a:t>16</a:t>
            </a:fld>
            <a:endParaRPr lang="en-US"/>
          </a:p>
        </p:txBody>
      </p:sp>
      <p:sp>
        <p:nvSpPr>
          <p:cNvPr id="9" name="Content Placeholder 8">
            <a:extLst>
              <a:ext uri="{FF2B5EF4-FFF2-40B4-BE49-F238E27FC236}">
                <a16:creationId xmlns:a16="http://schemas.microsoft.com/office/drawing/2014/main" id="{FDF70E6C-CADA-4E96-8B81-A8BD4AF0D35C}"/>
              </a:ext>
            </a:extLst>
          </p:cNvPr>
          <p:cNvSpPr>
            <a:spLocks noGrp="1"/>
          </p:cNvSpPr>
          <p:nvPr>
            <p:ph idx="1"/>
          </p:nvPr>
        </p:nvSpPr>
        <p:spPr/>
        <p:txBody>
          <a:bodyPr>
            <a:normAutofit/>
          </a:bodyPr>
          <a:lstStyle/>
          <a:p>
            <a:pPr>
              <a:lnSpc>
                <a:spcPct val="150000"/>
              </a:lnSpc>
            </a:pPr>
            <a:r>
              <a:rPr lang="en-US" sz="2000" dirty="0">
                <a:latin typeface="Arial" panose="020B0604020202020204" pitchFamily="34" charset="0"/>
                <a:cs typeface="Arial" panose="020B0604020202020204" pitchFamily="34" charset="0"/>
              </a:rPr>
              <a:t>Here we can see that the Logistic Regression comes up as the best algorithm for the rainfall prediction. </a:t>
            </a:r>
            <a:endParaRPr lang="en-IN" sz="20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64B3411C-09A1-448E-88D1-803493E62FCD}"/>
              </a:ext>
            </a:extLst>
          </p:cNvPr>
          <p:cNvPicPr>
            <a:picLocks noChangeAspect="1"/>
          </p:cNvPicPr>
          <p:nvPr/>
        </p:nvPicPr>
        <p:blipFill>
          <a:blip r:embed="rId2"/>
          <a:stretch>
            <a:fillRect/>
          </a:stretch>
        </p:blipFill>
        <p:spPr>
          <a:xfrm>
            <a:off x="876300" y="2819400"/>
            <a:ext cx="7391400" cy="1371600"/>
          </a:xfrm>
          <a:prstGeom prst="rect">
            <a:avLst/>
          </a:prstGeom>
        </p:spPr>
      </p:pic>
    </p:spTree>
    <p:extLst>
      <p:ext uri="{BB962C8B-B14F-4D97-AF65-F5344CB8AC3E}">
        <p14:creationId xmlns:p14="http://schemas.microsoft.com/office/powerpoint/2010/main" val="387101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371601"/>
            <a:ext cx="8153400" cy="4800600"/>
          </a:xfrm>
        </p:spPr>
        <p:txBody>
          <a:bodyPr>
            <a:noAutofit/>
          </a:bodyPr>
          <a:lstStyle/>
          <a:p>
            <a:pPr>
              <a:lnSpc>
                <a:spcPct val="160000"/>
              </a:lnSpc>
            </a:pPr>
            <a:r>
              <a:rPr lang="en-US" sz="2000" dirty="0">
                <a:latin typeface="Arial" panose="020B0604020202020204" pitchFamily="34" charset="0"/>
                <a:cs typeface="Arial" panose="020B0604020202020204" pitchFamily="34" charset="0"/>
              </a:rPr>
              <a:t>This Project has presented a supervised rainfall learning model which used machine learning algorithms to classify rainfall data. We used different machine learning algorithm to check the accuracy of rainfall prediction. </a:t>
            </a:r>
          </a:p>
          <a:p>
            <a:pPr>
              <a:lnSpc>
                <a:spcPct val="160000"/>
              </a:lnSpc>
            </a:pPr>
            <a:r>
              <a:rPr lang="en-US" sz="2000" dirty="0">
                <a:latin typeface="Arial" panose="020B0604020202020204" pitchFamily="34" charset="0"/>
                <a:cs typeface="Arial" panose="020B0604020202020204" pitchFamily="34" charset="0"/>
              </a:rPr>
              <a:t>As the data increases the complexity of that data will increase and for that we are using machine for the better understanding of that data.</a:t>
            </a:r>
          </a:p>
          <a:p>
            <a:pPr>
              <a:lnSpc>
                <a:spcPct val="160000"/>
              </a:lnSpc>
            </a:pPr>
            <a:r>
              <a:rPr lang="en-US" sz="2000" dirty="0">
                <a:latin typeface="Arial" panose="020B0604020202020204" pitchFamily="34" charset="0"/>
                <a:cs typeface="Arial" panose="020B0604020202020204" pitchFamily="34" charset="0"/>
              </a:rPr>
              <a:t>In Weather predictions it’s pretty helpful with good accuracy score and in rainfall also its gives pretty good predictions. </a:t>
            </a:r>
          </a:p>
        </p:txBody>
      </p:sp>
    </p:spTree>
    <p:extLst>
      <p:ext uri="{BB962C8B-B14F-4D97-AF65-F5344CB8AC3E}">
        <p14:creationId xmlns:p14="http://schemas.microsoft.com/office/powerpoint/2010/main" val="542845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1CA-E627-4BDE-AB6C-F2455E1EAD79}"/>
              </a:ext>
            </a:extLst>
          </p:cNvPr>
          <p:cNvSpPr>
            <a:spLocks noGrp="1"/>
          </p:cNvSpPr>
          <p:nvPr>
            <p:ph type="title"/>
          </p:nvPr>
        </p:nvSpPr>
        <p:spPr/>
        <p:txBody>
          <a:bodyPr/>
          <a:lstStyle/>
          <a:p>
            <a:pPr algn="l"/>
            <a:r>
              <a:rPr lang="en-IN" dirty="0">
                <a:solidFill>
                  <a:srgbClr val="C00000"/>
                </a:solidFill>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67C63B46-CD0C-417B-92A1-508FEF60ADE7}"/>
              </a:ext>
            </a:extLst>
          </p:cNvPr>
          <p:cNvSpPr>
            <a:spLocks noGrp="1"/>
          </p:cNvSpPr>
          <p:nvPr>
            <p:ph idx="1"/>
          </p:nvPr>
        </p:nvSpPr>
        <p:spPr>
          <a:xfrm>
            <a:off x="457200" y="1676400"/>
            <a:ext cx="8229600" cy="4679950"/>
          </a:xfrm>
        </p:spPr>
        <p:txBody>
          <a:bodyPr>
            <a:normAutofit/>
          </a:bodyPr>
          <a:lstStyle/>
          <a:p>
            <a:pPr marL="457200" indent="-457200">
              <a:lnSpc>
                <a:spcPct val="150000"/>
              </a:lnSpc>
              <a:buFont typeface="+mj-lt"/>
              <a:buAutoNum type="arabicParenR"/>
            </a:pPr>
            <a:r>
              <a:rPr lang="en-US" sz="2000" dirty="0">
                <a:latin typeface="Arial" panose="020B0604020202020204" pitchFamily="34" charset="0"/>
                <a:cs typeface="Arial" panose="020B0604020202020204" pitchFamily="34" charset="0"/>
              </a:rPr>
              <a:t>https://ukdiss.com/examples/rainfall-prediction-machine-learning.php</a:t>
            </a:r>
          </a:p>
          <a:p>
            <a:pPr marL="457200" indent="-457200">
              <a:lnSpc>
                <a:spcPct val="150000"/>
              </a:lnSpc>
              <a:buFont typeface="+mj-lt"/>
              <a:buAutoNum type="arabicParenR"/>
            </a:pPr>
            <a:r>
              <a:rPr lang="en-US" sz="2000" dirty="0">
                <a:latin typeface="Arial" panose="020B0604020202020204" pitchFamily="34" charset="0"/>
                <a:cs typeface="Arial" panose="020B0604020202020204" pitchFamily="34" charset="0"/>
              </a:rPr>
              <a:t>https://www.kaggle.com/code/ziadshamndy/rain-prediction-analysis-with-85-45-accuracy/notebook</a:t>
            </a:r>
          </a:p>
          <a:p>
            <a:pPr marL="457200" indent="-457200">
              <a:lnSpc>
                <a:spcPct val="150000"/>
              </a:lnSpc>
              <a:buFont typeface="+mj-lt"/>
              <a:buAutoNum type="arabicParenR"/>
            </a:pPr>
            <a:r>
              <a:rPr lang="en-US" sz="2000" dirty="0">
                <a:latin typeface="Arial" panose="020B0604020202020204" pitchFamily="34" charset="0"/>
                <a:cs typeface="Arial" panose="020B0604020202020204" pitchFamily="34" charset="0"/>
              </a:rPr>
              <a:t>https://github.com/Vasanthengineer4949/Rain-Prediction</a:t>
            </a:r>
          </a:p>
          <a:p>
            <a:pPr marL="457200" indent="-457200">
              <a:lnSpc>
                <a:spcPct val="150000"/>
              </a:lnSpc>
              <a:buFont typeface="+mj-lt"/>
              <a:buAutoNum type="arabicParenR"/>
            </a:pPr>
            <a:r>
              <a:rPr lang="en-US" sz="2000" dirty="0">
                <a:latin typeface="Arial" panose="020B0604020202020204" pitchFamily="34" charset="0"/>
                <a:cs typeface="Arial" panose="020B0604020202020204" pitchFamily="34" charset="0"/>
              </a:rPr>
              <a:t>https://www.google.com/</a:t>
            </a:r>
            <a:r>
              <a:rPr lang="en-US" sz="2000" dirty="0" err="1">
                <a:latin typeface="Arial" panose="020B0604020202020204" pitchFamily="34" charset="0"/>
                <a:cs typeface="Arial" panose="020B0604020202020204" pitchFamily="34" charset="0"/>
              </a:rPr>
              <a:t>search?q</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python+modules&amp;rlz</a:t>
            </a:r>
            <a:r>
              <a:rPr lang="en-US" sz="2000" dirty="0">
                <a:latin typeface="Arial" panose="020B0604020202020204" pitchFamily="34" charset="0"/>
                <a:cs typeface="Arial" panose="020B0604020202020204" pitchFamily="34" charset="0"/>
              </a:rPr>
              <a:t>=1C1CHBF_enIN914IN914&amp;oq=</a:t>
            </a:r>
            <a:r>
              <a:rPr lang="en-US" sz="2000" dirty="0" err="1">
                <a:latin typeface="Arial" panose="020B0604020202020204" pitchFamily="34" charset="0"/>
                <a:cs typeface="Arial" panose="020B0604020202020204" pitchFamily="34" charset="0"/>
              </a:rPr>
              <a:t>python+modules&amp;aqs</a:t>
            </a:r>
            <a:r>
              <a:rPr lang="en-US" sz="2000" dirty="0">
                <a:latin typeface="Arial" panose="020B0604020202020204" pitchFamily="34" charset="0"/>
                <a:cs typeface="Arial" panose="020B0604020202020204" pitchFamily="34" charset="0"/>
              </a:rPr>
              <a:t>=chrome..69i57j0i433i512j0i512l4j0i10i512j0i512l3.7884j0j7&amp;sourceid=</a:t>
            </a:r>
            <a:r>
              <a:rPr lang="en-US" sz="2000" dirty="0" err="1">
                <a:latin typeface="Arial" panose="020B0604020202020204" pitchFamily="34" charset="0"/>
                <a:cs typeface="Arial" panose="020B0604020202020204" pitchFamily="34" charset="0"/>
              </a:rPr>
              <a:t>chrome&amp;ie</a:t>
            </a:r>
            <a:r>
              <a:rPr lang="en-US" sz="2000" dirty="0">
                <a:latin typeface="Arial" panose="020B0604020202020204" pitchFamily="34" charset="0"/>
                <a:cs typeface="Arial" panose="020B0604020202020204" pitchFamily="34" charset="0"/>
              </a:rPr>
              <a:t>=UTF-8</a:t>
            </a:r>
          </a:p>
          <a:p>
            <a:pPr marL="457200" indent="-457200">
              <a:lnSpc>
                <a:spcPct val="150000"/>
              </a:lnSpc>
              <a:buFont typeface="+mj-lt"/>
              <a:buAutoNum type="arabicParenR"/>
            </a:pPr>
            <a:endParaRPr lang="en-US" sz="2000" dirty="0">
              <a:latin typeface="Arial" panose="020B0604020202020204" pitchFamily="34" charset="0"/>
              <a:cs typeface="Arial" panose="020B0604020202020204" pitchFamily="34" charset="0"/>
            </a:endParaRPr>
          </a:p>
          <a:p>
            <a:pPr marL="457200" indent="-457200">
              <a:lnSpc>
                <a:spcPct val="150000"/>
              </a:lnSpc>
              <a:buFont typeface="+mj-lt"/>
              <a:buAutoNum type="arabicParenR"/>
            </a:pPr>
            <a:endParaRPr lang="en-US"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16C58490-170C-4B9B-B24E-B27EFF126495}"/>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06341014-ED1F-45D8-9A2E-AE2165E384E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0F0015A-0997-410E-BA12-7D1415491768}"/>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828092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569E-2309-4E2E-9545-7E42C2EA8BE1}"/>
              </a:ext>
            </a:extLst>
          </p:cNvPr>
          <p:cNvSpPr>
            <a:spLocks noGrp="1"/>
          </p:cNvSpPr>
          <p:nvPr>
            <p:ph type="title"/>
          </p:nvPr>
        </p:nvSpPr>
        <p:spPr>
          <a:xfrm>
            <a:off x="298940" y="228600"/>
            <a:ext cx="8616460" cy="1143000"/>
          </a:xfrm>
        </p:spPr>
        <p:txBody>
          <a:bodyPr>
            <a:normAutofit/>
          </a:bodyPr>
          <a:lstStyle/>
          <a:p>
            <a:r>
              <a:rPr lang="en-IN" dirty="0">
                <a:solidFill>
                  <a:srgbClr val="C00000"/>
                </a:solidFill>
                <a:latin typeface="Arial" panose="020B0604020202020204" pitchFamily="34" charset="0"/>
                <a:cs typeface="Arial" panose="020B0604020202020204" pitchFamily="34" charset="0"/>
              </a:rPr>
              <a:t>Prediction of Rainfall</a:t>
            </a:r>
          </a:p>
        </p:txBody>
      </p:sp>
      <p:pic>
        <p:nvPicPr>
          <p:cNvPr id="7" name="Content Placeholder 6">
            <a:extLst>
              <a:ext uri="{FF2B5EF4-FFF2-40B4-BE49-F238E27FC236}">
                <a16:creationId xmlns:a16="http://schemas.microsoft.com/office/drawing/2014/main" id="{8889C37F-72DA-4C5E-A0AA-7A6A5C15CFF4}"/>
              </a:ext>
            </a:extLst>
          </p:cNvPr>
          <p:cNvPicPr>
            <a:picLocks noGrp="1" noChangeAspect="1"/>
          </p:cNvPicPr>
          <p:nvPr>
            <p:ph idx="1"/>
          </p:nvPr>
        </p:nvPicPr>
        <p:blipFill>
          <a:blip r:embed="rId2"/>
          <a:stretch>
            <a:fillRect/>
          </a:stretch>
        </p:blipFill>
        <p:spPr>
          <a:xfrm>
            <a:off x="2057400" y="2115345"/>
            <a:ext cx="4953000" cy="3218656"/>
          </a:xfrm>
          <a:prstGeom prst="rect">
            <a:avLst/>
          </a:prstGeom>
        </p:spPr>
      </p:pic>
      <p:sp>
        <p:nvSpPr>
          <p:cNvPr id="4" name="Date Placeholder 3">
            <a:extLst>
              <a:ext uri="{FF2B5EF4-FFF2-40B4-BE49-F238E27FC236}">
                <a16:creationId xmlns:a16="http://schemas.microsoft.com/office/drawing/2014/main" id="{44391D6C-EB60-4A72-8F59-BD1471BC1DE4}"/>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62E57FA9-5E9A-4DC3-BA95-69C9D4E05BA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B2F232E-053F-48A4-AA8B-B609335E8435}"/>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833627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normAutofit lnSpcReduction="10000"/>
          </a:bodyPr>
          <a:lstStyle/>
          <a:p>
            <a:pPr>
              <a:lnSpc>
                <a:spcPct val="150000"/>
              </a:lnSpc>
            </a:pPr>
            <a:r>
              <a:rPr lang="en-US" sz="2000" dirty="0">
                <a:latin typeface="Arial" pitchFamily="34" charset="0"/>
                <a:cs typeface="Arial" pitchFamily="34" charset="0"/>
              </a:rPr>
              <a:t>Course Certificate</a:t>
            </a:r>
          </a:p>
          <a:p>
            <a:pPr>
              <a:lnSpc>
                <a:spcPct val="150000"/>
              </a:lnSpc>
            </a:pPr>
            <a:r>
              <a:rPr lang="en-US" sz="2000" dirty="0">
                <a:latin typeface="Arial" pitchFamily="34" charset="0"/>
                <a:cs typeface="Arial" pitchFamily="34" charset="0"/>
              </a:rPr>
              <a:t>Introduction</a:t>
            </a:r>
          </a:p>
          <a:p>
            <a:pPr>
              <a:lnSpc>
                <a:spcPct val="150000"/>
              </a:lnSpc>
            </a:pPr>
            <a:r>
              <a:rPr lang="en-US" sz="2000" dirty="0">
                <a:latin typeface="Arial" pitchFamily="34" charset="0"/>
                <a:cs typeface="Arial" pitchFamily="34" charset="0"/>
              </a:rPr>
              <a:t>Objectives</a:t>
            </a:r>
          </a:p>
          <a:p>
            <a:pPr>
              <a:lnSpc>
                <a:spcPct val="150000"/>
              </a:lnSpc>
            </a:pPr>
            <a:r>
              <a:rPr lang="en-US" sz="2000" dirty="0">
                <a:latin typeface="Arial" pitchFamily="34" charset="0"/>
                <a:cs typeface="Arial" pitchFamily="34" charset="0"/>
              </a:rPr>
              <a:t>System Architecture</a:t>
            </a:r>
          </a:p>
          <a:p>
            <a:pPr>
              <a:lnSpc>
                <a:spcPct val="150000"/>
              </a:lnSpc>
            </a:pPr>
            <a:r>
              <a:rPr lang="en-US" sz="2000" dirty="0">
                <a:latin typeface="Arial" pitchFamily="34" charset="0"/>
                <a:cs typeface="Arial" pitchFamily="34" charset="0"/>
              </a:rPr>
              <a:t>Module Implementation</a:t>
            </a:r>
          </a:p>
          <a:p>
            <a:pPr>
              <a:lnSpc>
                <a:spcPct val="150000"/>
              </a:lnSpc>
            </a:pPr>
            <a:r>
              <a:rPr lang="en-US" sz="2000" dirty="0">
                <a:latin typeface="Arial" pitchFamily="34" charset="0"/>
                <a:cs typeface="Arial" pitchFamily="34" charset="0"/>
              </a:rPr>
              <a:t>Methodology- Snapshots</a:t>
            </a:r>
          </a:p>
          <a:p>
            <a:pPr>
              <a:lnSpc>
                <a:spcPct val="150000"/>
              </a:lnSpc>
            </a:pPr>
            <a:r>
              <a:rPr lang="en-US" sz="2000" dirty="0">
                <a:latin typeface="Arial" pitchFamily="34" charset="0"/>
                <a:cs typeface="Arial" pitchFamily="34" charset="0"/>
              </a:rPr>
              <a:t>Results and Discussions</a:t>
            </a:r>
          </a:p>
          <a:p>
            <a:pPr>
              <a:lnSpc>
                <a:spcPct val="150000"/>
              </a:lnSpc>
            </a:pPr>
            <a:r>
              <a:rPr lang="en-US" sz="2000" dirty="0">
                <a:latin typeface="Arial" pitchFamily="34" charset="0"/>
                <a:cs typeface="Arial" pitchFamily="34" charset="0"/>
              </a:rPr>
              <a:t>Conclusion &amp; Future work</a:t>
            </a:r>
          </a:p>
          <a:p>
            <a:pPr>
              <a:lnSpc>
                <a:spcPct val="150000"/>
              </a:lnSpc>
            </a:pPr>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10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C762-0CA0-4C13-9C2D-DF955FC0598A}"/>
              </a:ext>
            </a:extLst>
          </p:cNvPr>
          <p:cNvSpPr>
            <a:spLocks noGrp="1"/>
          </p:cNvSpPr>
          <p:nvPr>
            <p:ph type="title"/>
          </p:nvPr>
        </p:nvSpPr>
        <p:spPr>
          <a:xfrm>
            <a:off x="298940" y="228600"/>
            <a:ext cx="8540260" cy="1143000"/>
          </a:xfrm>
        </p:spPr>
        <p:txBody>
          <a:bodyPr>
            <a:normAutofit/>
          </a:bodyPr>
          <a:lstStyle/>
          <a:p>
            <a:r>
              <a:rPr lang="en-IN" dirty="0">
                <a:solidFill>
                  <a:srgbClr val="C00000"/>
                </a:solidFill>
                <a:latin typeface="Arial" panose="020B0604020202020204" pitchFamily="34" charset="0"/>
                <a:cs typeface="Arial" panose="020B0604020202020204" pitchFamily="34" charset="0"/>
              </a:rPr>
              <a:t>Prediction of Rainfall</a:t>
            </a:r>
          </a:p>
        </p:txBody>
      </p:sp>
      <p:sp>
        <p:nvSpPr>
          <p:cNvPr id="4" name="Date Placeholder 3">
            <a:extLst>
              <a:ext uri="{FF2B5EF4-FFF2-40B4-BE49-F238E27FC236}">
                <a16:creationId xmlns:a16="http://schemas.microsoft.com/office/drawing/2014/main" id="{DA392946-831B-4302-A00B-4829DF4D0180}"/>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3B1F4A0C-5A65-488B-AF4E-22808769081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AFC8C702-FF22-4CBB-B1DD-F2C8F4555496}"/>
              </a:ext>
            </a:extLst>
          </p:cNvPr>
          <p:cNvSpPr>
            <a:spLocks noGrp="1"/>
          </p:cNvSpPr>
          <p:nvPr>
            <p:ph type="sldNum" sz="quarter" idx="12"/>
          </p:nvPr>
        </p:nvSpPr>
        <p:spPr/>
        <p:txBody>
          <a:bodyPr/>
          <a:lstStyle/>
          <a:p>
            <a:fld id="{7B28076C-CE04-4A00-BFAA-A90EA8355859}" type="slidenum">
              <a:rPr lang="en-US" smtClean="0"/>
              <a:pPr/>
              <a:t>20</a:t>
            </a:fld>
            <a:endParaRPr lang="en-US"/>
          </a:p>
        </p:txBody>
      </p:sp>
      <p:pic>
        <p:nvPicPr>
          <p:cNvPr id="8" name="Content Placeholder 7">
            <a:extLst>
              <a:ext uri="{FF2B5EF4-FFF2-40B4-BE49-F238E27FC236}">
                <a16:creationId xmlns:a16="http://schemas.microsoft.com/office/drawing/2014/main" id="{10BB0708-B593-457A-BFD6-9056BD112A46}"/>
              </a:ext>
            </a:extLst>
          </p:cNvPr>
          <p:cNvPicPr>
            <a:picLocks noGrp="1" noChangeAspect="1"/>
          </p:cNvPicPr>
          <p:nvPr>
            <p:ph idx="1"/>
          </p:nvPr>
        </p:nvPicPr>
        <p:blipFill>
          <a:blip r:embed="rId2"/>
          <a:stretch>
            <a:fillRect/>
          </a:stretch>
        </p:blipFill>
        <p:spPr>
          <a:xfrm>
            <a:off x="1101970" y="2211387"/>
            <a:ext cx="6934200" cy="3333750"/>
          </a:xfrm>
          <a:prstGeom prst="rect">
            <a:avLst/>
          </a:prstGeom>
        </p:spPr>
      </p:pic>
    </p:spTree>
    <p:extLst>
      <p:ext uri="{BB962C8B-B14F-4D97-AF65-F5344CB8AC3E}">
        <p14:creationId xmlns:p14="http://schemas.microsoft.com/office/powerpoint/2010/main" val="321941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57200" y="1447801"/>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000" dirty="0">
                <a:latin typeface="Arial" pitchFamily="34" charset="0"/>
                <a:cs typeface="Arial" pitchFamily="34" charset="0"/>
              </a:rPr>
              <a:t>Prediction of Rainfall using Machine Learning algorithm which gives the best results for people to predict the rainfall.</a:t>
            </a:r>
          </a:p>
          <a:p>
            <a:pPr algn="just">
              <a:lnSpc>
                <a:spcPct val="150000"/>
              </a:lnSpc>
            </a:pPr>
            <a:r>
              <a:rPr lang="en-US" sz="2000" b="1" dirty="0">
                <a:latin typeface="Arial" pitchFamily="34" charset="0"/>
                <a:cs typeface="Arial" pitchFamily="34" charset="0"/>
              </a:rPr>
              <a:t>Logistic Regression - </a:t>
            </a:r>
            <a:r>
              <a:rPr lang="en-US" sz="2000" dirty="0">
                <a:latin typeface="Arial" pitchFamily="34" charset="0"/>
                <a:cs typeface="Arial" pitchFamily="34" charset="0"/>
              </a:rPr>
              <a:t>Logistic regression is a statistical analysis method to predict a binary outcome, such as yes or no, based on prior observations of a data set. </a:t>
            </a:r>
          </a:p>
          <a:p>
            <a:pPr algn="just">
              <a:lnSpc>
                <a:spcPct val="150000"/>
              </a:lnSpc>
            </a:pPr>
            <a:r>
              <a:rPr lang="en-US" sz="2000" dirty="0">
                <a:latin typeface="Arial" pitchFamily="34" charset="0"/>
                <a:cs typeface="Arial" pitchFamily="34" charset="0"/>
              </a:rPr>
              <a:t> For the dataset which is collected by me from Kaggle, on comparing accuracy of different algorithms like random forest and logistic regression, it is shown that logistic regression gives best accuracy and result for that dataset. </a:t>
            </a:r>
          </a:p>
          <a:p>
            <a:pPr algn="just">
              <a:lnSpc>
                <a:spcPct val="150000"/>
              </a:lnSpc>
            </a:pPr>
            <a:endParaRPr lang="en-US" sz="2000" dirty="0">
              <a:latin typeface="Arial" pitchFamily="34" charset="0"/>
              <a:cs typeface="Arial" pitchFamily="34" charset="0"/>
            </a:endParaRPr>
          </a:p>
          <a:p>
            <a:pPr algn="just"/>
            <a:endParaRPr lang="en-US" sz="2000" dirty="0">
              <a:latin typeface="Arial" pitchFamily="34" charset="0"/>
              <a:cs typeface="Arial" pitchFamily="34" charset="0"/>
            </a:endParaRPr>
          </a:p>
          <a:p>
            <a:pPr algn="just"/>
            <a:endParaRPr lang="en-US" sz="20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533400" y="1828800"/>
            <a:ext cx="8153400" cy="4038600"/>
          </a:xfrm>
        </p:spPr>
        <p:txBody>
          <a:bodyPr/>
          <a:lstStyle/>
          <a:p>
            <a:pPr algn="just">
              <a:lnSpc>
                <a:spcPct val="150000"/>
              </a:lnSpc>
            </a:pPr>
            <a:r>
              <a:rPr lang="en-US" sz="2000" dirty="0">
                <a:latin typeface="Arial" panose="020B0604020202020204" pitchFamily="34" charset="0"/>
                <a:cs typeface="Arial" panose="020B0604020202020204" pitchFamily="34" charset="0"/>
              </a:rPr>
              <a:t>To use Logistic Regression for predicting best and accurate results.</a:t>
            </a:r>
          </a:p>
          <a:p>
            <a:pPr algn="just">
              <a:lnSpc>
                <a:spcPct val="150000"/>
              </a:lnSpc>
            </a:pPr>
            <a:r>
              <a:rPr lang="en-US" sz="2000" dirty="0">
                <a:latin typeface="Arial" panose="020B0604020202020204" pitchFamily="34" charset="0"/>
                <a:cs typeface="Arial" panose="020B0604020202020204" pitchFamily="34" charset="0"/>
              </a:rPr>
              <a:t>Using python programming language and NumPy, pandas, matplotlib, </a:t>
            </a:r>
            <a:r>
              <a:rPr lang="en-US" sz="2000" dirty="0" err="1">
                <a:latin typeface="Arial" panose="020B0604020202020204" pitchFamily="34" charset="0"/>
                <a:cs typeface="Arial" panose="020B0604020202020204" pitchFamily="34" charset="0"/>
              </a:rPr>
              <a:t>sklearn</a:t>
            </a:r>
            <a:r>
              <a:rPr lang="en-US" sz="2000" dirty="0">
                <a:latin typeface="Arial" panose="020B0604020202020204" pitchFamily="34" charset="0"/>
                <a:cs typeface="Arial" panose="020B0604020202020204" pitchFamily="34" charset="0"/>
              </a:rPr>
              <a:t> as the libraries used to pre-process, visualize and train the models for prediction. </a:t>
            </a:r>
          </a:p>
          <a:p>
            <a:pPr algn="just">
              <a:lnSpc>
                <a:spcPct val="150000"/>
              </a:lnSpc>
            </a:pPr>
            <a:r>
              <a:rPr lang="en-US" sz="2000" dirty="0">
                <a:latin typeface="Arial" panose="020B0604020202020204" pitchFamily="34" charset="0"/>
                <a:cs typeface="Arial" panose="020B0604020202020204" pitchFamily="34" charset="0"/>
              </a:rPr>
              <a:t>Logistic regression aims to measure the relationship between a categorical dependent variable and one or more independent variables (usually continuous) by plotting the dependent variables' probability scores.</a:t>
            </a:r>
          </a:p>
          <a:p>
            <a:pPr algn="just">
              <a:lnSpc>
                <a:spcPct val="80000"/>
              </a:lnSpc>
            </a:pPr>
            <a:endParaRPr lang="en-US" sz="2000" dirty="0">
              <a:latin typeface="Arial" panose="020B0604020202020204" pitchFamily="34" charset="0"/>
              <a:cs typeface="Arial" panose="020B0604020202020204" pitchFamily="34" charset="0"/>
            </a:endParaRPr>
          </a:p>
          <a:p>
            <a:pPr algn="just"/>
            <a:endParaRPr lang="en-US" sz="2800" dirty="0">
              <a:latin typeface="Arial" pitchFamily="34" charset="0"/>
              <a:cs typeface="Arial" pitchFamily="34" charset="0"/>
            </a:endParaRPr>
          </a:p>
          <a:p>
            <a:pPr algn="just"/>
            <a:endParaRPr lang="en-US" sz="2800"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D577-790D-4DD9-88C0-7C6A84D97A9A}"/>
              </a:ext>
            </a:extLst>
          </p:cNvPr>
          <p:cNvSpPr>
            <a:spLocks noGrp="1"/>
          </p:cNvSpPr>
          <p:nvPr>
            <p:ph type="title"/>
          </p:nvPr>
        </p:nvSpPr>
        <p:spPr/>
        <p:txBody>
          <a:bodyPr/>
          <a:lstStyle/>
          <a:p>
            <a:r>
              <a:rPr lang="en-IN" dirty="0">
                <a:solidFill>
                  <a:srgbClr val="C00000"/>
                </a:solidFill>
                <a:latin typeface="Arial" panose="020B0604020202020204" pitchFamily="34" charset="0"/>
                <a:cs typeface="Arial" panose="020B0604020202020204" pitchFamily="34" charset="0"/>
              </a:rPr>
              <a:t>System Architecture</a:t>
            </a:r>
          </a:p>
        </p:txBody>
      </p:sp>
      <p:sp>
        <p:nvSpPr>
          <p:cNvPr id="4" name="Date Placeholder 3">
            <a:extLst>
              <a:ext uri="{FF2B5EF4-FFF2-40B4-BE49-F238E27FC236}">
                <a16:creationId xmlns:a16="http://schemas.microsoft.com/office/drawing/2014/main" id="{BF571EB6-2958-4677-938A-20F4C78CD3EC}"/>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BC6CB549-2678-464D-BCFD-5B15CC3969C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A6DE2E28-89AC-4D3B-812F-30C04338ABCC}"/>
              </a:ext>
            </a:extLst>
          </p:cNvPr>
          <p:cNvSpPr>
            <a:spLocks noGrp="1"/>
          </p:cNvSpPr>
          <p:nvPr>
            <p:ph type="sldNum" sz="quarter" idx="12"/>
          </p:nvPr>
        </p:nvSpPr>
        <p:spPr/>
        <p:txBody>
          <a:bodyPr/>
          <a:lstStyle/>
          <a:p>
            <a:fld id="{7B28076C-CE04-4A00-BFAA-A90EA8355859}" type="slidenum">
              <a:rPr lang="en-US" smtClean="0"/>
              <a:pPr/>
              <a:t>6</a:t>
            </a:fld>
            <a:endParaRPr lang="en-US"/>
          </a:p>
        </p:txBody>
      </p:sp>
      <p:pic>
        <p:nvPicPr>
          <p:cNvPr id="9" name="Content Placeholder 8">
            <a:extLst>
              <a:ext uri="{FF2B5EF4-FFF2-40B4-BE49-F238E27FC236}">
                <a16:creationId xmlns:a16="http://schemas.microsoft.com/office/drawing/2014/main" id="{7C2B5DBF-C8DC-48AD-937A-B2E5F1841881}"/>
              </a:ext>
            </a:extLst>
          </p:cNvPr>
          <p:cNvPicPr>
            <a:picLocks noGrp="1" noChangeAspect="1"/>
          </p:cNvPicPr>
          <p:nvPr>
            <p:ph idx="1"/>
          </p:nvPr>
        </p:nvPicPr>
        <p:blipFill>
          <a:blip r:embed="rId2"/>
          <a:stretch>
            <a:fillRect/>
          </a:stretch>
        </p:blipFill>
        <p:spPr>
          <a:xfrm>
            <a:off x="1752601" y="1600200"/>
            <a:ext cx="5715000" cy="4525963"/>
          </a:xfrm>
          <a:prstGeom prst="rect">
            <a:avLst/>
          </a:prstGeom>
        </p:spPr>
      </p:pic>
    </p:spTree>
    <p:extLst>
      <p:ext uri="{BB962C8B-B14F-4D97-AF65-F5344CB8AC3E}">
        <p14:creationId xmlns:p14="http://schemas.microsoft.com/office/powerpoint/2010/main" val="215501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0D8A-FCA2-4CD9-AE81-8A17DB4F2327}"/>
              </a:ext>
            </a:extLst>
          </p:cNvPr>
          <p:cNvSpPr>
            <a:spLocks noGrp="1"/>
          </p:cNvSpPr>
          <p:nvPr>
            <p:ph type="title"/>
          </p:nvPr>
        </p:nvSpPr>
        <p:spPr/>
        <p:txBody>
          <a:bodyPr>
            <a:normAutofit/>
          </a:bodyPr>
          <a:lstStyle/>
          <a:p>
            <a:r>
              <a:rPr lang="en-IN" sz="4000" dirty="0">
                <a:solidFill>
                  <a:srgbClr val="C00000"/>
                </a:solidFill>
                <a:latin typeface="Arial" panose="020B0604020202020204" pitchFamily="34" charset="0"/>
                <a:cs typeface="Arial" panose="020B0604020202020204" pitchFamily="34" charset="0"/>
              </a:rPr>
              <a:t>Project Implementation</a:t>
            </a:r>
          </a:p>
        </p:txBody>
      </p:sp>
      <p:sp>
        <p:nvSpPr>
          <p:cNvPr id="3" name="Content Placeholder 2">
            <a:extLst>
              <a:ext uri="{FF2B5EF4-FFF2-40B4-BE49-F238E27FC236}">
                <a16:creationId xmlns:a16="http://schemas.microsoft.com/office/drawing/2014/main" id="{B643E47E-B935-48F4-8DF1-E3DA33E2E7EC}"/>
              </a:ext>
            </a:extLst>
          </p:cNvPr>
          <p:cNvSpPr>
            <a:spLocks noGrp="1"/>
          </p:cNvSpPr>
          <p:nvPr>
            <p:ph idx="1"/>
          </p:nvPr>
        </p:nvSpPr>
        <p:spPr/>
        <p:txBody>
          <a:bodyPr>
            <a:normAutofit/>
          </a:bodyPr>
          <a:lstStyle/>
          <a:p>
            <a:pPr>
              <a:lnSpc>
                <a:spcPct val="150000"/>
              </a:lnSpc>
            </a:pPr>
            <a:r>
              <a:rPr lang="en-IN" sz="2000" b="1" dirty="0">
                <a:latin typeface="Arial" panose="020B0604020202020204" pitchFamily="34" charset="0"/>
                <a:cs typeface="Arial" panose="020B0604020202020204" pitchFamily="34" charset="0"/>
              </a:rPr>
              <a:t>LOGISTIC REGRESSION </a:t>
            </a:r>
            <a:r>
              <a:rPr lang="en-IN"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It is used for predicting the categorical dependent variable using a    given set of independent variables. Therefore, the outcome must be a categorical or discrete value. It can be either Yes or No, 0 or 1, true or False.</a:t>
            </a:r>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r>
              <a:rPr lang="en-US" sz="2000" b="1" dirty="0">
                <a:latin typeface="Arial" panose="020B0604020202020204" pitchFamily="34" charset="0"/>
                <a:cs typeface="Arial" panose="020B0604020202020204" pitchFamily="34" charset="0"/>
              </a:rPr>
              <a:t>EQUATION FOR LOGISTIC REGRESSION</a:t>
            </a:r>
          </a:p>
          <a:p>
            <a:pPr marL="0" indent="0">
              <a:lnSpc>
                <a:spcPct val="150000"/>
              </a:lnSpc>
              <a:buNone/>
            </a:pP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F5FF488F-A066-472E-BCF6-FBF89888C900}"/>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CC28DB65-4EC1-48E9-9EA5-241DC9AADBE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360F7B2-90DA-4DA6-B862-2CA78704B627}"/>
              </a:ext>
            </a:extLst>
          </p:cNvPr>
          <p:cNvSpPr>
            <a:spLocks noGrp="1"/>
          </p:cNvSpPr>
          <p:nvPr>
            <p:ph type="sldNum" sz="quarter" idx="12"/>
          </p:nvPr>
        </p:nvSpPr>
        <p:spPr/>
        <p:txBody>
          <a:bodyPr/>
          <a:lstStyle/>
          <a:p>
            <a:fld id="{7B28076C-CE04-4A00-BFAA-A90EA8355859}" type="slidenum">
              <a:rPr lang="en-US" smtClean="0"/>
              <a:pPr/>
              <a:t>7</a:t>
            </a:fld>
            <a:endParaRPr lang="en-US"/>
          </a:p>
        </p:txBody>
      </p:sp>
      <p:pic>
        <p:nvPicPr>
          <p:cNvPr id="7" name="Picture 6">
            <a:extLst>
              <a:ext uri="{FF2B5EF4-FFF2-40B4-BE49-F238E27FC236}">
                <a16:creationId xmlns:a16="http://schemas.microsoft.com/office/drawing/2014/main" id="{401D7FA5-CE4C-4523-9236-0224A648EE22}"/>
              </a:ext>
            </a:extLst>
          </p:cNvPr>
          <p:cNvPicPr>
            <a:picLocks noChangeAspect="1"/>
          </p:cNvPicPr>
          <p:nvPr/>
        </p:nvPicPr>
        <p:blipFill>
          <a:blip r:embed="rId2"/>
          <a:stretch>
            <a:fillRect/>
          </a:stretch>
        </p:blipFill>
        <p:spPr>
          <a:xfrm>
            <a:off x="1905000" y="4780576"/>
            <a:ext cx="5029200" cy="954447"/>
          </a:xfrm>
          <a:prstGeom prst="rect">
            <a:avLst/>
          </a:prstGeom>
        </p:spPr>
      </p:pic>
    </p:spTree>
    <p:extLst>
      <p:ext uri="{BB962C8B-B14F-4D97-AF65-F5344CB8AC3E}">
        <p14:creationId xmlns:p14="http://schemas.microsoft.com/office/powerpoint/2010/main" val="169621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79CC-BF0D-48D2-9810-EA2A4D37BC40}"/>
              </a:ext>
            </a:extLst>
          </p:cNvPr>
          <p:cNvSpPr>
            <a:spLocks noGrp="1"/>
          </p:cNvSpPr>
          <p:nvPr>
            <p:ph type="title"/>
          </p:nvPr>
        </p:nvSpPr>
        <p:spPr/>
        <p:txBody>
          <a:bodyPr>
            <a:normAutofit/>
          </a:bodyPr>
          <a:lstStyle/>
          <a:p>
            <a:r>
              <a:rPr lang="en-IN" dirty="0">
                <a:solidFill>
                  <a:srgbClr val="C00000"/>
                </a:solidFill>
                <a:latin typeface="Arial" panose="020B0604020202020204" pitchFamily="34" charset="0"/>
                <a:cs typeface="Arial" panose="020B0604020202020204" pitchFamily="34" charset="0"/>
              </a:rPr>
              <a:t>Logistic Regression</a:t>
            </a:r>
          </a:p>
        </p:txBody>
      </p:sp>
      <p:sp>
        <p:nvSpPr>
          <p:cNvPr id="4" name="Date Placeholder 3">
            <a:extLst>
              <a:ext uri="{FF2B5EF4-FFF2-40B4-BE49-F238E27FC236}">
                <a16:creationId xmlns:a16="http://schemas.microsoft.com/office/drawing/2014/main" id="{6157ED0F-39AF-44AF-A36B-FEDD5D39ABFF}"/>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D1BC37B7-7400-4A0B-8961-6A1197D6653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305E64D-CD61-4468-B704-ECF9ABE63E0A}"/>
              </a:ext>
            </a:extLst>
          </p:cNvPr>
          <p:cNvSpPr>
            <a:spLocks noGrp="1"/>
          </p:cNvSpPr>
          <p:nvPr>
            <p:ph type="sldNum" sz="quarter" idx="12"/>
          </p:nvPr>
        </p:nvSpPr>
        <p:spPr/>
        <p:txBody>
          <a:bodyPr/>
          <a:lstStyle/>
          <a:p>
            <a:fld id="{7B28076C-CE04-4A00-BFAA-A90EA8355859}" type="slidenum">
              <a:rPr lang="en-US" smtClean="0"/>
              <a:pPr/>
              <a:t>8</a:t>
            </a:fld>
            <a:endParaRPr lang="en-US"/>
          </a:p>
        </p:txBody>
      </p:sp>
      <p:sp>
        <p:nvSpPr>
          <p:cNvPr id="11" name="Content Placeholder 10">
            <a:extLst>
              <a:ext uri="{FF2B5EF4-FFF2-40B4-BE49-F238E27FC236}">
                <a16:creationId xmlns:a16="http://schemas.microsoft.com/office/drawing/2014/main" id="{A8D90976-001A-41FF-A3F1-5A5DA7EF9530}"/>
              </a:ext>
            </a:extLst>
          </p:cNvPr>
          <p:cNvSpPr>
            <a:spLocks noGrp="1"/>
          </p:cNvSpPr>
          <p:nvPr>
            <p:ph idx="1"/>
          </p:nvPr>
        </p:nvSpPr>
        <p:spPr/>
        <p:txBody>
          <a:bodyPr>
            <a:normAutofit/>
          </a:bodyPr>
          <a:lstStyle/>
          <a:p>
            <a:pPr>
              <a:lnSpc>
                <a:spcPct val="150000"/>
              </a:lnSpc>
            </a:pPr>
            <a:r>
              <a:rPr lang="en-US" sz="2000" dirty="0">
                <a:latin typeface="Arial" panose="020B0604020202020204" pitchFamily="34" charset="0"/>
                <a:cs typeface="Arial" panose="020B0604020202020204" pitchFamily="34" charset="0"/>
              </a:rPr>
              <a:t>We have a concept called Decision Boundary(</a:t>
            </a:r>
            <a:r>
              <a:rPr lang="en-US" sz="2000" dirty="0" err="1">
                <a:latin typeface="Arial" panose="020B0604020202020204" pitchFamily="34" charset="0"/>
                <a:cs typeface="Arial" panose="020B0604020202020204" pitchFamily="34" charset="0"/>
              </a:rPr>
              <a:t>db</a:t>
            </a:r>
            <a:r>
              <a:rPr lang="en-US" sz="2000" dirty="0">
                <a:latin typeface="Arial" panose="020B0604020202020204" pitchFamily="34" charset="0"/>
                <a:cs typeface="Arial" panose="020B0604020202020204" pitchFamily="34" charset="0"/>
              </a:rPr>
              <a:t>) in Logistic regression. This is a line which splits from one class to other class. By default </a:t>
            </a:r>
            <a:r>
              <a:rPr lang="en-US" sz="2000" dirty="0" err="1">
                <a:latin typeface="Arial" panose="020B0604020202020204" pitchFamily="34" charset="0"/>
                <a:cs typeface="Arial" panose="020B0604020202020204" pitchFamily="34" charset="0"/>
              </a:rPr>
              <a:t>db</a:t>
            </a:r>
            <a:r>
              <a:rPr lang="en-US" sz="2000" dirty="0">
                <a:latin typeface="Arial" panose="020B0604020202020204" pitchFamily="34" charset="0"/>
                <a:cs typeface="Arial" panose="020B0604020202020204" pitchFamily="34" charset="0"/>
              </a:rPr>
              <a:t> will be 0.5 , the process goes like if the resultant data are less than (</a:t>
            </a:r>
            <a:r>
              <a:rPr lang="en-US" sz="2000" dirty="0" err="1">
                <a:latin typeface="Arial" panose="020B0604020202020204" pitchFamily="34" charset="0"/>
                <a:cs typeface="Arial" panose="020B0604020202020204" pitchFamily="34" charset="0"/>
              </a:rPr>
              <a:t>db</a:t>
            </a:r>
            <a:r>
              <a:rPr lang="en-US" sz="2000" dirty="0">
                <a:latin typeface="Arial" panose="020B0604020202020204" pitchFamily="34" charset="0"/>
                <a:cs typeface="Arial" panose="020B0604020202020204" pitchFamily="34" charset="0"/>
              </a:rPr>
              <a:t>)0.5 it can be classified as 0 &amp; if data are greater than (</a:t>
            </a:r>
            <a:r>
              <a:rPr lang="en-US" sz="2000" dirty="0" err="1">
                <a:latin typeface="Arial" panose="020B0604020202020204" pitchFamily="34" charset="0"/>
                <a:cs typeface="Arial" panose="020B0604020202020204" pitchFamily="34" charset="0"/>
              </a:rPr>
              <a:t>db</a:t>
            </a:r>
            <a:r>
              <a:rPr lang="en-US" sz="2000" dirty="0">
                <a:latin typeface="Arial" panose="020B0604020202020204" pitchFamily="34" charset="0"/>
                <a:cs typeface="Arial" panose="020B0604020202020204" pitchFamily="34" charset="0"/>
              </a:rPr>
              <a:t>)0.5 it is 1 and vice versa.</a:t>
            </a:r>
          </a:p>
          <a:p>
            <a:pPr>
              <a:lnSpc>
                <a:spcPct val="150000"/>
              </a:lnSpc>
            </a:pPr>
            <a:endParaRPr lang="en-IN" sz="20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D9B01D9D-C591-4ADD-9D70-63FE06FC3E18}"/>
              </a:ext>
            </a:extLst>
          </p:cNvPr>
          <p:cNvPicPr>
            <a:picLocks noChangeAspect="1"/>
          </p:cNvPicPr>
          <p:nvPr/>
        </p:nvPicPr>
        <p:blipFill>
          <a:blip r:embed="rId2"/>
          <a:stretch>
            <a:fillRect/>
          </a:stretch>
        </p:blipFill>
        <p:spPr>
          <a:xfrm>
            <a:off x="2532711" y="3863181"/>
            <a:ext cx="4078577" cy="2505673"/>
          </a:xfrm>
          <a:prstGeom prst="rect">
            <a:avLst/>
          </a:prstGeom>
        </p:spPr>
      </p:pic>
    </p:spTree>
    <p:extLst>
      <p:ext uri="{BB962C8B-B14F-4D97-AF65-F5344CB8AC3E}">
        <p14:creationId xmlns:p14="http://schemas.microsoft.com/office/powerpoint/2010/main" val="328626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9E4D-5D2D-46C1-A588-9BCC6E43C5C1}"/>
              </a:ext>
            </a:extLst>
          </p:cNvPr>
          <p:cNvSpPr>
            <a:spLocks noGrp="1"/>
          </p:cNvSpPr>
          <p:nvPr>
            <p:ph type="title"/>
          </p:nvPr>
        </p:nvSpPr>
        <p:spPr/>
        <p:txBody>
          <a:bodyPr/>
          <a:lstStyle/>
          <a:p>
            <a:r>
              <a:rPr lang="en-IN" dirty="0">
                <a:solidFill>
                  <a:srgbClr val="C00000"/>
                </a:solidFill>
                <a:latin typeface="Arial" panose="020B0604020202020204" pitchFamily="34" charset="0"/>
                <a:cs typeface="Arial" panose="020B0604020202020204" pitchFamily="34" charset="0"/>
              </a:rPr>
              <a:t>Module Implementation</a:t>
            </a:r>
          </a:p>
        </p:txBody>
      </p:sp>
      <p:sp>
        <p:nvSpPr>
          <p:cNvPr id="3" name="Content Placeholder 2">
            <a:extLst>
              <a:ext uri="{FF2B5EF4-FFF2-40B4-BE49-F238E27FC236}">
                <a16:creationId xmlns:a16="http://schemas.microsoft.com/office/drawing/2014/main" id="{25F635F4-BE52-43DB-986C-CE8A9601DC01}"/>
              </a:ext>
            </a:extLst>
          </p:cNvPr>
          <p:cNvSpPr>
            <a:spLocks noGrp="1"/>
          </p:cNvSpPr>
          <p:nvPr>
            <p:ph idx="1"/>
          </p:nvPr>
        </p:nvSpPr>
        <p:spPr>
          <a:xfrm>
            <a:off x="457200" y="1371600"/>
            <a:ext cx="8229600" cy="4984750"/>
          </a:xfrm>
        </p:spPr>
        <p:txBody>
          <a:bodyPr>
            <a:normAutofit fontScale="92500" lnSpcReduction="20000"/>
          </a:bodyPr>
          <a:lstStyle/>
          <a:p>
            <a:pPr>
              <a:lnSpc>
                <a:spcPct val="150000"/>
              </a:lnSpc>
            </a:pPr>
            <a:r>
              <a:rPr lang="en-US" sz="2200" b="1" dirty="0">
                <a:latin typeface="Arial" panose="020B0604020202020204" pitchFamily="34" charset="0"/>
                <a:cs typeface="Arial" panose="020B0604020202020204" pitchFamily="34" charset="0"/>
              </a:rPr>
              <a:t>Pandas:</a:t>
            </a:r>
            <a:r>
              <a:rPr lang="en-US" sz="2200" dirty="0">
                <a:latin typeface="Arial" panose="020B0604020202020204" pitchFamily="34" charset="0"/>
                <a:cs typeface="Arial" panose="020B0604020202020204" pitchFamily="34" charset="0"/>
              </a:rPr>
              <a:t> Used for data wrangling and analysis.</a:t>
            </a:r>
          </a:p>
          <a:p>
            <a:pPr>
              <a:lnSpc>
                <a:spcPct val="150000"/>
              </a:lnSpc>
            </a:pPr>
            <a:r>
              <a:rPr lang="en-US" sz="2200" b="1" dirty="0">
                <a:latin typeface="Arial" panose="020B0604020202020204" pitchFamily="34" charset="0"/>
                <a:cs typeface="Arial" panose="020B0604020202020204" pitchFamily="34" charset="0"/>
              </a:rPr>
              <a:t>NumPy: </a:t>
            </a:r>
            <a:r>
              <a:rPr lang="en-US" sz="2200" dirty="0">
                <a:latin typeface="Arial" panose="020B0604020202020204" pitchFamily="34" charset="0"/>
                <a:cs typeface="Arial" panose="020B0604020202020204" pitchFamily="34" charset="0"/>
              </a:rPr>
              <a:t>Stands for Numerical Python.</a:t>
            </a:r>
          </a:p>
          <a:p>
            <a:pPr>
              <a:lnSpc>
                <a:spcPct val="150000"/>
              </a:lnSpc>
            </a:pPr>
            <a:r>
              <a:rPr lang="en-US" sz="2200" b="1" dirty="0">
                <a:latin typeface="Arial" panose="020B0604020202020204" pitchFamily="34" charset="0"/>
                <a:cs typeface="Arial" panose="020B0604020202020204" pitchFamily="34" charset="0"/>
              </a:rPr>
              <a:t>Matplotlib: </a:t>
            </a:r>
            <a:r>
              <a:rPr lang="en-US" sz="2200" dirty="0">
                <a:latin typeface="Arial" panose="020B0604020202020204" pitchFamily="34" charset="0"/>
                <a:cs typeface="Arial" panose="020B0604020202020204" pitchFamily="34" charset="0"/>
              </a:rPr>
              <a:t>Matplotlib is a plotting library for the python programming.</a:t>
            </a:r>
          </a:p>
          <a:p>
            <a:pPr>
              <a:lnSpc>
                <a:spcPct val="150000"/>
              </a:lnSpc>
            </a:pPr>
            <a:r>
              <a:rPr lang="en-US" sz="2200" b="1" dirty="0" err="1">
                <a:latin typeface="Arial" panose="020B0604020202020204" pitchFamily="34" charset="0"/>
                <a:cs typeface="Arial" panose="020B0604020202020204" pitchFamily="34" charset="0"/>
              </a:rPr>
              <a:t>Sklearn</a:t>
            </a:r>
            <a:r>
              <a:rPr lang="en-US" sz="2200" dirty="0">
                <a:latin typeface="Arial" panose="020B0604020202020204" pitchFamily="34" charset="0"/>
                <a:cs typeface="Arial" panose="020B0604020202020204" pitchFamily="34" charset="0"/>
              </a:rPr>
              <a:t>: The </a:t>
            </a:r>
            <a:r>
              <a:rPr lang="en-US" sz="2200" dirty="0" err="1">
                <a:latin typeface="Arial" panose="020B0604020202020204" pitchFamily="34" charset="0"/>
                <a:cs typeface="Arial" panose="020B0604020202020204" pitchFamily="34" charset="0"/>
              </a:rPr>
              <a:t>sklearn</a:t>
            </a:r>
            <a:r>
              <a:rPr lang="en-US" sz="2200" dirty="0">
                <a:latin typeface="Arial" panose="020B0604020202020204" pitchFamily="34" charset="0"/>
                <a:cs typeface="Arial" panose="020B0604020202020204" pitchFamily="34" charset="0"/>
              </a:rPr>
              <a:t> library contains a lot of efficient tools for machine learning and statistical modeling including classification, regression, clustering and dimensionality reduction.</a:t>
            </a:r>
          </a:p>
          <a:p>
            <a:pPr>
              <a:lnSpc>
                <a:spcPct val="150000"/>
              </a:lnSpc>
            </a:pPr>
            <a:r>
              <a:rPr lang="en-US" sz="2200" b="1" dirty="0">
                <a:latin typeface="Arial" panose="020B0604020202020204" pitchFamily="34" charset="0"/>
                <a:cs typeface="Arial" panose="020B0604020202020204" pitchFamily="34" charset="0"/>
              </a:rPr>
              <a:t>Logistic Regression</a:t>
            </a:r>
            <a:r>
              <a:rPr lang="en-US" sz="2200" dirty="0">
                <a:latin typeface="Arial" panose="020B0604020202020204" pitchFamily="34" charset="0"/>
                <a:cs typeface="Arial" panose="020B0604020202020204" pitchFamily="34" charset="0"/>
              </a:rPr>
              <a:t>: Performs the task to predict values based on the given data.</a:t>
            </a:r>
          </a:p>
          <a:p>
            <a:pPr>
              <a:lnSpc>
                <a:spcPct val="150000"/>
              </a:lnSpc>
            </a:pPr>
            <a:r>
              <a:rPr lang="en-US" sz="2200" b="1" dirty="0">
                <a:latin typeface="Arial" panose="020B0604020202020204" pitchFamily="34" charset="0"/>
                <a:cs typeface="Arial" panose="020B0604020202020204" pitchFamily="34" charset="0"/>
              </a:rPr>
              <a:t>Metrics:</a:t>
            </a:r>
            <a:r>
              <a:rPr lang="en-US" sz="2200" dirty="0">
                <a:latin typeface="Arial" panose="020B0604020202020204" pitchFamily="34" charset="0"/>
                <a:cs typeface="Arial" panose="020B0604020202020204" pitchFamily="34" charset="0"/>
              </a:rPr>
              <a:t> Metrics influences how the performance of machine learning algorithms is measured and compared.</a:t>
            </a:r>
          </a:p>
          <a:p>
            <a:pPr>
              <a:lnSpc>
                <a:spcPct val="150000"/>
              </a:lnSpc>
            </a:pP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F39FC557-CBD7-4A47-8D95-3A92C3577F66}"/>
              </a:ext>
            </a:extLst>
          </p:cNvPr>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a:extLst>
              <a:ext uri="{FF2B5EF4-FFF2-40B4-BE49-F238E27FC236}">
                <a16:creationId xmlns:a16="http://schemas.microsoft.com/office/drawing/2014/main" id="{CF691839-A394-48E6-BA62-73C99D4F4BF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A0A1CC6E-C65A-4954-8598-1FE7138F1233}"/>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203456526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TotalTime>
  <Words>889</Words>
  <Application>Microsoft Office PowerPoint</Application>
  <PresentationFormat>On-screen Show (4:3)</PresentationFormat>
  <Paragraphs>132</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Custom Design</vt:lpstr>
      <vt:lpstr> </vt:lpstr>
      <vt:lpstr>Presentation Outline</vt:lpstr>
      <vt:lpstr>PowerPoint Presentation</vt:lpstr>
      <vt:lpstr>PowerPoint Presentation</vt:lpstr>
      <vt:lpstr>Objectives</vt:lpstr>
      <vt:lpstr>System Architecture</vt:lpstr>
      <vt:lpstr>Project Implementation</vt:lpstr>
      <vt:lpstr>Logistic Regression</vt:lpstr>
      <vt:lpstr>Module Implementation</vt:lpstr>
      <vt:lpstr>Methodology</vt:lpstr>
      <vt:lpstr>Heat Map</vt:lpstr>
      <vt:lpstr>Data Visualization Graphs</vt:lpstr>
      <vt:lpstr>Performance Analysis</vt:lpstr>
      <vt:lpstr>Performance Analysis</vt:lpstr>
      <vt:lpstr>Result and Discussion</vt:lpstr>
      <vt:lpstr>Result and Discussion</vt:lpstr>
      <vt:lpstr> Conclusion </vt:lpstr>
      <vt:lpstr>References</vt:lpstr>
      <vt:lpstr>Prediction of Rainfall</vt:lpstr>
      <vt:lpstr>Prediction of Rainfall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Pranathi Kantipudi</cp:lastModifiedBy>
  <cp:revision>91</cp:revision>
  <dcterms:created xsi:type="dcterms:W3CDTF">2019-11-06T07:48:53Z</dcterms:created>
  <dcterms:modified xsi:type="dcterms:W3CDTF">2022-04-10T11:15:23Z</dcterms:modified>
</cp:coreProperties>
</file>