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2" r:id="rId5"/>
    <p:sldId id="258" r:id="rId6"/>
    <p:sldId id="263" r:id="rId7"/>
    <p:sldId id="264" r:id="rId8"/>
    <p:sldId id="265" r:id="rId9"/>
    <p:sldId id="259" r:id="rId10"/>
    <p:sldId id="266" r:id="rId11"/>
    <p:sldId id="268" r:id="rId12"/>
    <p:sldId id="267" r:id="rId13"/>
    <p:sldId id="270" r:id="rId14"/>
    <p:sldId id="269" r:id="rId15"/>
    <p:sldId id="272" r:id="rId16"/>
    <p:sldId id="273" r:id="rId17"/>
    <p:sldId id="278" r:id="rId18"/>
    <p:sldId id="279" r:id="rId19"/>
    <p:sldId id="280" r:id="rId20"/>
    <p:sldId id="281" r:id="rId21"/>
    <p:sldId id="271"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4900" y="844550"/>
            <a:ext cx="9963785" cy="5149850"/>
          </a:xfrm>
        </p:spPr>
        <p:txBody>
          <a:bodyPr/>
          <a:lstStyle/>
          <a:p>
            <a:pPr marL="0" lvl="0" indent="0" algn="l"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What is TLS Vulnerability?</a:t>
            </a:r>
            <a:endParaRPr lang="en-GB" b="1">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None/>
            </a:pPr>
            <a:endParaRPr sz="2000" b="1">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spcBef>
                <a:spcPts val="0"/>
              </a:spcBef>
              <a:spcAft>
                <a:spcPts val="0"/>
              </a:spcAft>
              <a:buFont typeface="Arial" panose="020B0604020202020204" pitchFamily="34" charset="0"/>
              <a:buChar char="•"/>
            </a:pPr>
            <a:r>
              <a:rPr lang="en-GB" sz="2000">
                <a:latin typeface="Times New Roman" panose="02020603050405020304"/>
                <a:ea typeface="Times New Roman" panose="02020603050405020304"/>
                <a:cs typeface="Times New Roman" panose="02020603050405020304"/>
                <a:sym typeface="Times New Roman" panose="02020603050405020304"/>
              </a:rPr>
              <a:t>A TLS (Transport Layer Security) vulnerability is a weakness or flaw in the TLS protocol or its implementation that can be exploited by attackers to compromise the security of communications over the internet.</a:t>
            </a:r>
            <a:endParaRPr lang="en-GB" sz="2000">
              <a:latin typeface="Times New Roman" panose="02020603050405020304"/>
              <a:ea typeface="Times New Roman" panose="02020603050405020304"/>
              <a:cs typeface="Times New Roman" panose="02020603050405020304"/>
              <a:sym typeface="Times New Roman" panose="02020603050405020304"/>
            </a:endParaRPr>
          </a:p>
          <a:p>
            <a:pPr lvl="0" algn="just" rtl="0">
              <a:spcBef>
                <a:spcPts val="0"/>
              </a:spcBef>
              <a:spcAft>
                <a:spcPts val="0"/>
              </a:spcAft>
              <a:buFont typeface="Arial" panose="020B0604020202020204" pitchFamily="34" charset="0"/>
            </a:pPr>
            <a:endParaRPr lang="en-GB" b="1">
              <a:latin typeface="Times New Roman" panose="02020603050405020304"/>
              <a:ea typeface="Times New Roman" panose="02020603050405020304"/>
              <a:cs typeface="Times New Roman" panose="02020603050405020304"/>
              <a:sym typeface="Times New Roman" panose="02020603050405020304"/>
            </a:endParaRPr>
          </a:p>
          <a:p>
            <a:pPr lvl="0" algn="just" rtl="0">
              <a:spcBef>
                <a:spcPts val="0"/>
              </a:spcBef>
              <a:spcAft>
                <a:spcPts val="0"/>
              </a:spcAft>
              <a:buFont typeface="Arial" panose="020B0604020202020204" pitchFamily="34" charset="0"/>
            </a:pPr>
            <a:r>
              <a:rPr lang="en-GB" b="1">
                <a:latin typeface="Times New Roman" panose="02020603050405020304"/>
                <a:ea typeface="Times New Roman" panose="02020603050405020304"/>
                <a:cs typeface="Times New Roman" panose="02020603050405020304"/>
                <a:sym typeface="Times New Roman" panose="02020603050405020304"/>
              </a:rPr>
              <a:t>What is S</a:t>
            </a:r>
            <a:r>
              <a:rPr lang="en-CA" altLang="en-GB" b="1">
                <a:latin typeface="Times New Roman" panose="02020603050405020304"/>
                <a:ea typeface="Times New Roman" panose="02020603050405020304"/>
                <a:cs typeface="Times New Roman" panose="02020603050405020304"/>
                <a:sym typeface="Times New Roman" panose="02020603050405020304"/>
              </a:rPr>
              <a:t>SL</a:t>
            </a:r>
            <a:r>
              <a:rPr lang="en-GB" b="1">
                <a:latin typeface="Times New Roman" panose="02020603050405020304"/>
                <a:ea typeface="Times New Roman" panose="02020603050405020304"/>
                <a:cs typeface="Times New Roman" panose="02020603050405020304"/>
                <a:sym typeface="Times New Roman" panose="02020603050405020304"/>
              </a:rPr>
              <a:t> Vulnerability?</a:t>
            </a:r>
            <a:endParaRPr lang="en-GB" b="1">
              <a:latin typeface="Times New Roman" panose="02020603050405020304"/>
              <a:ea typeface="Times New Roman" panose="02020603050405020304"/>
              <a:cs typeface="Times New Roman" panose="02020603050405020304"/>
              <a:sym typeface="Times New Roman" panose="02020603050405020304"/>
            </a:endParaRPr>
          </a:p>
          <a:p>
            <a:pPr lvl="0" algn="just" rtl="0">
              <a:spcBef>
                <a:spcPts val="0"/>
              </a:spcBef>
              <a:spcAft>
                <a:spcPts val="0"/>
              </a:spcAft>
              <a:buFont typeface="Arial" panose="020B0604020202020204" pitchFamily="34" charset="0"/>
            </a:pPr>
            <a:endParaRPr lang="en-GB" b="1">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spcBef>
                <a:spcPts val="0"/>
              </a:spcBef>
              <a:spcAft>
                <a:spcPts val="0"/>
              </a:spcAft>
              <a:buFont typeface="Arial" panose="020B0604020202020204" pitchFamily="34" charset="0"/>
              <a:buChar char="•"/>
            </a:pPr>
            <a:r>
              <a:rPr sz="2000">
                <a:latin typeface="Times New Roman" panose="02020603050405020304"/>
                <a:ea typeface="Times New Roman" panose="02020603050405020304"/>
                <a:cs typeface="Times New Roman" panose="02020603050405020304"/>
                <a:sym typeface="Times New Roman" panose="02020603050405020304"/>
              </a:rPr>
              <a:t>SSL (Secure Sockets Layer) vulnerability is a weakness or flaw in the SSL protocol or its implementation that can be exploited by attackers to compromise the security of communications over the internet.</a:t>
            </a:r>
            <a:endParaRPr sz="2000">
              <a:latin typeface="Times New Roman" panose="02020603050405020304"/>
              <a:ea typeface="Times New Roman" panose="02020603050405020304"/>
              <a:cs typeface="Times New Roman" panose="02020603050405020304"/>
              <a:sym typeface="Times New Roman" panose="02020603050405020304"/>
            </a:endParaRPr>
          </a:p>
          <a:p>
            <a:pPr marL="495300" lvl="0" indent="-342900" algn="l" rtl="0">
              <a:spcBef>
                <a:spcPts val="0"/>
              </a:spcBef>
              <a:spcAft>
                <a:spcPts val="0"/>
              </a:spcAft>
              <a:buSzPts val="1200"/>
              <a:buFont typeface="Times New Roman" panose="02020603050405020304"/>
            </a:pPr>
            <a:endParaRPr lang="en-GB">
              <a:latin typeface="Times New Roman" panose="02020603050405020304"/>
              <a:ea typeface="Times New Roman" panose="02020603050405020304"/>
              <a:cs typeface="Times New Roman" panose="02020603050405020304"/>
              <a:sym typeface="Times New Roman" panose="02020603050405020304"/>
            </a:endParaRPr>
          </a:p>
          <a:p>
            <a:pPr lvl="0" algn="just" rtl="0">
              <a:spcBef>
                <a:spcPts val="0"/>
              </a:spcBef>
              <a:spcAft>
                <a:spcPts val="0"/>
              </a:spcAft>
              <a:buFont typeface="Arial" panose="020B0604020202020204" pitchFamily="34" charset="0"/>
            </a:pPr>
            <a:r>
              <a:rPr lang="en-GB" sz="2000">
                <a:latin typeface="Times New Roman" panose="02020603050405020304"/>
                <a:ea typeface="Times New Roman" panose="02020603050405020304"/>
                <a:cs typeface="Times New Roman" panose="02020603050405020304"/>
                <a:sym typeface="Times New Roman" panose="02020603050405020304"/>
              </a:rPr>
              <a:t>TLS</a:t>
            </a:r>
            <a:r>
              <a:rPr lang="en-CA" altLang="en-GB" sz="2000">
                <a:latin typeface="Times New Roman" panose="02020603050405020304"/>
                <a:ea typeface="Times New Roman" panose="02020603050405020304"/>
                <a:cs typeface="Times New Roman" panose="02020603050405020304"/>
                <a:sym typeface="Times New Roman" panose="02020603050405020304"/>
              </a:rPr>
              <a:t>/SSL </a:t>
            </a:r>
            <a:r>
              <a:rPr lang="en-GB" sz="2000">
                <a:latin typeface="Times New Roman" panose="02020603050405020304"/>
                <a:ea typeface="Times New Roman" panose="02020603050405020304"/>
                <a:cs typeface="Times New Roman" panose="02020603050405020304"/>
                <a:sym typeface="Times New Roman" panose="02020603050405020304"/>
              </a:rPr>
              <a:t>vulnerabilities can include weaknesses in encryption algorithms, key exchange mechanisms, and protocol design, among others.</a:t>
            </a:r>
            <a:endParaRPr lang="en-GB" sz="2000">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l" rtl="0">
              <a:spcBef>
                <a:spcPts val="0"/>
              </a:spcBef>
              <a:spcAft>
                <a:spcPts val="0"/>
              </a:spcAft>
              <a:buSzPts val="1200"/>
              <a:buFont typeface="Times New Roman" panose="02020603050405020304"/>
              <a:buChar char="●"/>
            </a:pPr>
            <a:endParaRPr lang="en-GB" b="1">
              <a:latin typeface="Times New Roman" panose="02020603050405020304"/>
              <a:ea typeface="Times New Roman" panose="02020603050405020304"/>
              <a:cs typeface="Times New Roman" panose="02020603050405020304"/>
              <a:sym typeface="Times New Roman" panose="02020603050405020304"/>
            </a:endParaRPr>
          </a:p>
          <a:p>
            <a:pPr marL="152400" lvl="0" algn="l" rtl="0">
              <a:spcBef>
                <a:spcPts val="0"/>
              </a:spcBef>
              <a:spcAft>
                <a:spcPts val="0"/>
              </a:spcAft>
              <a:buSzPts val="1200"/>
              <a:buFont typeface="Times New Roman" panose="02020603050405020304"/>
            </a:pPr>
            <a:endParaRPr lang="en-GB">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4900" y="844550"/>
            <a:ext cx="9963785" cy="5149850"/>
          </a:xfrm>
        </p:spPr>
        <p:txBody>
          <a:bodyPr/>
          <a:lstStyle/>
          <a:p>
            <a:pPr algn="l"/>
            <a:r>
              <a:rPr lang="en-GB" b="1">
                <a:latin typeface="Times New Roman" panose="02020603050405020304" charset="0"/>
                <a:cs typeface="Times New Roman" panose="02020603050405020304" charset="0"/>
                <a:sym typeface="+mn-ea"/>
              </a:rPr>
              <a:t>Figure of CRIME attack:</a:t>
            </a:r>
            <a:endParaRPr b="1">
              <a:latin typeface="Times New Roman" panose="02020603050405020304" charset="0"/>
              <a:cs typeface="Times New Roman" panose="02020603050405020304" charset="0"/>
            </a:endParaRPr>
          </a:p>
          <a:p>
            <a:pPr algn="l"/>
            <a:endParaRPr lang="en-US">
              <a:latin typeface="Times New Roman" panose="02020603050405020304" charset="0"/>
              <a:cs typeface="Times New Roman" panose="02020603050405020304" charset="0"/>
            </a:endParaRPr>
          </a:p>
        </p:txBody>
      </p:sp>
      <p:pic>
        <p:nvPicPr>
          <p:cNvPr id="190" name="Google Shape;190;p36"/>
          <p:cNvPicPr preferRelativeResize="0"/>
          <p:nvPr/>
        </p:nvPicPr>
        <p:blipFill>
          <a:blip r:embed="rId1"/>
          <a:stretch>
            <a:fillRect/>
          </a:stretch>
        </p:blipFill>
        <p:spPr>
          <a:xfrm>
            <a:off x="1755140" y="1813990"/>
            <a:ext cx="8662499" cy="4322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4900" y="844550"/>
            <a:ext cx="9963785" cy="5149850"/>
          </a:xfrm>
        </p:spPr>
        <p:txBody>
          <a:bodyPr/>
          <a:lstStyle/>
          <a:p>
            <a:pPr algn="l"/>
            <a:r>
              <a:rPr lang="en-CA" altLang="en-US" b="1">
                <a:latin typeface="Times New Roman" panose="02020603050405020304" charset="0"/>
                <a:cs typeface="Times New Roman" panose="02020603050405020304" charset="0"/>
              </a:rPr>
              <a:t>Mitigation techniques:</a:t>
            </a:r>
            <a:endParaRPr lang="en-CA" altLang="en-US" b="1">
              <a:latin typeface="Times New Roman" panose="02020603050405020304" charset="0"/>
              <a:cs typeface="Times New Roman" panose="02020603050405020304" charset="0"/>
            </a:endParaRPr>
          </a:p>
          <a:p>
            <a:pPr algn="l"/>
            <a:endParaRPr lang="en-US" b="1">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000">
                <a:latin typeface="Times New Roman" panose="02020603050405020304" charset="0"/>
                <a:cs typeface="Times New Roman" panose="02020603050405020304" charset="0"/>
              </a:rPr>
              <a:t>The CRIME vulnerability can be mitigated by disabling TLS/SSL compression, which reduces the attack surface and prevents attackers from using the compression ratio to their advantage.</a:t>
            </a:r>
            <a:endParaRPr lang="en-US" sz="2000">
              <a:latin typeface="Times New Roman" panose="02020603050405020304" charset="0"/>
              <a:cs typeface="Times New Roman" panose="02020603050405020304" charset="0"/>
            </a:endParaRPr>
          </a:p>
          <a:p>
            <a:pPr algn="just">
              <a:buFont typeface="Arial" panose="020B0604020202020204" pitchFamily="34" charset="0"/>
            </a:pPr>
            <a:endParaRPr lang="en-US" sz="20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000">
                <a:latin typeface="Times New Roman" panose="02020603050405020304" charset="0"/>
                <a:cs typeface="Times New Roman" panose="02020603050405020304" charset="0"/>
              </a:rPr>
              <a:t>Another mitigation technique is to implement HTTP Strict Transport Security (HSTS), which forces the use of HTTPS for all connections and prevents attackers from downgrading the connection to HTTP.</a:t>
            </a:r>
            <a:endParaRPr lang="en-US" sz="2000">
              <a:latin typeface="Times New Roman" panose="02020603050405020304" charset="0"/>
              <a:cs typeface="Times New Roman" panose="02020603050405020304" charset="0"/>
            </a:endParaRPr>
          </a:p>
          <a:p>
            <a:pPr algn="just">
              <a:buFont typeface="Arial" panose="020B0604020202020204" pitchFamily="34" charset="0"/>
            </a:pPr>
            <a:endParaRPr lang="en-US" sz="20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000">
                <a:latin typeface="Times New Roman" panose="02020603050405020304" charset="0"/>
                <a:cs typeface="Times New Roman" panose="02020603050405020304" charset="0"/>
              </a:rPr>
              <a:t>Finally, it is important to keep software and web browsers up-to-date to ensure that they are not vulnerable to the CRIME attack.</a:t>
            </a:r>
            <a:endParaRPr lang="en-US" sz="200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4900" y="862965"/>
            <a:ext cx="5435600" cy="5131435"/>
          </a:xfrm>
        </p:spPr>
        <p:txBody>
          <a:bodyPr>
            <a:normAutofit lnSpcReduction="20000"/>
          </a:bodyPr>
          <a:lstStyle/>
          <a:p>
            <a:pPr marL="0" lvl="0" indent="0" algn="just" rtl="0">
              <a:spcBef>
                <a:spcPts val="0"/>
              </a:spcBef>
              <a:spcAft>
                <a:spcPts val="0"/>
              </a:spcAft>
              <a:buNone/>
            </a:pPr>
            <a:r>
              <a:rPr lang="en-GB" b="1">
                <a:latin typeface="Times New Roman" panose="02020603050405020304" charset="0"/>
                <a:cs typeface="Times New Roman" panose="02020603050405020304" charset="0"/>
                <a:sym typeface="+mn-ea"/>
              </a:rPr>
              <a:t>Breach Attack:</a:t>
            </a:r>
            <a:endParaRPr lang="en-GB" b="1">
              <a:latin typeface="Times New Roman" panose="02020603050405020304" charset="0"/>
              <a:cs typeface="Times New Roman" panose="02020603050405020304" charset="0"/>
              <a:sym typeface="+mn-ea"/>
            </a:endParaRPr>
          </a:p>
          <a:p>
            <a:pPr marL="0" lvl="0" indent="0" algn="just" rtl="0">
              <a:spcBef>
                <a:spcPts val="0"/>
              </a:spcBef>
              <a:spcAft>
                <a:spcPts val="0"/>
              </a:spcAft>
              <a:buNone/>
            </a:pPr>
            <a:endParaRPr b="1">
              <a:latin typeface="Times New Roman" panose="02020603050405020304" charset="0"/>
              <a:cs typeface="Times New Roman" panose="02020603050405020304" charset="0"/>
            </a:endParaRPr>
          </a:p>
          <a:p>
            <a:pPr marL="457200" lvl="0" indent="-317500" algn="just" rtl="0">
              <a:lnSpc>
                <a:spcPct val="100000"/>
              </a:lnSpc>
              <a:spcBef>
                <a:spcPts val="0"/>
              </a:spcBef>
              <a:spcAft>
                <a:spcPts val="0"/>
              </a:spcAft>
              <a:buSzPts val="1400"/>
              <a:buFont typeface="Times New Roman" panose="02020603050405020304"/>
              <a:buChar char="●"/>
            </a:pPr>
            <a:r>
              <a:rPr lang="en-GB" sz="2000">
                <a:latin typeface="Times New Roman" panose="02020603050405020304" charset="0"/>
                <a:ea typeface="Times New Roman" panose="02020603050405020304"/>
                <a:cs typeface="Times New Roman" panose="02020603050405020304" charset="0"/>
                <a:sym typeface="Times New Roman" panose="02020603050405020304"/>
              </a:rPr>
              <a:t>Attacks such as BREACH target HTTP answers that have been compressed with the more widespread HTTP compression, also known as content encoding and more frequently than TLS-level compression.</a:t>
            </a:r>
            <a:endParaRPr sz="2000">
              <a:latin typeface="Times New Roman" panose="02020603050405020304" charset="0"/>
              <a:ea typeface="Times New Roman" panose="02020603050405020304"/>
              <a:cs typeface="Times New Roman" panose="02020603050405020304" charset="0"/>
              <a:sym typeface="Times New Roman" panose="02020603050405020304"/>
            </a:endParaRPr>
          </a:p>
          <a:p>
            <a:pPr marL="457200" lvl="0" indent="0" algn="just" rtl="0">
              <a:lnSpc>
                <a:spcPct val="100000"/>
              </a:lnSpc>
              <a:spcBef>
                <a:spcPts val="0"/>
              </a:spcBef>
              <a:spcAft>
                <a:spcPts val="0"/>
              </a:spcAft>
              <a:buNone/>
            </a:pPr>
            <a:endParaRPr sz="2000">
              <a:latin typeface="Times New Roman" panose="02020603050405020304" charset="0"/>
              <a:ea typeface="Times New Roman" panose="02020603050405020304"/>
              <a:cs typeface="Times New Roman" panose="02020603050405020304" charset="0"/>
              <a:sym typeface="Times New Roman" panose="02020603050405020304"/>
            </a:endParaRPr>
          </a:p>
          <a:p>
            <a:pPr marL="457200" lvl="0" indent="0" algn="just" rtl="0">
              <a:lnSpc>
                <a:spcPct val="100000"/>
              </a:lnSpc>
              <a:spcBef>
                <a:spcPts val="0"/>
              </a:spcBef>
              <a:spcAft>
                <a:spcPts val="0"/>
              </a:spcAft>
              <a:buNone/>
            </a:pPr>
            <a:r>
              <a:rPr lang="en-GB" sz="2000">
                <a:latin typeface="Times New Roman" panose="02020603050405020304" charset="0"/>
                <a:ea typeface="Times New Roman" panose="02020603050405020304"/>
                <a:cs typeface="Times New Roman" panose="02020603050405020304" charset="0"/>
                <a:sym typeface="Times New Roman" panose="02020603050405020304"/>
              </a:rPr>
              <a:t> </a:t>
            </a:r>
            <a:r>
              <a:rPr lang="en-GB" sz="2000" b="1">
                <a:solidFill>
                  <a:schemeClr val="dk1"/>
                </a:solidFill>
                <a:highlight>
                  <a:srgbClr val="FFFFFF"/>
                </a:highlight>
                <a:latin typeface="Times New Roman" panose="02020603050405020304" charset="0"/>
                <a:ea typeface="Times New Roman" panose="02020603050405020304"/>
                <a:cs typeface="Times New Roman" panose="02020603050405020304" charset="0"/>
                <a:sym typeface="Times New Roman" panose="02020603050405020304"/>
              </a:rPr>
              <a:t>To be vulnerable to a BREACH attack, a web application must:</a:t>
            </a:r>
            <a:endParaRPr sz="2000" b="1">
              <a:solidFill>
                <a:schemeClr val="dk1"/>
              </a:solidFill>
              <a:highlight>
                <a:srgbClr val="FFFFFF"/>
              </a:highlight>
              <a:latin typeface="Times New Roman" panose="02020603050405020304" charset="0"/>
              <a:ea typeface="Times New Roman" panose="02020603050405020304"/>
              <a:cs typeface="Times New Roman" panose="02020603050405020304" charset="0"/>
              <a:sym typeface="Times New Roman" panose="02020603050405020304"/>
            </a:endParaRPr>
          </a:p>
          <a:p>
            <a:pPr marL="457200" lvl="0" indent="0" algn="just" rtl="0">
              <a:lnSpc>
                <a:spcPct val="100000"/>
              </a:lnSpc>
              <a:spcBef>
                <a:spcPts val="0"/>
              </a:spcBef>
              <a:spcAft>
                <a:spcPts val="0"/>
              </a:spcAft>
              <a:buNone/>
            </a:pPr>
            <a:endParaRPr sz="2000" b="1">
              <a:solidFill>
                <a:schemeClr val="dk1"/>
              </a:solidFill>
              <a:highlight>
                <a:srgbClr val="FFFFFF"/>
              </a:highlight>
              <a:latin typeface="Times New Roman" panose="02020603050405020304" charset="0"/>
              <a:ea typeface="Times New Roman" panose="02020603050405020304"/>
              <a:cs typeface="Times New Roman" panose="02020603050405020304" charset="0"/>
              <a:sym typeface="Times New Roman" panose="02020603050405020304"/>
            </a:endParaRPr>
          </a:p>
          <a:p>
            <a:pPr marL="457200" lvl="0" indent="-317500" algn="just" rtl="0">
              <a:lnSpc>
                <a:spcPct val="100000"/>
              </a:lnSpc>
              <a:spcBef>
                <a:spcPts val="0"/>
              </a:spcBef>
              <a:spcAft>
                <a:spcPts val="0"/>
              </a:spcAft>
              <a:buClr>
                <a:schemeClr val="dk1"/>
              </a:buClr>
              <a:buSzPts val="1400"/>
              <a:buFont typeface="Times New Roman" panose="02020603050405020304"/>
              <a:buChar char="●"/>
            </a:pPr>
            <a:r>
              <a:rPr lang="en-GB" sz="2000">
                <a:solidFill>
                  <a:schemeClr val="dk1"/>
                </a:solidFill>
                <a:highlight>
                  <a:srgbClr val="FFFFFF"/>
                </a:highlight>
                <a:latin typeface="Times New Roman" panose="02020603050405020304" charset="0"/>
                <a:ea typeface="Times New Roman" panose="02020603050405020304"/>
                <a:cs typeface="Times New Roman" panose="02020603050405020304" charset="0"/>
                <a:sym typeface="Times New Roman" panose="02020603050405020304"/>
              </a:rPr>
              <a:t>Be hosted on an HTTP-level compression-capable server.</a:t>
            </a:r>
            <a:endParaRPr sz="2000">
              <a:solidFill>
                <a:schemeClr val="dk1"/>
              </a:solidFill>
              <a:highlight>
                <a:srgbClr val="FFFFFF"/>
              </a:highlight>
              <a:latin typeface="Times New Roman" panose="02020603050405020304" charset="0"/>
              <a:ea typeface="Times New Roman" panose="02020603050405020304"/>
              <a:cs typeface="Times New Roman" panose="02020603050405020304" charset="0"/>
              <a:sym typeface="Times New Roman" panose="02020603050405020304"/>
            </a:endParaRPr>
          </a:p>
          <a:p>
            <a:pPr marL="457200" lvl="0" indent="-317500" algn="just" rtl="0">
              <a:lnSpc>
                <a:spcPct val="100000"/>
              </a:lnSpc>
              <a:spcBef>
                <a:spcPts val="0"/>
              </a:spcBef>
              <a:spcAft>
                <a:spcPts val="0"/>
              </a:spcAft>
              <a:buClr>
                <a:schemeClr val="dk1"/>
              </a:buClr>
              <a:buSzPts val="1400"/>
              <a:buFont typeface="Times New Roman" panose="02020603050405020304"/>
              <a:buChar char="●"/>
            </a:pPr>
            <a:r>
              <a:rPr lang="en-GB" sz="2000">
                <a:solidFill>
                  <a:schemeClr val="dk1"/>
                </a:solidFill>
                <a:highlight>
                  <a:srgbClr val="FFFFFF"/>
                </a:highlight>
                <a:latin typeface="Times New Roman" panose="02020603050405020304" charset="0"/>
                <a:ea typeface="Times New Roman" panose="02020603050405020304"/>
                <a:cs typeface="Times New Roman" panose="02020603050405020304" charset="0"/>
                <a:sym typeface="Times New Roman" panose="02020603050405020304"/>
              </a:rPr>
              <a:t>User input is reflected in HTTP response bodies.</a:t>
            </a:r>
            <a:endParaRPr sz="2000">
              <a:solidFill>
                <a:schemeClr val="dk1"/>
              </a:solidFill>
              <a:highlight>
                <a:srgbClr val="FFFFFF"/>
              </a:highlight>
              <a:latin typeface="Times New Roman" panose="02020603050405020304" charset="0"/>
              <a:ea typeface="Times New Roman" panose="02020603050405020304"/>
              <a:cs typeface="Times New Roman" panose="02020603050405020304" charset="0"/>
              <a:sym typeface="Times New Roman" panose="02020603050405020304"/>
            </a:endParaRPr>
          </a:p>
          <a:p>
            <a:pPr marL="457200" lvl="0" indent="-317500" algn="just" rtl="0">
              <a:lnSpc>
                <a:spcPct val="100000"/>
              </a:lnSpc>
              <a:spcBef>
                <a:spcPts val="0"/>
              </a:spcBef>
              <a:spcAft>
                <a:spcPts val="0"/>
              </a:spcAft>
              <a:buClr>
                <a:schemeClr val="dk1"/>
              </a:buClr>
              <a:buSzPts val="1400"/>
              <a:buFont typeface="Times New Roman" panose="02020603050405020304"/>
              <a:buChar char="●"/>
            </a:pPr>
            <a:r>
              <a:rPr lang="en-GB" sz="2000">
                <a:solidFill>
                  <a:schemeClr val="dk1"/>
                </a:solidFill>
                <a:highlight>
                  <a:srgbClr val="FFFFFF"/>
                </a:highlight>
                <a:latin typeface="Times New Roman" panose="02020603050405020304" charset="0"/>
                <a:ea typeface="Times New Roman" panose="02020603050405020304"/>
                <a:cs typeface="Times New Roman" panose="02020603050405020304" charset="0"/>
                <a:sym typeface="Times New Roman" panose="02020603050405020304"/>
              </a:rPr>
              <a:t>Reflect a secret (such as a CSRF token) in HTTP response bodies.</a:t>
            </a:r>
            <a:endParaRPr sz="2000">
              <a:solidFill>
                <a:schemeClr val="dk1"/>
              </a:solidFill>
              <a:highlight>
                <a:srgbClr val="FFFFFF"/>
              </a:highlight>
              <a:latin typeface="Times New Roman" panose="02020603050405020304" charset="0"/>
              <a:ea typeface="Times New Roman" panose="02020603050405020304"/>
              <a:cs typeface="Times New Roman" panose="02020603050405020304" charset="0"/>
              <a:sym typeface="Times New Roman" panose="02020603050405020304"/>
            </a:endParaRPr>
          </a:p>
          <a:p>
            <a:pPr marL="0" lvl="0" indent="0" algn="just" rtl="0">
              <a:lnSpc>
                <a:spcPct val="100000"/>
              </a:lnSpc>
              <a:spcBef>
                <a:spcPts val="1200"/>
              </a:spcBef>
              <a:spcAft>
                <a:spcPts val="0"/>
              </a:spcAft>
              <a:buNone/>
            </a:pPr>
            <a:endParaRPr sz="2000">
              <a:solidFill>
                <a:schemeClr val="dk1"/>
              </a:solidFill>
              <a:highlight>
                <a:srgbClr val="FFFFFF"/>
              </a:highlight>
              <a:latin typeface="Times New Roman" panose="02020603050405020304" charset="0"/>
              <a:ea typeface="Times New Roman" panose="02020603050405020304"/>
              <a:cs typeface="Times New Roman" panose="02020603050405020304" charset="0"/>
              <a:sym typeface="Times New Roman" panose="02020603050405020304"/>
            </a:endParaRPr>
          </a:p>
          <a:p>
            <a:pPr algn="just">
              <a:lnSpc>
                <a:spcPct val="100000"/>
              </a:lnSpc>
            </a:pPr>
            <a:endParaRPr lang="en-US" sz="2000">
              <a:latin typeface="Times New Roman" panose="02020603050405020304" charset="0"/>
              <a:cs typeface="Times New Roman" panose="02020603050405020304" charset="0"/>
            </a:endParaRPr>
          </a:p>
        </p:txBody>
      </p:sp>
      <p:pic>
        <p:nvPicPr>
          <p:cNvPr id="201" name="Google Shape;201;p38"/>
          <p:cNvPicPr preferRelativeResize="0"/>
          <p:nvPr/>
        </p:nvPicPr>
        <p:blipFill>
          <a:blip r:embed="rId1"/>
          <a:stretch>
            <a:fillRect/>
          </a:stretch>
        </p:blipFill>
        <p:spPr>
          <a:xfrm>
            <a:off x="7160114" y="1646845"/>
            <a:ext cx="4013050" cy="34295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4900" y="844550"/>
            <a:ext cx="9963785" cy="5149850"/>
          </a:xfrm>
        </p:spPr>
        <p:txBody>
          <a:bodyPr/>
          <a:lstStyle/>
          <a:p>
            <a:pPr marL="0" lvl="0" indent="0" algn="just"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How to avoid this attack?</a:t>
            </a:r>
            <a:endParaRPr lang="en-GB" b="1">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None/>
            </a:pPr>
            <a:endParaRPr sz="2000" b="1">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None/>
            </a:pPr>
            <a:endParaRPr sz="2000" b="1">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spcBef>
                <a:spcPts val="0"/>
              </a:spcBef>
              <a:spcAft>
                <a:spcPts val="0"/>
              </a:spcAft>
              <a:buSzPts val="1400"/>
              <a:buFont typeface="Times New Roman" panose="02020603050405020304"/>
              <a:buChar char="●"/>
            </a:pPr>
            <a:r>
              <a:rPr lang="en-GB" sz="2000">
                <a:latin typeface="Times New Roman" panose="02020603050405020304"/>
                <a:ea typeface="Times New Roman" panose="02020603050405020304"/>
                <a:cs typeface="Times New Roman" panose="02020603050405020304"/>
                <a:sym typeface="Times New Roman" panose="02020603050405020304"/>
              </a:rPr>
              <a:t>Secrets separation from user input.</a:t>
            </a:r>
            <a:endParaRPr lang="en-GB" sz="2000">
              <a:latin typeface="Times New Roman" panose="02020603050405020304"/>
              <a:ea typeface="Times New Roman" panose="02020603050405020304"/>
              <a:cs typeface="Times New Roman" panose="02020603050405020304"/>
              <a:sym typeface="Times New Roman" panose="02020603050405020304"/>
            </a:endParaRPr>
          </a:p>
          <a:p>
            <a:pPr marL="139700" lvl="0" algn="just" rtl="0">
              <a:spcBef>
                <a:spcPts val="0"/>
              </a:spcBef>
              <a:spcAft>
                <a:spcPts val="0"/>
              </a:spcAft>
              <a:buSzPts val="1400"/>
              <a:buFont typeface="Times New Roman" panose="02020603050405020304"/>
            </a:pPr>
            <a:endParaRPr sz="2000">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spcBef>
                <a:spcPts val="0"/>
              </a:spcBef>
              <a:spcAft>
                <a:spcPts val="0"/>
              </a:spcAft>
              <a:buSzPts val="1400"/>
              <a:buFont typeface="Times New Roman" panose="02020603050405020304"/>
              <a:buChar char="●"/>
            </a:pPr>
            <a:r>
              <a:rPr lang="en-GB" sz="2000">
                <a:latin typeface="Times New Roman" panose="02020603050405020304"/>
                <a:ea typeface="Times New Roman" panose="02020603050405020304"/>
                <a:cs typeface="Times New Roman" panose="02020603050405020304"/>
                <a:sym typeface="Times New Roman" panose="02020603050405020304"/>
              </a:rPr>
              <a:t>Disabling Http compression.</a:t>
            </a:r>
            <a:endParaRPr lang="en-GB" sz="2000">
              <a:latin typeface="Times New Roman" panose="02020603050405020304"/>
              <a:ea typeface="Times New Roman" panose="02020603050405020304"/>
              <a:cs typeface="Times New Roman" panose="02020603050405020304"/>
              <a:sym typeface="Times New Roman" panose="02020603050405020304"/>
            </a:endParaRPr>
          </a:p>
          <a:p>
            <a:pPr marL="139700" lvl="0" algn="just" rtl="0">
              <a:spcBef>
                <a:spcPts val="0"/>
              </a:spcBef>
              <a:spcAft>
                <a:spcPts val="0"/>
              </a:spcAft>
              <a:buSzPts val="1400"/>
              <a:buFont typeface="Times New Roman" panose="02020603050405020304"/>
            </a:pPr>
            <a:endParaRPr sz="2000">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spcBef>
                <a:spcPts val="0"/>
              </a:spcBef>
              <a:spcAft>
                <a:spcPts val="0"/>
              </a:spcAft>
              <a:buSzPts val="1400"/>
              <a:buFont typeface="Times New Roman" panose="02020603050405020304"/>
              <a:buChar char="●"/>
            </a:pPr>
            <a:r>
              <a:rPr lang="en-GB" sz="2000">
                <a:latin typeface="Times New Roman" panose="02020603050405020304"/>
                <a:ea typeface="Times New Roman" panose="02020603050405020304"/>
                <a:cs typeface="Times New Roman" panose="02020603050405020304"/>
                <a:sym typeface="Times New Roman" panose="02020603050405020304"/>
              </a:rPr>
              <a:t>Randomizing secrets per request.</a:t>
            </a:r>
            <a:endParaRPr lang="en-GB" sz="2000">
              <a:latin typeface="Times New Roman" panose="02020603050405020304"/>
              <a:ea typeface="Times New Roman" panose="02020603050405020304"/>
              <a:cs typeface="Times New Roman" panose="02020603050405020304"/>
              <a:sym typeface="Times New Roman" panose="02020603050405020304"/>
            </a:endParaRPr>
          </a:p>
          <a:p>
            <a:pPr marL="139700" lvl="0" algn="just" rtl="0">
              <a:spcBef>
                <a:spcPts val="0"/>
              </a:spcBef>
              <a:spcAft>
                <a:spcPts val="0"/>
              </a:spcAft>
              <a:buSzPts val="1400"/>
              <a:buFont typeface="Times New Roman" panose="02020603050405020304"/>
            </a:pPr>
            <a:endParaRPr sz="2000">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spcBef>
                <a:spcPts val="0"/>
              </a:spcBef>
              <a:spcAft>
                <a:spcPts val="0"/>
              </a:spcAft>
              <a:buSzPts val="1400"/>
              <a:buFont typeface="Times New Roman" panose="02020603050405020304"/>
              <a:buChar char="●"/>
            </a:pPr>
            <a:r>
              <a:rPr lang="en-GB" sz="2000">
                <a:latin typeface="Times New Roman" panose="02020603050405020304"/>
                <a:ea typeface="Times New Roman" panose="02020603050405020304"/>
                <a:cs typeface="Times New Roman" panose="02020603050405020304"/>
                <a:sym typeface="Times New Roman" panose="02020603050405020304"/>
              </a:rPr>
              <a:t>Protecting vulnerable pages with CSRF.</a:t>
            </a:r>
            <a:endParaRPr lang="en-GB" sz="2000">
              <a:latin typeface="Times New Roman" panose="02020603050405020304"/>
              <a:ea typeface="Times New Roman" panose="02020603050405020304"/>
              <a:cs typeface="Times New Roman" panose="02020603050405020304"/>
              <a:sym typeface="Times New Roman" panose="02020603050405020304"/>
            </a:endParaRPr>
          </a:p>
          <a:p>
            <a:pPr marL="139700" lvl="0" algn="just" rtl="0">
              <a:spcBef>
                <a:spcPts val="0"/>
              </a:spcBef>
              <a:spcAft>
                <a:spcPts val="0"/>
              </a:spcAft>
              <a:buSzPts val="1400"/>
              <a:buFont typeface="Times New Roman" panose="02020603050405020304"/>
            </a:pPr>
            <a:endParaRPr sz="2000">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spcBef>
                <a:spcPts val="0"/>
              </a:spcBef>
              <a:spcAft>
                <a:spcPts val="0"/>
              </a:spcAft>
              <a:buSzPts val="1400"/>
              <a:buFont typeface="Times New Roman" panose="02020603050405020304"/>
              <a:buChar char="●"/>
            </a:pPr>
            <a:r>
              <a:rPr lang="en-GB" sz="2000">
                <a:latin typeface="Times New Roman" panose="02020603050405020304"/>
                <a:ea typeface="Times New Roman" panose="02020603050405020304"/>
                <a:cs typeface="Times New Roman" panose="02020603050405020304"/>
                <a:sym typeface="Times New Roman" panose="02020603050405020304"/>
              </a:rPr>
              <a:t>Length Hiding(by adding a random number of bytes to the responses)</a:t>
            </a:r>
            <a:endParaRPr lang="en-GB" sz="2000">
              <a:latin typeface="Times New Roman" panose="02020603050405020304"/>
              <a:ea typeface="Times New Roman" panose="02020603050405020304"/>
              <a:cs typeface="Times New Roman" panose="02020603050405020304"/>
              <a:sym typeface="Times New Roman" panose="02020603050405020304"/>
            </a:endParaRPr>
          </a:p>
          <a:p>
            <a:pPr marL="139700" lvl="0" algn="just" rtl="0">
              <a:spcBef>
                <a:spcPts val="0"/>
              </a:spcBef>
              <a:spcAft>
                <a:spcPts val="0"/>
              </a:spcAft>
              <a:buSzPts val="1400"/>
              <a:buFont typeface="Times New Roman" panose="02020603050405020304"/>
            </a:pPr>
            <a:endParaRPr sz="2000">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spcBef>
                <a:spcPts val="0"/>
              </a:spcBef>
              <a:spcAft>
                <a:spcPts val="0"/>
              </a:spcAft>
              <a:buSzPts val="1400"/>
              <a:buFont typeface="Times New Roman" panose="02020603050405020304"/>
              <a:buChar char="●"/>
            </a:pPr>
            <a:r>
              <a:rPr lang="en-GB" sz="2000">
                <a:latin typeface="Times New Roman" panose="02020603050405020304"/>
                <a:ea typeface="Times New Roman" panose="02020603050405020304"/>
                <a:cs typeface="Times New Roman" panose="02020603050405020304"/>
                <a:sym typeface="Times New Roman" panose="02020603050405020304"/>
              </a:rPr>
              <a:t>Rate-limiting the requests.</a:t>
            </a:r>
            <a:endParaRPr sz="2000">
              <a:latin typeface="Times New Roman" panose="02020603050405020304"/>
              <a:ea typeface="Times New Roman" panose="02020603050405020304"/>
              <a:cs typeface="Times New Roman" panose="02020603050405020304"/>
              <a:sym typeface="Times New Roman" panose="02020603050405020304"/>
            </a:endParaRPr>
          </a:p>
          <a:p>
            <a:pPr algn="l"/>
            <a:endParaRPr 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4900" y="844550"/>
            <a:ext cx="9963785" cy="5149850"/>
          </a:xfrm>
        </p:spPr>
        <p:txBody>
          <a:bodyPr>
            <a:normAutofit lnSpcReduction="10000"/>
          </a:bodyPr>
          <a:lstStyle/>
          <a:p>
            <a:pPr algn="l">
              <a:lnSpc>
                <a:spcPct val="100000"/>
              </a:lnSpc>
            </a:pPr>
            <a:r>
              <a:rPr lang="en-CA" altLang="en-US" b="1">
                <a:latin typeface="Times New Roman" panose="02020603050405020304" charset="0"/>
                <a:cs typeface="Times New Roman" panose="02020603050405020304" charset="0"/>
              </a:rPr>
              <a:t>DROWN Attack:</a:t>
            </a:r>
            <a:endParaRPr lang="en-CA" altLang="en-US" b="1">
              <a:latin typeface="Times New Roman" panose="02020603050405020304" charset="0"/>
              <a:cs typeface="Times New Roman" panose="02020603050405020304" charset="0"/>
            </a:endParaRPr>
          </a:p>
          <a:p>
            <a:pPr algn="l">
              <a:lnSpc>
                <a:spcPct val="100000"/>
              </a:lnSpc>
            </a:pPr>
            <a:endParaRPr lang="en-CA" altLang="en-US" b="1">
              <a:latin typeface="Times New Roman" panose="02020603050405020304" charset="0"/>
              <a:cs typeface="Times New Roman" panose="02020603050405020304" charset="0"/>
            </a:endParaRPr>
          </a:p>
          <a:p>
            <a:pPr marL="342900" indent="-342900" algn="l">
              <a:lnSpc>
                <a:spcPct val="100000"/>
              </a:lnSpc>
              <a:buFont typeface="Arial" panose="020B0604020202020204" pitchFamily="34" charset="0"/>
              <a:buChar char="•"/>
            </a:pPr>
            <a:r>
              <a:rPr lang="en-US" sz="2000" dirty="0">
                <a:latin typeface="Times New Roman" panose="02020603050405020304" charset="0"/>
                <a:cs typeface="Times New Roman" panose="02020603050405020304" charset="0"/>
                <a:sym typeface="+mn-ea"/>
              </a:rPr>
              <a:t>DROWN was a vulnerability in SSL and TLS protocols that allowed attackers to decrypt encrypted traffic between a client and a server</a:t>
            </a:r>
            <a:r>
              <a:rPr lang="en-CA" altLang="en-US" sz="2000" dirty="0">
                <a:latin typeface="Times New Roman" panose="02020603050405020304" charset="0"/>
                <a:cs typeface="Times New Roman" panose="02020603050405020304" charset="0"/>
                <a:sym typeface="+mn-ea"/>
              </a:rPr>
              <a:t>.</a:t>
            </a:r>
            <a:endParaRPr lang="en-US" sz="2000" dirty="0">
              <a:latin typeface="Times New Roman" panose="02020603050405020304" charset="0"/>
              <a:cs typeface="Times New Roman" panose="02020603050405020304" charset="0"/>
            </a:endParaRPr>
          </a:p>
          <a:p>
            <a:pPr marL="342900" indent="-342900" algn="l">
              <a:lnSpc>
                <a:spcPct val="100000"/>
              </a:lnSpc>
              <a:buFont typeface="Arial" panose="020B0604020202020204" pitchFamily="34" charset="0"/>
              <a:buChar char="•"/>
            </a:pPr>
            <a:endParaRPr lang="en-US" sz="2000" dirty="0">
              <a:latin typeface="Times New Roman" panose="02020603050405020304" charset="0"/>
              <a:cs typeface="Times New Roman" panose="02020603050405020304" charset="0"/>
            </a:endParaRPr>
          </a:p>
          <a:p>
            <a:pPr marL="342900" indent="-342900" algn="l">
              <a:lnSpc>
                <a:spcPct val="100000"/>
              </a:lnSpc>
              <a:buFont typeface="Arial" panose="020B0604020202020204" pitchFamily="34" charset="0"/>
              <a:buChar char="•"/>
            </a:pPr>
            <a:r>
              <a:rPr lang="en-US" sz="2000" dirty="0">
                <a:solidFill>
                  <a:srgbClr val="000000"/>
                </a:solidFill>
                <a:effectLst/>
                <a:latin typeface="Times New Roman" panose="02020603050405020304" charset="0"/>
                <a:cs typeface="Times New Roman" panose="02020603050405020304" charset="0"/>
                <a:sym typeface="+mn-ea"/>
              </a:rPr>
              <a:t>The abbreviation stands for </a:t>
            </a:r>
            <a:r>
              <a:rPr lang="en-US" sz="2000" b="1" dirty="0">
                <a:solidFill>
                  <a:srgbClr val="374151"/>
                </a:solidFill>
                <a:effectLst/>
                <a:latin typeface="Times New Roman" panose="02020603050405020304" charset="0"/>
                <a:cs typeface="Times New Roman" panose="02020603050405020304" charset="0"/>
                <a:sym typeface="+mn-ea"/>
              </a:rPr>
              <a:t>Decrypting RSA with Obsolete and Weakened </a:t>
            </a:r>
            <a:r>
              <a:rPr lang="en-US" sz="2000" b="1" dirty="0" err="1">
                <a:solidFill>
                  <a:srgbClr val="374151"/>
                </a:solidFill>
                <a:effectLst/>
                <a:latin typeface="Times New Roman" panose="02020603050405020304" charset="0"/>
                <a:cs typeface="Times New Roman" panose="02020603050405020304" charset="0"/>
                <a:sym typeface="+mn-ea"/>
              </a:rPr>
              <a:t>e</a:t>
            </a:r>
            <a:r>
              <a:rPr lang="en-CA" altLang="en-US" sz="2000" b="1" dirty="0" err="1">
                <a:solidFill>
                  <a:srgbClr val="374151"/>
                </a:solidFill>
                <a:effectLst/>
                <a:latin typeface="Times New Roman" panose="02020603050405020304" charset="0"/>
                <a:cs typeface="Times New Roman" panose="02020603050405020304" charset="0"/>
                <a:sym typeface="+mn-ea"/>
              </a:rPr>
              <a:t>N</a:t>
            </a:r>
            <a:r>
              <a:rPr lang="en-US" sz="2000" b="1" dirty="0" err="1">
                <a:solidFill>
                  <a:srgbClr val="374151"/>
                </a:solidFill>
                <a:effectLst/>
                <a:latin typeface="Times New Roman" panose="02020603050405020304" charset="0"/>
                <a:cs typeface="Times New Roman" panose="02020603050405020304" charset="0"/>
                <a:sym typeface="+mn-ea"/>
              </a:rPr>
              <a:t>cryption</a:t>
            </a:r>
            <a:r>
              <a:rPr lang="en-US" sz="2000" dirty="0">
                <a:solidFill>
                  <a:srgbClr val="000000"/>
                </a:solidFill>
                <a:effectLst/>
                <a:latin typeface="Times New Roman" panose="02020603050405020304" charset="0"/>
                <a:cs typeface="Times New Roman" panose="02020603050405020304" charset="0"/>
                <a:sym typeface="+mn-ea"/>
              </a:rPr>
              <a:t>. </a:t>
            </a:r>
            <a:endParaRPr lang="en-US" sz="2000" b="0" i="0" dirty="0">
              <a:solidFill>
                <a:srgbClr val="000000"/>
              </a:solidFill>
              <a:effectLst/>
              <a:latin typeface="Times New Roman" panose="02020603050405020304" charset="0"/>
              <a:cs typeface="Times New Roman" panose="02020603050405020304" charset="0"/>
            </a:endParaRPr>
          </a:p>
          <a:p>
            <a:pPr marL="342900" indent="-342900" algn="l">
              <a:lnSpc>
                <a:spcPct val="100000"/>
              </a:lnSpc>
              <a:buFont typeface="Arial" panose="020B0604020202020204" pitchFamily="34" charset="0"/>
              <a:buChar char="•"/>
            </a:pPr>
            <a:endParaRPr lang="en-US" sz="2000" dirty="0">
              <a:solidFill>
                <a:srgbClr val="000000"/>
              </a:solidFill>
              <a:latin typeface="Times New Roman" panose="02020603050405020304" charset="0"/>
              <a:cs typeface="Times New Roman" panose="02020603050405020304" charset="0"/>
            </a:endParaRPr>
          </a:p>
          <a:p>
            <a:pPr marL="342900" indent="-342900" algn="l">
              <a:lnSpc>
                <a:spcPct val="100000"/>
              </a:lnSpc>
              <a:buFont typeface="Arial" panose="020B0604020202020204" pitchFamily="34" charset="0"/>
              <a:buChar char="•"/>
            </a:pPr>
            <a:r>
              <a:rPr lang="en-US" sz="2000" dirty="0">
                <a:latin typeface="Times New Roman" panose="02020603050405020304" charset="0"/>
                <a:cs typeface="Times New Roman" panose="02020603050405020304" charset="0"/>
                <a:sym typeface="+mn-ea"/>
              </a:rPr>
              <a:t>It </a:t>
            </a:r>
            <a:r>
              <a:rPr lang="en-CA" sz="2000" dirty="0">
                <a:solidFill>
                  <a:srgbClr val="000000"/>
                </a:solidFill>
                <a:effectLst/>
                <a:latin typeface="Times New Roman" panose="02020603050405020304" charset="0"/>
                <a:cs typeface="Times New Roman" panose="02020603050405020304" charset="0"/>
                <a:sym typeface="+mn-ea"/>
              </a:rPr>
              <a:t>is a cross-protocol attack that exploits a vulnerability in the SSLv2 protocol version.</a:t>
            </a:r>
            <a:endParaRPr lang="en-CA" sz="2000" b="0" i="0" dirty="0">
              <a:solidFill>
                <a:srgbClr val="000000"/>
              </a:solidFill>
              <a:effectLst/>
              <a:latin typeface="Times New Roman" panose="02020603050405020304" charset="0"/>
              <a:cs typeface="Times New Roman" panose="02020603050405020304" charset="0"/>
            </a:endParaRPr>
          </a:p>
          <a:p>
            <a:pPr marL="342900" indent="-342900">
              <a:lnSpc>
                <a:spcPct val="100000"/>
              </a:lnSpc>
              <a:buFont typeface="Arial" panose="020B0604020202020204" pitchFamily="34" charset="0"/>
              <a:buChar char="•"/>
            </a:pPr>
            <a:endParaRPr lang="en-US" sz="2000" dirty="0">
              <a:latin typeface="Times New Roman" panose="02020603050405020304" charset="0"/>
              <a:cs typeface="Times New Roman" panose="02020603050405020304" charset="0"/>
            </a:endParaRPr>
          </a:p>
          <a:p>
            <a:pPr marL="342900" indent="-342900" algn="l">
              <a:lnSpc>
                <a:spcPct val="100000"/>
              </a:lnSpc>
              <a:buFont typeface="Arial" panose="020B0604020202020204" pitchFamily="34" charset="0"/>
              <a:buChar char="•"/>
            </a:pPr>
            <a:r>
              <a:rPr lang="en-CA" sz="2000" dirty="0">
                <a:solidFill>
                  <a:srgbClr val="000000"/>
                </a:solidFill>
                <a:effectLst/>
                <a:latin typeface="Times New Roman" panose="02020603050405020304" charset="0"/>
                <a:ea typeface="Roboto" panose="02000000000000000000" pitchFamily="2" charset="0"/>
                <a:cs typeface="Times New Roman" panose="02020603050405020304" charset="0"/>
                <a:sym typeface="+mn-ea"/>
              </a:rPr>
              <a:t>Specifically, it is a version of the </a:t>
            </a:r>
            <a:r>
              <a:rPr lang="en-CA" sz="2000" dirty="0" err="1">
                <a:solidFill>
                  <a:srgbClr val="000000"/>
                </a:solidFill>
                <a:effectLst/>
                <a:latin typeface="Times New Roman" panose="02020603050405020304" charset="0"/>
                <a:ea typeface="Roboto" panose="02000000000000000000" pitchFamily="2" charset="0"/>
                <a:cs typeface="Times New Roman" panose="02020603050405020304" charset="0"/>
                <a:sym typeface="+mn-ea"/>
              </a:rPr>
              <a:t>Bleichenbacher</a:t>
            </a:r>
            <a:r>
              <a:rPr lang="en-CA" sz="2000" dirty="0">
                <a:solidFill>
                  <a:srgbClr val="000000"/>
                </a:solidFill>
                <a:effectLst/>
                <a:latin typeface="Times New Roman" panose="02020603050405020304" charset="0"/>
                <a:ea typeface="Roboto" panose="02000000000000000000" pitchFamily="2" charset="0"/>
                <a:cs typeface="Times New Roman" panose="02020603050405020304" charset="0"/>
                <a:sym typeface="+mn-ea"/>
              </a:rPr>
              <a:t> RSA padding oracle attack.</a:t>
            </a:r>
            <a:endParaRPr lang="en-CA" sz="2000" dirty="0">
              <a:latin typeface="Times New Roman" panose="02020603050405020304" charset="0"/>
              <a:ea typeface="Roboto" panose="02000000000000000000" pitchFamily="2" charset="0"/>
              <a:cs typeface="Times New Roman" panose="02020603050405020304" charset="0"/>
            </a:endParaRPr>
          </a:p>
          <a:p>
            <a:pPr marL="342900" indent="-342900" algn="l">
              <a:lnSpc>
                <a:spcPct val="100000"/>
              </a:lnSpc>
              <a:buFont typeface="Arial" panose="020B0604020202020204" pitchFamily="34" charset="0"/>
              <a:buChar char="•"/>
            </a:pPr>
            <a:endParaRPr lang="en-CA" altLang="en-US" sz="2000" b="1">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4900" y="844550"/>
            <a:ext cx="9963785" cy="5149850"/>
          </a:xfrm>
        </p:spPr>
        <p:txBody>
          <a:bodyPr/>
          <a:lstStyle/>
          <a:p>
            <a:pPr algn="l"/>
            <a:r>
              <a:rPr lang="en-CA" b="1" dirty="0">
                <a:latin typeface="Times New Roman" panose="02020603050405020304" charset="0"/>
                <a:cs typeface="Times New Roman" panose="02020603050405020304" charset="0"/>
                <a:sym typeface="+mn-ea"/>
              </a:rPr>
              <a:t>Mitigation techniques:</a:t>
            </a:r>
            <a:endParaRPr lang="en-CA" b="1" dirty="0">
              <a:latin typeface="Times New Roman" panose="02020603050405020304" charset="0"/>
              <a:cs typeface="Times New Roman" panose="02020603050405020304" charset="0"/>
              <a:sym typeface="+mn-ea"/>
            </a:endParaRPr>
          </a:p>
          <a:p>
            <a:pPr marL="342900" indent="-342900" algn="just">
              <a:buFont typeface="Arial" panose="020B0604020202020204" pitchFamily="34" charset="0"/>
              <a:buChar char="•"/>
            </a:pPr>
            <a:r>
              <a:rPr lang="en-US" sz="2000" dirty="0">
                <a:solidFill>
                  <a:srgbClr val="000000"/>
                </a:solidFill>
                <a:effectLst/>
                <a:latin typeface="Times New Roman" panose="02020603050405020304" charset="0"/>
                <a:ea typeface="Roboto" panose="02000000000000000000" pitchFamily="2" charset="0"/>
                <a:cs typeface="Times New Roman" panose="02020603050405020304" charset="0"/>
                <a:sym typeface="+mn-ea"/>
              </a:rPr>
              <a:t>To protect against DROWN attacks, it is important to disable support for SSLv2 on servers and use newer and more secure encryption protocols such as TLS.</a:t>
            </a:r>
            <a:endParaRPr lang="en-US" sz="2000" dirty="0">
              <a:solidFill>
                <a:srgbClr val="000000"/>
              </a:solidFill>
              <a:effectLst/>
              <a:latin typeface="Times New Roman" panose="02020603050405020304" charset="0"/>
              <a:ea typeface="Roboto" panose="02000000000000000000" pitchFamily="2" charset="0"/>
              <a:cs typeface="Times New Roman" panose="02020603050405020304" charset="0"/>
              <a:sym typeface="+mn-ea"/>
            </a:endParaRPr>
          </a:p>
          <a:p>
            <a:pPr marL="342900" indent="-342900" algn="just">
              <a:buFont typeface="Arial" panose="020B0604020202020204" pitchFamily="34" charset="0"/>
              <a:buChar char="•"/>
            </a:pPr>
            <a:r>
              <a:rPr lang="en-US" sz="2000" dirty="0">
                <a:solidFill>
                  <a:srgbClr val="000000"/>
                </a:solidFill>
                <a:effectLst/>
                <a:latin typeface="Times New Roman" panose="02020603050405020304" charset="0"/>
                <a:ea typeface="Roboto" panose="02000000000000000000" pitchFamily="2" charset="0"/>
                <a:cs typeface="Times New Roman" panose="02020603050405020304" charset="0"/>
                <a:sym typeface="+mn-ea"/>
              </a:rPr>
              <a:t>They must also ensure that the server’s private keys are not used anywhere else, such as in web servers, email servers such as SMTP, IMAP, or POP servers, etc., and server software that support SSLv2 connections.</a:t>
            </a:r>
            <a:endParaRPr lang="en-US" sz="2000" dirty="0">
              <a:solidFill>
                <a:srgbClr val="000000"/>
              </a:solidFill>
              <a:effectLst/>
              <a:latin typeface="Times New Roman" panose="02020603050405020304" charset="0"/>
              <a:ea typeface="Roboto" panose="02000000000000000000" pitchFamily="2" charset="0"/>
              <a:cs typeface="Times New Roman" panose="02020603050405020304" charset="0"/>
              <a:sym typeface="+mn-ea"/>
            </a:endParaRPr>
          </a:p>
          <a:p>
            <a:pPr marL="342900" indent="-342900" algn="just">
              <a:buFont typeface="Arial" panose="020B0604020202020204" pitchFamily="34" charset="0"/>
              <a:buChar char="•"/>
            </a:pPr>
            <a:r>
              <a:rPr lang="en-CA" sz="2000" dirty="0">
                <a:latin typeface="Times New Roman" panose="02020603050405020304" charset="0"/>
                <a:ea typeface="Roboto" panose="02000000000000000000" pitchFamily="2" charset="0"/>
                <a:cs typeface="Times New Roman" panose="02020603050405020304" charset="0"/>
              </a:rPr>
              <a:t>Additionally, it is important to keep software and operating systems up to date with the latest security patches to prevent vulnerabilities that can be exploited in attacks like DROWN.</a:t>
            </a:r>
            <a:endParaRPr lang="en-CA" sz="2000" dirty="0">
              <a:latin typeface="Times New Roman" panose="02020603050405020304" charset="0"/>
              <a:ea typeface="Roboto" panose="02000000000000000000" pitchFamily="2" charset="0"/>
              <a:cs typeface="Times New Roman" panose="02020603050405020304" charset="0"/>
            </a:endParaRPr>
          </a:p>
          <a:p>
            <a:pPr marL="342900" indent="-342900" algn="just"/>
            <a:endParaRPr lang="en-US" sz="2000" b="1">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1"/>
          <a:stretch>
            <a:fillRect/>
          </a:stretch>
        </p:blipFill>
        <p:spPr>
          <a:xfrm>
            <a:off x="3100705" y="3648075"/>
            <a:ext cx="5971540" cy="26422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86790" y="886460"/>
            <a:ext cx="9681210" cy="5706745"/>
          </a:xfrm>
        </p:spPr>
        <p:txBody>
          <a:bodyPr>
            <a:noAutofit/>
          </a:bodyPr>
          <a:lstStyle/>
          <a:p>
            <a:pPr algn="just"/>
            <a:r>
              <a:rPr lang="en-CA" altLang="en-US" b="1">
                <a:latin typeface="Times New Roman" panose="02020603050405020304" charset="0"/>
                <a:cs typeface="Times New Roman" panose="02020603050405020304" charset="0"/>
              </a:rPr>
              <a:t>Heartbleed Attack:</a:t>
            </a:r>
            <a:endParaRPr lang="en-CA" altLang="en-US" b="1">
              <a:latin typeface="Times New Roman" panose="02020603050405020304" charset="0"/>
              <a:cs typeface="Times New Roman" panose="02020603050405020304" charset="0"/>
            </a:endParaRPr>
          </a:p>
          <a:p>
            <a:pPr algn="just"/>
            <a:endParaRPr lang="en-US" sz="160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sz="2000">
                <a:latin typeface="Times New Roman" panose="02020603050405020304" charset="0"/>
                <a:cs typeface="Times New Roman" panose="02020603050405020304" charset="0"/>
              </a:rPr>
              <a:t>Discovered in April 2014 in OpenSSL software library.</a:t>
            </a:r>
            <a:endParaRPr lang="en-US" sz="200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sz="2000">
                <a:latin typeface="Times New Roman" panose="02020603050405020304" charset="0"/>
                <a:cs typeface="Times New Roman" panose="02020603050405020304" charset="0"/>
              </a:rPr>
              <a:t>Affects the implementation of the TLS protocol's heartbeat extension.</a:t>
            </a:r>
            <a:endParaRPr lang="en-US" sz="200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sz="2000">
                <a:latin typeface="Times New Roman" panose="02020603050405020304" charset="0"/>
                <a:cs typeface="Times New Roman" panose="02020603050405020304" charset="0"/>
              </a:rPr>
              <a:t>Allows attackers to retrieve up to 64 kilobytes of memory from affected systems.</a:t>
            </a:r>
            <a:endParaRPr lang="en-US" sz="200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sz="2000">
                <a:latin typeface="Times New Roman" panose="02020603050405020304" charset="0"/>
                <a:cs typeface="Times New Roman" panose="02020603050405020304" charset="0"/>
              </a:rPr>
              <a:t>Exposes sensitive information such as passwords, private keys, and confidential data.</a:t>
            </a:r>
            <a:endParaRPr lang="en-US" sz="200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sz="2000">
                <a:latin typeface="Times New Roman" panose="02020603050405020304" charset="0"/>
                <a:cs typeface="Times New Roman" panose="02020603050405020304" charset="0"/>
              </a:rPr>
              <a:t>Affects a large number of websites and online services that use OpenSSL for security.</a:t>
            </a:r>
            <a:endParaRPr lang="en-US" sz="2000">
              <a:latin typeface="Times New Roman" panose="02020603050405020304" charset="0"/>
              <a:cs typeface="Times New Roman" panose="02020603050405020304" charset="0"/>
            </a:endParaRPr>
          </a:p>
          <a:p>
            <a:pPr algn="just">
              <a:buFont typeface="Arial" panose="020B0604020202020204" pitchFamily="34" charset="0"/>
            </a:pPr>
            <a:endParaRPr lang="en-US" sz="2000">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3814445" y="3674110"/>
            <a:ext cx="3893820" cy="29184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020445"/>
            <a:ext cx="10515600" cy="5299075"/>
          </a:xfrm>
        </p:spPr>
        <p:txBody>
          <a:bodyPr/>
          <a:p>
            <a:pPr marL="0" indent="0" algn="just">
              <a:buFont typeface="Arial" panose="020B0604020202020204" pitchFamily="34" charset="0"/>
              <a:buNone/>
            </a:pPr>
            <a:r>
              <a:rPr lang="en-CA" altLang="en-US" sz="2400" b="1">
                <a:latin typeface="Times New Roman" panose="02020603050405020304" charset="0"/>
                <a:cs typeface="Times New Roman" panose="02020603050405020304" charset="0"/>
              </a:rPr>
              <a:t>Mitigation Techniques:</a:t>
            </a:r>
            <a:endParaRPr lang="en-US" sz="2400" b="1">
              <a:latin typeface="Times New Roman" panose="02020603050405020304" charset="0"/>
              <a:cs typeface="Times New Roman" panose="02020603050405020304" charset="0"/>
            </a:endParaRPr>
          </a:p>
          <a:p>
            <a:pPr marL="0" indent="0" algn="just">
              <a:buFont typeface="Arial" panose="020B0604020202020204" pitchFamily="34" charset="0"/>
              <a:buNone/>
            </a:pPr>
            <a:endParaRPr lang="en-US" sz="2400">
              <a:latin typeface="Times New Roman" panose="02020603050405020304" charset="0"/>
              <a:cs typeface="Times New Roman" panose="02020603050405020304" charset="0"/>
            </a:endParaRPr>
          </a:p>
          <a:p>
            <a:pPr algn="just">
              <a:buFont typeface="Arial" panose="020B0604020202020204" pitchFamily="34" charset="0"/>
              <a:buChar char="•"/>
            </a:pPr>
            <a:r>
              <a:rPr lang="en-US" sz="2000">
                <a:latin typeface="Times New Roman" panose="02020603050405020304" charset="0"/>
                <a:cs typeface="Times New Roman" panose="02020603050405020304" charset="0"/>
              </a:rPr>
              <a:t>OpenSSL software was quickly patched after discovery.</a:t>
            </a:r>
            <a:endParaRPr lang="en-US" sz="2000">
              <a:latin typeface="Times New Roman" panose="02020603050405020304" charset="0"/>
              <a:cs typeface="Times New Roman" panose="02020603050405020304" charset="0"/>
            </a:endParaRPr>
          </a:p>
          <a:p>
            <a:pPr marL="0" indent="0" algn="just">
              <a:buFont typeface="Arial" panose="020B0604020202020204" pitchFamily="34" charset="0"/>
              <a:buNone/>
            </a:pPr>
            <a:endParaRPr lang="en-US" sz="2000">
              <a:latin typeface="Times New Roman" panose="02020603050405020304" charset="0"/>
              <a:cs typeface="Times New Roman" panose="02020603050405020304" charset="0"/>
            </a:endParaRPr>
          </a:p>
          <a:p>
            <a:pPr algn="just">
              <a:buFont typeface="Arial" panose="020B0604020202020204" pitchFamily="34" charset="0"/>
              <a:buChar char="•"/>
            </a:pPr>
            <a:r>
              <a:rPr lang="en-US" sz="2000">
                <a:latin typeface="Times New Roman" panose="02020603050405020304" charset="0"/>
                <a:cs typeface="Times New Roman" panose="02020603050405020304" charset="0"/>
              </a:rPr>
              <a:t>Affected websites and services urged to update OpenSSL software.</a:t>
            </a:r>
            <a:endParaRPr lang="en-US" sz="2000">
              <a:latin typeface="Times New Roman" panose="02020603050405020304" charset="0"/>
              <a:cs typeface="Times New Roman" panose="02020603050405020304" charset="0"/>
            </a:endParaRPr>
          </a:p>
          <a:p>
            <a:pPr marL="0" indent="0" algn="just">
              <a:buFont typeface="Arial" panose="020B0604020202020204" pitchFamily="34" charset="0"/>
              <a:buNone/>
            </a:pPr>
            <a:endParaRPr lang="en-US" sz="2000">
              <a:latin typeface="Times New Roman" panose="02020603050405020304" charset="0"/>
              <a:cs typeface="Times New Roman" panose="02020603050405020304" charset="0"/>
            </a:endParaRPr>
          </a:p>
          <a:p>
            <a:pPr algn="just">
              <a:buFont typeface="Arial" panose="020B0604020202020204" pitchFamily="34" charset="0"/>
              <a:buChar char="•"/>
            </a:pPr>
            <a:r>
              <a:rPr lang="en-US" sz="2000">
                <a:latin typeface="Times New Roman" panose="02020603050405020304" charset="0"/>
                <a:cs typeface="Times New Roman" panose="02020603050405020304" charset="0"/>
              </a:rPr>
              <a:t>Users advised to change passwords on affected websites.</a:t>
            </a:r>
            <a:endParaRPr lang="en-US" sz="2000">
              <a:latin typeface="Times New Roman" panose="02020603050405020304" charset="0"/>
              <a:cs typeface="Times New Roman" panose="02020603050405020304" charset="0"/>
            </a:endParaRPr>
          </a:p>
          <a:p>
            <a:pPr marL="0" indent="0" algn="just">
              <a:buFont typeface="Arial" panose="020B0604020202020204" pitchFamily="34" charset="0"/>
              <a:buNone/>
            </a:pPr>
            <a:endParaRPr lang="en-US" sz="2000">
              <a:latin typeface="Times New Roman" panose="02020603050405020304" charset="0"/>
              <a:cs typeface="Times New Roman" panose="02020603050405020304" charset="0"/>
            </a:endParaRPr>
          </a:p>
          <a:p>
            <a:pPr algn="just">
              <a:buFont typeface="Arial" panose="020B0604020202020204" pitchFamily="34" charset="0"/>
              <a:buChar char="•"/>
            </a:pPr>
            <a:r>
              <a:rPr lang="en-US" sz="2000">
                <a:latin typeface="Times New Roman" panose="02020603050405020304" charset="0"/>
                <a:cs typeface="Times New Roman" panose="02020603050405020304" charset="0"/>
              </a:rPr>
              <a:t>The vulnerability raised concerns about the security of open-source software.</a:t>
            </a:r>
            <a:endParaRPr lang="en-US" sz="2000">
              <a:latin typeface="Times New Roman" panose="02020603050405020304" charset="0"/>
              <a:cs typeface="Times New Roman" panose="02020603050405020304" charset="0"/>
            </a:endParaRPr>
          </a:p>
          <a:p>
            <a:pPr marL="0" indent="0" algn="just">
              <a:buFont typeface="Arial" panose="020B0604020202020204" pitchFamily="34" charset="0"/>
              <a:buNone/>
            </a:pPr>
            <a:endParaRPr lang="en-US" sz="2000">
              <a:latin typeface="Times New Roman" panose="02020603050405020304" charset="0"/>
              <a:cs typeface="Times New Roman" panose="02020603050405020304" charset="0"/>
            </a:endParaRPr>
          </a:p>
          <a:p>
            <a:pPr algn="just">
              <a:buFont typeface="Arial" panose="020B0604020202020204" pitchFamily="34" charset="0"/>
              <a:buChar char="•"/>
            </a:pPr>
            <a:r>
              <a:rPr lang="en-US" sz="2000">
                <a:latin typeface="Times New Roman" panose="02020603050405020304" charset="0"/>
                <a:cs typeface="Times New Roman" panose="02020603050405020304" charset="0"/>
              </a:rPr>
              <a:t>Demonstrated the importance of staying informed about security vulnerabilities and taking steps to protect personal information online.</a:t>
            </a:r>
            <a:endParaRPr lang="en-US" sz="2000">
              <a:latin typeface="Times New Roman" panose="02020603050405020304" charset="0"/>
              <a:cs typeface="Times New Roman" panose="02020603050405020304" charset="0"/>
            </a:endParaRPr>
          </a:p>
          <a:p>
            <a:pPr algn="just">
              <a:buNone/>
            </a:pPr>
            <a:endParaRPr lang="en-US" sz="2000">
              <a:latin typeface="Times New Roman" panose="02020603050405020304" charset="0"/>
              <a:cs typeface="Times New Roman" panose="02020603050405020304" charset="0"/>
            </a:endParaRPr>
          </a:p>
          <a:p>
            <a:pPr marL="0" indent="0" algn="just">
              <a:buNone/>
            </a:pPr>
            <a:endParaRPr lang="en-US" sz="2000">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790575"/>
            <a:ext cx="5181600" cy="5386705"/>
          </a:xfrm>
        </p:spPr>
        <p:txBody>
          <a:bodyPr>
            <a:normAutofit/>
          </a:bodyPr>
          <a:p>
            <a:pPr marL="0" indent="0">
              <a:lnSpc>
                <a:spcPct val="100000"/>
              </a:lnSpc>
              <a:buNone/>
            </a:pPr>
            <a:r>
              <a:rPr lang="en-CA" altLang="en-US" sz="2400" b="1">
                <a:latin typeface="Times New Roman" panose="02020603050405020304" charset="0"/>
                <a:cs typeface="Times New Roman" panose="02020603050405020304" charset="0"/>
              </a:rPr>
              <a:t>POODLE Attack:</a:t>
            </a:r>
            <a:endParaRPr lang="en-CA" altLang="en-US" sz="2400" b="1">
              <a:latin typeface="Times New Roman" panose="02020603050405020304" charset="0"/>
              <a:cs typeface="Times New Roman" panose="02020603050405020304" charset="0"/>
            </a:endParaRPr>
          </a:p>
          <a:p>
            <a:pPr marL="0" indent="0">
              <a:lnSpc>
                <a:spcPct val="100000"/>
              </a:lnSpc>
              <a:buNone/>
            </a:pPr>
            <a:r>
              <a:rPr lang="en-CA" altLang="en-US" sz="2000">
                <a:latin typeface="Times New Roman" panose="02020603050405020304" charset="0"/>
                <a:cs typeface="Times New Roman" panose="02020603050405020304" charset="0"/>
              </a:rPr>
              <a:t>(Padding Oracle On Downgraded Legacy Encryption)</a:t>
            </a:r>
            <a:endParaRPr lang="en-CA" altLang="en-US" sz="2000">
              <a:latin typeface="Times New Roman" panose="02020603050405020304" charset="0"/>
              <a:cs typeface="Times New Roman" panose="02020603050405020304" charset="0"/>
            </a:endParaRPr>
          </a:p>
          <a:p>
            <a:pPr marL="0" indent="0">
              <a:lnSpc>
                <a:spcPct val="100000"/>
              </a:lnSpc>
              <a:buNone/>
            </a:pPr>
            <a:endParaRPr lang="en-CA" altLang="en-US" sz="2000">
              <a:latin typeface="Times New Roman" panose="02020603050405020304" charset="0"/>
              <a:cs typeface="Times New Roman" panose="02020603050405020304" charset="0"/>
            </a:endParaRPr>
          </a:p>
          <a:p>
            <a:pPr algn="just">
              <a:lnSpc>
                <a:spcPct val="100000"/>
              </a:lnSpc>
              <a:buFont typeface="Arial" panose="020B0604020202020204" pitchFamily="34" charset="0"/>
              <a:buChar char="•"/>
            </a:pPr>
            <a:r>
              <a:rPr lang="en-CA" altLang="en-US" sz="2000">
                <a:latin typeface="Times New Roman" panose="02020603050405020304" charset="0"/>
                <a:cs typeface="Times New Roman" panose="02020603050405020304" charset="0"/>
              </a:rPr>
              <a:t>Discovered in 2014 in SSLv3 (Secure Sockets Layer version 3) encryption protocol.</a:t>
            </a:r>
            <a:endParaRPr lang="en-CA" altLang="en-US" sz="2000">
              <a:latin typeface="Times New Roman" panose="02020603050405020304" charset="0"/>
              <a:cs typeface="Times New Roman" panose="02020603050405020304" charset="0"/>
            </a:endParaRPr>
          </a:p>
          <a:p>
            <a:pPr algn="just">
              <a:lnSpc>
                <a:spcPct val="100000"/>
              </a:lnSpc>
              <a:buFont typeface="Arial" panose="020B0604020202020204" pitchFamily="34" charset="0"/>
              <a:buChar char="•"/>
            </a:pPr>
            <a:r>
              <a:rPr lang="en-CA" altLang="en-US" sz="2000">
                <a:latin typeface="Times New Roman" panose="02020603050405020304" charset="0"/>
                <a:cs typeface="Times New Roman" panose="02020603050405020304" charset="0"/>
              </a:rPr>
              <a:t>Allows attackers to intercept and read encrypted data.</a:t>
            </a:r>
            <a:endParaRPr lang="en-CA" altLang="en-US" sz="2000">
              <a:latin typeface="Times New Roman" panose="02020603050405020304" charset="0"/>
              <a:cs typeface="Times New Roman" panose="02020603050405020304" charset="0"/>
            </a:endParaRPr>
          </a:p>
          <a:p>
            <a:pPr algn="just">
              <a:lnSpc>
                <a:spcPct val="100000"/>
              </a:lnSpc>
              <a:buFont typeface="Arial" panose="020B0604020202020204" pitchFamily="34" charset="0"/>
              <a:buChar char="•"/>
            </a:pPr>
            <a:r>
              <a:rPr lang="en-CA" altLang="en-US" sz="2000">
                <a:latin typeface="Times New Roman" panose="02020603050405020304" charset="0"/>
                <a:cs typeface="Times New Roman" panose="02020603050405020304" charset="0"/>
              </a:rPr>
              <a:t>Exploits a flaw in the block cipher padding of SSLv3.</a:t>
            </a:r>
            <a:endParaRPr lang="en-CA" altLang="en-US" sz="2000">
              <a:latin typeface="Times New Roman" panose="02020603050405020304" charset="0"/>
              <a:cs typeface="Times New Roman" panose="02020603050405020304" charset="0"/>
            </a:endParaRPr>
          </a:p>
          <a:p>
            <a:pPr algn="just">
              <a:lnSpc>
                <a:spcPct val="100000"/>
              </a:lnSpc>
              <a:buFont typeface="Arial" panose="020B0604020202020204" pitchFamily="34" charset="0"/>
              <a:buChar char="•"/>
            </a:pPr>
            <a:r>
              <a:rPr lang="en-CA" altLang="en-US" sz="2000">
                <a:latin typeface="Times New Roman" panose="02020603050405020304" charset="0"/>
                <a:cs typeface="Times New Roman" panose="02020603050405020304" charset="0"/>
              </a:rPr>
              <a:t>Poodle stands for Padding Oracle On Downgraded Legacy Encryption.</a:t>
            </a:r>
            <a:endParaRPr lang="en-CA" altLang="en-US" sz="2000">
              <a:latin typeface="Times New Roman" panose="02020603050405020304" charset="0"/>
              <a:cs typeface="Times New Roman" panose="02020603050405020304" charset="0"/>
            </a:endParaRPr>
          </a:p>
          <a:p>
            <a:pPr algn="just">
              <a:lnSpc>
                <a:spcPct val="100000"/>
              </a:lnSpc>
              <a:buFont typeface="Arial" panose="020B0604020202020204" pitchFamily="34" charset="0"/>
              <a:buChar char="•"/>
            </a:pPr>
            <a:r>
              <a:rPr lang="en-CA" altLang="en-US" sz="2000">
                <a:latin typeface="Times New Roman" panose="02020603050405020304" charset="0"/>
                <a:cs typeface="Times New Roman" panose="02020603050405020304" charset="0"/>
              </a:rPr>
              <a:t>Affects web browsers and servers that support SSLv3.</a:t>
            </a:r>
            <a:endParaRPr lang="en-CA" altLang="en-US" sz="2000">
              <a:latin typeface="Times New Roman" panose="02020603050405020304" charset="0"/>
              <a:cs typeface="Times New Roman" panose="02020603050405020304" charset="0"/>
            </a:endParaRPr>
          </a:p>
          <a:p>
            <a:pPr marL="0" indent="0" algn="just">
              <a:lnSpc>
                <a:spcPct val="100000"/>
              </a:lnSpc>
              <a:buFont typeface="Arial" panose="020B0604020202020204" pitchFamily="34" charset="0"/>
              <a:buNone/>
            </a:pPr>
            <a:endParaRPr lang="en-CA" altLang="en-US" sz="2000">
              <a:latin typeface="Times New Roman" panose="02020603050405020304" charset="0"/>
              <a:cs typeface="Times New Roman" panose="02020603050405020304" charset="0"/>
            </a:endParaRPr>
          </a:p>
        </p:txBody>
      </p:sp>
      <p:pic>
        <p:nvPicPr>
          <p:cNvPr id="4" name="Content Placeholder 3"/>
          <p:cNvPicPr>
            <a:picLocks noChangeAspect="1"/>
          </p:cNvPicPr>
          <p:nvPr>
            <p:ph sz="half" idx="2"/>
          </p:nvPr>
        </p:nvPicPr>
        <p:blipFill>
          <a:blip r:embed="rId1"/>
          <a:stretch>
            <a:fillRect/>
          </a:stretch>
        </p:blipFill>
        <p:spPr>
          <a:xfrm>
            <a:off x="6391275" y="1478280"/>
            <a:ext cx="4591050" cy="36569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791845"/>
            <a:ext cx="10515600" cy="5385435"/>
          </a:xfrm>
        </p:spPr>
        <p:txBody>
          <a:bodyPr/>
          <a:p>
            <a:pPr marL="0" indent="0">
              <a:buNone/>
            </a:pPr>
            <a:r>
              <a:rPr lang="en-CA" altLang="en-US" sz="2400" b="1">
                <a:latin typeface="Times New Roman" panose="02020603050405020304" charset="0"/>
                <a:cs typeface="Times New Roman" panose="02020603050405020304" charset="0"/>
              </a:rPr>
              <a:t>Mitigation Techniques</a:t>
            </a:r>
            <a:r>
              <a:rPr lang="en-CA" altLang="en-US" b="1">
                <a:latin typeface="Times New Roman" panose="02020603050405020304" charset="0"/>
                <a:cs typeface="Times New Roman" panose="02020603050405020304" charset="0"/>
              </a:rPr>
              <a:t>:</a:t>
            </a:r>
            <a:endParaRPr lang="en-CA" altLang="en-US" b="1">
              <a:latin typeface="Times New Roman" panose="02020603050405020304" charset="0"/>
              <a:cs typeface="Times New Roman" panose="02020603050405020304" charset="0"/>
            </a:endParaRPr>
          </a:p>
          <a:p>
            <a:pPr marL="0" indent="0">
              <a:buNone/>
            </a:pPr>
            <a:endParaRPr lang="en-CA" altLang="en-US">
              <a:latin typeface="Times New Roman" panose="02020603050405020304" charset="0"/>
              <a:cs typeface="Times New Roman" panose="02020603050405020304" charset="0"/>
            </a:endParaRPr>
          </a:p>
          <a:p>
            <a:pPr algn="just"/>
            <a:r>
              <a:rPr lang="en-CA" altLang="en-US" sz="2000">
                <a:latin typeface="Times New Roman" panose="02020603050405020304" charset="0"/>
                <a:cs typeface="Times New Roman" panose="02020603050405020304" charset="0"/>
              </a:rPr>
              <a:t>SSLv3 was deprecated and replaced with TLS.</a:t>
            </a:r>
            <a:endParaRPr lang="en-CA" altLang="en-US" sz="2000">
              <a:latin typeface="Times New Roman" panose="02020603050405020304" charset="0"/>
              <a:cs typeface="Times New Roman" panose="02020603050405020304" charset="0"/>
            </a:endParaRPr>
          </a:p>
          <a:p>
            <a:pPr marL="0" indent="0" algn="just">
              <a:buNone/>
            </a:pPr>
            <a:endParaRPr lang="en-CA" altLang="en-US" sz="2000">
              <a:latin typeface="Times New Roman" panose="02020603050405020304" charset="0"/>
              <a:cs typeface="Times New Roman" panose="02020603050405020304" charset="0"/>
            </a:endParaRPr>
          </a:p>
          <a:p>
            <a:pPr algn="just"/>
            <a:r>
              <a:rPr lang="en-CA" altLang="en-US" sz="2000">
                <a:latin typeface="Times New Roman" panose="02020603050405020304" charset="0"/>
                <a:cs typeface="Times New Roman" panose="02020603050405020304" charset="0"/>
              </a:rPr>
              <a:t>Web browsers and servers updated to support TLS and disable SSLv3.</a:t>
            </a:r>
            <a:endParaRPr lang="en-CA" altLang="en-US" sz="2000">
              <a:latin typeface="Times New Roman" panose="02020603050405020304" charset="0"/>
              <a:cs typeface="Times New Roman" panose="02020603050405020304" charset="0"/>
            </a:endParaRPr>
          </a:p>
          <a:p>
            <a:pPr marL="0" indent="0" algn="just">
              <a:buNone/>
            </a:pPr>
            <a:endParaRPr lang="en-CA" altLang="en-US" sz="2000">
              <a:latin typeface="Times New Roman" panose="02020603050405020304" charset="0"/>
              <a:cs typeface="Times New Roman" panose="02020603050405020304" charset="0"/>
            </a:endParaRPr>
          </a:p>
          <a:p>
            <a:pPr algn="just"/>
            <a:r>
              <a:rPr lang="en-CA" altLang="en-US" sz="2000">
                <a:latin typeface="Times New Roman" panose="02020603050405020304" charset="0"/>
                <a:cs typeface="Times New Roman" panose="02020603050405020304" charset="0"/>
              </a:rPr>
              <a:t>Users advised to keep their web browsers updated and disable SSLv3 support.</a:t>
            </a:r>
            <a:endParaRPr lang="en-CA" altLang="en-US" sz="2000">
              <a:latin typeface="Times New Roman" panose="02020603050405020304" charset="0"/>
              <a:cs typeface="Times New Roman" panose="02020603050405020304" charset="0"/>
            </a:endParaRPr>
          </a:p>
          <a:p>
            <a:pPr marL="0" indent="0" algn="just">
              <a:buNone/>
            </a:pPr>
            <a:endParaRPr lang="en-CA" altLang="en-US" sz="2000">
              <a:latin typeface="Times New Roman" panose="02020603050405020304" charset="0"/>
              <a:cs typeface="Times New Roman" panose="02020603050405020304" charset="0"/>
            </a:endParaRPr>
          </a:p>
          <a:p>
            <a:pPr algn="just"/>
            <a:r>
              <a:rPr lang="en-CA" altLang="en-US" sz="2000">
                <a:latin typeface="Times New Roman" panose="02020603050405020304" charset="0"/>
                <a:cs typeface="Times New Roman" panose="02020603050405020304" charset="0"/>
              </a:rPr>
              <a:t>The vulnerability raised concerns about the security of legacy encryption protocols.</a:t>
            </a:r>
            <a:endParaRPr lang="en-CA" altLang="en-US" sz="2000">
              <a:latin typeface="Times New Roman" panose="02020603050405020304" charset="0"/>
              <a:cs typeface="Times New Roman" panose="02020603050405020304" charset="0"/>
            </a:endParaRPr>
          </a:p>
          <a:p>
            <a:pPr marL="0" indent="0" algn="just">
              <a:buNone/>
            </a:pPr>
            <a:endParaRPr lang="en-CA" altLang="en-US" sz="2000">
              <a:latin typeface="Times New Roman" panose="02020603050405020304" charset="0"/>
              <a:cs typeface="Times New Roman" panose="02020603050405020304" charset="0"/>
            </a:endParaRPr>
          </a:p>
          <a:p>
            <a:pPr algn="just"/>
            <a:r>
              <a:rPr lang="en-CA" altLang="en-US" sz="2000">
                <a:latin typeface="Times New Roman" panose="02020603050405020304" charset="0"/>
                <a:cs typeface="Times New Roman" panose="02020603050405020304" charset="0"/>
              </a:rPr>
              <a:t>Demonstrated the importance of regularly updating software and using modern encryption protocols.</a:t>
            </a:r>
            <a:endParaRPr lang="en-CA" altLang="en-US" sz="2000">
              <a:latin typeface="Times New Roman" panose="02020603050405020304" charset="0"/>
              <a:cs typeface="Times New Roman" panose="02020603050405020304" charset="0"/>
            </a:endParaRPr>
          </a:p>
          <a:p>
            <a:pPr algn="just"/>
            <a:endParaRPr lang="en-CA" altLang="en-US"/>
          </a:p>
          <a:p>
            <a:pPr marL="0" indent="0" algn="just">
              <a:buNone/>
            </a:pPr>
            <a:endParaRPr lang="en-CA"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4900" y="844550"/>
            <a:ext cx="9963785" cy="5149850"/>
          </a:xfrm>
        </p:spPr>
        <p:txBody>
          <a:bodyPr/>
          <a:lstStyle/>
          <a:p>
            <a:pPr marL="0" lvl="0" indent="0" algn="l"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Freak Attack:</a:t>
            </a:r>
            <a:endParaRPr lang="en-GB"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b="1">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spcBef>
                <a:spcPts val="0"/>
              </a:spcBef>
              <a:spcAft>
                <a:spcPts val="0"/>
              </a:spcAft>
              <a:buSzPts val="1400"/>
              <a:buFont typeface="Times New Roman" panose="02020603050405020304"/>
              <a:buChar char="●"/>
            </a:pPr>
            <a:r>
              <a:rPr lang="en-GB" sz="2000">
                <a:latin typeface="Times New Roman" panose="02020603050405020304"/>
                <a:ea typeface="Times New Roman" panose="02020603050405020304"/>
                <a:cs typeface="Times New Roman" panose="02020603050405020304"/>
                <a:sym typeface="Times New Roman" panose="02020603050405020304"/>
              </a:rPr>
              <a:t>An SSL/TLS implementation exploit called FREAK ("Factoring RSA Export Keys") occurs when RSA key exchange is used to safely negotiate pre-master-secret.</a:t>
            </a:r>
            <a:endParaRPr lang="en-GB" sz="2000">
              <a:latin typeface="Times New Roman" panose="02020603050405020304"/>
              <a:ea typeface="Times New Roman" panose="02020603050405020304"/>
              <a:cs typeface="Times New Roman" panose="02020603050405020304"/>
              <a:sym typeface="Times New Roman" panose="02020603050405020304"/>
            </a:endParaRPr>
          </a:p>
          <a:p>
            <a:pPr marL="139700" lvl="0" algn="just" rtl="0">
              <a:spcBef>
                <a:spcPts val="0"/>
              </a:spcBef>
              <a:spcAft>
                <a:spcPts val="0"/>
              </a:spcAft>
              <a:buSzPts val="1400"/>
              <a:buFont typeface="Times New Roman" panose="02020603050405020304"/>
            </a:pPr>
            <a:endParaRPr sz="2000">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spcBef>
                <a:spcPts val="0"/>
              </a:spcBef>
              <a:spcAft>
                <a:spcPts val="0"/>
              </a:spcAft>
              <a:buSzPts val="1400"/>
              <a:buFont typeface="Times New Roman" panose="02020603050405020304"/>
              <a:buChar char="●"/>
            </a:pPr>
            <a:r>
              <a:rPr lang="en-GB" sz="2000">
                <a:latin typeface="Times New Roman" panose="02020603050405020304"/>
                <a:ea typeface="Times New Roman" panose="02020603050405020304"/>
                <a:cs typeface="Times New Roman" panose="02020603050405020304"/>
                <a:sym typeface="Times New Roman" panose="02020603050405020304"/>
              </a:rPr>
              <a:t>This vulnerability, which is currently known as "FREAK," allows attackers to intercept HTTPS connections between affected clients and servers and force them to utilise "export-grade" cryptography. Its CVE number is 2015-0204.</a:t>
            </a:r>
            <a:endParaRPr lang="en-GB" sz="2000">
              <a:latin typeface="Times New Roman" panose="02020603050405020304"/>
              <a:ea typeface="Times New Roman" panose="02020603050405020304"/>
              <a:cs typeface="Times New Roman" panose="02020603050405020304"/>
              <a:sym typeface="Times New Roman" panose="02020603050405020304"/>
            </a:endParaRPr>
          </a:p>
          <a:p>
            <a:pPr marL="139700" lvl="0" algn="just" rtl="0">
              <a:spcBef>
                <a:spcPts val="0"/>
              </a:spcBef>
              <a:spcAft>
                <a:spcPts val="0"/>
              </a:spcAft>
              <a:buSzPts val="1400"/>
              <a:buFont typeface="Times New Roman" panose="02020603050405020304"/>
            </a:pPr>
            <a:endParaRPr sz="2000">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spcBef>
                <a:spcPts val="0"/>
              </a:spcBef>
              <a:spcAft>
                <a:spcPts val="0"/>
              </a:spcAft>
              <a:buSzPts val="1400"/>
              <a:buFont typeface="Times New Roman" panose="02020603050405020304"/>
              <a:buChar char="●"/>
            </a:pPr>
            <a:r>
              <a:rPr lang="en-GB" sz="2000">
                <a:latin typeface="Times New Roman" panose="02020603050405020304"/>
                <a:ea typeface="Times New Roman" panose="02020603050405020304"/>
                <a:cs typeface="Times New Roman" panose="02020603050405020304"/>
                <a:sym typeface="Times New Roman" panose="02020603050405020304"/>
              </a:rPr>
              <a:t>This high-security encryption uses outdated encryption key lengths that are simple to decrypt.</a:t>
            </a:r>
            <a:endParaRPr sz="2000">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0"/>
              </a:spcBef>
              <a:spcAft>
                <a:spcPts val="0"/>
              </a:spcAft>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algn="l"/>
            <a:endParaRPr lang="en-US" sz="2000"/>
          </a:p>
        </p:txBody>
      </p:sp>
      <p:pic>
        <p:nvPicPr>
          <p:cNvPr id="152" name="Google Shape;152;p30"/>
          <p:cNvPicPr preferRelativeResize="0"/>
          <p:nvPr/>
        </p:nvPicPr>
        <p:blipFill>
          <a:blip r:embed="rId1"/>
          <a:stretch>
            <a:fillRect/>
          </a:stretch>
        </p:blipFill>
        <p:spPr>
          <a:xfrm>
            <a:off x="1961040" y="4164899"/>
            <a:ext cx="8251999" cy="1651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4900" y="696595"/>
            <a:ext cx="9963785" cy="5473700"/>
          </a:xfrm>
        </p:spPr>
        <p:txBody>
          <a:bodyPr>
            <a:normAutofit fontScale="35000"/>
          </a:bodyPr>
          <a:lstStyle/>
          <a:p>
            <a:pPr algn="l"/>
            <a:r>
              <a:rPr lang="en-CA" altLang="en-US" sz="8000" b="1">
                <a:latin typeface="Times New Roman" panose="02020603050405020304" charset="0"/>
                <a:cs typeface="Times New Roman" panose="02020603050405020304" charset="0"/>
              </a:rPr>
              <a:t>SSL Stripping Attack:</a:t>
            </a:r>
            <a:endParaRPr lang="en-US" sz="8000" b="1">
              <a:latin typeface="Times New Roman" panose="02020603050405020304" charset="0"/>
              <a:cs typeface="Times New Roman" panose="02020603050405020304" charset="0"/>
            </a:endParaRPr>
          </a:p>
          <a:p>
            <a:pPr algn="just">
              <a:lnSpc>
                <a:spcPct val="100000"/>
              </a:lnSpc>
            </a:pPr>
            <a:r>
              <a:rPr lang="en-US" sz="5715">
                <a:latin typeface="Times New Roman" panose="02020603050405020304" charset="0"/>
                <a:cs typeface="Times New Roman" panose="02020603050405020304" charset="0"/>
              </a:rPr>
              <a:t>SSL stripping is a type of man-in-the-middle attack that targets websites and applications that use SSL/TLS encryption protocols to secure communication between clients and servers.</a:t>
            </a:r>
            <a:endParaRPr lang="en-US" sz="5715">
              <a:latin typeface="Times New Roman" panose="02020603050405020304" charset="0"/>
              <a:cs typeface="Times New Roman" panose="02020603050405020304" charset="0"/>
            </a:endParaRPr>
          </a:p>
          <a:p>
            <a:pPr algn="just">
              <a:lnSpc>
                <a:spcPct val="100000"/>
              </a:lnSpc>
            </a:pPr>
            <a:endParaRPr lang="en-US" sz="5715">
              <a:latin typeface="Times New Roman" panose="02020603050405020304" charset="0"/>
              <a:cs typeface="Times New Roman" panose="02020603050405020304" charset="0"/>
            </a:endParaRPr>
          </a:p>
          <a:p>
            <a:pPr algn="just">
              <a:lnSpc>
                <a:spcPct val="100000"/>
              </a:lnSpc>
            </a:pPr>
            <a:r>
              <a:rPr lang="en-US" sz="5715">
                <a:latin typeface="Times New Roman" panose="02020603050405020304" charset="0"/>
                <a:cs typeface="Times New Roman" panose="02020603050405020304" charset="0"/>
              </a:rPr>
              <a:t>Here's how an SSL stripping attack works:</a:t>
            </a:r>
            <a:endParaRPr lang="en-US" sz="5715">
              <a:latin typeface="Times New Roman" panose="02020603050405020304" charset="0"/>
              <a:cs typeface="Times New Roman" panose="02020603050405020304" charset="0"/>
            </a:endParaRPr>
          </a:p>
          <a:p>
            <a:pPr marL="285750" indent="-285750" algn="just">
              <a:lnSpc>
                <a:spcPct val="100000"/>
              </a:lnSpc>
              <a:buFont typeface="Arial" panose="020B0604020202020204" pitchFamily="34" charset="0"/>
              <a:buChar char="•"/>
            </a:pPr>
            <a:r>
              <a:rPr lang="en-US" sz="5715">
                <a:latin typeface="Times New Roman" panose="02020603050405020304" charset="0"/>
                <a:cs typeface="Times New Roman" panose="02020603050405020304" charset="0"/>
              </a:rPr>
              <a:t>The attacker intercepts the communication between the client and the server and initiates a connection with the client.</a:t>
            </a:r>
            <a:endParaRPr lang="en-US" sz="5715">
              <a:latin typeface="Times New Roman" panose="02020603050405020304" charset="0"/>
              <a:cs typeface="Times New Roman" panose="02020603050405020304" charset="0"/>
            </a:endParaRPr>
          </a:p>
          <a:p>
            <a:pPr marL="285750" indent="-285750" algn="just">
              <a:lnSpc>
                <a:spcPct val="100000"/>
              </a:lnSpc>
              <a:buFont typeface="Arial" panose="020B0604020202020204" pitchFamily="34" charset="0"/>
              <a:buChar char="•"/>
            </a:pPr>
            <a:r>
              <a:rPr lang="en-US" sz="5715">
                <a:latin typeface="Times New Roman" panose="02020603050405020304" charset="0"/>
                <a:cs typeface="Times New Roman" panose="02020603050405020304" charset="0"/>
              </a:rPr>
              <a:t>The attacker then downgrades the connection to an unencrypted HTTP connection, stripping away the SSL/TLS encryption.</a:t>
            </a:r>
            <a:endParaRPr lang="en-US" sz="5715">
              <a:latin typeface="Times New Roman" panose="02020603050405020304" charset="0"/>
              <a:cs typeface="Times New Roman" panose="02020603050405020304" charset="0"/>
            </a:endParaRPr>
          </a:p>
          <a:p>
            <a:pPr marL="285750" indent="-285750" algn="just">
              <a:lnSpc>
                <a:spcPct val="100000"/>
              </a:lnSpc>
              <a:buFont typeface="Arial" panose="020B0604020202020204" pitchFamily="34" charset="0"/>
              <a:buChar char="•"/>
            </a:pPr>
            <a:r>
              <a:rPr lang="en-US" sz="5715">
                <a:latin typeface="Times New Roman" panose="02020603050405020304" charset="0"/>
                <a:cs typeface="Times New Roman" panose="02020603050405020304" charset="0"/>
              </a:rPr>
              <a:t>The attacker then serves a fake webpage that looks like the original webpage, but is actually a phishing webpage that collects sensitive information such as usernames, passwords, and credit card details.</a:t>
            </a:r>
            <a:endParaRPr lang="en-US" sz="5715">
              <a:latin typeface="Times New Roman" panose="02020603050405020304" charset="0"/>
              <a:cs typeface="Times New Roman" panose="02020603050405020304" charset="0"/>
            </a:endParaRPr>
          </a:p>
          <a:p>
            <a:pPr marL="285750" indent="-285750" algn="just">
              <a:lnSpc>
                <a:spcPct val="100000"/>
              </a:lnSpc>
              <a:buFont typeface="Arial" panose="020B0604020202020204" pitchFamily="34" charset="0"/>
              <a:buChar char="•"/>
            </a:pPr>
            <a:r>
              <a:rPr lang="en-US" sz="5715">
                <a:latin typeface="Times New Roman" panose="02020603050405020304" charset="0"/>
                <a:cs typeface="Times New Roman" panose="02020603050405020304" charset="0"/>
              </a:rPr>
              <a:t>The attacker can then use this information for nefarious purposes, such as stealing money or identities.</a:t>
            </a:r>
            <a:endParaRPr lang="en-US" sz="5715">
              <a:latin typeface="Times New Roman" panose="02020603050405020304" charset="0"/>
              <a:cs typeface="Times New Roman" panose="020206030504050203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14425" y="854075"/>
            <a:ext cx="5472430" cy="5149850"/>
          </a:xfrm>
        </p:spPr>
        <p:txBody>
          <a:bodyPr/>
          <a:lstStyle/>
          <a:p>
            <a:pPr marL="0" lvl="0" indent="0" algn="l" rtl="0">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How to avoid this attack?</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None/>
            </a:pP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lnSpc>
                <a:spcPct val="100000"/>
              </a:lnSpc>
              <a:spcBef>
                <a:spcPts val="0"/>
              </a:spcBef>
              <a:spcAft>
                <a:spcPts val="0"/>
              </a:spcAft>
              <a:buSzPts val="1400"/>
              <a:buFont typeface="Times New Roman" panose="02020603050405020304"/>
              <a:buChar char="●"/>
            </a:pPr>
            <a:r>
              <a:rPr lang="en-GB" sz="2000">
                <a:latin typeface="Times New Roman" panose="02020603050405020304"/>
                <a:ea typeface="Times New Roman" panose="02020603050405020304"/>
                <a:cs typeface="Times New Roman" panose="02020603050405020304"/>
                <a:sym typeface="Times New Roman" panose="02020603050405020304"/>
              </a:rPr>
              <a:t>Use HTTP Strict Transport Security(HSTS):By requiring secure connections, the HSTS protocol, which encourages browsers to only connect to websites through HTTPS, can help prevent SSL stripping attacks.</a:t>
            </a:r>
            <a:endParaRPr lang="en-GB" sz="2000">
              <a:latin typeface="Times New Roman" panose="02020603050405020304"/>
              <a:ea typeface="Times New Roman" panose="02020603050405020304"/>
              <a:cs typeface="Times New Roman" panose="02020603050405020304"/>
              <a:sym typeface="Times New Roman" panose="02020603050405020304"/>
            </a:endParaRPr>
          </a:p>
          <a:p>
            <a:pPr marL="139700" lvl="0" algn="just" rtl="0">
              <a:lnSpc>
                <a:spcPct val="100000"/>
              </a:lnSpc>
              <a:spcBef>
                <a:spcPts val="0"/>
              </a:spcBef>
              <a:spcAft>
                <a:spcPts val="0"/>
              </a:spcAft>
              <a:buSzPts val="1400"/>
              <a:buFont typeface="Times New Roman" panose="02020603050405020304"/>
            </a:pPr>
            <a:endParaRPr sz="2000">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lnSpc>
                <a:spcPct val="100000"/>
              </a:lnSpc>
              <a:spcBef>
                <a:spcPts val="0"/>
              </a:spcBef>
              <a:spcAft>
                <a:spcPts val="0"/>
              </a:spcAft>
              <a:buSzPts val="1400"/>
              <a:buFont typeface="Times New Roman" panose="02020603050405020304"/>
              <a:buChar char="●"/>
            </a:pPr>
            <a:r>
              <a:rPr lang="en-GB" sz="2000">
                <a:latin typeface="Times New Roman" panose="02020603050405020304"/>
                <a:ea typeface="Times New Roman" panose="02020603050405020304"/>
                <a:cs typeface="Times New Roman" panose="02020603050405020304"/>
                <a:sym typeface="Times New Roman" panose="02020603050405020304"/>
              </a:rPr>
              <a:t>Use certificate pinning:A website can define which SSL/TLS certificate(s) it should use using a technique called certificate pinning, which stops an attacker from using a bogus certificate.</a:t>
            </a:r>
            <a:endParaRPr sz="2000">
              <a:latin typeface="Times New Roman" panose="02020603050405020304"/>
              <a:ea typeface="Times New Roman" panose="02020603050405020304"/>
              <a:cs typeface="Times New Roman" panose="02020603050405020304"/>
              <a:sym typeface="Times New Roman" panose="02020603050405020304"/>
            </a:endParaRPr>
          </a:p>
          <a:p>
            <a:pPr algn="l"/>
            <a:endParaRPr lang="en-US" sz="2000"/>
          </a:p>
        </p:txBody>
      </p:sp>
      <p:pic>
        <p:nvPicPr>
          <p:cNvPr id="216" name="Google Shape;216;p40"/>
          <p:cNvPicPr preferRelativeResize="0"/>
          <p:nvPr/>
        </p:nvPicPr>
        <p:blipFill>
          <a:blip r:embed="rId1"/>
          <a:stretch>
            <a:fillRect/>
          </a:stretch>
        </p:blipFill>
        <p:spPr>
          <a:xfrm>
            <a:off x="6817040" y="1764498"/>
            <a:ext cx="4893950" cy="3064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4900" y="650240"/>
            <a:ext cx="5511165" cy="5344160"/>
          </a:xfrm>
        </p:spPr>
        <p:txBody>
          <a:bodyPr>
            <a:normAutofit lnSpcReduction="10000"/>
          </a:bodyPr>
          <a:lstStyle/>
          <a:p>
            <a:pPr algn="l"/>
            <a:r>
              <a:rPr lang="en-CA" b="1" dirty="0">
                <a:latin typeface="Times New Roman" panose="02020603050405020304" charset="0"/>
                <a:cs typeface="Times New Roman" panose="02020603050405020304" charset="0"/>
                <a:sym typeface="+mn-ea"/>
              </a:rPr>
              <a:t>Working:</a:t>
            </a:r>
            <a:endParaRPr lang="en-CA" b="1" dirty="0">
              <a:latin typeface="Times New Roman" panose="02020603050405020304" charset="0"/>
              <a:cs typeface="Times New Roman" panose="02020603050405020304" charset="0"/>
              <a:sym typeface="+mn-ea"/>
            </a:endParaRPr>
          </a:p>
          <a:p>
            <a:pPr algn="just"/>
            <a:endParaRPr lang="en-CA" b="1" dirty="0">
              <a:latin typeface="Times New Roman" panose="02020603050405020304" charset="0"/>
              <a:cs typeface="Times New Roman" panose="02020603050405020304" charset="0"/>
              <a:sym typeface="+mn-ea"/>
            </a:endParaRPr>
          </a:p>
          <a:p>
            <a:pPr marL="342900" indent="-342900" algn="just">
              <a:buFont typeface="Arial" panose="020B0604020202020204" pitchFamily="34" charset="0"/>
              <a:buChar char="•"/>
            </a:pPr>
            <a:r>
              <a:rPr lang="en-US" sz="2000" dirty="0">
                <a:solidFill>
                  <a:srgbClr val="374151"/>
                </a:solidFill>
                <a:effectLst/>
                <a:latin typeface="Times New Roman" panose="02020603050405020304" charset="0"/>
                <a:cs typeface="Times New Roman" panose="02020603050405020304" charset="0"/>
                <a:sym typeface="+mn-ea"/>
              </a:rPr>
              <a:t>The FREAK vulnerability works by exploiting the fact that some SSL/TLS implementations support weak, export-grade ciphers that were required by US law in the 1990s.</a:t>
            </a:r>
            <a:endParaRPr lang="en-US" sz="2000" b="0" i="0" dirty="0">
              <a:solidFill>
                <a:srgbClr val="374151"/>
              </a:solidFill>
              <a:effectLst/>
              <a:latin typeface="Times New Roman" panose="02020603050405020304" charset="0"/>
              <a:cs typeface="Times New Roman" panose="02020603050405020304" charset="0"/>
            </a:endParaRPr>
          </a:p>
          <a:p>
            <a:pPr algn="just">
              <a:buFont typeface="Arial" panose="020B0604020202020204" pitchFamily="34" charset="0"/>
            </a:pPr>
            <a:r>
              <a:rPr lang="en-US" sz="2000" dirty="0">
                <a:solidFill>
                  <a:srgbClr val="374151"/>
                </a:solidFill>
                <a:effectLst/>
                <a:latin typeface="Times New Roman" panose="02020603050405020304" charset="0"/>
                <a:cs typeface="Times New Roman" panose="02020603050405020304" charset="0"/>
                <a:sym typeface="+mn-ea"/>
              </a:rPr>
              <a:t> </a:t>
            </a:r>
            <a:endParaRPr lang="en-US" sz="2000" b="0" i="0" dirty="0">
              <a:solidFill>
                <a:srgbClr val="374151"/>
              </a:solidFill>
              <a:effectLst/>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000" dirty="0">
                <a:solidFill>
                  <a:srgbClr val="374151"/>
                </a:solidFill>
                <a:effectLst/>
                <a:latin typeface="Times New Roman" panose="02020603050405020304" charset="0"/>
                <a:cs typeface="Times New Roman" panose="02020603050405020304" charset="0"/>
                <a:sym typeface="+mn-ea"/>
              </a:rPr>
              <a:t>These ciphers use short, 512-bit RSA keys that can be factored relatively easily with modern computing power.</a:t>
            </a:r>
            <a:endParaRPr lang="en-US" sz="2000" b="0" i="0" dirty="0">
              <a:solidFill>
                <a:srgbClr val="374151"/>
              </a:solidFill>
              <a:effectLst/>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000" b="0" i="0" dirty="0">
              <a:solidFill>
                <a:srgbClr val="374151"/>
              </a:solidFill>
              <a:effectLst/>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000" dirty="0">
                <a:solidFill>
                  <a:srgbClr val="374151"/>
                </a:solidFill>
                <a:effectLst/>
                <a:latin typeface="Times New Roman" panose="02020603050405020304" charset="0"/>
                <a:cs typeface="Times New Roman" panose="02020603050405020304" charset="0"/>
                <a:sym typeface="+mn-ea"/>
              </a:rPr>
              <a:t> An attacker can intercept the initial SSL/TLS handshake between a client and server and force them to use an export-grade cipher, which the attacker can then use to factor the RSA key and potentially decrypt the traffic.</a:t>
            </a:r>
            <a:endParaRPr lang="en-CA" sz="2000" dirty="0">
              <a:latin typeface="Times New Roman" panose="02020603050405020304" charset="0"/>
              <a:cs typeface="Times New Roman" panose="02020603050405020304" charset="0"/>
            </a:endParaRPr>
          </a:p>
          <a:p>
            <a:pPr marL="342900" indent="-342900" algn="l"/>
            <a:endParaRPr lang="en-US" sz="2000" b="1">
              <a:latin typeface="Times New Roman" panose="02020603050405020304" charset="0"/>
              <a:cs typeface="Times New Roman" panose="02020603050405020304" charset="0"/>
            </a:endParaRPr>
          </a:p>
        </p:txBody>
      </p:sp>
      <p:pic>
        <p:nvPicPr>
          <p:cNvPr id="5" name="Picture 4"/>
          <p:cNvPicPr>
            <a:picLocks noChangeAspect="1"/>
          </p:cNvPicPr>
          <p:nvPr/>
        </p:nvPicPr>
        <p:blipFill>
          <a:blip r:embed="rId1"/>
          <a:stretch>
            <a:fillRect/>
          </a:stretch>
        </p:blipFill>
        <p:spPr>
          <a:xfrm>
            <a:off x="6710680" y="1468120"/>
            <a:ext cx="4838700" cy="41490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4900" y="844550"/>
            <a:ext cx="9963785" cy="5149850"/>
          </a:xfrm>
        </p:spPr>
        <p:txBody>
          <a:bodyPr/>
          <a:lstStyle/>
          <a:p>
            <a:pPr marL="0" lvl="0" indent="0" algn="l"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How to avoid this attack?</a:t>
            </a:r>
            <a:endParaRPr lang="en-GB"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b="1">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spcBef>
                <a:spcPts val="0"/>
              </a:spcBef>
              <a:spcAft>
                <a:spcPts val="0"/>
              </a:spcAft>
              <a:buSzPts val="1400"/>
              <a:buChar char="●"/>
            </a:pPr>
            <a:r>
              <a:rPr lang="en-GB" sz="2000" b="1">
                <a:latin typeface="Times New Roman" panose="02020603050405020304"/>
                <a:ea typeface="Times New Roman" panose="02020603050405020304"/>
                <a:cs typeface="Times New Roman" panose="02020603050405020304"/>
                <a:sym typeface="Times New Roman" panose="02020603050405020304"/>
              </a:rPr>
              <a:t>Server side:</a:t>
            </a:r>
            <a:r>
              <a:rPr lang="en-GB" sz="2000">
                <a:latin typeface="Times New Roman" panose="02020603050405020304"/>
                <a:ea typeface="Times New Roman" panose="02020603050405020304"/>
                <a:cs typeface="Times New Roman" panose="02020603050405020304"/>
                <a:sym typeface="Times New Roman" panose="02020603050405020304"/>
              </a:rPr>
              <a:t>Turn off server support for all export-grade cypher suites. Also, we advise eliminating support for cyphers with 40- and 56-bit encryption, forward secrecy, and support for all known unsafe cyphers (not only RSA export ciphers).</a:t>
            </a:r>
            <a:endParaRPr lang="en-GB" sz="2000">
              <a:latin typeface="Times New Roman" panose="02020603050405020304"/>
              <a:ea typeface="Times New Roman" panose="02020603050405020304"/>
              <a:cs typeface="Times New Roman" panose="02020603050405020304"/>
              <a:sym typeface="Times New Roman" panose="02020603050405020304"/>
            </a:endParaRPr>
          </a:p>
          <a:p>
            <a:pPr marL="139700" lvl="0" algn="just" rtl="0">
              <a:spcBef>
                <a:spcPts val="0"/>
              </a:spcBef>
              <a:spcAft>
                <a:spcPts val="0"/>
              </a:spcAft>
              <a:buSzPts val="1400"/>
            </a:pPr>
            <a:endParaRPr sz="2000">
              <a:latin typeface="Times New Roman" panose="02020603050405020304"/>
              <a:ea typeface="Times New Roman" panose="02020603050405020304"/>
              <a:cs typeface="Times New Roman" panose="02020603050405020304"/>
              <a:sym typeface="Times New Roman" panose="02020603050405020304"/>
            </a:endParaRPr>
          </a:p>
          <a:p>
            <a:pPr marL="139700" lvl="0" algn="just" rtl="0">
              <a:spcBef>
                <a:spcPts val="0"/>
              </a:spcBef>
              <a:spcAft>
                <a:spcPts val="0"/>
              </a:spcAft>
              <a:buSzPts val="1400"/>
            </a:pPr>
            <a:endParaRPr sz="2000">
              <a:latin typeface="Times New Roman" panose="02020603050405020304"/>
              <a:ea typeface="Times New Roman" panose="02020603050405020304"/>
              <a:cs typeface="Times New Roman" panose="02020603050405020304"/>
              <a:sym typeface="Times New Roman" panose="02020603050405020304"/>
            </a:endParaRPr>
          </a:p>
          <a:p>
            <a:pPr marL="139700" lvl="0" algn="just" rtl="0">
              <a:spcBef>
                <a:spcPts val="0"/>
              </a:spcBef>
              <a:spcAft>
                <a:spcPts val="0"/>
              </a:spcAft>
              <a:buSzPts val="1400"/>
            </a:pPr>
            <a:endParaRPr sz="2000">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spcBef>
                <a:spcPts val="0"/>
              </a:spcBef>
              <a:spcAft>
                <a:spcPts val="0"/>
              </a:spcAft>
              <a:buSzPts val="1400"/>
              <a:buChar char="●"/>
            </a:pPr>
            <a:r>
              <a:rPr lang="en-GB" sz="2000" b="1">
                <a:latin typeface="Times New Roman" panose="02020603050405020304"/>
                <a:ea typeface="Times New Roman" panose="02020603050405020304"/>
                <a:cs typeface="Times New Roman" panose="02020603050405020304"/>
                <a:sym typeface="Times New Roman" panose="02020603050405020304"/>
              </a:rPr>
              <a:t>Client side:</a:t>
            </a:r>
            <a:r>
              <a:rPr lang="en-GB" sz="2000">
                <a:latin typeface="Times New Roman" panose="02020603050405020304"/>
                <a:ea typeface="Times New Roman" panose="02020603050405020304"/>
                <a:cs typeface="Times New Roman" panose="02020603050405020304"/>
                <a:sym typeface="Times New Roman" panose="02020603050405020304"/>
              </a:rPr>
              <a:t>Client</a:t>
            </a:r>
            <a:r>
              <a:rPr lang="en-GB" sz="2000" b="1">
                <a:latin typeface="Times New Roman" panose="02020603050405020304"/>
                <a:ea typeface="Times New Roman" panose="02020603050405020304"/>
                <a:cs typeface="Times New Roman" panose="02020603050405020304"/>
                <a:sym typeface="Times New Roman" panose="02020603050405020304"/>
              </a:rPr>
              <a:t> </a:t>
            </a:r>
            <a:r>
              <a:rPr lang="en-GB" sz="2000">
                <a:latin typeface="Times New Roman" panose="02020603050405020304"/>
                <a:ea typeface="Times New Roman" panose="02020603050405020304"/>
                <a:cs typeface="Times New Roman" panose="02020603050405020304"/>
                <a:sym typeface="Times New Roman" panose="02020603050405020304"/>
              </a:rPr>
              <a:t>software that utilises OpenSSL, Apple's Secure Transport, Windows Secure Channel/Schannel, Chrome, Safari, Opera, Android, and BlackBerry stock browsers are examples of vulnerable clients (i.e. Internet Explorer). The most recent releases of OpenSSL should be installed immediately on older versions.</a:t>
            </a:r>
            <a:endParaRPr sz="2000">
              <a:latin typeface="Times New Roman" panose="02020603050405020304"/>
              <a:ea typeface="Times New Roman" panose="02020603050405020304"/>
              <a:cs typeface="Times New Roman" panose="02020603050405020304"/>
              <a:sym typeface="Times New Roman" panose="02020603050405020304"/>
            </a:endParaRPr>
          </a:p>
          <a:p>
            <a:pPr algn="l"/>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4900" y="844550"/>
            <a:ext cx="9963785" cy="5149850"/>
          </a:xfrm>
        </p:spPr>
        <p:txBody>
          <a:bodyPr>
            <a:normAutofit lnSpcReduction="10000"/>
          </a:bodyPr>
          <a:lstStyle/>
          <a:p>
            <a:pPr marL="139700" lvl="0" algn="just" rtl="0">
              <a:spcBef>
                <a:spcPts val="0"/>
              </a:spcBef>
              <a:spcAft>
                <a:spcPts val="0"/>
              </a:spcAft>
              <a:buClr>
                <a:schemeClr val="dk1"/>
              </a:buClr>
              <a:buSzPts val="1400"/>
              <a:buFont typeface="Times New Roman" panose="02020603050405020304"/>
            </a:pPr>
            <a:r>
              <a:rPr lang="en-GB" b="1">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Sweet32 (Birthday Attack):</a:t>
            </a:r>
            <a:endParaRPr lang="en-GB" b="1">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139700" lvl="0" algn="just" rtl="0">
              <a:spcBef>
                <a:spcPts val="0"/>
              </a:spcBef>
              <a:spcAft>
                <a:spcPts val="0"/>
              </a:spcAft>
              <a:buClr>
                <a:schemeClr val="dk1"/>
              </a:buClr>
              <a:buSzPts val="1400"/>
              <a:buFont typeface="Times New Roman" panose="02020603050405020304"/>
            </a:pPr>
            <a:endParaRPr sz="2000" b="1">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spcBef>
                <a:spcPts val="0"/>
              </a:spcBef>
              <a:spcAft>
                <a:spcPts val="0"/>
              </a:spcAft>
              <a:buClr>
                <a:schemeClr val="dk1"/>
              </a:buClr>
              <a:buSzPts val="1400"/>
              <a:buFont typeface="Arial" panose="020B0604020202020204" pitchFamily="34" charset="0"/>
              <a:buChar char="•"/>
            </a:pPr>
            <a:r>
              <a:rPr lang="en-US" sz="2000">
                <a:latin typeface="Times New Roman" panose="02020603050405020304" charset="0"/>
                <a:cs typeface="Times New Roman" panose="02020603050405020304" charset="0"/>
              </a:rPr>
              <a:t>The Sweet32 birthday attack is a cryptographic vulnerability that affects 64-bit block ciphers, such as Triple-DES and Blowfish, when used in Cipher Block Chaining (CBC) mode.</a:t>
            </a:r>
            <a:endParaRPr lang="en-US" sz="2000">
              <a:latin typeface="Times New Roman" panose="02020603050405020304" charset="0"/>
              <a:cs typeface="Times New Roman" panose="02020603050405020304" charset="0"/>
            </a:endParaRPr>
          </a:p>
          <a:p>
            <a:pPr marL="342900" lvl="0" indent="-342900" algn="just" rtl="0">
              <a:spcBef>
                <a:spcPts val="0"/>
              </a:spcBef>
              <a:spcAft>
                <a:spcPts val="0"/>
              </a:spcAft>
              <a:buClr>
                <a:schemeClr val="dk1"/>
              </a:buClr>
              <a:buSzPts val="1400"/>
              <a:buFont typeface="Arial" panose="020B0604020202020204" pitchFamily="34" charset="0"/>
              <a:buChar char="•"/>
            </a:pPr>
            <a:endParaRPr lang="en-US" sz="2000">
              <a:latin typeface="Times New Roman" panose="02020603050405020304" charset="0"/>
              <a:cs typeface="Times New Roman" panose="02020603050405020304" charset="0"/>
            </a:endParaRPr>
          </a:p>
          <a:p>
            <a:pPr marL="342900" lvl="0" indent="-342900" algn="just" rtl="0">
              <a:spcBef>
                <a:spcPts val="0"/>
              </a:spcBef>
              <a:spcAft>
                <a:spcPts val="0"/>
              </a:spcAft>
              <a:buClr>
                <a:schemeClr val="dk1"/>
              </a:buClr>
              <a:buSzPts val="1400"/>
              <a:buFont typeface="Arial" panose="020B0604020202020204" pitchFamily="34" charset="0"/>
              <a:buChar char="•"/>
            </a:pPr>
            <a:endParaRPr lang="en-US" sz="2000">
              <a:latin typeface="Times New Roman" panose="02020603050405020304" charset="0"/>
              <a:cs typeface="Times New Roman" panose="02020603050405020304" charset="0"/>
            </a:endParaRPr>
          </a:p>
          <a:p>
            <a:pPr marL="342900" lvl="0" indent="-342900" algn="just" rtl="0">
              <a:spcBef>
                <a:spcPts val="0"/>
              </a:spcBef>
              <a:spcAft>
                <a:spcPts val="0"/>
              </a:spcAft>
              <a:buClr>
                <a:schemeClr val="dk1"/>
              </a:buClr>
              <a:buSzPts val="1400"/>
              <a:buFont typeface="Arial" panose="020B0604020202020204" pitchFamily="34" charset="0"/>
              <a:buChar char="•"/>
            </a:pPr>
            <a:r>
              <a:rPr lang="en-US" sz="2000">
                <a:latin typeface="Times New Roman" panose="02020603050405020304" charset="0"/>
                <a:cs typeface="Times New Roman" panose="02020603050405020304" charset="0"/>
              </a:rPr>
              <a:t>It was first disclosed in 2016 and has been addressed by most modern web browsers and other applications that use encryption.</a:t>
            </a:r>
            <a:endParaRPr lang="en-US" sz="2000">
              <a:latin typeface="Times New Roman" panose="02020603050405020304" charset="0"/>
              <a:cs typeface="Times New Roman" panose="02020603050405020304" charset="0"/>
            </a:endParaRPr>
          </a:p>
          <a:p>
            <a:pPr marL="342900" lvl="0" indent="-342900" algn="just" rtl="0">
              <a:spcBef>
                <a:spcPts val="0"/>
              </a:spcBef>
              <a:spcAft>
                <a:spcPts val="0"/>
              </a:spcAft>
              <a:buClr>
                <a:schemeClr val="dk1"/>
              </a:buClr>
              <a:buSzPts val="1400"/>
              <a:buFont typeface="Arial" panose="020B0604020202020204" pitchFamily="34" charset="0"/>
              <a:buChar char="•"/>
            </a:pPr>
            <a:endParaRPr lang="en-US" sz="2000">
              <a:latin typeface="Times New Roman" panose="02020603050405020304" charset="0"/>
              <a:cs typeface="Times New Roman" panose="02020603050405020304" charset="0"/>
            </a:endParaRPr>
          </a:p>
          <a:p>
            <a:pPr lvl="0" algn="just" rtl="0">
              <a:spcBef>
                <a:spcPts val="0"/>
              </a:spcBef>
              <a:spcAft>
                <a:spcPts val="0"/>
              </a:spcAft>
              <a:buClr>
                <a:schemeClr val="dk1"/>
              </a:buClr>
              <a:buSzPts val="1400"/>
              <a:buFont typeface="Arial" panose="020B0604020202020204" pitchFamily="34" charset="0"/>
            </a:pPr>
            <a:endParaRPr lang="en-US" sz="2000">
              <a:latin typeface="Times New Roman" panose="02020603050405020304" charset="0"/>
              <a:cs typeface="Times New Roman" panose="02020603050405020304" charset="0"/>
            </a:endParaRPr>
          </a:p>
        </p:txBody>
      </p:sp>
      <p:pic>
        <p:nvPicPr>
          <p:cNvPr id="164" name="Google Shape;164;p32"/>
          <p:cNvPicPr preferRelativeResize="0"/>
          <p:nvPr/>
        </p:nvPicPr>
        <p:blipFill>
          <a:blip r:embed="rId1"/>
          <a:stretch>
            <a:fillRect/>
          </a:stretch>
        </p:blipFill>
        <p:spPr>
          <a:xfrm>
            <a:off x="4037965" y="3258185"/>
            <a:ext cx="4265930" cy="245491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4900" y="612140"/>
            <a:ext cx="9963785" cy="5382260"/>
          </a:xfrm>
        </p:spPr>
        <p:txBody>
          <a:bodyPr>
            <a:normAutofit/>
          </a:bodyPr>
          <a:lstStyle/>
          <a:p>
            <a:pPr algn="l"/>
            <a:r>
              <a:rPr b="1">
                <a:latin typeface="Times New Roman" panose="02020603050405020304"/>
                <a:ea typeface="Times New Roman" panose="02020603050405020304"/>
                <a:cs typeface="Times New Roman" panose="02020603050405020304"/>
                <a:sym typeface="Times New Roman" panose="02020603050405020304"/>
              </a:rPr>
              <a:t>Mitigation Techniques</a:t>
            </a:r>
            <a:r>
              <a:rPr lang="en-CA" b="1">
                <a:latin typeface="Times New Roman" panose="02020603050405020304"/>
                <a:ea typeface="Times New Roman" panose="02020603050405020304"/>
                <a:cs typeface="Times New Roman" panose="02020603050405020304"/>
                <a:sym typeface="Times New Roman" panose="02020603050405020304"/>
              </a:rPr>
              <a:t>:</a:t>
            </a:r>
            <a:endParaRPr b="1">
              <a:latin typeface="Times New Roman" panose="02020603050405020304"/>
              <a:ea typeface="Times New Roman" panose="02020603050405020304"/>
              <a:cs typeface="Times New Roman" panose="02020603050405020304"/>
              <a:sym typeface="Times New Roman" panose="02020603050405020304"/>
            </a:endParaRPr>
          </a:p>
          <a:p>
            <a:pPr algn="l"/>
            <a:endParaRPr b="1">
              <a:latin typeface="Times New Roman" panose="02020603050405020304"/>
              <a:ea typeface="Times New Roman" panose="02020603050405020304"/>
              <a:cs typeface="Times New Roman" panose="02020603050405020304"/>
              <a:sym typeface="Times New Roman" panose="02020603050405020304"/>
            </a:endParaRPr>
          </a:p>
          <a:p>
            <a:pPr marL="342900" indent="-342900" algn="just">
              <a:buFont typeface="Arial" panose="020B0604020202020204" pitchFamily="34" charset="0"/>
              <a:buChar char="•"/>
            </a:pPr>
            <a:r>
              <a:rPr sz="2000">
                <a:latin typeface="Times New Roman" panose="02020603050405020304"/>
                <a:ea typeface="Times New Roman" panose="02020603050405020304"/>
                <a:cs typeface="Times New Roman" panose="02020603050405020304"/>
                <a:sym typeface="Times New Roman" panose="02020603050405020304"/>
              </a:rPr>
              <a:t>The Sweet32 attack can be mitigated by using block ciphers with larger block sizes, such as AES, or by using alternative encryption modes, such as Galois/Counter Mode (GCM) or CCM.</a:t>
            </a:r>
            <a:endParaRPr sz="2000">
              <a:latin typeface="Times New Roman" panose="02020603050405020304"/>
              <a:ea typeface="Times New Roman" panose="02020603050405020304"/>
              <a:cs typeface="Times New Roman" panose="02020603050405020304"/>
              <a:sym typeface="Times New Roman" panose="02020603050405020304"/>
            </a:endParaRPr>
          </a:p>
          <a:p>
            <a:pPr algn="just">
              <a:buFont typeface="Arial" panose="020B0604020202020204" pitchFamily="34" charset="0"/>
            </a:pPr>
            <a:endParaRPr sz="2000">
              <a:latin typeface="Times New Roman" panose="02020603050405020304"/>
              <a:ea typeface="Times New Roman" panose="02020603050405020304"/>
              <a:cs typeface="Times New Roman" panose="02020603050405020304"/>
              <a:sym typeface="Times New Roman" panose="02020603050405020304"/>
            </a:endParaRPr>
          </a:p>
          <a:p>
            <a:pPr marL="342900" indent="-342900" algn="just">
              <a:buFont typeface="Arial" panose="020B0604020202020204" pitchFamily="34" charset="0"/>
              <a:buChar char="•"/>
            </a:pPr>
            <a:r>
              <a:rPr sz="2000">
                <a:latin typeface="Times New Roman" panose="02020603050405020304"/>
                <a:ea typeface="Times New Roman" panose="02020603050405020304"/>
                <a:cs typeface="Times New Roman" panose="02020603050405020304"/>
                <a:sym typeface="Times New Roman" panose="02020603050405020304"/>
              </a:rPr>
              <a:t>The attack can also be mitigated by limiting the amount of data encrypted with the same key in CBC mode, or by using random IVs (initialization vectors) for each message to ensure that the same plaintext block is not encrypted with the same key and IV combination.</a:t>
            </a:r>
            <a:endParaRPr sz="2000">
              <a:latin typeface="Times New Roman" panose="02020603050405020304"/>
              <a:ea typeface="Times New Roman" panose="02020603050405020304"/>
              <a:cs typeface="Times New Roman" panose="02020603050405020304"/>
              <a:sym typeface="Times New Roman" panose="02020603050405020304"/>
            </a:endParaRPr>
          </a:p>
          <a:p>
            <a:pPr algn="just">
              <a:buFont typeface="Arial" panose="020B0604020202020204" pitchFamily="34" charset="0"/>
            </a:pPr>
            <a:endParaRPr sz="2000">
              <a:latin typeface="Times New Roman" panose="02020603050405020304"/>
              <a:ea typeface="Times New Roman" panose="02020603050405020304"/>
              <a:cs typeface="Times New Roman" panose="02020603050405020304"/>
              <a:sym typeface="Times New Roman" panose="02020603050405020304"/>
            </a:endParaRPr>
          </a:p>
          <a:p>
            <a:pPr marL="342900" indent="-342900" algn="just">
              <a:buFont typeface="Arial" panose="020B0604020202020204" pitchFamily="34" charset="0"/>
              <a:buChar char="•"/>
            </a:pPr>
            <a:r>
              <a:rPr sz="2000">
                <a:latin typeface="Times New Roman" panose="02020603050405020304"/>
                <a:ea typeface="Times New Roman" panose="02020603050405020304"/>
                <a:cs typeface="Times New Roman" panose="02020603050405020304"/>
                <a:sym typeface="Times New Roman" panose="02020603050405020304"/>
              </a:rPr>
              <a:t>It is important to keep software up-to-date to ensure that it is not vulnerable to the Sweet32 attack.</a:t>
            </a:r>
            <a:endParaRPr sz="2000">
              <a:latin typeface="Times New Roman" panose="02020603050405020304"/>
              <a:ea typeface="Times New Roman" panose="02020603050405020304"/>
              <a:cs typeface="Times New Roman" panose="02020603050405020304"/>
              <a:sym typeface="Times New Roman" panose="02020603050405020304"/>
            </a:endParaRPr>
          </a:p>
          <a:p>
            <a:pPr marL="342900" indent="-342900" algn="l"/>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4900" y="844550"/>
            <a:ext cx="9963785" cy="5149850"/>
          </a:xfrm>
        </p:spPr>
        <p:txBody>
          <a:bodyPr/>
          <a:lstStyle/>
          <a:p>
            <a:pPr marL="0" indent="0" algn="just">
              <a:buNone/>
            </a:pPr>
            <a:r>
              <a:rPr lang="en-CA" altLang="en-US" b="1">
                <a:latin typeface="Times New Roman" panose="02020603050405020304" charset="0"/>
                <a:cs typeface="Times New Roman" panose="02020603050405020304" charset="0"/>
                <a:sym typeface="+mn-ea"/>
              </a:rPr>
              <a:t>BEAST Attack:</a:t>
            </a:r>
            <a:endParaRPr lang="en-CA" altLang="en-US" b="1">
              <a:latin typeface="Times New Roman" panose="02020603050405020304" charset="0"/>
              <a:cs typeface="Times New Roman" panose="02020603050405020304" charset="0"/>
            </a:endParaRPr>
          </a:p>
          <a:p>
            <a:pPr marL="0" indent="0" algn="just">
              <a:buNone/>
            </a:pPr>
            <a:r>
              <a:rPr lang="en-CA" altLang="en-US">
                <a:latin typeface="Times New Roman" panose="02020603050405020304" charset="0"/>
                <a:cs typeface="Times New Roman" panose="02020603050405020304" charset="0"/>
                <a:sym typeface="+mn-ea"/>
              </a:rPr>
              <a:t>(Browser Exploit Against SSL/TLS)</a:t>
            </a:r>
            <a:endParaRPr lang="en-CA" altLang="en-US">
              <a:latin typeface="Times New Roman" panose="02020603050405020304" charset="0"/>
              <a:cs typeface="Times New Roman" panose="02020603050405020304" charset="0"/>
              <a:sym typeface="+mn-ea"/>
            </a:endParaRPr>
          </a:p>
          <a:p>
            <a:pPr marL="0" indent="0" algn="just">
              <a:buNone/>
            </a:pPr>
            <a:endParaRPr lang="en-CA" altLang="en-US" b="1">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CA" altLang="en-US" sz="2000">
                <a:latin typeface="Times New Roman" panose="02020603050405020304" charset="0"/>
                <a:cs typeface="Times New Roman" panose="02020603050405020304" charset="0"/>
                <a:sym typeface="+mn-ea"/>
              </a:rPr>
              <a:t>A Beast vulnerability is a type of security flaw that can be exploited by attackers to intercept and decode encrypted data transmitted over the internet.</a:t>
            </a:r>
            <a:endParaRPr lang="en-CA" altLang="en-US" sz="2000">
              <a:latin typeface="Times New Roman" panose="02020603050405020304" charset="0"/>
              <a:cs typeface="Times New Roman" panose="02020603050405020304" charset="0"/>
              <a:sym typeface="+mn-ea"/>
            </a:endParaRPr>
          </a:p>
          <a:p>
            <a:pPr algn="just">
              <a:buFont typeface="Arial" panose="020B0604020202020204" pitchFamily="34" charset="0"/>
            </a:pPr>
            <a:endParaRPr lang="en-CA" altLang="en-US" sz="20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CA" altLang="en-US" sz="2000">
                <a:latin typeface="Times New Roman" panose="02020603050405020304" charset="0"/>
                <a:cs typeface="Times New Roman" panose="02020603050405020304" charset="0"/>
                <a:sym typeface="+mn-ea"/>
              </a:rPr>
              <a:t>The vulnerability allows an attacker to intercept and decrypt data by exploiting weaknesses in the way SSL/TLS encrypts data.</a:t>
            </a:r>
            <a:endParaRPr lang="en-CA" altLang="en-US" sz="2000">
              <a:latin typeface="Times New Roman" panose="02020603050405020304" charset="0"/>
              <a:cs typeface="Times New Roman" panose="02020603050405020304" charset="0"/>
              <a:sym typeface="+mn-ea"/>
            </a:endParaRPr>
          </a:p>
          <a:p>
            <a:pPr algn="just">
              <a:buFont typeface="Arial" panose="020B0604020202020204" pitchFamily="34" charset="0"/>
            </a:pPr>
            <a:endParaRPr lang="en-CA" altLang="en-US" sz="20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CA" altLang="en-US" sz="2000">
                <a:latin typeface="Times New Roman" panose="02020603050405020304" charset="0"/>
                <a:cs typeface="Times New Roman" panose="02020603050405020304" charset="0"/>
                <a:sym typeface="+mn-ea"/>
              </a:rPr>
              <a:t>A Beast attack can allow an attacker to access sensitive information such as credit card numbers, login credentials, and other personal data.</a:t>
            </a:r>
            <a:endParaRPr lang="en-CA" altLang="en-US" sz="2000">
              <a:latin typeface="Times New Roman" panose="02020603050405020304" charset="0"/>
              <a:cs typeface="Times New Roman" panose="02020603050405020304" charset="0"/>
            </a:endParaRPr>
          </a:p>
          <a:p>
            <a:pPr marL="342900" indent="-342900" algn="l"/>
            <a:endParaRPr 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4900" y="825500"/>
            <a:ext cx="5658485" cy="5168900"/>
          </a:xfrm>
        </p:spPr>
        <p:txBody>
          <a:bodyPr>
            <a:normAutofit lnSpcReduction="10000"/>
          </a:bodyPr>
          <a:lstStyle/>
          <a:p>
            <a:pPr algn="just">
              <a:buFont typeface="Arial" panose="020B0604020202020204" pitchFamily="34" charset="0"/>
            </a:pPr>
            <a:r>
              <a:rPr lang="en-CA" altLang="en-US" b="1">
                <a:latin typeface="Times New Roman" panose="02020603050405020304" charset="0"/>
                <a:cs typeface="Times New Roman" panose="02020603050405020304" charset="0"/>
                <a:sym typeface="+mn-ea"/>
              </a:rPr>
              <a:t>Mitigation:</a:t>
            </a:r>
            <a:endParaRPr lang="en-CA" altLang="en-US" b="1">
              <a:latin typeface="Times New Roman" panose="02020603050405020304" charset="0"/>
              <a:cs typeface="Times New Roman" panose="02020603050405020304" charset="0"/>
              <a:sym typeface="+mn-ea"/>
            </a:endParaRPr>
          </a:p>
          <a:p>
            <a:pPr algn="just">
              <a:buFont typeface="Arial" panose="020B0604020202020204" pitchFamily="34" charset="0"/>
            </a:pPr>
            <a:endParaRPr lang="en-CA" altLang="en-US" sz="2000" b="1">
              <a:latin typeface="Times New Roman" panose="02020603050405020304" charset="0"/>
              <a:cs typeface="Times New Roman" panose="02020603050405020304" charset="0"/>
              <a:sym typeface="+mn-ea"/>
            </a:endParaRPr>
          </a:p>
          <a:p>
            <a:pPr marL="342900" indent="-342900" algn="just">
              <a:buFont typeface="Arial" panose="020B0604020202020204" pitchFamily="34" charset="0"/>
              <a:buChar char="•"/>
            </a:pPr>
            <a:r>
              <a:rPr lang="en-US" sz="2000">
                <a:latin typeface="Times New Roman" panose="02020603050405020304" charset="0"/>
                <a:cs typeface="Times New Roman" panose="02020603050405020304" charset="0"/>
                <a:sym typeface="+mn-ea"/>
              </a:rPr>
              <a:t>Implementing the latest SSL/TLS encryption protocols that are not vulnerable to Beast attacks.</a:t>
            </a:r>
            <a:endParaRPr lang="en-US" sz="20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000">
                <a:latin typeface="Times New Roman" panose="02020603050405020304" charset="0"/>
                <a:cs typeface="Times New Roman" panose="02020603050405020304" charset="0"/>
                <a:sym typeface="+mn-ea"/>
              </a:rPr>
              <a:t>Configuring web servers and applications to use secure encryption protocols and disabling older protocols that are vulnerable to Beast attacks.</a:t>
            </a:r>
            <a:endParaRPr lang="en-US" sz="20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000">
                <a:latin typeface="Times New Roman" panose="02020603050405020304" charset="0"/>
                <a:cs typeface="Times New Roman" panose="02020603050405020304" charset="0"/>
                <a:sym typeface="+mn-ea"/>
              </a:rPr>
              <a:t>Regularly updating software and security patches to prevent known vulnerabilities from being exploited.</a:t>
            </a:r>
            <a:endParaRPr lang="en-US" sz="20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000">
                <a:latin typeface="Times New Roman" panose="02020603050405020304" charset="0"/>
                <a:cs typeface="Times New Roman" panose="02020603050405020304" charset="0"/>
                <a:sym typeface="+mn-ea"/>
              </a:rPr>
              <a:t>Encouraging the use of strong passwords and two-factor authentication to prevent unauthorized access to accounts.</a:t>
            </a:r>
            <a:endParaRPr lang="en-US" sz="20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000">
                <a:latin typeface="Times New Roman" panose="02020603050405020304" charset="0"/>
                <a:cs typeface="Times New Roman" panose="02020603050405020304" charset="0"/>
                <a:sym typeface="+mn-ea"/>
              </a:rPr>
              <a:t>Developing and enforcing security policies that outline best practices for data protection and incident response.</a:t>
            </a:r>
            <a:endParaRPr lang="en-US" sz="20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000">
              <a:latin typeface="Times New Roman" panose="02020603050405020304" charset="0"/>
              <a:cs typeface="Times New Roman" panose="02020603050405020304" charset="0"/>
            </a:endParaRPr>
          </a:p>
        </p:txBody>
      </p:sp>
      <p:pic>
        <p:nvPicPr>
          <p:cNvPr id="178" name="Google Shape;178;p34"/>
          <p:cNvPicPr preferRelativeResize="0"/>
          <p:nvPr/>
        </p:nvPicPr>
        <p:blipFill>
          <a:blip r:embed="rId1"/>
          <a:stretch>
            <a:fillRect/>
          </a:stretch>
        </p:blipFill>
        <p:spPr>
          <a:xfrm>
            <a:off x="6888480" y="1613535"/>
            <a:ext cx="5050790" cy="333121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4900" y="844550"/>
            <a:ext cx="9963785" cy="5149850"/>
          </a:xfrm>
        </p:spPr>
        <p:txBody>
          <a:bodyPr/>
          <a:lstStyle/>
          <a:p>
            <a:pPr algn="l"/>
            <a:r>
              <a:rPr lang="en-CA" altLang="en-US" b="1">
                <a:latin typeface="Times New Roman" panose="02020603050405020304" charset="0"/>
                <a:cs typeface="Times New Roman" panose="02020603050405020304" charset="0"/>
              </a:rPr>
              <a:t>CRIME Attack:</a:t>
            </a:r>
            <a:endParaRPr lang="en-CA" altLang="en-US" b="1">
              <a:latin typeface="Times New Roman" panose="02020603050405020304" charset="0"/>
              <a:cs typeface="Times New Roman" panose="02020603050405020304" charset="0"/>
            </a:endParaRPr>
          </a:p>
          <a:p>
            <a:pPr algn="l"/>
            <a:r>
              <a:rPr lang="en-CA" altLang="en-US" b="1">
                <a:latin typeface="Times New Roman" panose="02020603050405020304" charset="0"/>
                <a:cs typeface="Times New Roman" panose="02020603050405020304" charset="0"/>
              </a:rPr>
              <a:t>(</a:t>
            </a:r>
            <a:r>
              <a:rPr lang="en-GB">
                <a:latin typeface="Times New Roman" panose="02020603050405020304" charset="0"/>
                <a:ea typeface="Times New Roman" panose="02020603050405020304"/>
                <a:cs typeface="Times New Roman" panose="02020603050405020304" charset="0"/>
                <a:sym typeface="Times New Roman" panose="02020603050405020304"/>
              </a:rPr>
              <a:t>Compression Ratio Info-leak Made Easy)</a:t>
            </a:r>
            <a:endParaRPr lang="en-GB">
              <a:latin typeface="Times New Roman" panose="02020603050405020304" charset="0"/>
              <a:ea typeface="Times New Roman" panose="02020603050405020304"/>
              <a:cs typeface="Times New Roman" panose="02020603050405020304" charset="0"/>
              <a:sym typeface="Times New Roman" panose="02020603050405020304"/>
            </a:endParaRPr>
          </a:p>
          <a:p>
            <a:pPr algn="l"/>
            <a:endParaRPr lang="en-GB">
              <a:latin typeface="Times New Roman" panose="02020603050405020304" charset="0"/>
              <a:ea typeface="Times New Roman" panose="02020603050405020304"/>
              <a:cs typeface="Times New Roman" panose="02020603050405020304" charset="0"/>
              <a:sym typeface="Times New Roman" panose="02020603050405020304"/>
            </a:endParaRPr>
          </a:p>
          <a:p>
            <a:pPr marL="342900" indent="-342900" algn="just">
              <a:buFont typeface="Arial" panose="020B0604020202020204" pitchFamily="34" charset="0"/>
              <a:buChar char="•"/>
            </a:pPr>
            <a:r>
              <a:rPr lang="en-US" sz="2000" dirty="0">
                <a:solidFill>
                  <a:srgbClr val="000000"/>
                </a:solidFill>
                <a:effectLst/>
                <a:latin typeface="Times New Roman" panose="02020603050405020304" charset="0"/>
                <a:cs typeface="Times New Roman" panose="02020603050405020304" charset="0"/>
                <a:sym typeface="+mn-ea"/>
              </a:rPr>
              <a:t>The CRIME attack is a vulnerability in the compression of the Secure Sockets Layer (SSL)/Transport Layer Security (TLS) protocols and the SPDY protocol. </a:t>
            </a:r>
            <a:endParaRPr lang="en-US" sz="2000" dirty="0">
              <a:solidFill>
                <a:srgbClr val="000000"/>
              </a:solidFill>
              <a:effectLst/>
              <a:latin typeface="Times New Roman" panose="02020603050405020304" charset="0"/>
              <a:cs typeface="Times New Roman" panose="02020603050405020304" charset="0"/>
              <a:sym typeface="+mn-ea"/>
            </a:endParaRPr>
          </a:p>
          <a:p>
            <a:pPr algn="just">
              <a:buFont typeface="Arial" panose="020B0604020202020204" pitchFamily="34" charset="0"/>
            </a:pPr>
            <a:endParaRPr lang="en-US" sz="2000" dirty="0">
              <a:solidFill>
                <a:srgbClr val="000000"/>
              </a:solidFill>
              <a:effectLst/>
              <a:latin typeface="Times New Roman" panose="02020603050405020304" charset="0"/>
              <a:cs typeface="Times New Roman" panose="02020603050405020304" charset="0"/>
              <a:sym typeface="+mn-ea"/>
            </a:endParaRPr>
          </a:p>
          <a:p>
            <a:pPr marL="342900" indent="-342900" algn="just">
              <a:buFont typeface="Arial" panose="020B0604020202020204" pitchFamily="34" charset="0"/>
              <a:buChar char="•"/>
            </a:pPr>
            <a:r>
              <a:rPr lang="en-GB" sz="2000">
                <a:solidFill>
                  <a:schemeClr val="dk1"/>
                </a:solidFill>
                <a:highlight>
                  <a:srgbClr val="FFFFFF"/>
                </a:highlight>
                <a:latin typeface="Times New Roman" panose="02020603050405020304" charset="0"/>
                <a:ea typeface="Times New Roman" panose="02020603050405020304"/>
                <a:cs typeface="Times New Roman" panose="02020603050405020304" charset="0"/>
                <a:sym typeface="Times New Roman" panose="02020603050405020304"/>
              </a:rPr>
              <a:t>SSL/TLS and SPDY use a compression algorithm called DEFLATE, the most common compression algorithm used, which compresses HTTP requests by eliminating duplicate strings.</a:t>
            </a:r>
            <a:endParaRPr lang="en-GB" sz="2000">
              <a:solidFill>
                <a:schemeClr val="dk1"/>
              </a:solidFill>
              <a:highlight>
                <a:srgbClr val="FFFFFF"/>
              </a:highlight>
              <a:latin typeface="Times New Roman" panose="02020603050405020304" charset="0"/>
              <a:ea typeface="Times New Roman" panose="02020603050405020304"/>
              <a:cs typeface="Times New Roman" panose="02020603050405020304" charset="0"/>
              <a:sym typeface="Times New Roman" panose="02020603050405020304"/>
            </a:endParaRPr>
          </a:p>
          <a:p>
            <a:pPr algn="just">
              <a:buFont typeface="Arial" panose="020B0604020202020204" pitchFamily="34" charset="0"/>
            </a:pPr>
            <a:endParaRPr sz="2000">
              <a:solidFill>
                <a:schemeClr val="dk1"/>
              </a:solidFill>
              <a:highlight>
                <a:srgbClr val="FFFFFF"/>
              </a:highlight>
              <a:latin typeface="Times New Roman" panose="02020603050405020304" charset="0"/>
              <a:ea typeface="Times New Roman" panose="02020603050405020304"/>
              <a:cs typeface="Times New Roman" panose="02020603050405020304" charset="0"/>
              <a:sym typeface="Times New Roman" panose="02020603050405020304"/>
            </a:endParaRPr>
          </a:p>
          <a:p>
            <a:pPr marL="342900" indent="-342900" algn="just">
              <a:buFont typeface="Arial" panose="020B0604020202020204" pitchFamily="34" charset="0"/>
              <a:buChar char="•"/>
            </a:pPr>
            <a:r>
              <a:rPr lang="en-GB" sz="2000">
                <a:solidFill>
                  <a:schemeClr val="dk1"/>
                </a:solidFill>
                <a:highlight>
                  <a:srgbClr val="FFFFFF"/>
                </a:highlight>
                <a:latin typeface="Times New Roman" panose="02020603050405020304" charset="0"/>
                <a:ea typeface="Times New Roman" panose="02020603050405020304"/>
                <a:cs typeface="Times New Roman" panose="02020603050405020304" charset="0"/>
                <a:sym typeface="Times New Roman" panose="02020603050405020304"/>
              </a:rPr>
              <a:t>CRIME takes advantage of the method in which duplicate strings are eliminated to guess session tokens by systematically brute-forcing them.</a:t>
            </a:r>
            <a:endParaRPr sz="2000">
              <a:solidFill>
                <a:schemeClr val="dk1"/>
              </a:solidFill>
              <a:highlight>
                <a:srgbClr val="FFFFFF"/>
              </a:highlight>
              <a:latin typeface="Times New Roman" panose="02020603050405020304" charset="0"/>
              <a:ea typeface="Times New Roman" panose="02020603050405020304"/>
              <a:cs typeface="Times New Roman" panose="02020603050405020304" charset="0"/>
              <a:sym typeface="Times New Roman" panose="02020603050405020304"/>
            </a:endParaRPr>
          </a:p>
          <a:p>
            <a:pPr marL="342900" indent="-342900" algn="l"/>
            <a:endParaRPr lang="en-CA" altLang="en-US" sz="20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9569</Words>
  <Application>WPS Presentation</Application>
  <PresentationFormat>Widescreen</PresentationFormat>
  <Paragraphs>207</Paragraphs>
  <Slides>21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21</vt:i4>
      </vt:variant>
    </vt:vector>
  </HeadingPairs>
  <TitlesOfParts>
    <vt:vector size="34" baseType="lpstr">
      <vt:lpstr>Arial</vt:lpstr>
      <vt:lpstr>SimSun</vt:lpstr>
      <vt:lpstr>Wingdings</vt:lpstr>
      <vt:lpstr>Calibri Light</vt:lpstr>
      <vt:lpstr>Calibri</vt:lpstr>
      <vt:lpstr>Microsoft YaHei</vt:lpstr>
      <vt:lpstr>Arial Unicode MS</vt:lpstr>
      <vt:lpstr>Times New Roman</vt:lpstr>
      <vt:lpstr>Chiller</vt:lpstr>
      <vt:lpstr>Times New Roman</vt:lpstr>
      <vt:lpstr>Roboto</vt:lpstr>
      <vt:lpstr>Wide Latin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Vani</cp:lastModifiedBy>
  <cp:revision>28</cp:revision>
  <dcterms:created xsi:type="dcterms:W3CDTF">2023-04-02T00:04:14Z</dcterms:created>
  <dcterms:modified xsi:type="dcterms:W3CDTF">2023-04-02T01:40:09Z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62EAB24EF1B8471F810400E877E953BC</vt:lpwstr>
  </property>
  <property fmtid="{D5CDD505-2E9C-101B-9397-08002B2CF9AE}" pid="3" name="KSOProductBuildVer">
    <vt:lpwstr>1033-11.2.0.11516</vt:lpwstr>
  </property>
</Properties>
</file>