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5" autoAdjust="0"/>
    <p:restoredTop sz="94660"/>
  </p:normalViewPr>
  <p:slideViewPr>
    <p:cSldViewPr snapToGrid="0">
      <p:cViewPr varScale="1">
        <p:scale>
          <a:sx n="78" d="100"/>
          <a:sy n="78" d="100"/>
        </p:scale>
        <p:origin x="3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image" Target="../media/image2.JPG"/><Relationship Id="rId4" Type="http://schemas.openxmlformats.org/officeDocument/2006/relationships/image" Target="../media/image5.jp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image" Target="../media/image2.JPG"/><Relationship Id="rId4" Type="http://schemas.openxmlformats.org/officeDocument/2006/relationships/image" Target="../media/image5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D756FFD-87E0-40A0-A4B2-D0F82DFDB501}" type="doc">
      <dgm:prSet loTypeId="urn:microsoft.com/office/officeart/2008/layout/PictureGrid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3BDCE1F-27FC-4D3F-BCD2-B63BF0FF59EA}">
      <dgm:prSet phldrT="[Text]"/>
      <dgm:spPr/>
      <dgm:t>
        <a:bodyPr/>
        <a:lstStyle/>
        <a:p>
          <a:r>
            <a:rPr lang="en-US" b="1" dirty="0" smtClean="0">
              <a:solidFill>
                <a:schemeClr val="accent1"/>
              </a:solidFill>
            </a:rPr>
            <a:t>Varun Anugu</a:t>
          </a:r>
          <a:endParaRPr lang="en-US" b="1" dirty="0">
            <a:solidFill>
              <a:schemeClr val="accent1"/>
            </a:solidFill>
          </a:endParaRPr>
        </a:p>
      </dgm:t>
    </dgm:pt>
    <dgm:pt modelId="{FA40FAF9-2C1F-4E72-9B57-A189FE43C381}" type="parTrans" cxnId="{6AFA4BC9-84D5-4C28-8E74-56E3B64F4327}">
      <dgm:prSet/>
      <dgm:spPr/>
      <dgm:t>
        <a:bodyPr/>
        <a:lstStyle/>
        <a:p>
          <a:endParaRPr lang="en-US"/>
        </a:p>
      </dgm:t>
    </dgm:pt>
    <dgm:pt modelId="{43763ECC-9FA5-42F4-8FD8-842D3928F985}" type="sibTrans" cxnId="{6AFA4BC9-84D5-4C28-8E74-56E3B64F4327}">
      <dgm:prSet/>
      <dgm:spPr/>
      <dgm:t>
        <a:bodyPr/>
        <a:lstStyle/>
        <a:p>
          <a:endParaRPr lang="en-US"/>
        </a:p>
      </dgm:t>
    </dgm:pt>
    <dgm:pt modelId="{97ABB93E-B8C9-4CDE-9F2C-F02903CEE7D3}">
      <dgm:prSet phldrT="[Text]"/>
      <dgm:spPr/>
      <dgm:t>
        <a:bodyPr/>
        <a:lstStyle/>
        <a:p>
          <a:r>
            <a:rPr lang="en-US" b="1" dirty="0" smtClean="0">
              <a:solidFill>
                <a:schemeClr val="accent1"/>
              </a:solidFill>
            </a:rPr>
            <a:t>Chase Killer</a:t>
          </a:r>
          <a:endParaRPr lang="en-US" b="1" dirty="0">
            <a:solidFill>
              <a:schemeClr val="accent1"/>
            </a:solidFill>
          </a:endParaRPr>
        </a:p>
      </dgm:t>
    </dgm:pt>
    <dgm:pt modelId="{76DBFF02-FCEB-462C-AF44-156A4B223FF9}" type="parTrans" cxnId="{29B13D26-EA00-4608-BB2B-DC24E48B8522}">
      <dgm:prSet/>
      <dgm:spPr/>
      <dgm:t>
        <a:bodyPr/>
        <a:lstStyle/>
        <a:p>
          <a:endParaRPr lang="en-US"/>
        </a:p>
      </dgm:t>
    </dgm:pt>
    <dgm:pt modelId="{29F2B00A-7EBD-4452-B69C-27B22A1FD2ED}" type="sibTrans" cxnId="{29B13D26-EA00-4608-BB2B-DC24E48B8522}">
      <dgm:prSet/>
      <dgm:spPr/>
      <dgm:t>
        <a:bodyPr/>
        <a:lstStyle/>
        <a:p>
          <a:endParaRPr lang="en-US"/>
        </a:p>
      </dgm:t>
    </dgm:pt>
    <dgm:pt modelId="{5D4B6BB4-06A8-4015-8295-486E8AF1B421}">
      <dgm:prSet phldrT="[Text]"/>
      <dgm:spPr/>
      <dgm:t>
        <a:bodyPr/>
        <a:lstStyle/>
        <a:p>
          <a:r>
            <a:rPr lang="en-US" b="1" dirty="0" smtClean="0">
              <a:solidFill>
                <a:schemeClr val="accent1"/>
              </a:solidFill>
            </a:rPr>
            <a:t>Pranathi Mothe</a:t>
          </a:r>
          <a:endParaRPr lang="en-US" b="1" dirty="0">
            <a:solidFill>
              <a:schemeClr val="accent1"/>
            </a:solidFill>
          </a:endParaRPr>
        </a:p>
      </dgm:t>
    </dgm:pt>
    <dgm:pt modelId="{9471867E-AF87-4EBB-92A5-BD886855F9A9}" type="parTrans" cxnId="{E1465832-C9DC-477F-A08F-494AB2792BFB}">
      <dgm:prSet/>
      <dgm:spPr/>
      <dgm:t>
        <a:bodyPr/>
        <a:lstStyle/>
        <a:p>
          <a:endParaRPr lang="en-US"/>
        </a:p>
      </dgm:t>
    </dgm:pt>
    <dgm:pt modelId="{0C6C1E3C-2A41-4EA3-8BA3-4ACDA4762177}" type="sibTrans" cxnId="{E1465832-C9DC-477F-A08F-494AB2792BFB}">
      <dgm:prSet/>
      <dgm:spPr/>
      <dgm:t>
        <a:bodyPr/>
        <a:lstStyle/>
        <a:p>
          <a:endParaRPr lang="en-US"/>
        </a:p>
      </dgm:t>
    </dgm:pt>
    <dgm:pt modelId="{9423D0F9-6BCA-472D-AFDB-0EF53C1FF481}">
      <dgm:prSet phldrT="[Text]"/>
      <dgm:spPr/>
      <dgm:t>
        <a:bodyPr/>
        <a:lstStyle/>
        <a:p>
          <a:r>
            <a:rPr lang="en-US" b="1" dirty="0" smtClean="0">
              <a:solidFill>
                <a:schemeClr val="accent1"/>
              </a:solidFill>
            </a:rPr>
            <a:t>Susmitha Kotyada</a:t>
          </a:r>
          <a:endParaRPr lang="en-US" b="1" dirty="0">
            <a:solidFill>
              <a:schemeClr val="accent1"/>
            </a:solidFill>
          </a:endParaRPr>
        </a:p>
      </dgm:t>
    </dgm:pt>
    <dgm:pt modelId="{9667B21A-189A-498A-978D-61A021B20EED}" type="parTrans" cxnId="{47742CF3-DB3D-4170-BFE5-009EC0EE1651}">
      <dgm:prSet/>
      <dgm:spPr/>
      <dgm:t>
        <a:bodyPr/>
        <a:lstStyle/>
        <a:p>
          <a:endParaRPr lang="en-US"/>
        </a:p>
      </dgm:t>
    </dgm:pt>
    <dgm:pt modelId="{1C4F607A-51AB-423A-8141-39E1752ED26E}" type="sibTrans" cxnId="{47742CF3-DB3D-4170-BFE5-009EC0EE1651}">
      <dgm:prSet/>
      <dgm:spPr/>
      <dgm:t>
        <a:bodyPr/>
        <a:lstStyle/>
        <a:p>
          <a:endParaRPr lang="en-US"/>
        </a:p>
      </dgm:t>
    </dgm:pt>
    <dgm:pt modelId="{69B77F49-925D-4A11-AC6B-6989B15AA479}" type="pres">
      <dgm:prSet presAssocID="{6D756FFD-87E0-40A0-A4B2-D0F82DFDB501}" presName="Name0" presStyleCnt="0">
        <dgm:presLayoutVars>
          <dgm:dir/>
        </dgm:presLayoutVars>
      </dgm:prSet>
      <dgm:spPr/>
      <dgm:t>
        <a:bodyPr/>
        <a:lstStyle/>
        <a:p>
          <a:endParaRPr lang="en-US"/>
        </a:p>
      </dgm:t>
    </dgm:pt>
    <dgm:pt modelId="{653EA703-14D7-4460-8F8B-BE2217E3832D}" type="pres">
      <dgm:prSet presAssocID="{73BDCE1F-27FC-4D3F-BCD2-B63BF0FF59EA}" presName="composite" presStyleCnt="0"/>
      <dgm:spPr/>
    </dgm:pt>
    <dgm:pt modelId="{5504802D-27E2-4D88-ACDD-8C42D770150B}" type="pres">
      <dgm:prSet presAssocID="{73BDCE1F-27FC-4D3F-BCD2-B63BF0FF59EA}" presName="rect2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503E8E-5F8F-4206-92C4-D19ADC3CA73C}" type="pres">
      <dgm:prSet presAssocID="{73BDCE1F-27FC-4D3F-BCD2-B63BF0FF59EA}" presName="rect1" presStyleLbl="alignImgPlac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BC668A39-3B6B-41FE-A794-A632169F1556}" type="pres">
      <dgm:prSet presAssocID="{43763ECC-9FA5-42F4-8FD8-842D3928F985}" presName="sibTrans" presStyleCnt="0"/>
      <dgm:spPr/>
    </dgm:pt>
    <dgm:pt modelId="{2273D39B-6370-45C8-9B77-E7774FAB6513}" type="pres">
      <dgm:prSet presAssocID="{97ABB93E-B8C9-4CDE-9F2C-F02903CEE7D3}" presName="composite" presStyleCnt="0"/>
      <dgm:spPr/>
    </dgm:pt>
    <dgm:pt modelId="{08F25672-F604-4F9D-9E63-6BB3A95B3F61}" type="pres">
      <dgm:prSet presAssocID="{97ABB93E-B8C9-4CDE-9F2C-F02903CEE7D3}" presName="rect2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236B38-6E98-468D-93A6-E777CBB25E0C}" type="pres">
      <dgm:prSet presAssocID="{97ABB93E-B8C9-4CDE-9F2C-F02903CEE7D3}" presName="rect1" presStyleLbl="alignImgPlace1" presStyleIdx="1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</dgm:spPr>
    </dgm:pt>
    <dgm:pt modelId="{805F32F0-32AB-4BCD-A097-6E39F7EFFB13}" type="pres">
      <dgm:prSet presAssocID="{29F2B00A-7EBD-4452-B69C-27B22A1FD2ED}" presName="sibTrans" presStyleCnt="0"/>
      <dgm:spPr/>
    </dgm:pt>
    <dgm:pt modelId="{36EA4106-3A26-488E-9915-F96593684365}" type="pres">
      <dgm:prSet presAssocID="{5D4B6BB4-06A8-4015-8295-486E8AF1B421}" presName="composite" presStyleCnt="0"/>
      <dgm:spPr/>
    </dgm:pt>
    <dgm:pt modelId="{5D27CA46-E056-439C-9A64-E04EFAC66577}" type="pres">
      <dgm:prSet presAssocID="{5D4B6BB4-06A8-4015-8295-486E8AF1B421}" presName="rect2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C55F98-5F43-448C-8759-8C76D2D7AE27}" type="pres">
      <dgm:prSet presAssocID="{5D4B6BB4-06A8-4015-8295-486E8AF1B421}" presName="rect1" presStyleLbl="alignImgPlace1" presStyleIdx="2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3000" r="-23000"/>
          </a:stretch>
        </a:blipFill>
      </dgm:spPr>
    </dgm:pt>
    <dgm:pt modelId="{FBD465E6-E1E6-4A76-BF56-A6DDC26DFF88}" type="pres">
      <dgm:prSet presAssocID="{0C6C1E3C-2A41-4EA3-8BA3-4ACDA4762177}" presName="sibTrans" presStyleCnt="0"/>
      <dgm:spPr/>
    </dgm:pt>
    <dgm:pt modelId="{6B0DD3F1-236E-4557-AC92-B82313285DD4}" type="pres">
      <dgm:prSet presAssocID="{9423D0F9-6BCA-472D-AFDB-0EF53C1FF481}" presName="composite" presStyleCnt="0"/>
      <dgm:spPr/>
    </dgm:pt>
    <dgm:pt modelId="{92ABBF5B-441E-4916-AF98-C142341A2174}" type="pres">
      <dgm:prSet presAssocID="{9423D0F9-6BCA-472D-AFDB-0EF53C1FF481}" presName="rect2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0C380D-FF44-4CBE-AB10-5726C50D006D}" type="pres">
      <dgm:prSet presAssocID="{9423D0F9-6BCA-472D-AFDB-0EF53C1FF481}" presName="rect1" presStyleLbl="alignImgPlace1" presStyleIdx="3" presStyleCnt="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0" r="-30000"/>
          </a:stretch>
        </a:blipFill>
      </dgm:spPr>
    </dgm:pt>
  </dgm:ptLst>
  <dgm:cxnLst>
    <dgm:cxn modelId="{D5491CB3-9CEB-4953-B3CB-AA8D6069E785}" type="presOf" srcId="{73BDCE1F-27FC-4D3F-BCD2-B63BF0FF59EA}" destId="{5504802D-27E2-4D88-ACDD-8C42D770150B}" srcOrd="0" destOrd="0" presId="urn:microsoft.com/office/officeart/2008/layout/PictureGrid"/>
    <dgm:cxn modelId="{F522DFFB-6E9B-46D4-A0BB-EF110F92499C}" type="presOf" srcId="{6D756FFD-87E0-40A0-A4B2-D0F82DFDB501}" destId="{69B77F49-925D-4A11-AC6B-6989B15AA479}" srcOrd="0" destOrd="0" presId="urn:microsoft.com/office/officeart/2008/layout/PictureGrid"/>
    <dgm:cxn modelId="{C91B5BE2-973E-4327-BF74-E7DBB78E3E46}" type="presOf" srcId="{9423D0F9-6BCA-472D-AFDB-0EF53C1FF481}" destId="{92ABBF5B-441E-4916-AF98-C142341A2174}" srcOrd="0" destOrd="0" presId="urn:microsoft.com/office/officeart/2008/layout/PictureGrid"/>
    <dgm:cxn modelId="{47742CF3-DB3D-4170-BFE5-009EC0EE1651}" srcId="{6D756FFD-87E0-40A0-A4B2-D0F82DFDB501}" destId="{9423D0F9-6BCA-472D-AFDB-0EF53C1FF481}" srcOrd="3" destOrd="0" parTransId="{9667B21A-189A-498A-978D-61A021B20EED}" sibTransId="{1C4F607A-51AB-423A-8141-39E1752ED26E}"/>
    <dgm:cxn modelId="{2E0161EA-1A6E-458D-A09C-9B3768E835CE}" type="presOf" srcId="{97ABB93E-B8C9-4CDE-9F2C-F02903CEE7D3}" destId="{08F25672-F604-4F9D-9E63-6BB3A95B3F61}" srcOrd="0" destOrd="0" presId="urn:microsoft.com/office/officeart/2008/layout/PictureGrid"/>
    <dgm:cxn modelId="{E1465832-C9DC-477F-A08F-494AB2792BFB}" srcId="{6D756FFD-87E0-40A0-A4B2-D0F82DFDB501}" destId="{5D4B6BB4-06A8-4015-8295-486E8AF1B421}" srcOrd="2" destOrd="0" parTransId="{9471867E-AF87-4EBB-92A5-BD886855F9A9}" sibTransId="{0C6C1E3C-2A41-4EA3-8BA3-4ACDA4762177}"/>
    <dgm:cxn modelId="{6AFA4BC9-84D5-4C28-8E74-56E3B64F4327}" srcId="{6D756FFD-87E0-40A0-A4B2-D0F82DFDB501}" destId="{73BDCE1F-27FC-4D3F-BCD2-B63BF0FF59EA}" srcOrd="0" destOrd="0" parTransId="{FA40FAF9-2C1F-4E72-9B57-A189FE43C381}" sibTransId="{43763ECC-9FA5-42F4-8FD8-842D3928F985}"/>
    <dgm:cxn modelId="{83A1489A-CA64-444B-A5E1-B72611751CE5}" type="presOf" srcId="{5D4B6BB4-06A8-4015-8295-486E8AF1B421}" destId="{5D27CA46-E056-439C-9A64-E04EFAC66577}" srcOrd="0" destOrd="0" presId="urn:microsoft.com/office/officeart/2008/layout/PictureGrid"/>
    <dgm:cxn modelId="{29B13D26-EA00-4608-BB2B-DC24E48B8522}" srcId="{6D756FFD-87E0-40A0-A4B2-D0F82DFDB501}" destId="{97ABB93E-B8C9-4CDE-9F2C-F02903CEE7D3}" srcOrd="1" destOrd="0" parTransId="{76DBFF02-FCEB-462C-AF44-156A4B223FF9}" sibTransId="{29F2B00A-7EBD-4452-B69C-27B22A1FD2ED}"/>
    <dgm:cxn modelId="{78C66271-F7FA-4B3B-9373-DA3D2896D8F5}" type="presParOf" srcId="{69B77F49-925D-4A11-AC6B-6989B15AA479}" destId="{653EA703-14D7-4460-8F8B-BE2217E3832D}" srcOrd="0" destOrd="0" presId="urn:microsoft.com/office/officeart/2008/layout/PictureGrid"/>
    <dgm:cxn modelId="{7DBA6EC2-01D6-4719-986C-83E4FD277304}" type="presParOf" srcId="{653EA703-14D7-4460-8F8B-BE2217E3832D}" destId="{5504802D-27E2-4D88-ACDD-8C42D770150B}" srcOrd="0" destOrd="0" presId="urn:microsoft.com/office/officeart/2008/layout/PictureGrid"/>
    <dgm:cxn modelId="{70C0222B-FA54-4B73-96A6-6F058BC99F95}" type="presParOf" srcId="{653EA703-14D7-4460-8F8B-BE2217E3832D}" destId="{BB503E8E-5F8F-4206-92C4-D19ADC3CA73C}" srcOrd="1" destOrd="0" presId="urn:microsoft.com/office/officeart/2008/layout/PictureGrid"/>
    <dgm:cxn modelId="{E613A48D-EF8F-4D52-9481-AA11D3A3F694}" type="presParOf" srcId="{69B77F49-925D-4A11-AC6B-6989B15AA479}" destId="{BC668A39-3B6B-41FE-A794-A632169F1556}" srcOrd="1" destOrd="0" presId="urn:microsoft.com/office/officeart/2008/layout/PictureGrid"/>
    <dgm:cxn modelId="{FB4D4347-B807-446C-97B9-EA5E2D2E2F4C}" type="presParOf" srcId="{69B77F49-925D-4A11-AC6B-6989B15AA479}" destId="{2273D39B-6370-45C8-9B77-E7774FAB6513}" srcOrd="2" destOrd="0" presId="urn:microsoft.com/office/officeart/2008/layout/PictureGrid"/>
    <dgm:cxn modelId="{86C492B1-8DDB-4407-AA56-4A759A0C9ACE}" type="presParOf" srcId="{2273D39B-6370-45C8-9B77-E7774FAB6513}" destId="{08F25672-F604-4F9D-9E63-6BB3A95B3F61}" srcOrd="0" destOrd="0" presId="urn:microsoft.com/office/officeart/2008/layout/PictureGrid"/>
    <dgm:cxn modelId="{CE516E65-2DF7-497D-A362-B8EEC8D57C67}" type="presParOf" srcId="{2273D39B-6370-45C8-9B77-E7774FAB6513}" destId="{56236B38-6E98-468D-93A6-E777CBB25E0C}" srcOrd="1" destOrd="0" presId="urn:microsoft.com/office/officeart/2008/layout/PictureGrid"/>
    <dgm:cxn modelId="{F0048A51-89DA-4FA9-9FE5-802B0A95692B}" type="presParOf" srcId="{69B77F49-925D-4A11-AC6B-6989B15AA479}" destId="{805F32F0-32AB-4BCD-A097-6E39F7EFFB13}" srcOrd="3" destOrd="0" presId="urn:microsoft.com/office/officeart/2008/layout/PictureGrid"/>
    <dgm:cxn modelId="{D42FCAEF-A7A3-47A9-9B5C-35F0FF0DAFE1}" type="presParOf" srcId="{69B77F49-925D-4A11-AC6B-6989B15AA479}" destId="{36EA4106-3A26-488E-9915-F96593684365}" srcOrd="4" destOrd="0" presId="urn:microsoft.com/office/officeart/2008/layout/PictureGrid"/>
    <dgm:cxn modelId="{E03A17BD-F2C2-41FF-B4B4-542DC9CC94F7}" type="presParOf" srcId="{36EA4106-3A26-488E-9915-F96593684365}" destId="{5D27CA46-E056-439C-9A64-E04EFAC66577}" srcOrd="0" destOrd="0" presId="urn:microsoft.com/office/officeart/2008/layout/PictureGrid"/>
    <dgm:cxn modelId="{1748277B-EB35-4331-AF5D-CBA052A826AB}" type="presParOf" srcId="{36EA4106-3A26-488E-9915-F96593684365}" destId="{6FC55F98-5F43-448C-8759-8C76D2D7AE27}" srcOrd="1" destOrd="0" presId="urn:microsoft.com/office/officeart/2008/layout/PictureGrid"/>
    <dgm:cxn modelId="{99C4E0B4-4AE1-4975-B3AA-9DA1A0C4A0D4}" type="presParOf" srcId="{69B77F49-925D-4A11-AC6B-6989B15AA479}" destId="{FBD465E6-E1E6-4A76-BF56-A6DDC26DFF88}" srcOrd="5" destOrd="0" presId="urn:microsoft.com/office/officeart/2008/layout/PictureGrid"/>
    <dgm:cxn modelId="{B821307B-172E-47ED-A55B-98A1EC77BE96}" type="presParOf" srcId="{69B77F49-925D-4A11-AC6B-6989B15AA479}" destId="{6B0DD3F1-236E-4557-AC92-B82313285DD4}" srcOrd="6" destOrd="0" presId="urn:microsoft.com/office/officeart/2008/layout/PictureGrid"/>
    <dgm:cxn modelId="{8E9727BA-0AD0-4B9B-8093-B7DA40CECC65}" type="presParOf" srcId="{6B0DD3F1-236E-4557-AC92-B82313285DD4}" destId="{92ABBF5B-441E-4916-AF98-C142341A2174}" srcOrd="0" destOrd="0" presId="urn:microsoft.com/office/officeart/2008/layout/PictureGrid"/>
    <dgm:cxn modelId="{C9745C63-1EDB-4D89-9096-A721AE632AF0}" type="presParOf" srcId="{6B0DD3F1-236E-4557-AC92-B82313285DD4}" destId="{D30C380D-FF44-4CBE-AB10-5726C50D006D}" srcOrd="1" destOrd="0" presId="urn:microsoft.com/office/officeart/2008/layout/PictureGri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04802D-27E2-4D88-ACDD-8C42D770150B}">
      <dsp:nvSpPr>
        <dsp:cNvPr id="0" name=""/>
        <dsp:cNvSpPr/>
      </dsp:nvSpPr>
      <dsp:spPr>
        <a:xfrm>
          <a:off x="2101365" y="43075"/>
          <a:ext cx="1864108" cy="279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57150" rIns="57150" bIns="0" numCol="1" spcCol="1270" anchor="b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>
              <a:solidFill>
                <a:schemeClr val="accent1"/>
              </a:solidFill>
            </a:rPr>
            <a:t>Varun Anugu</a:t>
          </a:r>
          <a:endParaRPr lang="en-US" sz="1500" b="1" kern="1200" dirty="0">
            <a:solidFill>
              <a:schemeClr val="accent1"/>
            </a:solidFill>
          </a:endParaRPr>
        </a:p>
      </dsp:txBody>
      <dsp:txXfrm>
        <a:off x="2101365" y="43075"/>
        <a:ext cx="1864108" cy="279616"/>
      </dsp:txXfrm>
    </dsp:sp>
    <dsp:sp modelId="{BB503E8E-5F8F-4206-92C4-D19ADC3CA73C}">
      <dsp:nvSpPr>
        <dsp:cNvPr id="0" name=""/>
        <dsp:cNvSpPr/>
      </dsp:nvSpPr>
      <dsp:spPr>
        <a:xfrm>
          <a:off x="2101365" y="378112"/>
          <a:ext cx="1864108" cy="186410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F25672-F604-4F9D-9E63-6BB3A95B3F61}">
      <dsp:nvSpPr>
        <dsp:cNvPr id="0" name=""/>
        <dsp:cNvSpPr/>
      </dsp:nvSpPr>
      <dsp:spPr>
        <a:xfrm>
          <a:off x="4162525" y="43075"/>
          <a:ext cx="1864108" cy="279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57150" rIns="57150" bIns="0" numCol="1" spcCol="1270" anchor="b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>
              <a:solidFill>
                <a:schemeClr val="accent1"/>
              </a:solidFill>
            </a:rPr>
            <a:t>Chase Killer</a:t>
          </a:r>
          <a:endParaRPr lang="en-US" sz="1500" b="1" kern="1200" dirty="0">
            <a:solidFill>
              <a:schemeClr val="accent1"/>
            </a:solidFill>
          </a:endParaRPr>
        </a:p>
      </dsp:txBody>
      <dsp:txXfrm>
        <a:off x="4162525" y="43075"/>
        <a:ext cx="1864108" cy="279616"/>
      </dsp:txXfrm>
    </dsp:sp>
    <dsp:sp modelId="{56236B38-6E98-468D-93A6-E777CBB25E0C}">
      <dsp:nvSpPr>
        <dsp:cNvPr id="0" name=""/>
        <dsp:cNvSpPr/>
      </dsp:nvSpPr>
      <dsp:spPr>
        <a:xfrm>
          <a:off x="4162525" y="378112"/>
          <a:ext cx="1864108" cy="1864108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27CA46-E056-439C-9A64-E04EFAC66577}">
      <dsp:nvSpPr>
        <dsp:cNvPr id="0" name=""/>
        <dsp:cNvSpPr/>
      </dsp:nvSpPr>
      <dsp:spPr>
        <a:xfrm>
          <a:off x="2101365" y="2428631"/>
          <a:ext cx="1864108" cy="279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57150" rIns="57150" bIns="0" numCol="1" spcCol="1270" anchor="b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>
              <a:solidFill>
                <a:schemeClr val="accent1"/>
              </a:solidFill>
            </a:rPr>
            <a:t>Pranathi Mothe</a:t>
          </a:r>
          <a:endParaRPr lang="en-US" sz="1500" b="1" kern="1200" dirty="0">
            <a:solidFill>
              <a:schemeClr val="accent1"/>
            </a:solidFill>
          </a:endParaRPr>
        </a:p>
      </dsp:txBody>
      <dsp:txXfrm>
        <a:off x="2101365" y="2428631"/>
        <a:ext cx="1864108" cy="279616"/>
      </dsp:txXfrm>
    </dsp:sp>
    <dsp:sp modelId="{6FC55F98-5F43-448C-8759-8C76D2D7AE27}">
      <dsp:nvSpPr>
        <dsp:cNvPr id="0" name=""/>
        <dsp:cNvSpPr/>
      </dsp:nvSpPr>
      <dsp:spPr>
        <a:xfrm>
          <a:off x="2101365" y="2763668"/>
          <a:ext cx="1864108" cy="186410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3000" r="-23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ABBF5B-441E-4916-AF98-C142341A2174}">
      <dsp:nvSpPr>
        <dsp:cNvPr id="0" name=""/>
        <dsp:cNvSpPr/>
      </dsp:nvSpPr>
      <dsp:spPr>
        <a:xfrm>
          <a:off x="4162525" y="2428631"/>
          <a:ext cx="1864108" cy="279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57150" rIns="57150" bIns="0" numCol="1" spcCol="1270" anchor="b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>
              <a:solidFill>
                <a:schemeClr val="accent1"/>
              </a:solidFill>
            </a:rPr>
            <a:t>Susmitha Kotyada</a:t>
          </a:r>
          <a:endParaRPr lang="en-US" sz="1500" b="1" kern="1200" dirty="0">
            <a:solidFill>
              <a:schemeClr val="accent1"/>
            </a:solidFill>
          </a:endParaRPr>
        </a:p>
      </dsp:txBody>
      <dsp:txXfrm>
        <a:off x="4162525" y="2428631"/>
        <a:ext cx="1864108" cy="279616"/>
      </dsp:txXfrm>
    </dsp:sp>
    <dsp:sp modelId="{D30C380D-FF44-4CBE-AB10-5726C50D006D}">
      <dsp:nvSpPr>
        <dsp:cNvPr id="0" name=""/>
        <dsp:cNvSpPr/>
      </dsp:nvSpPr>
      <dsp:spPr>
        <a:xfrm>
          <a:off x="4162525" y="2763668"/>
          <a:ext cx="1864108" cy="1864108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0" r="-30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PictureGrid">
  <dgm:title val=""/>
  <dgm:desc val=""/>
  <dgm:catLst>
    <dgm:cat type="picture" pri="11000"/>
    <dgm:cat type="pictureconvert" pri="1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</dgm:varLst>
    <dgm:choose name="Name1">
      <dgm:if name="Name2" axis="ch" ptType="node" func="cnt" op="lte" val="4">
        <dgm:choose name="Name3">
          <dgm:if name="Name4" func="var" arg="dir" op="equ" val="norm">
            <dgm:alg type="snake">
              <dgm:param type="off" val="ctr"/>
              <dgm:param type="bkpt" val="fixed"/>
              <dgm:param type="bkPtFixedVal" val="2"/>
            </dgm:alg>
          </dgm:if>
          <dgm:else name="Name5">
            <dgm:alg type="snake">
              <dgm:param type="off" val="ctr"/>
              <dgm:param type="grDir" val="tR"/>
              <dgm:param type="bkpt" val="fixed"/>
              <dgm:param type="bkPtFixedVal" val="2"/>
            </dgm:alg>
          </dgm:else>
        </dgm:choose>
      </dgm:if>
      <dgm:else name="Name6">
        <dgm:choose name="Name7">
          <dgm:if name="Name8" axis="ch" ptType="node" func="cnt" op="lte" val="9">
            <dgm:choose name="Name9">
              <dgm:if name="Name10" func="var" arg="dir" op="equ" val="norm">
                <dgm:alg type="snake">
                  <dgm:param type="off" val="ctr"/>
                  <dgm:param type="bkpt" val="fixed"/>
                  <dgm:param type="bkPtFixedVal" val="3"/>
                </dgm:alg>
              </dgm:if>
              <dgm:else name="Name11">
                <dgm:alg type="snake">
                  <dgm:param type="off" val="ctr"/>
                  <dgm:param type="grDir" val="tR"/>
                  <dgm:param type="bkpt" val="fixed"/>
                  <dgm:param type="bkPtFixedVal" val="3"/>
                </dgm:alg>
              </dgm:else>
            </dgm:choose>
          </dgm:if>
          <dgm:else name="Name12">
            <dgm:choose name="Name13">
              <dgm:if name="Name14" axis="ch" ptType="node" func="cnt" op="lte" val="16">
                <dgm:choose name="Name15">
                  <dgm:if name="Name16" func="var" arg="dir" op="equ" val="norm">
                    <dgm:alg type="snake">
                      <dgm:param type="off" val="ctr"/>
                      <dgm:param type="bkpt" val="fixed"/>
                      <dgm:param type="bkPtFixedVal" val="4"/>
                    </dgm:alg>
                  </dgm:if>
                  <dgm:else name="Name17">
                    <dgm:alg type="snake">
                      <dgm:param type="off" val="ctr"/>
                      <dgm:param type="grDir" val="tR"/>
                      <dgm:param type="bkpt" val="fixed"/>
                      <dgm:param type="bkPtFixedVal" val="4"/>
                    </dgm:alg>
                  </dgm:else>
                </dgm:choose>
              </dgm:if>
              <dgm:else name="Name18">
                <dgm:choose name="Name19">
                  <dgm:if name="Name20" axis="ch" ptType="node" func="cnt" op="lte" val="25">
                    <dgm:choose name="Name21">
                      <dgm:if name="Name22" func="var" arg="dir" op="equ" val="norm">
                        <dgm:alg type="snake">
                          <dgm:param type="off" val="ctr"/>
                          <dgm:param type="bkpt" val="fixed"/>
                          <dgm:param type="bkPtFixedVal" val="5"/>
                        </dgm:alg>
                      </dgm:if>
                      <dgm:else name="Name23">
                        <dgm:alg type="snake">
                          <dgm:param type="off" val="ctr"/>
                          <dgm:param type="grDir" val="tR"/>
                          <dgm:param type="bkpt" val="fixed"/>
                          <dgm:param type="bkPtFixedVal" val="5"/>
                        </dgm:alg>
                      </dgm:else>
                    </dgm:choose>
                  </dgm:if>
                  <dgm:else name="Name24">
                    <dgm:choose name="Name25">
                      <dgm:if name="Name26" func="var" arg="dir" op="equ" val="norm">
                        <dgm:alg type="snake">
                          <dgm:param type="off" val="ctr"/>
                        </dgm:alg>
                      </dgm:if>
                      <dgm:else name="Name27">
                        <dgm:alg type="snake">
                          <dgm:param type="off" val="ctr"/>
                          <dgm:param type="grDir" val="tR"/>
                        </dgm:alg>
                      </dgm:else>
                    </dgm:choose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0.8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7568"/>
        </dgm:alg>
        <dgm:shape xmlns:r="http://schemas.openxmlformats.org/officeDocument/2006/relationships" r:blip="">
          <dgm:adjLst/>
        </dgm:shape>
        <dgm:constrLst>
          <dgm:constr type="l" for="ch" forName="rect1" refType="w" fact="0"/>
          <dgm:constr type="t" for="ch" forName="rect1" refType="h" fact="0.15"/>
          <dgm:constr type="w" for="ch" forName="rect1" refType="w"/>
          <dgm:constr type="h" for="ch" forName="rect1" refType="w"/>
          <dgm:constr type="l" for="ch" forName="rect2" refType="w" fact="0"/>
          <dgm:constr type="t" for="ch" forName="rect2" refType="h" fact="0"/>
          <dgm:constr type="w" for="ch" forName="rect2" refType="w"/>
          <dgm:constr type="h" for="ch" forName="rect2" refType="w" fact="0.15"/>
        </dgm:constrLst>
        <dgm:layoutNode name="rect2" styleLbl="revTx">
          <dgm:varLst>
            <dgm:bulletEnabled val="1"/>
          </dgm:varLst>
          <dgm:alg type="tx">
            <dgm:param type="stBulletLvl" val="3"/>
            <dgm:param type="parTxLTRAlign" val="l"/>
            <dgm:param type="parTxRTLAlign" val="r"/>
            <dgm:param type="txAnchorVert" val="b"/>
            <dgm:param type="txAnchorVertCh" val="b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"/>
            <dgm:constr type="rMarg" refType="primFontSz" fact="0.3"/>
            <dgm:constr type="tMarg" refType="primFontSz" fact="0.3"/>
            <dgm:constr type="bMarg" refType="primFontSz" fact="0"/>
            <dgm:constr type="secFontSz" refType="primFontSz" fact="0.8"/>
          </dgm:constrLst>
          <dgm:ruleLst>
            <dgm:rule type="primFontSz" val="5" fact="NaN" max="NaN"/>
          </dgm:ruleLst>
        </dgm:layoutNode>
        <dgm:layoutNode name="rect1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1E700B27-DE4C-4B9E-BB11-B9027034A00F}" type="datetimeFigureOut">
              <a:rPr lang="en-US" dirty="0"/>
              <a:pPr/>
              <a:t>11/14/2018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4739-9812-4A9F-890D-2AD6BA5F6EE8}" type="datetimeFigureOut">
              <a:rPr lang="en-US" dirty="0"/>
              <a:t>11/14/2018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5AC5-A3F8-44AA-BA8F-596CDCC976D3}" type="datetimeFigureOut">
              <a:rPr lang="en-US" dirty="0"/>
              <a:t>11/14/2018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B183-A821-4095-A363-9EC968635539}" type="datetimeFigureOut">
              <a:rPr lang="en-US" dirty="0"/>
              <a:t>11/14/2018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01B4-0AA5-45E6-B2E6-5FA4078AEBCF}" type="datetimeFigureOut">
              <a:rPr lang="en-US" dirty="0"/>
              <a:t>11/14/2018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335C-0450-40D7-8612-B3203BED4F28}" type="datetimeFigureOut">
              <a:rPr lang="en-US" dirty="0"/>
              <a:t>11/14/2018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A105-2A1C-4284-B4EA-07CF89B1A393}" type="datetimeFigureOut">
              <a:rPr lang="en-US" dirty="0"/>
              <a:t>11/14/2018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dirty="0"/>
              <a:t>11/14/2018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dirty="0"/>
              <a:t>11/14/2018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dirty="0"/>
              <a:t>11/14/2018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dirty="0"/>
              <a:t>11/14/2018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dirty="0"/>
              <a:t>11/14/2018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dirty="0"/>
              <a:t>11/14/2018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dirty="0"/>
              <a:t>11/14/2018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dirty="0"/>
              <a:t>11/14/2018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dirty="0"/>
              <a:t>11/14/2018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dirty="0"/>
              <a:t>11/14/2018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E0D914D-B099-4142-A885-11F276715148}" type="datetimeFigureOut">
              <a:rPr lang="en-US" dirty="0"/>
              <a:t>11/14/2018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ebdesign.tutsplus.com/" TargetMode="External"/><Relationship Id="rId2" Type="http://schemas.openxmlformats.org/officeDocument/2006/relationships/hyperlink" Target="http://www.w3schools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html5rocks.com/en/tutorials/speed/high-performance-animations/" TargetMode="External"/><Relationship Id="rId4" Type="http://schemas.openxmlformats.org/officeDocument/2006/relationships/hyperlink" Target="http://oli.jp/2010/css-animatable-properties/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00185" y="1761066"/>
            <a:ext cx="7095988" cy="1131070"/>
          </a:xfrm>
        </p:spPr>
        <p:txBody>
          <a:bodyPr/>
          <a:lstStyle/>
          <a:p>
            <a:r>
              <a:rPr lang="en-US" b="1" dirty="0" smtClean="0"/>
              <a:t>Images &amp; Animation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35350" y="3727513"/>
            <a:ext cx="8825658" cy="861420"/>
          </a:xfrm>
        </p:spPr>
        <p:txBody>
          <a:bodyPr>
            <a:normAutofit/>
          </a:bodyPr>
          <a:lstStyle/>
          <a:p>
            <a:pPr algn="ctr"/>
            <a:r>
              <a:rPr lang="en-US" sz="2000" b="1" dirty="0" smtClean="0"/>
              <a:t>Group: o6-08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333200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CSS Images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Images are important to improve the design and the appearance for a webpage.</a:t>
            </a:r>
          </a:p>
          <a:p>
            <a:r>
              <a:rPr lang="en-US" sz="2000" dirty="0"/>
              <a:t>Images can be added through html and through css</a:t>
            </a:r>
          </a:p>
          <a:p>
            <a:r>
              <a:rPr lang="en-US" sz="2000" dirty="0"/>
              <a:t>Html: &lt;a href</a:t>
            </a:r>
            <a:r>
              <a:rPr lang="en-US" sz="2000" dirty="0" smtClean="0"/>
              <a:t>=“”</a:t>
            </a:r>
          </a:p>
          <a:p>
            <a:endParaRPr lang="en-US" sz="2000" dirty="0"/>
          </a:p>
          <a:p>
            <a:r>
              <a:rPr lang="en-US" sz="2000" dirty="0" smtClean="0"/>
              <a:t>CSS </a:t>
            </a:r>
            <a:r>
              <a:rPr lang="en-US" sz="2000" dirty="0"/>
              <a:t>{ background-image: } which will repeat the image to </a:t>
            </a:r>
            <a:r>
              <a:rPr lang="en-US" sz="2000" dirty="0" smtClean="0"/>
              <a:t>fill </a:t>
            </a:r>
            <a:r>
              <a:rPr lang="en-US" sz="2000" dirty="0"/>
              <a:t>the background of the webpage. </a:t>
            </a:r>
          </a:p>
          <a:p>
            <a:endParaRPr lang="en-US" sz="2000" dirty="0"/>
          </a:p>
          <a:p>
            <a:pPr marL="0" indent="0">
              <a:buNone/>
            </a:pPr>
            <a:endParaRPr lang="en-US" sz="2000" b="1" dirty="0" smtClean="0">
              <a:solidFill>
                <a:schemeClr val="accent1"/>
              </a:solidFill>
            </a:endParaRPr>
          </a:p>
          <a:p>
            <a:endParaRPr lang="en-US" sz="2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0614454" y="604336"/>
            <a:ext cx="333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948085" y="6247025"/>
            <a:ext cx="10935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Pranathi</a:t>
            </a:r>
            <a:endParaRPr lang="en-US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1125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CSS Images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chemeClr val="accent1"/>
                </a:solidFill>
              </a:rPr>
              <a:t>Responsive Images:</a:t>
            </a:r>
          </a:p>
          <a:p>
            <a:r>
              <a:rPr lang="en-US" dirty="0" smtClean="0"/>
              <a:t>Responsive images will automatically adjust to fit the size of the screen.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>
                <a:solidFill>
                  <a:schemeClr val="accent1"/>
                </a:solidFill>
              </a:rPr>
              <a:t>Example: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614454" y="604336"/>
            <a:ext cx="333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866336" y="4311650"/>
            <a:ext cx="7338646" cy="16412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mg{</a:t>
            </a: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     max-width: 100%;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      height: auto;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}</a:t>
            </a:r>
          </a:p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948085" y="6358236"/>
            <a:ext cx="10935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Pranathi</a:t>
            </a:r>
            <a:endParaRPr lang="en-US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2745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CSS Images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2038865"/>
            <a:ext cx="8761412" cy="4819136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chemeClr val="accent1"/>
                </a:solidFill>
              </a:rPr>
              <a:t>Image Filters:</a:t>
            </a:r>
          </a:p>
          <a:p>
            <a:r>
              <a:rPr lang="en-US" dirty="0" smtClean="0"/>
              <a:t>The CSS filter property adds visual effects like blur and saturation to an element.</a:t>
            </a:r>
          </a:p>
          <a:p>
            <a:r>
              <a:rPr lang="en-US" dirty="0" smtClean="0"/>
              <a:t>The filter property's is not supported in Internet Explorer, edge 12 and safari 5.1 and earlier.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1"/>
                </a:solidFill>
              </a:rPr>
              <a:t>Example:</a:t>
            </a:r>
          </a:p>
          <a:p>
            <a:pPr marL="0" indent="0">
              <a:buNone/>
            </a:pPr>
            <a:endParaRPr lang="en-US" b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b="1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b="1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b="1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b="1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b="1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b="1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0540313" y="604336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12008" y="4256902"/>
            <a:ext cx="7338646" cy="13777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mg{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      filter: grayscale(100%);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      filter: blur(80%);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}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997513" y="6321166"/>
            <a:ext cx="10935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Pranathi</a:t>
            </a:r>
            <a:endParaRPr lang="en-US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1880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References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  <a:hlinkClick r:id="rId2"/>
              </a:rPr>
              <a:t>www.w3schools.com</a:t>
            </a:r>
            <a:endParaRPr lang="en-US" b="1" dirty="0" smtClean="0">
              <a:solidFill>
                <a:schemeClr val="tx1"/>
              </a:solidFill>
            </a:endParaRPr>
          </a:p>
          <a:p>
            <a:r>
              <a:rPr lang="en-US" b="1" dirty="0" smtClean="0">
                <a:solidFill>
                  <a:schemeClr val="tx1"/>
                </a:solidFill>
                <a:hlinkClick r:id="rId3"/>
              </a:rPr>
              <a:t>www.webdesign.tutsplus.com</a:t>
            </a:r>
            <a:endParaRPr lang="en-US" b="1" dirty="0" smtClean="0">
              <a:solidFill>
                <a:schemeClr val="tx1"/>
              </a:solidFill>
            </a:endParaRPr>
          </a:p>
          <a:p>
            <a:r>
              <a:rPr lang="en-US" b="1" dirty="0">
                <a:hlinkClick r:id="rId4"/>
              </a:rPr>
              <a:t>http://oli.jp/2010/css-animatable-properties</a:t>
            </a:r>
            <a:r>
              <a:rPr lang="en-US" b="1" dirty="0" smtClean="0">
                <a:hlinkClick r:id="rId4"/>
              </a:rPr>
              <a:t>/</a:t>
            </a:r>
            <a:endParaRPr lang="en-US" b="1" dirty="0" smtClean="0"/>
          </a:p>
          <a:p>
            <a:r>
              <a:rPr lang="en-US" b="1" dirty="0">
                <a:hlinkClick r:id="rId5"/>
              </a:rPr>
              <a:t>https://www.html5rocks.com/en/tutorials/speed/high-performance-animations/</a:t>
            </a:r>
            <a:endParaRPr lang="en-US" b="1" dirty="0"/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540313" y="604336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701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62728" y="2137719"/>
            <a:ext cx="8825658" cy="14287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Thank You!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1229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Group Members</a:t>
            </a:r>
            <a:endParaRPr lang="en-US" b="1" dirty="0"/>
          </a:p>
        </p:txBody>
      </p:sp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3950082712"/>
              </p:ext>
            </p:extLst>
          </p:nvPr>
        </p:nvGraphicFramePr>
        <p:xfrm>
          <a:off x="1825268" y="2187146"/>
          <a:ext cx="8128000" cy="46708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29411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CSS</a:t>
            </a:r>
            <a:endParaRPr lang="en-US" b="1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CSS Stands for Cascading Style Sheets.</a:t>
            </a:r>
          </a:p>
          <a:p>
            <a:r>
              <a:rPr lang="en-US" dirty="0" smtClean="0"/>
              <a:t>CSS describes how HTML elements are </a:t>
            </a:r>
            <a:r>
              <a:rPr lang="en-US" dirty="0" smtClean="0">
                <a:solidFill>
                  <a:schemeClr val="tx1"/>
                </a:solidFill>
              </a:rPr>
              <a:t>displayed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>
                <a:solidFill>
                  <a:schemeClr val="accent1"/>
                </a:solidFill>
              </a:rPr>
              <a:t>Why use CSS?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CSS is used to define styles for your pages, including design, layouts and variations in display for different devices and screen sizes. 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10614455" y="604336"/>
            <a:ext cx="234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0849233" y="6328719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Chase</a:t>
            </a:r>
            <a:endParaRPr lang="en-US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14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Bootstrap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2603499"/>
            <a:ext cx="8761412" cy="4055717"/>
          </a:xfrm>
        </p:spPr>
        <p:txBody>
          <a:bodyPr/>
          <a:lstStyle/>
          <a:p>
            <a:r>
              <a:rPr lang="en-US" dirty="0" smtClean="0"/>
              <a:t>Bootstrap is a free front end framework for faster and easier web development.</a:t>
            </a:r>
          </a:p>
          <a:p>
            <a:r>
              <a:rPr lang="en-US" dirty="0" smtClean="0"/>
              <a:t>Bootstrap includes HTML and CSS based on designing templates for forms, buttons, tables, navigation bar, models and many other.</a:t>
            </a:r>
          </a:p>
          <a:p>
            <a:r>
              <a:rPr lang="en-US" dirty="0" smtClean="0"/>
              <a:t>Bootstrap also gives you the ability to easily create responsive designs.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 smtClean="0">
                <a:solidFill>
                  <a:schemeClr val="accent1"/>
                </a:solidFill>
              </a:rPr>
              <a:t>Why Use Bootstrap?</a:t>
            </a:r>
          </a:p>
          <a:p>
            <a:r>
              <a:rPr lang="en-US" dirty="0" smtClean="0"/>
              <a:t>Easy to use</a:t>
            </a:r>
          </a:p>
          <a:p>
            <a:r>
              <a:rPr lang="en-US" dirty="0" smtClean="0"/>
              <a:t>Responsive features</a:t>
            </a:r>
          </a:p>
          <a:p>
            <a:r>
              <a:rPr lang="en-US" dirty="0" smtClean="0"/>
              <a:t>Browser compatibility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614455" y="604336"/>
            <a:ext cx="234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5" name="Rectangle 4"/>
          <p:cNvSpPr/>
          <p:nvPr/>
        </p:nvSpPr>
        <p:spPr>
          <a:xfrm>
            <a:off x="11017340" y="6289884"/>
            <a:ext cx="9028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Chase</a:t>
            </a:r>
            <a:endParaRPr lang="en-US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1380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JavaScript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chemeClr val="accent1"/>
                </a:solidFill>
              </a:rPr>
              <a:t>&lt; script &gt; tag :</a:t>
            </a:r>
          </a:p>
          <a:p>
            <a:r>
              <a:rPr lang="en-US" dirty="0" smtClean="0"/>
              <a:t>The &lt;script&gt; tag is used to define a client-side script.</a:t>
            </a:r>
          </a:p>
          <a:p>
            <a:r>
              <a:rPr lang="en-US" dirty="0" smtClean="0"/>
              <a:t>The &lt;script&gt; element contains scripting statements.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>
                <a:solidFill>
                  <a:schemeClr val="accent1"/>
                </a:solidFill>
              </a:rPr>
              <a:t>&lt; noscript &gt; tag: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The &lt; noscript &gt; tag is used to provide an alternate content for users that have disabled scripts in their browser.</a:t>
            </a:r>
          </a:p>
          <a:p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614454" y="604336"/>
            <a:ext cx="333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093923" y="6271739"/>
            <a:ext cx="9028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Chase</a:t>
            </a:r>
            <a:endParaRPr lang="en-US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1220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jQuery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2345635"/>
            <a:ext cx="8761412" cy="4373217"/>
          </a:xfrm>
        </p:spPr>
        <p:txBody>
          <a:bodyPr>
            <a:normAutofit/>
          </a:bodyPr>
          <a:lstStyle/>
          <a:p>
            <a:r>
              <a:rPr lang="en-US" dirty="0" smtClean="0"/>
              <a:t>The purpose of jQuery is to make it much easier to use JavaScript on your website.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1"/>
                </a:solidFill>
              </a:rPr>
              <a:t>You Should Already Know?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HTML / CSS / JavaScript</a:t>
            </a:r>
          </a:p>
          <a:p>
            <a:pPr marL="0" indent="0">
              <a:buNone/>
            </a:pPr>
            <a:endParaRPr lang="en-US" b="1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chemeClr val="accent1"/>
                </a:solidFill>
              </a:rPr>
              <a:t>What are jQuery library features?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HTML / DOM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CSS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HTML event methods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Effects &amp; animations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AJAX</a:t>
            </a:r>
          </a:p>
          <a:p>
            <a:endParaRPr lang="en-US" b="1" dirty="0" smtClean="0">
              <a:solidFill>
                <a:schemeClr val="accent1"/>
              </a:solidFill>
            </a:endParaRPr>
          </a:p>
          <a:p>
            <a:endParaRPr lang="en-US" b="1" dirty="0" smtClean="0">
              <a:solidFill>
                <a:schemeClr val="accent1"/>
              </a:solidFill>
            </a:endParaRPr>
          </a:p>
          <a:p>
            <a:endParaRPr lang="en-US" b="1" dirty="0" smtClean="0">
              <a:solidFill>
                <a:schemeClr val="accent1"/>
              </a:solidFill>
            </a:endParaRPr>
          </a:p>
          <a:p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614454" y="604336"/>
            <a:ext cx="333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5" name="Rectangle 4"/>
          <p:cNvSpPr/>
          <p:nvPr/>
        </p:nvSpPr>
        <p:spPr>
          <a:xfrm>
            <a:off x="11155708" y="6349520"/>
            <a:ext cx="9028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Chase</a:t>
            </a:r>
            <a:endParaRPr lang="en-US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6832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CSS Animations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CSS animations allows most HTML elements without using JavaScript.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To use CSS animation, you must specify some key frames for the animation.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Key frames holds the style of an element.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614454" y="604336"/>
            <a:ext cx="333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106281" y="6284096"/>
            <a:ext cx="9028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Chase</a:t>
            </a:r>
            <a:endParaRPr lang="en-US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2673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CSS Animation Properties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2298357"/>
            <a:ext cx="8761412" cy="4473145"/>
          </a:xfrm>
        </p:spPr>
        <p:txBody>
          <a:bodyPr/>
          <a:lstStyle/>
          <a:p>
            <a:r>
              <a:rPr lang="en-US" dirty="0" smtClean="0"/>
              <a:t>@keyframes</a:t>
            </a:r>
          </a:p>
          <a:p>
            <a:r>
              <a:rPr lang="en-US" dirty="0" smtClean="0"/>
              <a:t>Animation</a:t>
            </a:r>
          </a:p>
          <a:p>
            <a:r>
              <a:rPr lang="en-US" dirty="0" smtClean="0"/>
              <a:t>Animation-delay</a:t>
            </a:r>
          </a:p>
          <a:p>
            <a:r>
              <a:rPr lang="en-US" dirty="0" smtClean="0"/>
              <a:t>Animation-direction</a:t>
            </a:r>
          </a:p>
          <a:p>
            <a:r>
              <a:rPr lang="en-US" dirty="0" smtClean="0"/>
              <a:t>Animation-duration</a:t>
            </a:r>
          </a:p>
          <a:p>
            <a:r>
              <a:rPr lang="en-US" dirty="0" smtClean="0"/>
              <a:t>Animation-fill-mode.</a:t>
            </a:r>
          </a:p>
          <a:p>
            <a:r>
              <a:rPr lang="en-US" smtClean="0"/>
              <a:t>Animation-iteration-count.</a:t>
            </a:r>
            <a:endParaRPr lang="en-US" dirty="0" smtClean="0"/>
          </a:p>
          <a:p>
            <a:r>
              <a:rPr lang="en-US" dirty="0" smtClean="0"/>
              <a:t>Animation-timing-function</a:t>
            </a:r>
          </a:p>
          <a:p>
            <a:pPr marL="0" indent="0">
              <a:buNone/>
            </a:pPr>
            <a:endParaRPr lang="en-US" b="1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b="1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b="1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614454" y="604336"/>
            <a:ext cx="333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5" name="Rectangle 4"/>
          <p:cNvSpPr/>
          <p:nvPr/>
        </p:nvSpPr>
        <p:spPr>
          <a:xfrm>
            <a:off x="9916392" y="6271739"/>
            <a:ext cx="20633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Chase/ Susmitha</a:t>
            </a:r>
            <a:endParaRPr lang="en-US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0112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Speed Curve for the Animation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2414954"/>
            <a:ext cx="8761412" cy="4443045"/>
          </a:xfrm>
        </p:spPr>
        <p:txBody>
          <a:bodyPr>
            <a:normAutofit/>
          </a:bodyPr>
          <a:lstStyle/>
          <a:p>
            <a:r>
              <a:rPr lang="en-US" dirty="0" smtClean="0"/>
              <a:t>The animation-timing-function </a:t>
            </a:r>
            <a:r>
              <a:rPr lang="en-US" dirty="0" smtClean="0"/>
              <a:t> </a:t>
            </a:r>
            <a:r>
              <a:rPr lang="en-US" dirty="0" smtClean="0"/>
              <a:t>specifies the speed curve of the animation.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>
                <a:solidFill>
                  <a:schemeClr val="accent1"/>
                </a:solidFill>
              </a:rPr>
              <a:t>It has the following values:</a:t>
            </a:r>
          </a:p>
          <a:p>
            <a:r>
              <a:rPr lang="en-US" dirty="0" smtClean="0"/>
              <a:t>Ease (default)</a:t>
            </a:r>
          </a:p>
          <a:p>
            <a:r>
              <a:rPr lang="en-US" dirty="0" smtClean="0"/>
              <a:t>Linear (start to end)</a:t>
            </a:r>
          </a:p>
          <a:p>
            <a:r>
              <a:rPr lang="en-US" dirty="0" smtClean="0"/>
              <a:t>Ease-in (slow start)</a:t>
            </a:r>
          </a:p>
          <a:p>
            <a:r>
              <a:rPr lang="en-US" dirty="0" smtClean="0"/>
              <a:t>Ease-out </a:t>
            </a:r>
            <a:r>
              <a:rPr lang="en-US" dirty="0" smtClean="0"/>
              <a:t>(slow end)</a:t>
            </a:r>
          </a:p>
          <a:p>
            <a:r>
              <a:rPr lang="en-US" dirty="0" smtClean="0"/>
              <a:t>Ease-in-out (slow start and end)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b="1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614454" y="604336"/>
            <a:ext cx="333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948085" y="6284096"/>
            <a:ext cx="10935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Pranathi</a:t>
            </a:r>
            <a:endParaRPr lang="en-US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9498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1629</TotalTime>
  <Words>494</Words>
  <Application>Microsoft Office PowerPoint</Application>
  <PresentationFormat>Widescreen</PresentationFormat>
  <Paragraphs>136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Century Gothic</vt:lpstr>
      <vt:lpstr>Wingdings 3</vt:lpstr>
      <vt:lpstr>Ion Boardroom</vt:lpstr>
      <vt:lpstr>Images &amp; Animation</vt:lpstr>
      <vt:lpstr>Group Members</vt:lpstr>
      <vt:lpstr>CSS</vt:lpstr>
      <vt:lpstr>Bootstrap</vt:lpstr>
      <vt:lpstr>JavaScript</vt:lpstr>
      <vt:lpstr>jQuery</vt:lpstr>
      <vt:lpstr>CSS Animations</vt:lpstr>
      <vt:lpstr>CSS Animation Properties</vt:lpstr>
      <vt:lpstr>Speed Curve for the Animation</vt:lpstr>
      <vt:lpstr>CSS Images</vt:lpstr>
      <vt:lpstr>CSS Images</vt:lpstr>
      <vt:lpstr>CSS Images</vt:lpstr>
      <vt:lpstr>References</vt:lpstr>
      <vt:lpstr>Thank You!</vt:lpstr>
    </vt:vector>
  </TitlesOfParts>
  <Company>Northwest Missouri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Images &amp; Animation</dc:title>
  <dc:creator>Anugu,Sai Varun Reddy</dc:creator>
  <cp:lastModifiedBy>Anugu,Sai Varun Reddy</cp:lastModifiedBy>
  <cp:revision>30</cp:revision>
  <dcterms:created xsi:type="dcterms:W3CDTF">2018-11-12T18:38:11Z</dcterms:created>
  <dcterms:modified xsi:type="dcterms:W3CDTF">2018-11-14T15:12:21Z</dcterms:modified>
</cp:coreProperties>
</file>