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8D1ADA-13FC-44D4-8592-93DE5B89DCA6}"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346590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D1ADA-13FC-44D4-8592-93DE5B89DCA6}"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231006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D1ADA-13FC-44D4-8592-93DE5B89DCA6}"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BBC4A-D7B7-4426-8B26-EE764E02E55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6475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D1ADA-13FC-44D4-8592-93DE5B89DCA6}"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99082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D1ADA-13FC-44D4-8592-93DE5B89DCA6}"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BBC4A-D7B7-4426-8B26-EE764E02E5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9989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D1ADA-13FC-44D4-8592-93DE5B89DCA6}"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2480215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D1ADA-13FC-44D4-8592-93DE5B89DCA6}"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210202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D1ADA-13FC-44D4-8592-93DE5B89DCA6}"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548582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D1ADA-13FC-44D4-8592-93DE5B89DCA6}"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266257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D1ADA-13FC-44D4-8592-93DE5B89DCA6}"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337614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8D1ADA-13FC-44D4-8592-93DE5B89DCA6}"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379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8D1ADA-13FC-44D4-8592-93DE5B89DCA6}"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130674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8D1ADA-13FC-44D4-8592-93DE5B89DCA6}"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417855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D1ADA-13FC-44D4-8592-93DE5B89DCA6}"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103016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8D1ADA-13FC-44D4-8592-93DE5B89DCA6}"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145666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8D1ADA-13FC-44D4-8592-93DE5B89DCA6}"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BBC4A-D7B7-4426-8B26-EE764E02E55E}" type="slidenum">
              <a:rPr lang="en-US" smtClean="0"/>
              <a:t>‹#›</a:t>
            </a:fld>
            <a:endParaRPr lang="en-US"/>
          </a:p>
        </p:txBody>
      </p:sp>
    </p:spTree>
    <p:extLst>
      <p:ext uri="{BB962C8B-B14F-4D97-AF65-F5344CB8AC3E}">
        <p14:creationId xmlns:p14="http://schemas.microsoft.com/office/powerpoint/2010/main" val="3286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8D1ADA-13FC-44D4-8592-93DE5B89DCA6}" type="datetimeFigureOut">
              <a:rPr lang="en-US" smtClean="0"/>
              <a:t>7/13/2021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4BBC4A-D7B7-4426-8B26-EE764E02E55E}" type="slidenum">
              <a:rPr lang="en-US" smtClean="0"/>
              <a:t>‹#›</a:t>
            </a:fld>
            <a:endParaRPr lang="en-US"/>
          </a:p>
        </p:txBody>
      </p:sp>
    </p:spTree>
    <p:extLst>
      <p:ext uri="{BB962C8B-B14F-4D97-AF65-F5344CB8AC3E}">
        <p14:creationId xmlns:p14="http://schemas.microsoft.com/office/powerpoint/2010/main" val="2033668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F3B-2751-4234-94B9-852FA94C802D}"/>
              </a:ext>
            </a:extLst>
          </p:cNvPr>
          <p:cNvSpPr>
            <a:spLocks noGrp="1"/>
          </p:cNvSpPr>
          <p:nvPr>
            <p:ph type="ctrTitle"/>
          </p:nvPr>
        </p:nvSpPr>
        <p:spPr>
          <a:xfrm>
            <a:off x="1441752" y="2015411"/>
            <a:ext cx="7766936" cy="2539277"/>
          </a:xfrm>
        </p:spPr>
        <p:txBody>
          <a:bodyPr/>
          <a:lstStyle/>
          <a:p>
            <a:pPr algn="ctr"/>
            <a:r>
              <a:rPr lang="en-US" dirty="0"/>
              <a:t>INTRODUCTION OF TOOLBOX PROPERTIES IN VISUAL CODE</a:t>
            </a:r>
          </a:p>
        </p:txBody>
      </p:sp>
      <p:sp>
        <p:nvSpPr>
          <p:cNvPr id="4" name="TextBox 3">
            <a:extLst>
              <a:ext uri="{FF2B5EF4-FFF2-40B4-BE49-F238E27FC236}">
                <a16:creationId xmlns:a16="http://schemas.microsoft.com/office/drawing/2014/main" id="{1BF9A393-7FE8-4CE6-AFCB-029BD7D118FE}"/>
              </a:ext>
            </a:extLst>
          </p:cNvPr>
          <p:cNvSpPr txBox="1"/>
          <p:nvPr/>
        </p:nvSpPr>
        <p:spPr>
          <a:xfrm>
            <a:off x="7100596" y="5467739"/>
            <a:ext cx="2444620" cy="646331"/>
          </a:xfrm>
          <a:prstGeom prst="rect">
            <a:avLst/>
          </a:prstGeom>
          <a:noFill/>
        </p:spPr>
        <p:txBody>
          <a:bodyPr wrap="square" rtlCol="0">
            <a:spAutoFit/>
          </a:bodyPr>
          <a:lstStyle/>
          <a:p>
            <a:r>
              <a:rPr lang="en-US" dirty="0"/>
              <a:t>By,</a:t>
            </a:r>
          </a:p>
          <a:p>
            <a:r>
              <a:rPr lang="en-US" dirty="0"/>
              <a:t>     PRANATHI K.S</a:t>
            </a:r>
          </a:p>
        </p:txBody>
      </p:sp>
    </p:spTree>
    <p:extLst>
      <p:ext uri="{BB962C8B-B14F-4D97-AF65-F5344CB8AC3E}">
        <p14:creationId xmlns:p14="http://schemas.microsoft.com/office/powerpoint/2010/main" val="224859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88682F-2FD4-42E8-900D-4111D7CED1D9}"/>
              </a:ext>
            </a:extLst>
          </p:cNvPr>
          <p:cNvPicPr>
            <a:picLocks noChangeAspect="1"/>
          </p:cNvPicPr>
          <p:nvPr/>
        </p:nvPicPr>
        <p:blipFill>
          <a:blip r:embed="rId2"/>
          <a:stretch>
            <a:fillRect/>
          </a:stretch>
        </p:blipFill>
        <p:spPr>
          <a:xfrm>
            <a:off x="704849" y="1161368"/>
            <a:ext cx="3764514" cy="5057775"/>
          </a:xfrm>
          <a:prstGeom prst="rect">
            <a:avLst/>
          </a:prstGeom>
        </p:spPr>
      </p:pic>
      <p:pic>
        <p:nvPicPr>
          <p:cNvPr id="3" name="Picture 2">
            <a:extLst>
              <a:ext uri="{FF2B5EF4-FFF2-40B4-BE49-F238E27FC236}">
                <a16:creationId xmlns:a16="http://schemas.microsoft.com/office/drawing/2014/main" id="{6CF49DAA-0A32-4BEF-B55F-092B2135BA3C}"/>
              </a:ext>
            </a:extLst>
          </p:cNvPr>
          <p:cNvPicPr>
            <a:picLocks noChangeAspect="1"/>
          </p:cNvPicPr>
          <p:nvPr/>
        </p:nvPicPr>
        <p:blipFill>
          <a:blip r:embed="rId3"/>
          <a:stretch>
            <a:fillRect/>
          </a:stretch>
        </p:blipFill>
        <p:spPr>
          <a:xfrm>
            <a:off x="5128146" y="1161367"/>
            <a:ext cx="3875896" cy="5057775"/>
          </a:xfrm>
          <a:prstGeom prst="rect">
            <a:avLst/>
          </a:prstGeom>
        </p:spPr>
      </p:pic>
      <p:sp>
        <p:nvSpPr>
          <p:cNvPr id="5" name="TextBox 4">
            <a:extLst>
              <a:ext uri="{FF2B5EF4-FFF2-40B4-BE49-F238E27FC236}">
                <a16:creationId xmlns:a16="http://schemas.microsoft.com/office/drawing/2014/main" id="{8D1C9512-F470-4265-B351-370AE42C109E}"/>
              </a:ext>
            </a:extLst>
          </p:cNvPr>
          <p:cNvSpPr txBox="1"/>
          <p:nvPr/>
        </p:nvSpPr>
        <p:spPr>
          <a:xfrm>
            <a:off x="704849" y="492973"/>
            <a:ext cx="8299193" cy="584775"/>
          </a:xfrm>
          <a:prstGeom prst="rect">
            <a:avLst/>
          </a:prstGeom>
          <a:noFill/>
        </p:spPr>
        <p:txBody>
          <a:bodyPr wrap="square">
            <a:spAutoFit/>
          </a:bodyPr>
          <a:lstStyle/>
          <a:p>
            <a:r>
              <a:rPr lang="en-US" b="1" dirty="0"/>
              <a:t>STEP 5:</a:t>
            </a:r>
          </a:p>
          <a:p>
            <a:r>
              <a:rPr lang="en-US" sz="1400" dirty="0"/>
              <a:t>After dragging the items change the properties of performance counter and timer as given below.</a:t>
            </a:r>
          </a:p>
        </p:txBody>
      </p:sp>
    </p:spTree>
    <p:extLst>
      <p:ext uri="{BB962C8B-B14F-4D97-AF65-F5344CB8AC3E}">
        <p14:creationId xmlns:p14="http://schemas.microsoft.com/office/powerpoint/2010/main" val="414951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88A96C-FA8D-4535-AE24-BDAFE7A3E28F}"/>
              </a:ext>
            </a:extLst>
          </p:cNvPr>
          <p:cNvSpPr txBox="1"/>
          <p:nvPr/>
        </p:nvSpPr>
        <p:spPr>
          <a:xfrm>
            <a:off x="858416" y="1284361"/>
            <a:ext cx="8481526" cy="5016758"/>
          </a:xfrm>
          <a:prstGeom prst="rect">
            <a:avLst/>
          </a:prstGeom>
          <a:noFill/>
        </p:spPr>
        <p:txBody>
          <a:bodyPr wrap="square">
            <a:spAutoFit/>
          </a:bodyPr>
          <a:lstStyle/>
          <a:p>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PerformanceCounter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partial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Form1</a:t>
            </a:r>
            <a:r>
              <a:rPr lang="en-US" sz="1600" dirty="0">
                <a:solidFill>
                  <a:srgbClr val="000000"/>
                </a:solidFill>
                <a:latin typeface="Consolas" panose="020B0609020204030204" pitchFamily="49" charset="0"/>
              </a:rPr>
              <a:t> : Form</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Form1()</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InitializeComponent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label1_Click(</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err="1">
                <a:solidFill>
                  <a:srgbClr val="000000"/>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label1.Text =</a:t>
            </a:r>
            <a:r>
              <a:rPr lang="en-US" sz="1600" dirty="0">
                <a:solidFill>
                  <a:srgbClr val="A31515"/>
                </a:solidFill>
                <a:latin typeface="Consolas" panose="020B0609020204030204" pitchFamily="49" charset="0"/>
              </a:rPr>
              <a:t>"CPU usage:  "</a:t>
            </a:r>
            <a:r>
              <a:rPr lang="en-US" sz="1600" dirty="0">
                <a:solidFill>
                  <a:srgbClr val="000000"/>
                </a:solidFill>
                <a:latin typeface="Consolas" panose="020B0609020204030204" pitchFamily="49" charset="0"/>
              </a:rPr>
              <a:t> + performanceCounter1.NextValue();</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Form1_Load(</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err="1">
                <a:solidFill>
                  <a:srgbClr val="000000"/>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dirty="0"/>
          </a:p>
        </p:txBody>
      </p:sp>
      <p:sp>
        <p:nvSpPr>
          <p:cNvPr id="5" name="TextBox 4">
            <a:extLst>
              <a:ext uri="{FF2B5EF4-FFF2-40B4-BE49-F238E27FC236}">
                <a16:creationId xmlns:a16="http://schemas.microsoft.com/office/drawing/2014/main" id="{7744DD09-0595-46A5-962E-37984A67C862}"/>
              </a:ext>
            </a:extLst>
          </p:cNvPr>
          <p:cNvSpPr txBox="1"/>
          <p:nvPr/>
        </p:nvSpPr>
        <p:spPr>
          <a:xfrm>
            <a:off x="858416" y="556881"/>
            <a:ext cx="6102220" cy="369332"/>
          </a:xfrm>
          <a:prstGeom prst="rect">
            <a:avLst/>
          </a:prstGeom>
          <a:noFill/>
        </p:spPr>
        <p:txBody>
          <a:bodyPr wrap="square">
            <a:spAutoFit/>
          </a:bodyPr>
          <a:lstStyle/>
          <a:p>
            <a:r>
              <a:rPr lang="en-US" b="1" dirty="0"/>
              <a:t>STEP 6: CODING PART</a:t>
            </a:r>
          </a:p>
        </p:txBody>
      </p:sp>
    </p:spTree>
    <p:extLst>
      <p:ext uri="{BB962C8B-B14F-4D97-AF65-F5344CB8AC3E}">
        <p14:creationId xmlns:p14="http://schemas.microsoft.com/office/powerpoint/2010/main" val="248890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F0AA51-CC13-4AA1-B85D-624C3239F4E5}"/>
              </a:ext>
            </a:extLst>
          </p:cNvPr>
          <p:cNvSpPr txBox="1"/>
          <p:nvPr/>
        </p:nvSpPr>
        <p:spPr>
          <a:xfrm>
            <a:off x="475861" y="328518"/>
            <a:ext cx="6102220" cy="584775"/>
          </a:xfrm>
          <a:prstGeom prst="rect">
            <a:avLst/>
          </a:prstGeom>
          <a:noFill/>
        </p:spPr>
        <p:txBody>
          <a:bodyPr wrap="square">
            <a:spAutoFit/>
          </a:bodyPr>
          <a:lstStyle/>
          <a:p>
            <a:r>
              <a:rPr lang="en-US" b="1" dirty="0"/>
              <a:t>STEP 6: OUTPUT</a:t>
            </a:r>
          </a:p>
          <a:p>
            <a:r>
              <a:rPr lang="en-US" sz="1400" dirty="0"/>
              <a:t>Compile and Run the Code.</a:t>
            </a:r>
          </a:p>
        </p:txBody>
      </p:sp>
      <p:pic>
        <p:nvPicPr>
          <p:cNvPr id="4" name="Picture 3">
            <a:extLst>
              <a:ext uri="{FF2B5EF4-FFF2-40B4-BE49-F238E27FC236}">
                <a16:creationId xmlns:a16="http://schemas.microsoft.com/office/drawing/2014/main" id="{2605D001-91AB-43EB-ABA5-99A705F5E3E1}"/>
              </a:ext>
            </a:extLst>
          </p:cNvPr>
          <p:cNvPicPr>
            <a:picLocks noChangeAspect="1"/>
          </p:cNvPicPr>
          <p:nvPr/>
        </p:nvPicPr>
        <p:blipFill>
          <a:blip r:embed="rId2"/>
          <a:stretch>
            <a:fillRect/>
          </a:stretch>
        </p:blipFill>
        <p:spPr>
          <a:xfrm>
            <a:off x="989044" y="1166326"/>
            <a:ext cx="8369559" cy="4795935"/>
          </a:xfrm>
          <a:prstGeom prst="rect">
            <a:avLst/>
          </a:prstGeom>
        </p:spPr>
      </p:pic>
    </p:spTree>
    <p:extLst>
      <p:ext uri="{BB962C8B-B14F-4D97-AF65-F5344CB8AC3E}">
        <p14:creationId xmlns:p14="http://schemas.microsoft.com/office/powerpoint/2010/main" val="424667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7E8D6C-13F6-48C2-9EE2-3B9030699689}"/>
              </a:ext>
            </a:extLst>
          </p:cNvPr>
          <p:cNvSpPr txBox="1"/>
          <p:nvPr/>
        </p:nvSpPr>
        <p:spPr>
          <a:xfrm>
            <a:off x="3004457" y="2649894"/>
            <a:ext cx="7968343" cy="1107996"/>
          </a:xfrm>
          <a:prstGeom prst="rect">
            <a:avLst/>
          </a:prstGeom>
          <a:noFill/>
        </p:spPr>
        <p:txBody>
          <a:bodyPr wrap="square" rtlCol="0">
            <a:spAutoFit/>
          </a:bodyPr>
          <a:lstStyle/>
          <a:p>
            <a:r>
              <a:rPr lang="en-US" sz="6600" dirty="0">
                <a:solidFill>
                  <a:schemeClr val="accent2">
                    <a:lumMod val="75000"/>
                  </a:schemeClr>
                </a:solidFill>
              </a:rPr>
              <a:t>THANK YOU</a:t>
            </a:r>
          </a:p>
        </p:txBody>
      </p:sp>
    </p:spTree>
    <p:extLst>
      <p:ext uri="{BB962C8B-B14F-4D97-AF65-F5344CB8AC3E}">
        <p14:creationId xmlns:p14="http://schemas.microsoft.com/office/powerpoint/2010/main" val="141347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2246DF-E317-43E9-8457-525D76A21F40}"/>
              </a:ext>
            </a:extLst>
          </p:cNvPr>
          <p:cNvSpPr txBox="1"/>
          <p:nvPr/>
        </p:nvSpPr>
        <p:spPr>
          <a:xfrm>
            <a:off x="4094583" y="503853"/>
            <a:ext cx="4002833" cy="830997"/>
          </a:xfrm>
          <a:prstGeom prst="rect">
            <a:avLst/>
          </a:prstGeom>
          <a:noFill/>
        </p:spPr>
        <p:txBody>
          <a:bodyPr wrap="square" rtlCol="0">
            <a:spAutoFit/>
          </a:bodyPr>
          <a:lstStyle/>
          <a:p>
            <a:r>
              <a:rPr lang="en-US" sz="4800" dirty="0">
                <a:solidFill>
                  <a:schemeClr val="accent2">
                    <a:lumMod val="75000"/>
                  </a:schemeClr>
                </a:solidFill>
              </a:rPr>
              <a:t>PANEL</a:t>
            </a:r>
          </a:p>
        </p:txBody>
      </p:sp>
      <p:sp>
        <p:nvSpPr>
          <p:cNvPr id="6" name="TextBox 5">
            <a:extLst>
              <a:ext uri="{FF2B5EF4-FFF2-40B4-BE49-F238E27FC236}">
                <a16:creationId xmlns:a16="http://schemas.microsoft.com/office/drawing/2014/main" id="{2CEB2EFE-5E40-4F6F-827D-056A9934FA24}"/>
              </a:ext>
            </a:extLst>
          </p:cNvPr>
          <p:cNvSpPr txBox="1"/>
          <p:nvPr/>
        </p:nvSpPr>
        <p:spPr>
          <a:xfrm>
            <a:off x="1483568" y="1489893"/>
            <a:ext cx="7828383" cy="1200329"/>
          </a:xfrm>
          <a:prstGeom prst="rect">
            <a:avLst/>
          </a:prstGeom>
          <a:noFill/>
        </p:spPr>
        <p:txBody>
          <a:bodyPr wrap="square">
            <a:spAutoFit/>
          </a:bodyPr>
          <a:lstStyle/>
          <a:p>
            <a:r>
              <a:rPr lang="en-US" b="0" i="0" dirty="0">
                <a:solidFill>
                  <a:srgbClr val="212121"/>
                </a:solidFill>
                <a:effectLst/>
                <a:latin typeface="open sans" panose="020B0604020202020204" pitchFamily="34" charset="0"/>
              </a:rPr>
              <a:t>Panel creates a group of Controls. This Control provides a simple frame for putting sub-controls inside. These sub-Controls include Buttons and Textboxes. It further provides an optional border and ways to change its visibility.</a:t>
            </a:r>
            <a:endParaRPr lang="en-US" dirty="0"/>
          </a:p>
        </p:txBody>
      </p:sp>
      <p:sp>
        <p:nvSpPr>
          <p:cNvPr id="7" name="TextBox 6">
            <a:extLst>
              <a:ext uri="{FF2B5EF4-FFF2-40B4-BE49-F238E27FC236}">
                <a16:creationId xmlns:a16="http://schemas.microsoft.com/office/drawing/2014/main" id="{24B4C899-6361-4FC6-8BBC-629AD1CC6C8E}"/>
              </a:ext>
            </a:extLst>
          </p:cNvPr>
          <p:cNvSpPr txBox="1"/>
          <p:nvPr/>
        </p:nvSpPr>
        <p:spPr>
          <a:xfrm>
            <a:off x="3228392" y="3198167"/>
            <a:ext cx="4338734" cy="461665"/>
          </a:xfrm>
          <a:prstGeom prst="rect">
            <a:avLst/>
          </a:prstGeom>
          <a:noFill/>
        </p:spPr>
        <p:txBody>
          <a:bodyPr wrap="square" rtlCol="0">
            <a:spAutoFit/>
          </a:bodyPr>
          <a:lstStyle/>
          <a:p>
            <a:r>
              <a:rPr lang="en-US" sz="2400" dirty="0">
                <a:solidFill>
                  <a:schemeClr val="accent2">
                    <a:lumMod val="75000"/>
                  </a:schemeClr>
                </a:solidFill>
              </a:rPr>
              <a:t>SUB CONTROLS IN PANEL</a:t>
            </a:r>
          </a:p>
        </p:txBody>
      </p:sp>
      <p:sp>
        <p:nvSpPr>
          <p:cNvPr id="9" name="TextBox 8">
            <a:extLst>
              <a:ext uri="{FF2B5EF4-FFF2-40B4-BE49-F238E27FC236}">
                <a16:creationId xmlns:a16="http://schemas.microsoft.com/office/drawing/2014/main" id="{9B448904-7676-4170-9ADE-86739F5B5C8E}"/>
              </a:ext>
            </a:extLst>
          </p:cNvPr>
          <p:cNvSpPr txBox="1"/>
          <p:nvPr/>
        </p:nvSpPr>
        <p:spPr>
          <a:xfrm>
            <a:off x="1604864" y="4038609"/>
            <a:ext cx="7632441" cy="1200329"/>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The entire point of the panel is to provide a visual and logical grouping for controls. To add some controls to the panel, drag them to the inner part of the panel in Visual Studio</a:t>
            </a:r>
            <a:br>
              <a:rPr lang="en-US" dirty="0"/>
            </a:br>
            <a:endParaRPr lang="en-US" dirty="0"/>
          </a:p>
        </p:txBody>
      </p:sp>
    </p:spTree>
    <p:extLst>
      <p:ext uri="{BB962C8B-B14F-4D97-AF65-F5344CB8AC3E}">
        <p14:creationId xmlns:p14="http://schemas.microsoft.com/office/powerpoint/2010/main" val="19018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1D1FA2-3D1A-4D57-BD53-6BF7B15A7B38}"/>
              </a:ext>
            </a:extLst>
          </p:cNvPr>
          <p:cNvSpPr txBox="1"/>
          <p:nvPr/>
        </p:nvSpPr>
        <p:spPr>
          <a:xfrm>
            <a:off x="223934" y="244542"/>
            <a:ext cx="6316825" cy="369332"/>
          </a:xfrm>
          <a:prstGeom prst="rect">
            <a:avLst/>
          </a:prstGeom>
          <a:noFill/>
        </p:spPr>
        <p:txBody>
          <a:bodyPr wrap="square">
            <a:spAutoFit/>
          </a:bodyPr>
          <a:lstStyle/>
          <a:p>
            <a:r>
              <a:rPr lang="en-US" b="1" i="0" dirty="0">
                <a:solidFill>
                  <a:srgbClr val="212121"/>
                </a:solidFill>
                <a:effectLst/>
                <a:latin typeface="open sans" panose="020B0606030504020204" pitchFamily="34" charset="0"/>
              </a:rPr>
              <a:t>STEP 1 - Start the Project</a:t>
            </a:r>
            <a:endParaRPr lang="en-US" dirty="0"/>
          </a:p>
        </p:txBody>
      </p:sp>
      <p:sp>
        <p:nvSpPr>
          <p:cNvPr id="5" name="TextBox 4">
            <a:extLst>
              <a:ext uri="{FF2B5EF4-FFF2-40B4-BE49-F238E27FC236}">
                <a16:creationId xmlns:a16="http://schemas.microsoft.com/office/drawing/2014/main" id="{89110D52-DBF7-423B-87D3-F82A04A01591}"/>
              </a:ext>
            </a:extLst>
          </p:cNvPr>
          <p:cNvSpPr txBox="1"/>
          <p:nvPr/>
        </p:nvSpPr>
        <p:spPr>
          <a:xfrm>
            <a:off x="223934" y="613874"/>
            <a:ext cx="9862458" cy="276999"/>
          </a:xfrm>
          <a:prstGeom prst="rect">
            <a:avLst/>
          </a:prstGeom>
          <a:noFill/>
        </p:spPr>
        <p:txBody>
          <a:bodyPr wrap="square">
            <a:spAutoFit/>
          </a:bodyPr>
          <a:lstStyle/>
          <a:p>
            <a:r>
              <a:rPr lang="en-US" sz="1200" b="0" i="0" dirty="0">
                <a:solidFill>
                  <a:srgbClr val="212121"/>
                </a:solidFill>
                <a:effectLst/>
                <a:latin typeface="open sans" panose="020B0606030504020204" pitchFamily="34" charset="0"/>
              </a:rPr>
              <a:t>Let's start the Project. Open Visual Studio 2017---&gt;Start new Project---&gt;Windows. Forms Application--&gt;Name it as Panel Control</a:t>
            </a:r>
            <a:endParaRPr lang="en-US" sz="1200" dirty="0"/>
          </a:p>
        </p:txBody>
      </p:sp>
      <p:pic>
        <p:nvPicPr>
          <p:cNvPr id="1026" name="Picture 2" descr="Windows Forms">
            <a:extLst>
              <a:ext uri="{FF2B5EF4-FFF2-40B4-BE49-F238E27FC236}">
                <a16:creationId xmlns:a16="http://schemas.microsoft.com/office/drawing/2014/main" id="{4E257543-629E-46DB-9220-163CA90DF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265" y="890873"/>
            <a:ext cx="7240554" cy="25093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053E46E-9150-487B-B223-95F4D3A9659A}"/>
              </a:ext>
            </a:extLst>
          </p:cNvPr>
          <p:cNvSpPr txBox="1"/>
          <p:nvPr/>
        </p:nvSpPr>
        <p:spPr>
          <a:xfrm>
            <a:off x="223934" y="3434852"/>
            <a:ext cx="6102220" cy="369332"/>
          </a:xfrm>
          <a:prstGeom prst="rect">
            <a:avLst/>
          </a:prstGeom>
          <a:noFill/>
        </p:spPr>
        <p:txBody>
          <a:bodyPr wrap="square">
            <a:spAutoFit/>
          </a:bodyPr>
          <a:lstStyle/>
          <a:p>
            <a:r>
              <a:rPr lang="en-US" b="1" i="0" dirty="0">
                <a:solidFill>
                  <a:srgbClr val="212121"/>
                </a:solidFill>
                <a:effectLst/>
                <a:latin typeface="open sans" panose="020B0606030504020204" pitchFamily="34" charset="0"/>
              </a:rPr>
              <a:t>STEP 2 - Drag and Drop Controls</a:t>
            </a:r>
            <a:endParaRPr lang="en-US" dirty="0"/>
          </a:p>
        </p:txBody>
      </p:sp>
      <p:sp>
        <p:nvSpPr>
          <p:cNvPr id="10" name="TextBox 9">
            <a:extLst>
              <a:ext uri="{FF2B5EF4-FFF2-40B4-BE49-F238E27FC236}">
                <a16:creationId xmlns:a16="http://schemas.microsoft.com/office/drawing/2014/main" id="{E741AF77-F0E3-4D8C-B35A-B47B8B8814EB}"/>
              </a:ext>
            </a:extLst>
          </p:cNvPr>
          <p:cNvSpPr txBox="1"/>
          <p:nvPr/>
        </p:nvSpPr>
        <p:spPr>
          <a:xfrm>
            <a:off x="223934" y="3838802"/>
            <a:ext cx="9545216" cy="646331"/>
          </a:xfrm>
          <a:prstGeom prst="rect">
            <a:avLst/>
          </a:prstGeom>
          <a:noFill/>
        </p:spPr>
        <p:txBody>
          <a:bodyPr wrap="square">
            <a:spAutoFit/>
          </a:bodyPr>
          <a:lstStyle/>
          <a:p>
            <a:pPr algn="l"/>
            <a:r>
              <a:rPr lang="en-US" sz="1200" b="0" i="0" dirty="0">
                <a:solidFill>
                  <a:srgbClr val="212121"/>
                </a:solidFill>
                <a:effectLst/>
                <a:latin typeface="open sans" panose="020B0606030504020204" pitchFamily="34" charset="0"/>
              </a:rPr>
              <a:t>By Default Form Designer Page will be loaded and in the Designer page, You need to create three pages with the Panel Control. </a:t>
            </a:r>
            <a:r>
              <a:rPr lang="en-US" sz="1200" b="1" i="0" dirty="0">
                <a:solidFill>
                  <a:srgbClr val="212121"/>
                </a:solidFill>
                <a:effectLst/>
                <a:latin typeface="open sans" panose="020B0606030504020204" pitchFamily="34" charset="0"/>
              </a:rPr>
              <a:t>Page1</a:t>
            </a:r>
            <a:r>
              <a:rPr lang="en-US" sz="1200" b="0" i="0" dirty="0">
                <a:solidFill>
                  <a:srgbClr val="212121"/>
                </a:solidFill>
                <a:effectLst/>
                <a:latin typeface="open sans" panose="020B0606030504020204" pitchFamily="34" charset="0"/>
              </a:rPr>
              <a:t>:In the form drag and drop Panel control from the toolbox onto the form in Visual Studio 2017. Inside the Panel Control, drag and drop other sub controls like Label ,Textbox, and Checkbox. Change the text of the controls as given below in the screenshot.</a:t>
            </a:r>
          </a:p>
        </p:txBody>
      </p:sp>
      <p:pic>
        <p:nvPicPr>
          <p:cNvPr id="1028" name="Picture 4" descr="Windows Forms">
            <a:extLst>
              <a:ext uri="{FF2B5EF4-FFF2-40B4-BE49-F238E27FC236}">
                <a16:creationId xmlns:a16="http://schemas.microsoft.com/office/drawing/2014/main" id="{E52A713C-30D5-4F02-9FB1-24C6311EE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624" y="4519751"/>
            <a:ext cx="7329195" cy="2093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86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890260-60F0-4A38-B5FC-1893A17FEFE6}"/>
              </a:ext>
            </a:extLst>
          </p:cNvPr>
          <p:cNvSpPr txBox="1"/>
          <p:nvPr/>
        </p:nvSpPr>
        <p:spPr>
          <a:xfrm>
            <a:off x="298580" y="197317"/>
            <a:ext cx="8565501" cy="830997"/>
          </a:xfrm>
          <a:prstGeom prst="rect">
            <a:avLst/>
          </a:prstGeom>
          <a:noFill/>
        </p:spPr>
        <p:txBody>
          <a:bodyPr wrap="square">
            <a:spAutoFit/>
          </a:bodyPr>
          <a:lstStyle/>
          <a:p>
            <a:r>
              <a:rPr lang="en-US" sz="1200" b="1" i="0" dirty="0">
                <a:solidFill>
                  <a:srgbClr val="212121"/>
                </a:solidFill>
                <a:effectLst/>
                <a:latin typeface="open sans" panose="020B0606030504020204" pitchFamily="34" charset="0"/>
              </a:rPr>
              <a:t>Page 2</a:t>
            </a:r>
            <a:br>
              <a:rPr lang="en-US" sz="1200" b="1" i="0" dirty="0">
                <a:solidFill>
                  <a:srgbClr val="212121"/>
                </a:solidFill>
                <a:effectLst/>
                <a:latin typeface="open sans" panose="020B0606030504020204" pitchFamily="34" charset="0"/>
              </a:rPr>
            </a:br>
            <a:r>
              <a:rPr lang="en-US" sz="1200" b="0" i="0" dirty="0">
                <a:solidFill>
                  <a:srgbClr val="212121"/>
                </a:solidFill>
                <a:effectLst/>
                <a:latin typeface="open sans" panose="020B0606030504020204" pitchFamily="34" charset="0"/>
              </a:rPr>
              <a:t>In the form, drag and drop panel control from toolbox onto the form in Visual Studio 2017. Inside the Panel Control drag and drop other sub controls like Label, Textbox and Picture Box. Change the text of the controls as given below in the screenshot.</a:t>
            </a:r>
            <a:endParaRPr lang="en-US" sz="1200" dirty="0"/>
          </a:p>
        </p:txBody>
      </p:sp>
      <p:pic>
        <p:nvPicPr>
          <p:cNvPr id="2050" name="Picture 2" descr="Windows Forms">
            <a:extLst>
              <a:ext uri="{FF2B5EF4-FFF2-40B4-BE49-F238E27FC236}">
                <a16:creationId xmlns:a16="http://schemas.microsoft.com/office/drawing/2014/main" id="{90D37502-A105-44DF-AB84-AA5D2E135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195" y="850933"/>
            <a:ext cx="6186197" cy="28066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287E8AD-D2B7-4B50-9ED0-7CBAFD872AB2}"/>
              </a:ext>
            </a:extLst>
          </p:cNvPr>
          <p:cNvSpPr txBox="1"/>
          <p:nvPr/>
        </p:nvSpPr>
        <p:spPr>
          <a:xfrm>
            <a:off x="303243" y="3657600"/>
            <a:ext cx="8808099" cy="830997"/>
          </a:xfrm>
          <a:prstGeom prst="rect">
            <a:avLst/>
          </a:prstGeom>
          <a:noFill/>
        </p:spPr>
        <p:txBody>
          <a:bodyPr wrap="square">
            <a:spAutoFit/>
          </a:bodyPr>
          <a:lstStyle/>
          <a:p>
            <a:r>
              <a:rPr lang="en-US" sz="1200" b="1" i="0" dirty="0">
                <a:solidFill>
                  <a:srgbClr val="212121"/>
                </a:solidFill>
                <a:effectLst/>
                <a:latin typeface="open sans" panose="020B0606030504020204" pitchFamily="34" charset="0"/>
              </a:rPr>
              <a:t>Page 3</a:t>
            </a:r>
            <a:br>
              <a:rPr lang="en-US" sz="1200" b="1" i="0" dirty="0">
                <a:solidFill>
                  <a:srgbClr val="212121"/>
                </a:solidFill>
                <a:effectLst/>
                <a:latin typeface="open sans" panose="020B0606030504020204" pitchFamily="34" charset="0"/>
              </a:rPr>
            </a:br>
            <a:r>
              <a:rPr lang="en-US" sz="1200" b="0" i="0" dirty="0">
                <a:solidFill>
                  <a:srgbClr val="212121"/>
                </a:solidFill>
                <a:effectLst/>
                <a:latin typeface="open sans" panose="020B0606030504020204" pitchFamily="34" charset="0"/>
              </a:rPr>
              <a:t>In the form drag and drop panel control from the toolbox onto the form in Visual Studio 2017. Inside the Panel Control drag and drop other sub controls like Label, Textbox and Picture Box. Change the text of the controls as given below in the screenshot.</a:t>
            </a:r>
            <a:endParaRPr lang="en-US" sz="1200" dirty="0"/>
          </a:p>
        </p:txBody>
      </p:sp>
      <p:pic>
        <p:nvPicPr>
          <p:cNvPr id="2052" name="Picture 4" descr="Windows Forms">
            <a:extLst>
              <a:ext uri="{FF2B5EF4-FFF2-40B4-BE49-F238E27FC236}">
                <a16:creationId xmlns:a16="http://schemas.microsoft.com/office/drawing/2014/main" id="{35EAE171-CB39-4B28-BF04-5ED3669D1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141" y="4311216"/>
            <a:ext cx="6293887" cy="242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0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F9EB17-975B-4839-87F3-A8BFFCAA923C}"/>
              </a:ext>
            </a:extLst>
          </p:cNvPr>
          <p:cNvSpPr txBox="1"/>
          <p:nvPr/>
        </p:nvSpPr>
        <p:spPr>
          <a:xfrm>
            <a:off x="569168" y="1068555"/>
            <a:ext cx="8397550" cy="461665"/>
          </a:xfrm>
          <a:prstGeom prst="rect">
            <a:avLst/>
          </a:prstGeom>
          <a:noFill/>
        </p:spPr>
        <p:txBody>
          <a:bodyPr wrap="square">
            <a:spAutoFit/>
          </a:bodyPr>
          <a:lstStyle/>
          <a:p>
            <a:r>
              <a:rPr lang="en-US" sz="1200" b="0" i="0" dirty="0">
                <a:solidFill>
                  <a:srgbClr val="212121"/>
                </a:solidFill>
                <a:effectLst/>
                <a:latin typeface="open sans" panose="020B0606030504020204" pitchFamily="34" charset="0"/>
              </a:rPr>
              <a:t>Drag and drop button control onto  the form from toolbox in Visual Studio 2017 and change the text of the button as previous and next.</a:t>
            </a:r>
            <a:endParaRPr lang="en-US" sz="1200" dirty="0"/>
          </a:p>
        </p:txBody>
      </p:sp>
      <p:pic>
        <p:nvPicPr>
          <p:cNvPr id="4" name="Picture 3">
            <a:extLst>
              <a:ext uri="{FF2B5EF4-FFF2-40B4-BE49-F238E27FC236}">
                <a16:creationId xmlns:a16="http://schemas.microsoft.com/office/drawing/2014/main" id="{DA4AC287-7983-4E3B-BD9C-6B48FA57CA7D}"/>
              </a:ext>
            </a:extLst>
          </p:cNvPr>
          <p:cNvPicPr>
            <a:picLocks noChangeAspect="1"/>
          </p:cNvPicPr>
          <p:nvPr/>
        </p:nvPicPr>
        <p:blipFill>
          <a:blip r:embed="rId2"/>
          <a:stretch>
            <a:fillRect/>
          </a:stretch>
        </p:blipFill>
        <p:spPr>
          <a:xfrm>
            <a:off x="1474237" y="1754155"/>
            <a:ext cx="6587412" cy="3041779"/>
          </a:xfrm>
          <a:prstGeom prst="rect">
            <a:avLst/>
          </a:prstGeom>
        </p:spPr>
      </p:pic>
    </p:spTree>
    <p:extLst>
      <p:ext uri="{BB962C8B-B14F-4D97-AF65-F5344CB8AC3E}">
        <p14:creationId xmlns:p14="http://schemas.microsoft.com/office/powerpoint/2010/main" val="168925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5D63C-E94D-4BB9-8ED6-759B5DC43F5D}"/>
              </a:ext>
            </a:extLst>
          </p:cNvPr>
          <p:cNvSpPr txBox="1"/>
          <p:nvPr/>
        </p:nvSpPr>
        <p:spPr>
          <a:xfrm>
            <a:off x="643812" y="1110210"/>
            <a:ext cx="8948059" cy="3754874"/>
          </a:xfrm>
          <a:prstGeom prst="rect">
            <a:avLst/>
          </a:prstGeom>
          <a:noFill/>
        </p:spPr>
        <p:txBody>
          <a:bodyPr wrap="square">
            <a:spAutoFit/>
          </a:bodyPr>
          <a:lstStyle/>
          <a:p>
            <a:pPr algn="l">
              <a:buFont typeface="+mj-lt"/>
              <a:buAutoNum type="arabicPeriod"/>
            </a:pPr>
            <a:r>
              <a:rPr lang="en-US" sz="1400" b="1" i="0" dirty="0">
                <a:solidFill>
                  <a:srgbClr val="006699"/>
                </a:solidFill>
                <a:effectLst/>
                <a:latin typeface="Consolas" panose="020B0609020204030204" pitchFamily="49" charset="0"/>
              </a:rPr>
              <a:t>private</a:t>
            </a:r>
            <a:r>
              <a:rPr lang="en-US" sz="1400" b="0" i="0" dirty="0">
                <a:solidFill>
                  <a:srgbClr val="000000"/>
                </a:solidFill>
                <a:effectLst/>
                <a:latin typeface="Consolas" panose="020B0609020204030204" pitchFamily="49" charset="0"/>
              </a:rPr>
              <a:t> </a:t>
            </a:r>
            <a:r>
              <a:rPr lang="en-US" sz="1400" b="1" i="0" dirty="0">
                <a:solidFill>
                  <a:srgbClr val="006699"/>
                </a:solidFill>
                <a:effectLst/>
                <a:latin typeface="Consolas" panose="020B0609020204030204" pitchFamily="49" charset="0"/>
              </a:rPr>
              <a:t>void</a:t>
            </a:r>
            <a:r>
              <a:rPr lang="en-US" sz="1400" b="0" i="0" dirty="0">
                <a:solidFill>
                  <a:srgbClr val="000000"/>
                </a:solidFill>
                <a:effectLst/>
                <a:latin typeface="Consolas" panose="020B0609020204030204" pitchFamily="49" charset="0"/>
              </a:rPr>
              <a:t> button1_Click(</a:t>
            </a:r>
            <a:r>
              <a:rPr lang="en-US" sz="1400" b="1" i="0" dirty="0">
                <a:solidFill>
                  <a:srgbClr val="006699"/>
                </a:solidFill>
                <a:effectLst/>
                <a:latin typeface="Consolas" panose="020B0609020204030204" pitchFamily="49" charset="0"/>
              </a:rPr>
              <a:t>object</a:t>
            </a:r>
            <a:r>
              <a:rPr lang="en-US" sz="1400" b="0" i="0" dirty="0">
                <a:solidFill>
                  <a:srgbClr val="000000"/>
                </a:solidFill>
                <a:effectLst/>
                <a:latin typeface="Consolas" panose="020B0609020204030204" pitchFamily="49" charset="0"/>
              </a:rPr>
              <a:t> sender, </a:t>
            </a:r>
            <a:r>
              <a:rPr lang="en-US" sz="1400" b="0" i="0" dirty="0" err="1">
                <a:solidFill>
                  <a:srgbClr val="000000"/>
                </a:solidFill>
                <a:effectLst/>
                <a:latin typeface="Consolas" panose="020B0609020204030204" pitchFamily="49" charset="0"/>
              </a:rPr>
              <a:t>EventArgs</a:t>
            </a:r>
            <a:r>
              <a:rPr lang="en-US" sz="1400" b="0" i="0" dirty="0">
                <a:solidFill>
                  <a:srgbClr val="000000"/>
                </a:solidFill>
                <a:effectLst/>
                <a:latin typeface="Consolas" panose="020B0609020204030204" pitchFamily="49" charset="0"/>
              </a:rPr>
              <a:t> e)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a:t>
            </a:r>
            <a:r>
              <a:rPr lang="en-US" sz="1400" b="1" i="0" dirty="0">
                <a:solidFill>
                  <a:srgbClr val="006699"/>
                </a:solidFill>
                <a:effectLst/>
                <a:latin typeface="Consolas" panose="020B0609020204030204" pitchFamily="49" charset="0"/>
              </a:rPr>
              <a:t>if</a:t>
            </a:r>
            <a:r>
              <a:rPr lang="en-US" sz="1400" b="0" i="0" dirty="0">
                <a:solidFill>
                  <a:srgbClr val="000000"/>
                </a:solidFill>
                <a:effectLst/>
                <a:latin typeface="Consolas" panose="020B0609020204030204" pitchFamily="49" charset="0"/>
              </a:rPr>
              <a:t> (index &gt; 0)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listpanel</a:t>
            </a:r>
            <a:r>
              <a:rPr lang="en-US" sz="1400" b="0" i="0" dirty="0">
                <a:solidFill>
                  <a:srgbClr val="000000"/>
                </a:solidFill>
                <a:effectLst/>
                <a:latin typeface="Consolas" panose="020B0609020204030204" pitchFamily="49" charset="0"/>
              </a:rPr>
              <a:t>[--index].</a:t>
            </a:r>
            <a:r>
              <a:rPr lang="en-US" sz="1400" b="0" i="0" dirty="0" err="1">
                <a:solidFill>
                  <a:srgbClr val="000000"/>
                </a:solidFill>
                <a:effectLst/>
                <a:latin typeface="Consolas" panose="020B0609020204030204" pitchFamily="49" charset="0"/>
              </a:rPr>
              <a:t>BringToFront</a:t>
            </a:r>
            <a:r>
              <a:rPr lang="en-US" sz="1400" b="0" i="0" dirty="0">
                <a:solidFill>
                  <a:srgbClr val="000000"/>
                </a:solidFill>
                <a:effectLst/>
                <a:latin typeface="Consolas" panose="020B0609020204030204" pitchFamily="49" charset="0"/>
              </a:rPr>
              <a:t>();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1" i="0" dirty="0">
                <a:solidFill>
                  <a:srgbClr val="006699"/>
                </a:solidFill>
                <a:effectLst/>
                <a:latin typeface="Consolas" panose="020B0609020204030204" pitchFamily="49" charset="0"/>
              </a:rPr>
              <a:t>private</a:t>
            </a:r>
            <a:r>
              <a:rPr lang="en-US" sz="1400" b="0" i="0" dirty="0">
                <a:solidFill>
                  <a:srgbClr val="000000"/>
                </a:solidFill>
                <a:effectLst/>
                <a:latin typeface="Consolas" panose="020B0609020204030204" pitchFamily="49" charset="0"/>
              </a:rPr>
              <a:t> </a:t>
            </a:r>
            <a:r>
              <a:rPr lang="en-US" sz="1400" b="1" i="0" dirty="0">
                <a:solidFill>
                  <a:srgbClr val="006699"/>
                </a:solidFill>
                <a:effectLst/>
                <a:latin typeface="Consolas" panose="020B0609020204030204" pitchFamily="49" charset="0"/>
              </a:rPr>
              <a:t>void</a:t>
            </a:r>
            <a:r>
              <a:rPr lang="en-US" sz="1400" b="0" i="0" dirty="0">
                <a:solidFill>
                  <a:srgbClr val="000000"/>
                </a:solidFill>
                <a:effectLst/>
                <a:latin typeface="Consolas" panose="020B0609020204030204" pitchFamily="49" charset="0"/>
              </a:rPr>
              <a:t> Form1_Load(</a:t>
            </a:r>
            <a:r>
              <a:rPr lang="en-US" sz="1400" b="1" i="0" dirty="0">
                <a:solidFill>
                  <a:srgbClr val="006699"/>
                </a:solidFill>
                <a:effectLst/>
                <a:latin typeface="Consolas" panose="020B0609020204030204" pitchFamily="49" charset="0"/>
              </a:rPr>
              <a:t>object</a:t>
            </a:r>
            <a:r>
              <a:rPr lang="en-US" sz="1400" b="0" i="0" dirty="0">
                <a:solidFill>
                  <a:srgbClr val="000000"/>
                </a:solidFill>
                <a:effectLst/>
                <a:latin typeface="Consolas" panose="020B0609020204030204" pitchFamily="49" charset="0"/>
              </a:rPr>
              <a:t> sender, </a:t>
            </a:r>
            <a:r>
              <a:rPr lang="en-US" sz="1400" b="0" i="0" dirty="0" err="1">
                <a:solidFill>
                  <a:srgbClr val="000000"/>
                </a:solidFill>
                <a:effectLst/>
                <a:latin typeface="Consolas" panose="020B0609020204030204" pitchFamily="49" charset="0"/>
              </a:rPr>
              <a:t>EventArgs</a:t>
            </a:r>
            <a:r>
              <a:rPr lang="en-US" sz="1400" b="0" i="0" dirty="0">
                <a:solidFill>
                  <a:srgbClr val="000000"/>
                </a:solidFill>
                <a:effectLst/>
                <a:latin typeface="Consolas" panose="020B0609020204030204" pitchFamily="49" charset="0"/>
              </a:rPr>
              <a:t> e)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listpanel.Add</a:t>
            </a:r>
            <a:r>
              <a:rPr lang="en-US" sz="1400" b="0" i="0" dirty="0">
                <a:solidFill>
                  <a:srgbClr val="000000"/>
                </a:solidFill>
                <a:effectLst/>
                <a:latin typeface="Consolas" panose="020B0609020204030204" pitchFamily="49" charset="0"/>
              </a:rPr>
              <a:t>(panel1);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listpanel.Add</a:t>
            </a:r>
            <a:r>
              <a:rPr lang="en-US" sz="1400" b="0" i="0" dirty="0">
                <a:solidFill>
                  <a:srgbClr val="000000"/>
                </a:solidFill>
                <a:effectLst/>
                <a:latin typeface="Consolas" panose="020B0609020204030204" pitchFamily="49" charset="0"/>
              </a:rPr>
              <a:t>(panel2);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listpanel.Add</a:t>
            </a:r>
            <a:r>
              <a:rPr lang="en-US" sz="1400" b="0" i="0" dirty="0">
                <a:solidFill>
                  <a:srgbClr val="000000"/>
                </a:solidFill>
                <a:effectLst/>
                <a:latin typeface="Consolas" panose="020B0609020204030204" pitchFamily="49" charset="0"/>
              </a:rPr>
              <a:t>(panel3);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listpanel</a:t>
            </a:r>
            <a:r>
              <a:rPr lang="en-US" sz="1400" b="0" i="0" dirty="0">
                <a:solidFill>
                  <a:srgbClr val="000000"/>
                </a:solidFill>
                <a:effectLst/>
                <a:latin typeface="Consolas" panose="020B0609020204030204" pitchFamily="49" charset="0"/>
              </a:rPr>
              <a:t>[index].</a:t>
            </a:r>
            <a:r>
              <a:rPr lang="en-US" sz="1400" b="0" i="0" dirty="0" err="1">
                <a:solidFill>
                  <a:srgbClr val="000000"/>
                </a:solidFill>
                <a:effectLst/>
                <a:latin typeface="Consolas" panose="020B0609020204030204" pitchFamily="49" charset="0"/>
              </a:rPr>
              <a:t>BringToFront</a:t>
            </a:r>
            <a:r>
              <a:rPr lang="en-US" sz="1400" b="0" i="0" dirty="0">
                <a:solidFill>
                  <a:srgbClr val="000000"/>
                </a:solidFill>
                <a:effectLst/>
                <a:latin typeface="Consolas" panose="020B0609020204030204" pitchFamily="49" charset="0"/>
              </a:rPr>
              <a:t>();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1" i="0" dirty="0">
                <a:solidFill>
                  <a:srgbClr val="006699"/>
                </a:solidFill>
                <a:effectLst/>
                <a:latin typeface="Consolas" panose="020B0609020204030204" pitchFamily="49" charset="0"/>
              </a:rPr>
              <a:t>private</a:t>
            </a:r>
            <a:r>
              <a:rPr lang="en-US" sz="1400" b="0" i="0" dirty="0">
                <a:solidFill>
                  <a:srgbClr val="000000"/>
                </a:solidFill>
                <a:effectLst/>
                <a:latin typeface="Consolas" panose="020B0609020204030204" pitchFamily="49" charset="0"/>
              </a:rPr>
              <a:t> </a:t>
            </a:r>
            <a:r>
              <a:rPr lang="en-US" sz="1400" b="1" i="0" dirty="0">
                <a:solidFill>
                  <a:srgbClr val="006699"/>
                </a:solidFill>
                <a:effectLst/>
                <a:latin typeface="Consolas" panose="020B0609020204030204" pitchFamily="49" charset="0"/>
              </a:rPr>
              <a:t>void</a:t>
            </a:r>
            <a:r>
              <a:rPr lang="en-US" sz="1400" b="0" i="0" dirty="0">
                <a:solidFill>
                  <a:srgbClr val="000000"/>
                </a:solidFill>
                <a:effectLst/>
                <a:latin typeface="Consolas" panose="020B0609020204030204" pitchFamily="49" charset="0"/>
              </a:rPr>
              <a:t> button2_Click(</a:t>
            </a:r>
            <a:r>
              <a:rPr lang="en-US" sz="1400" b="1" i="0" dirty="0">
                <a:solidFill>
                  <a:srgbClr val="006699"/>
                </a:solidFill>
                <a:effectLst/>
                <a:latin typeface="Consolas" panose="020B0609020204030204" pitchFamily="49" charset="0"/>
              </a:rPr>
              <a:t>object</a:t>
            </a:r>
            <a:r>
              <a:rPr lang="en-US" sz="1400" b="0" i="0" dirty="0">
                <a:solidFill>
                  <a:srgbClr val="000000"/>
                </a:solidFill>
                <a:effectLst/>
                <a:latin typeface="Consolas" panose="020B0609020204030204" pitchFamily="49" charset="0"/>
              </a:rPr>
              <a:t> sender, </a:t>
            </a:r>
            <a:r>
              <a:rPr lang="en-US" sz="1400" b="0" i="0" dirty="0" err="1">
                <a:solidFill>
                  <a:srgbClr val="000000"/>
                </a:solidFill>
                <a:effectLst/>
                <a:latin typeface="Consolas" panose="020B0609020204030204" pitchFamily="49" charset="0"/>
              </a:rPr>
              <a:t>EventArgs</a:t>
            </a:r>
            <a:r>
              <a:rPr lang="en-US" sz="1400" b="0" i="0" dirty="0">
                <a:solidFill>
                  <a:srgbClr val="000000"/>
                </a:solidFill>
                <a:effectLst/>
                <a:latin typeface="Consolas" panose="020B0609020204030204" pitchFamily="49" charset="0"/>
              </a:rPr>
              <a:t> e)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a:t>
            </a:r>
            <a:r>
              <a:rPr lang="en-US" sz="1400" b="1" i="0" dirty="0">
                <a:solidFill>
                  <a:srgbClr val="006699"/>
                </a:solidFill>
                <a:effectLst/>
                <a:latin typeface="Consolas" panose="020B0609020204030204" pitchFamily="49" charset="0"/>
              </a:rPr>
              <a:t>if</a:t>
            </a:r>
            <a:r>
              <a:rPr lang="en-US" sz="1400" b="0" i="0" dirty="0">
                <a:solidFill>
                  <a:srgbClr val="000000"/>
                </a:solidFill>
                <a:effectLst/>
                <a:latin typeface="Consolas" panose="020B0609020204030204" pitchFamily="49" charset="0"/>
              </a:rPr>
              <a:t> (index &lt; </a:t>
            </a:r>
            <a:r>
              <a:rPr lang="en-US" sz="1400" b="0" i="0" dirty="0" err="1">
                <a:solidFill>
                  <a:srgbClr val="000000"/>
                </a:solidFill>
                <a:effectLst/>
                <a:latin typeface="Consolas" panose="020B0609020204030204" pitchFamily="49" charset="0"/>
              </a:rPr>
              <a:t>listpanel.Count</a:t>
            </a:r>
            <a:r>
              <a:rPr lang="en-US" sz="1400" b="0" i="0" dirty="0">
                <a:solidFill>
                  <a:srgbClr val="000000"/>
                </a:solidFill>
                <a:effectLst/>
                <a:latin typeface="Consolas" panose="020B0609020204030204" pitchFamily="49" charset="0"/>
              </a:rPr>
              <a:t> - 1)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listpanel</a:t>
            </a:r>
            <a:r>
              <a:rPr lang="en-US" sz="1400" b="0" i="0" dirty="0">
                <a:solidFill>
                  <a:srgbClr val="000000"/>
                </a:solidFill>
                <a:effectLst/>
                <a:latin typeface="Consolas" panose="020B0609020204030204" pitchFamily="49" charset="0"/>
              </a:rPr>
              <a:t>[++index].</a:t>
            </a:r>
            <a:r>
              <a:rPr lang="en-US" sz="1400" b="0" i="0" dirty="0" err="1">
                <a:solidFill>
                  <a:srgbClr val="000000"/>
                </a:solidFill>
                <a:effectLst/>
                <a:latin typeface="Consolas" panose="020B0609020204030204" pitchFamily="49" charset="0"/>
              </a:rPr>
              <a:t>BringToFront</a:t>
            </a:r>
            <a:r>
              <a:rPr lang="en-US" sz="1400" b="0" i="0" dirty="0">
                <a:solidFill>
                  <a:srgbClr val="000000"/>
                </a:solidFill>
                <a:effectLst/>
                <a:latin typeface="Consolas" panose="020B0609020204030204" pitchFamily="49" charset="0"/>
              </a:rPr>
              <a:t>();  </a:t>
            </a:r>
            <a:endParaRPr lang="en-US" sz="1400" b="0" i="0" dirty="0">
              <a:solidFill>
                <a:srgbClr val="5C5C5C"/>
              </a:solidFill>
              <a:effectLst/>
              <a:latin typeface="Consolas" panose="020B0609020204030204" pitchFamily="49" charset="0"/>
            </a:endParaRPr>
          </a:p>
          <a:p>
            <a:pPr algn="l">
              <a:buFont typeface="+mj-lt"/>
              <a:buAutoNum type="arabicPeriod"/>
            </a:pPr>
            <a:r>
              <a:rPr lang="en-US" sz="1400" b="0" i="0" dirty="0">
                <a:solidFill>
                  <a:srgbClr val="000000"/>
                </a:solidFill>
                <a:effectLst/>
                <a:latin typeface="Consolas" panose="020B0609020204030204" pitchFamily="49" charset="0"/>
              </a:rPr>
              <a:t>       }  </a:t>
            </a:r>
            <a:endParaRPr lang="en-US" sz="1400" b="0" i="0" dirty="0">
              <a:solidFill>
                <a:srgbClr val="5C5C5C"/>
              </a:solidFill>
              <a:effectLst/>
              <a:latin typeface="Consolas" panose="020B0609020204030204" pitchFamily="49" charset="0"/>
            </a:endParaRPr>
          </a:p>
        </p:txBody>
      </p:sp>
      <p:sp>
        <p:nvSpPr>
          <p:cNvPr id="4" name="TextBox 3">
            <a:extLst>
              <a:ext uri="{FF2B5EF4-FFF2-40B4-BE49-F238E27FC236}">
                <a16:creationId xmlns:a16="http://schemas.microsoft.com/office/drawing/2014/main" id="{CB0AD8F1-95D4-459B-8DDD-7870A318AFAA}"/>
              </a:ext>
            </a:extLst>
          </p:cNvPr>
          <p:cNvSpPr txBox="1"/>
          <p:nvPr/>
        </p:nvSpPr>
        <p:spPr>
          <a:xfrm>
            <a:off x="597160" y="510045"/>
            <a:ext cx="8994711" cy="307777"/>
          </a:xfrm>
          <a:prstGeom prst="rect">
            <a:avLst/>
          </a:prstGeom>
          <a:noFill/>
        </p:spPr>
        <p:txBody>
          <a:bodyPr wrap="square">
            <a:spAutoFit/>
          </a:bodyPr>
          <a:lstStyle/>
          <a:p>
            <a:endParaRPr lang="en-US" sz="1400" dirty="0"/>
          </a:p>
        </p:txBody>
      </p:sp>
      <p:sp>
        <p:nvSpPr>
          <p:cNvPr id="6" name="TextBox 5">
            <a:extLst>
              <a:ext uri="{FF2B5EF4-FFF2-40B4-BE49-F238E27FC236}">
                <a16:creationId xmlns:a16="http://schemas.microsoft.com/office/drawing/2014/main" id="{88CAEF57-E14C-404A-AB68-A6D1A69CDF77}"/>
              </a:ext>
            </a:extLst>
          </p:cNvPr>
          <p:cNvSpPr txBox="1"/>
          <p:nvPr/>
        </p:nvSpPr>
        <p:spPr>
          <a:xfrm>
            <a:off x="690464" y="217657"/>
            <a:ext cx="8145623" cy="553998"/>
          </a:xfrm>
          <a:prstGeom prst="rect">
            <a:avLst/>
          </a:prstGeom>
          <a:noFill/>
        </p:spPr>
        <p:txBody>
          <a:bodyPr wrap="square">
            <a:spAutoFit/>
          </a:bodyPr>
          <a:lstStyle/>
          <a:p>
            <a:r>
              <a:rPr lang="en-US" b="1" i="0" dirty="0">
                <a:solidFill>
                  <a:srgbClr val="212121"/>
                </a:solidFill>
                <a:effectLst/>
                <a:latin typeface="open sans" panose="020B0606030504020204" pitchFamily="34" charset="0"/>
              </a:rPr>
              <a:t>STEP 3 - Coding</a:t>
            </a:r>
            <a:br>
              <a:rPr lang="en-US" b="1" i="0" dirty="0">
                <a:solidFill>
                  <a:srgbClr val="212121"/>
                </a:solidFill>
                <a:effectLst/>
                <a:latin typeface="open sans" panose="020B0606030504020204" pitchFamily="34" charset="0"/>
              </a:rPr>
            </a:br>
            <a:r>
              <a:rPr lang="en-US" sz="1200" b="0" i="0" dirty="0">
                <a:solidFill>
                  <a:srgbClr val="212121"/>
                </a:solidFill>
                <a:effectLst/>
                <a:latin typeface="open sans" panose="020B0606030504020204" pitchFamily="34" charset="0"/>
              </a:rPr>
              <a:t>Follow the coding given below in the screenshot for panel control in the windows  forms application.</a:t>
            </a:r>
            <a:endParaRPr lang="en-US" sz="1200" dirty="0"/>
          </a:p>
        </p:txBody>
      </p:sp>
      <p:sp>
        <p:nvSpPr>
          <p:cNvPr id="8" name="TextBox 7">
            <a:extLst>
              <a:ext uri="{FF2B5EF4-FFF2-40B4-BE49-F238E27FC236}">
                <a16:creationId xmlns:a16="http://schemas.microsoft.com/office/drawing/2014/main" id="{C7E0C94D-30A7-469A-AA94-FC7A268FB2F0}"/>
              </a:ext>
            </a:extLst>
          </p:cNvPr>
          <p:cNvSpPr txBox="1"/>
          <p:nvPr/>
        </p:nvSpPr>
        <p:spPr>
          <a:xfrm>
            <a:off x="643812" y="4957685"/>
            <a:ext cx="8145623" cy="1200329"/>
          </a:xfrm>
          <a:prstGeom prst="rect">
            <a:avLst/>
          </a:prstGeom>
          <a:noFill/>
        </p:spPr>
        <p:txBody>
          <a:bodyPr wrap="square">
            <a:spAutoFit/>
          </a:bodyPr>
          <a:lstStyle/>
          <a:p>
            <a:r>
              <a:rPr lang="en-US" b="1" i="0" dirty="0">
                <a:solidFill>
                  <a:srgbClr val="212121"/>
                </a:solidFill>
                <a:effectLst/>
                <a:latin typeface="open sans" panose="020B0606030504020204" pitchFamily="34" charset="0"/>
              </a:rPr>
              <a:t>STEP 4 - Output</a:t>
            </a:r>
            <a:br>
              <a:rPr lang="en-US" b="1" i="0" dirty="0">
                <a:solidFill>
                  <a:srgbClr val="212121"/>
                </a:solidFill>
                <a:effectLst/>
                <a:latin typeface="open sans" panose="020B0606030504020204" pitchFamily="34" charset="0"/>
              </a:rPr>
            </a:br>
            <a:br>
              <a:rPr lang="en-US" b="1" i="0" dirty="0">
                <a:solidFill>
                  <a:srgbClr val="212121"/>
                </a:solidFill>
                <a:effectLst/>
                <a:latin typeface="open sans" panose="020B0606030504020204" pitchFamily="34" charset="0"/>
              </a:rPr>
            </a:br>
            <a:r>
              <a:rPr lang="en-US" sz="1200" b="0" i="0" dirty="0">
                <a:solidFill>
                  <a:srgbClr val="212121"/>
                </a:solidFill>
                <a:effectLst/>
                <a:latin typeface="open sans" panose="020B0606030504020204" pitchFamily="34" charset="0"/>
              </a:rPr>
              <a:t>Compile and run the code and the following output </a:t>
            </a:r>
            <a:r>
              <a:rPr lang="en-US" sz="1200" b="0" i="0" dirty="0" err="1">
                <a:solidFill>
                  <a:srgbClr val="212121"/>
                </a:solidFill>
                <a:effectLst/>
                <a:latin typeface="open sans" panose="020B0606030504020204" pitchFamily="34" charset="0"/>
              </a:rPr>
              <a:t>wll</a:t>
            </a:r>
            <a:r>
              <a:rPr lang="en-US" sz="1200" b="0" i="0" dirty="0">
                <a:solidFill>
                  <a:srgbClr val="212121"/>
                </a:solidFill>
                <a:effectLst/>
                <a:latin typeface="open sans" panose="020B0606030504020204" pitchFamily="34" charset="0"/>
              </a:rPr>
              <a:t> be obtained as given below in the screenshot. As the next button is clicked pages  are navigated to the next page. When the previous button is clicked the pages are navigated to the previous pages.</a:t>
            </a:r>
            <a:endParaRPr lang="en-US" sz="1200" dirty="0"/>
          </a:p>
        </p:txBody>
      </p:sp>
    </p:spTree>
    <p:extLst>
      <p:ext uri="{BB962C8B-B14F-4D97-AF65-F5344CB8AC3E}">
        <p14:creationId xmlns:p14="http://schemas.microsoft.com/office/powerpoint/2010/main" val="347907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B1E4CE-3645-4FA6-9C4F-594C9B45A3A6}"/>
              </a:ext>
            </a:extLst>
          </p:cNvPr>
          <p:cNvSpPr txBox="1"/>
          <p:nvPr/>
        </p:nvSpPr>
        <p:spPr>
          <a:xfrm>
            <a:off x="1362269" y="328517"/>
            <a:ext cx="8201608" cy="830997"/>
          </a:xfrm>
          <a:prstGeom prst="rect">
            <a:avLst/>
          </a:prstGeom>
          <a:noFill/>
        </p:spPr>
        <p:txBody>
          <a:bodyPr wrap="square">
            <a:spAutoFit/>
          </a:bodyPr>
          <a:lstStyle/>
          <a:p>
            <a:r>
              <a:rPr lang="en-US" sz="4800" dirty="0">
                <a:solidFill>
                  <a:schemeClr val="accent2">
                    <a:lumMod val="75000"/>
                  </a:schemeClr>
                </a:solidFill>
              </a:rPr>
              <a:t>PERFORMANCE COUNTER</a:t>
            </a:r>
          </a:p>
        </p:txBody>
      </p:sp>
      <p:sp>
        <p:nvSpPr>
          <p:cNvPr id="5" name="TextBox 4">
            <a:extLst>
              <a:ext uri="{FF2B5EF4-FFF2-40B4-BE49-F238E27FC236}">
                <a16:creationId xmlns:a16="http://schemas.microsoft.com/office/drawing/2014/main" id="{1141C5E2-514F-4F2C-AC39-EF4C1198C467}"/>
              </a:ext>
            </a:extLst>
          </p:cNvPr>
          <p:cNvSpPr txBox="1"/>
          <p:nvPr/>
        </p:nvSpPr>
        <p:spPr>
          <a:xfrm>
            <a:off x="1129003" y="1547336"/>
            <a:ext cx="8201608" cy="1200329"/>
          </a:xfrm>
          <a:prstGeom prst="rect">
            <a:avLst/>
          </a:prstGeom>
          <a:noFill/>
        </p:spPr>
        <p:txBody>
          <a:bodyPr wrap="square">
            <a:spAutoFit/>
          </a:bodyPr>
          <a:lstStyle/>
          <a:p>
            <a:r>
              <a:rPr lang="en-US" b="1" i="0" dirty="0">
                <a:solidFill>
                  <a:srgbClr val="202124"/>
                </a:solidFill>
                <a:effectLst/>
                <a:latin typeface="arial" panose="020B0604020202020204" pitchFamily="34" charset="0"/>
              </a:rPr>
              <a:t>Performance counters</a:t>
            </a:r>
            <a:r>
              <a:rPr lang="en-US" b="0" i="0" dirty="0">
                <a:solidFill>
                  <a:srgbClr val="202124"/>
                </a:solidFill>
                <a:effectLst/>
                <a:latin typeface="arial" panose="020B0604020202020204" pitchFamily="34" charset="0"/>
              </a:rPr>
              <a:t> are bits of code that </a:t>
            </a:r>
            <a:r>
              <a:rPr lang="en-US" b="1" i="0" dirty="0">
                <a:solidFill>
                  <a:srgbClr val="202124"/>
                </a:solidFill>
                <a:effectLst/>
                <a:latin typeface="arial" panose="020B0604020202020204" pitchFamily="34" charset="0"/>
              </a:rPr>
              <a:t>monitor</a:t>
            </a:r>
            <a:r>
              <a:rPr lang="en-US" b="0" i="0" dirty="0">
                <a:solidFill>
                  <a:srgbClr val="202124"/>
                </a:solidFill>
                <a:effectLst/>
                <a:latin typeface="arial" panose="020B0604020202020204" pitchFamily="34" charset="0"/>
              </a:rPr>
              <a:t>, count, or measure events in software, which allow us to see patterns from a high-level view. ... Therefore, </a:t>
            </a:r>
            <a:r>
              <a:rPr lang="en-US" b="1" i="0" dirty="0">
                <a:solidFill>
                  <a:srgbClr val="202124"/>
                </a:solidFill>
                <a:effectLst/>
                <a:latin typeface="arial" panose="020B0604020202020204" pitchFamily="34" charset="0"/>
              </a:rPr>
              <a:t>performance counters</a:t>
            </a:r>
            <a:r>
              <a:rPr lang="en-US" b="0" i="0" dirty="0">
                <a:solidFill>
                  <a:srgbClr val="202124"/>
                </a:solidFill>
                <a:effectLst/>
                <a:latin typeface="arial" panose="020B0604020202020204" pitchFamily="34" charset="0"/>
              </a:rPr>
              <a:t> can help measure key parts of the software.</a:t>
            </a:r>
            <a:endParaRPr lang="en-US" dirty="0"/>
          </a:p>
        </p:txBody>
      </p:sp>
      <p:sp>
        <p:nvSpPr>
          <p:cNvPr id="6" name="TextBox 5">
            <a:extLst>
              <a:ext uri="{FF2B5EF4-FFF2-40B4-BE49-F238E27FC236}">
                <a16:creationId xmlns:a16="http://schemas.microsoft.com/office/drawing/2014/main" id="{CD3F548C-808A-4DF1-85A8-B942AF0D07C7}"/>
              </a:ext>
            </a:extLst>
          </p:cNvPr>
          <p:cNvSpPr txBox="1"/>
          <p:nvPr/>
        </p:nvSpPr>
        <p:spPr>
          <a:xfrm>
            <a:off x="1362269" y="4090214"/>
            <a:ext cx="7305870" cy="646331"/>
          </a:xfrm>
          <a:prstGeom prst="rect">
            <a:avLst/>
          </a:prstGeom>
          <a:noFill/>
        </p:spPr>
        <p:txBody>
          <a:bodyPr wrap="square" rtlCol="0">
            <a:spAutoFit/>
          </a:bodyPr>
          <a:lstStyle/>
          <a:p>
            <a:pPr algn="ctr"/>
            <a:r>
              <a:rPr lang="en-US" dirty="0">
                <a:solidFill>
                  <a:schemeClr val="accent2">
                    <a:lumMod val="75000"/>
                  </a:schemeClr>
                </a:solidFill>
              </a:rPr>
              <a:t>FURTHER I WILL DEMONSTRATE THE SMALL FORM CODE EXAMPLE ON CPU USAGE OF MY PERSONAL SYSTEM</a:t>
            </a:r>
          </a:p>
        </p:txBody>
      </p:sp>
    </p:spTree>
    <p:extLst>
      <p:ext uri="{BB962C8B-B14F-4D97-AF65-F5344CB8AC3E}">
        <p14:creationId xmlns:p14="http://schemas.microsoft.com/office/powerpoint/2010/main" val="325779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06ABD-9D6A-42F0-B9BC-654D25916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05" y="765109"/>
            <a:ext cx="8360229" cy="2663892"/>
          </a:xfrm>
          <a:prstGeom prst="rect">
            <a:avLst/>
          </a:prstGeom>
        </p:spPr>
      </p:pic>
      <p:sp>
        <p:nvSpPr>
          <p:cNvPr id="4" name="TextBox 3">
            <a:extLst>
              <a:ext uri="{FF2B5EF4-FFF2-40B4-BE49-F238E27FC236}">
                <a16:creationId xmlns:a16="http://schemas.microsoft.com/office/drawing/2014/main" id="{F674CE3E-891C-4849-A263-6AEAF22F2B8E}"/>
              </a:ext>
            </a:extLst>
          </p:cNvPr>
          <p:cNvSpPr txBox="1"/>
          <p:nvPr/>
        </p:nvSpPr>
        <p:spPr>
          <a:xfrm>
            <a:off x="559837" y="74645"/>
            <a:ext cx="8341567" cy="584775"/>
          </a:xfrm>
          <a:prstGeom prst="rect">
            <a:avLst/>
          </a:prstGeom>
          <a:noFill/>
        </p:spPr>
        <p:txBody>
          <a:bodyPr wrap="square" rtlCol="0">
            <a:spAutoFit/>
          </a:bodyPr>
          <a:lstStyle/>
          <a:p>
            <a:r>
              <a:rPr lang="en-US" b="1" dirty="0"/>
              <a:t>STEP 1 – Start the Project</a:t>
            </a:r>
          </a:p>
          <a:p>
            <a:r>
              <a:rPr lang="en-US" sz="1400" dirty="0"/>
              <a:t>Create a project and drag one label item from the toolbox.</a:t>
            </a:r>
          </a:p>
        </p:txBody>
      </p:sp>
      <p:pic>
        <p:nvPicPr>
          <p:cNvPr id="5" name="Picture 4">
            <a:extLst>
              <a:ext uri="{FF2B5EF4-FFF2-40B4-BE49-F238E27FC236}">
                <a16:creationId xmlns:a16="http://schemas.microsoft.com/office/drawing/2014/main" id="{F4BA03A0-3227-4A6B-8DCD-8FF1DB6A847F}"/>
              </a:ext>
            </a:extLst>
          </p:cNvPr>
          <p:cNvPicPr>
            <a:picLocks noChangeAspect="1"/>
          </p:cNvPicPr>
          <p:nvPr/>
        </p:nvPicPr>
        <p:blipFill>
          <a:blip r:embed="rId3"/>
          <a:stretch>
            <a:fillRect/>
          </a:stretch>
        </p:blipFill>
        <p:spPr>
          <a:xfrm>
            <a:off x="5084795" y="3690457"/>
            <a:ext cx="3816609" cy="2803852"/>
          </a:xfrm>
          <a:prstGeom prst="rect">
            <a:avLst/>
          </a:prstGeom>
        </p:spPr>
      </p:pic>
      <p:sp>
        <p:nvSpPr>
          <p:cNvPr id="7" name="TextBox 6">
            <a:extLst>
              <a:ext uri="{FF2B5EF4-FFF2-40B4-BE49-F238E27FC236}">
                <a16:creationId xmlns:a16="http://schemas.microsoft.com/office/drawing/2014/main" id="{B4238344-3FAA-4F61-B2D8-877B4E7D6228}"/>
              </a:ext>
            </a:extLst>
          </p:cNvPr>
          <p:cNvSpPr txBox="1"/>
          <p:nvPr/>
        </p:nvSpPr>
        <p:spPr>
          <a:xfrm>
            <a:off x="550505" y="3690457"/>
            <a:ext cx="3993502" cy="1015663"/>
          </a:xfrm>
          <a:prstGeom prst="rect">
            <a:avLst/>
          </a:prstGeom>
          <a:noFill/>
        </p:spPr>
        <p:txBody>
          <a:bodyPr wrap="square">
            <a:spAutoFit/>
          </a:bodyPr>
          <a:lstStyle/>
          <a:p>
            <a:r>
              <a:rPr lang="en-US" b="1" dirty="0"/>
              <a:t>STEP 2:</a:t>
            </a:r>
          </a:p>
          <a:p>
            <a:r>
              <a:rPr lang="en-US" sz="1400" dirty="0"/>
              <a:t>Click on view in the menu box . Select ---Server Explorer----in that go to servers db.-----Click on performance counter.</a:t>
            </a:r>
          </a:p>
        </p:txBody>
      </p:sp>
    </p:spTree>
    <p:extLst>
      <p:ext uri="{BB962C8B-B14F-4D97-AF65-F5344CB8AC3E}">
        <p14:creationId xmlns:p14="http://schemas.microsoft.com/office/powerpoint/2010/main" val="408271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25976C-7BD6-4C1F-B908-92DE7525A695}"/>
              </a:ext>
            </a:extLst>
          </p:cNvPr>
          <p:cNvSpPr txBox="1"/>
          <p:nvPr/>
        </p:nvSpPr>
        <p:spPr>
          <a:xfrm>
            <a:off x="531845" y="163486"/>
            <a:ext cx="2603241" cy="584775"/>
          </a:xfrm>
          <a:prstGeom prst="rect">
            <a:avLst/>
          </a:prstGeom>
          <a:noFill/>
        </p:spPr>
        <p:txBody>
          <a:bodyPr wrap="square">
            <a:spAutoFit/>
          </a:bodyPr>
          <a:lstStyle/>
          <a:p>
            <a:r>
              <a:rPr lang="en-US" b="1" dirty="0"/>
              <a:t>STEP 3:</a:t>
            </a:r>
          </a:p>
          <a:p>
            <a:r>
              <a:rPr lang="en-US" sz="1400" dirty="0"/>
              <a:t>Select processor.</a:t>
            </a:r>
          </a:p>
        </p:txBody>
      </p:sp>
      <p:pic>
        <p:nvPicPr>
          <p:cNvPr id="4" name="Picture 3">
            <a:extLst>
              <a:ext uri="{FF2B5EF4-FFF2-40B4-BE49-F238E27FC236}">
                <a16:creationId xmlns:a16="http://schemas.microsoft.com/office/drawing/2014/main" id="{43C91354-AF1C-4937-9286-A35EAF5A62D2}"/>
              </a:ext>
            </a:extLst>
          </p:cNvPr>
          <p:cNvPicPr>
            <a:picLocks noChangeAspect="1"/>
          </p:cNvPicPr>
          <p:nvPr/>
        </p:nvPicPr>
        <p:blipFill>
          <a:blip r:embed="rId2"/>
          <a:stretch>
            <a:fillRect/>
          </a:stretch>
        </p:blipFill>
        <p:spPr>
          <a:xfrm>
            <a:off x="531845" y="809817"/>
            <a:ext cx="2603241" cy="5868955"/>
          </a:xfrm>
          <a:prstGeom prst="rect">
            <a:avLst/>
          </a:prstGeom>
        </p:spPr>
      </p:pic>
      <p:pic>
        <p:nvPicPr>
          <p:cNvPr id="5" name="Picture 4">
            <a:extLst>
              <a:ext uri="{FF2B5EF4-FFF2-40B4-BE49-F238E27FC236}">
                <a16:creationId xmlns:a16="http://schemas.microsoft.com/office/drawing/2014/main" id="{7B11FBBE-3459-4614-A92D-A302CA0D63AB}"/>
              </a:ext>
            </a:extLst>
          </p:cNvPr>
          <p:cNvPicPr>
            <a:picLocks noChangeAspect="1"/>
          </p:cNvPicPr>
          <p:nvPr/>
        </p:nvPicPr>
        <p:blipFill>
          <a:blip r:embed="rId3"/>
          <a:stretch>
            <a:fillRect/>
          </a:stretch>
        </p:blipFill>
        <p:spPr>
          <a:xfrm>
            <a:off x="3303036" y="809816"/>
            <a:ext cx="6130213" cy="5868955"/>
          </a:xfrm>
          <a:prstGeom prst="rect">
            <a:avLst/>
          </a:prstGeom>
        </p:spPr>
      </p:pic>
      <p:sp>
        <p:nvSpPr>
          <p:cNvPr id="6" name="TextBox 5">
            <a:extLst>
              <a:ext uri="{FF2B5EF4-FFF2-40B4-BE49-F238E27FC236}">
                <a16:creationId xmlns:a16="http://schemas.microsoft.com/office/drawing/2014/main" id="{1A743919-4021-42EA-9E5D-E73E85ABE8F9}"/>
              </a:ext>
            </a:extLst>
          </p:cNvPr>
          <p:cNvSpPr txBox="1"/>
          <p:nvPr/>
        </p:nvSpPr>
        <p:spPr>
          <a:xfrm>
            <a:off x="3303036" y="163486"/>
            <a:ext cx="6046237" cy="584775"/>
          </a:xfrm>
          <a:prstGeom prst="rect">
            <a:avLst/>
          </a:prstGeom>
          <a:noFill/>
        </p:spPr>
        <p:txBody>
          <a:bodyPr wrap="square" rtlCol="0">
            <a:spAutoFit/>
          </a:bodyPr>
          <a:lstStyle/>
          <a:p>
            <a:r>
              <a:rPr lang="en-US" b="1" dirty="0"/>
              <a:t>STEP 4:</a:t>
            </a:r>
          </a:p>
          <a:p>
            <a:r>
              <a:rPr lang="en-US" sz="1400" dirty="0"/>
              <a:t>Drag and drop the performance counter and timer from the toolbox.</a:t>
            </a:r>
          </a:p>
        </p:txBody>
      </p:sp>
    </p:spTree>
    <p:extLst>
      <p:ext uri="{BB962C8B-B14F-4D97-AF65-F5344CB8AC3E}">
        <p14:creationId xmlns:p14="http://schemas.microsoft.com/office/powerpoint/2010/main" val="2019273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TotalTime>
  <Words>885</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vt:lpstr>
      <vt:lpstr>Consolas</vt:lpstr>
      <vt:lpstr>open sans</vt:lpstr>
      <vt:lpstr>Trebuchet MS</vt:lpstr>
      <vt:lpstr>Wingdings 3</vt:lpstr>
      <vt:lpstr>Facet</vt:lpstr>
      <vt:lpstr>INTRODUCTION OF TOOLBOX PROPERTIES IN VISUAL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TOOLBOX PROPERTIES IN VISUAL CODE</dc:title>
  <dc:creator>Pranathi K S</dc:creator>
  <cp:lastModifiedBy>Pranathi K S</cp:lastModifiedBy>
  <cp:revision>13</cp:revision>
  <dcterms:created xsi:type="dcterms:W3CDTF">2021-07-13T16:02:53Z</dcterms:created>
  <dcterms:modified xsi:type="dcterms:W3CDTF">2021-07-13T17:17:53Z</dcterms:modified>
</cp:coreProperties>
</file>