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3" r:id="rId8"/>
    <p:sldId id="275" r:id="rId9"/>
    <p:sldId id="264" r:id="rId10"/>
    <p:sldId id="268" r:id="rId11"/>
    <p:sldId id="266" r:id="rId12"/>
    <p:sldId id="273" r:id="rId13"/>
    <p:sldId id="267" r:id="rId14"/>
    <p:sldId id="269" r:id="rId15"/>
    <p:sldId id="272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ACCURACY</a:t>
            </a:r>
          </a:p>
        </c:rich>
      </c:tx>
      <c:layout>
        <c:manualLayout>
          <c:xMode val="edge"/>
          <c:yMode val="edge"/>
          <c:x val="0.45742081893856457"/>
          <c:y val="1.69276573504744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82395593376736"/>
          <c:y val="7.9559489763661534E-2"/>
          <c:w val="0.85833205576664184"/>
          <c:h val="0.50910653562393848"/>
        </c:manualLayout>
      </c:layout>
      <c:lineChart>
        <c:grouping val="standard"/>
        <c:varyColors val="0"/>
        <c:ser>
          <c:idx val="0"/>
          <c:order val="0"/>
          <c:tx>
            <c:v>Unigram 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Sheet1!$A$1:$A$7</c:f>
              <c:strCache>
                <c:ptCount val="7"/>
                <c:pt idx="0">
                  <c:v>Logistic Regression</c:v>
                </c:pt>
                <c:pt idx="1">
                  <c:v>Stochastic Gradient Descent</c:v>
                </c:pt>
                <c:pt idx="2">
                  <c:v>Multi-Nominal Naïve Bayes</c:v>
                </c:pt>
                <c:pt idx="3">
                  <c:v>Support Vector Machine</c:v>
                </c:pt>
                <c:pt idx="4">
                  <c:v>Decision tree</c:v>
                </c:pt>
                <c:pt idx="5">
                  <c:v>Voting classifier</c:v>
                </c:pt>
                <c:pt idx="6">
                  <c:v>Neural network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78.98</c:v>
                </c:pt>
                <c:pt idx="1">
                  <c:v>75.459999999999994</c:v>
                </c:pt>
                <c:pt idx="2">
                  <c:v>77.8</c:v>
                </c:pt>
                <c:pt idx="3">
                  <c:v>50.4</c:v>
                </c:pt>
                <c:pt idx="4">
                  <c:v>72.08</c:v>
                </c:pt>
                <c:pt idx="5">
                  <c:v>79.09</c:v>
                </c:pt>
                <c:pt idx="6">
                  <c:v>61.05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4D-4F0A-AAF2-C1D4992689AD}"/>
            </c:ext>
          </c:extLst>
        </c:ser>
        <c:ser>
          <c:idx val="1"/>
          <c:order val="1"/>
          <c:tx>
            <c:v>TF-IDF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Sheet1!$A$1:$A$7</c:f>
              <c:strCache>
                <c:ptCount val="7"/>
                <c:pt idx="0">
                  <c:v>Logistic Regression</c:v>
                </c:pt>
                <c:pt idx="1">
                  <c:v>Stochastic Gradient Descent</c:v>
                </c:pt>
                <c:pt idx="2">
                  <c:v>Multi-Nominal Naïve Bayes</c:v>
                </c:pt>
                <c:pt idx="3">
                  <c:v>Support Vector Machine</c:v>
                </c:pt>
                <c:pt idx="4">
                  <c:v>Decision tree</c:v>
                </c:pt>
                <c:pt idx="5">
                  <c:v>Voting classifier</c:v>
                </c:pt>
                <c:pt idx="6">
                  <c:v>Neural network</c:v>
                </c:pt>
              </c:strCache>
            </c:strRef>
          </c:cat>
          <c:val>
            <c:numRef>
              <c:f>Sheet1!$C$1:$C$7</c:f>
              <c:numCache>
                <c:formatCode>General</c:formatCode>
                <c:ptCount val="7"/>
                <c:pt idx="0">
                  <c:v>85.24</c:v>
                </c:pt>
                <c:pt idx="1">
                  <c:v>90.05</c:v>
                </c:pt>
                <c:pt idx="2">
                  <c:v>85.14</c:v>
                </c:pt>
                <c:pt idx="3">
                  <c:v>85.24</c:v>
                </c:pt>
                <c:pt idx="4">
                  <c:v>90.85</c:v>
                </c:pt>
                <c:pt idx="5">
                  <c:v>89.94</c:v>
                </c:pt>
                <c:pt idx="6">
                  <c:v>70.989999999999995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4D-4F0A-AAF2-C1D4992689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69004080"/>
        <c:axId val="368998176"/>
      </c:lineChart>
      <c:catAx>
        <c:axId val="36900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Classifiers</a:t>
                </a:r>
              </a:p>
            </c:rich>
          </c:tx>
          <c:layout>
            <c:manualLayout>
              <c:xMode val="edge"/>
              <c:yMode val="edge"/>
              <c:x val="0.42371269998492106"/>
              <c:y val="0.869409372343027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98176"/>
        <c:crosses val="autoZero"/>
        <c:auto val="1"/>
        <c:lblAlgn val="ctr"/>
        <c:lblOffset val="100"/>
        <c:noMultiLvlLbl val="0"/>
      </c:catAx>
      <c:valAx>
        <c:axId val="3689981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0040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931105576567015"/>
          <c:y val="0.95006914683667376"/>
          <c:w val="0.36137770161706972"/>
          <c:h val="3.39496916390841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F-MEASURE</a:t>
            </a:r>
          </a:p>
        </c:rich>
      </c:tx>
      <c:layout>
        <c:manualLayout>
          <c:xMode val="edge"/>
          <c:yMode val="edge"/>
          <c:x val="0.44637259784324529"/>
          <c:y val="5.0607022107068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039815519771327"/>
          <c:y val="9.9023450157326387E-2"/>
          <c:w val="0.87827262544674634"/>
          <c:h val="0.52162962580794536"/>
        </c:manualLayout>
      </c:layout>
      <c:lineChart>
        <c:grouping val="standard"/>
        <c:varyColors val="0"/>
        <c:ser>
          <c:idx val="0"/>
          <c:order val="0"/>
          <c:tx>
            <c:v>Unigram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Sheet1!$O$1:$O$7</c:f>
              <c:strCache>
                <c:ptCount val="7"/>
                <c:pt idx="0">
                  <c:v>Logistic Regression</c:v>
                </c:pt>
                <c:pt idx="1">
                  <c:v>Stochastic Gradient Descent</c:v>
                </c:pt>
                <c:pt idx="2">
                  <c:v>Multi-Nominal Naive Bayes</c:v>
                </c:pt>
                <c:pt idx="3">
                  <c:v>Support vector machine</c:v>
                </c:pt>
                <c:pt idx="4">
                  <c:v>Decision tree</c:v>
                </c:pt>
                <c:pt idx="5">
                  <c:v>Voting classifier</c:v>
                </c:pt>
                <c:pt idx="6">
                  <c:v>Neural network</c:v>
                </c:pt>
              </c:strCache>
            </c:strRef>
          </c:cat>
          <c:val>
            <c:numRef>
              <c:f>Sheet1!$P$1:$P$7</c:f>
              <c:numCache>
                <c:formatCode>General</c:formatCode>
                <c:ptCount val="7"/>
                <c:pt idx="0">
                  <c:v>0.7853</c:v>
                </c:pt>
                <c:pt idx="1">
                  <c:v>0.7661</c:v>
                </c:pt>
                <c:pt idx="2">
                  <c:v>0.78480000000000005</c:v>
                </c:pt>
                <c:pt idx="3">
                  <c:v>0.67020000000000002</c:v>
                </c:pt>
                <c:pt idx="4">
                  <c:v>0.72</c:v>
                </c:pt>
                <c:pt idx="5">
                  <c:v>0.76280000000000003</c:v>
                </c:pt>
                <c:pt idx="6">
                  <c:v>0.57999999999999996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C6-45CA-9F58-7E986D404EB4}"/>
            </c:ext>
          </c:extLst>
        </c:ser>
        <c:ser>
          <c:idx val="1"/>
          <c:order val="1"/>
          <c:tx>
            <c:v>TF-IDF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Sheet1!$O$1:$O$7</c:f>
              <c:strCache>
                <c:ptCount val="7"/>
                <c:pt idx="0">
                  <c:v>Logistic Regression</c:v>
                </c:pt>
                <c:pt idx="1">
                  <c:v>Stochastic Gradient Descent</c:v>
                </c:pt>
                <c:pt idx="2">
                  <c:v>Multi-Nominal Naive Bayes</c:v>
                </c:pt>
                <c:pt idx="3">
                  <c:v>Support vector machine</c:v>
                </c:pt>
                <c:pt idx="4">
                  <c:v>Decision tree</c:v>
                </c:pt>
                <c:pt idx="5">
                  <c:v>Voting classifier</c:v>
                </c:pt>
                <c:pt idx="6">
                  <c:v>Neural network</c:v>
                </c:pt>
              </c:strCache>
            </c:strRef>
          </c:cat>
          <c:val>
            <c:numRef>
              <c:f>Sheet1!$Q$1:$Q$7</c:f>
              <c:numCache>
                <c:formatCode>General</c:formatCode>
                <c:ptCount val="7"/>
                <c:pt idx="0">
                  <c:v>0.93030000000000002</c:v>
                </c:pt>
                <c:pt idx="1">
                  <c:v>0.94330000000000003</c:v>
                </c:pt>
                <c:pt idx="2">
                  <c:v>0.92979999999999996</c:v>
                </c:pt>
                <c:pt idx="3">
                  <c:v>0.92779999999999996</c:v>
                </c:pt>
                <c:pt idx="4">
                  <c:v>0.95330000000000004</c:v>
                </c:pt>
                <c:pt idx="5">
                  <c:v>0.94910000000000005</c:v>
                </c:pt>
                <c:pt idx="6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C6-45CA-9F58-7E986D404EB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09578496"/>
        <c:axId val="309578168"/>
      </c:lineChart>
      <c:catAx>
        <c:axId val="30957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Classifiers</a:t>
                </a:r>
              </a:p>
            </c:rich>
          </c:tx>
          <c:layout>
            <c:manualLayout>
              <c:xMode val="edge"/>
              <c:yMode val="edge"/>
              <c:x val="0.46366788749550303"/>
              <c:y val="0.894228807077349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578168"/>
        <c:crosses val="autoZero"/>
        <c:auto val="1"/>
        <c:lblAlgn val="ctr"/>
        <c:lblOffset val="100"/>
        <c:noMultiLvlLbl val="0"/>
      </c:catAx>
      <c:valAx>
        <c:axId val="309578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5784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181080489938757"/>
          <c:y val="0.9671413146381681"/>
          <c:w val="0.41193394575678038"/>
          <c:h val="1.60742708141057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5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9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9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1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4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1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8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0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B9A-0912-473D-A7EE-672E4CF9F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96955"/>
            <a:ext cx="10942115" cy="169849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IN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SENTIMENT ANALYSIS ON HINDI REVIEWS</a:t>
            </a:r>
            <a:br>
              <a:rPr lang="en-I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IN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48622-B2F0-4B53-BADD-1C6E5F610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229" y="3078761"/>
            <a:ext cx="11283192" cy="331365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Dr. l. Pratap reddy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in ece department</a:t>
            </a:r>
          </a:p>
          <a:p>
            <a:pPr algn="ctr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60000"/>
              </a:lnSpc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>
              <a:lnSpc>
                <a:spcPct val="60000"/>
              </a:lnSpc>
            </a:pPr>
            <a:r>
              <a:rPr lang="en-I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Sai Pranathi D 19015A0403</a:t>
            </a:r>
          </a:p>
          <a:p>
            <a:pPr algn="ctr">
              <a:lnSpc>
                <a:spcPct val="60000"/>
              </a:lnSpc>
            </a:pPr>
            <a:r>
              <a:rPr lang="en-I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Raghu Vamsi S 18011A0444</a:t>
            </a:r>
          </a:p>
          <a:p>
            <a:pPr algn="ctr">
              <a:lnSpc>
                <a:spcPct val="60000"/>
              </a:lnSpc>
            </a:pPr>
            <a:r>
              <a:rPr lang="en-I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Bharath K 18011A0422</a:t>
            </a:r>
          </a:p>
          <a:p>
            <a:pPr algn="ctr">
              <a:lnSpc>
                <a:spcPct val="60000"/>
              </a:lnSpc>
            </a:pPr>
            <a:r>
              <a:rPr lang="en-I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Abhishek J 19015A0405</a:t>
            </a:r>
          </a:p>
          <a:p>
            <a:pPr algn="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28C750BC-F8EB-4441-9D4D-D9F63B2C35C1}"/>
              </a:ext>
            </a:extLst>
          </p:cNvPr>
          <p:cNvSpPr/>
          <p:nvPr/>
        </p:nvSpPr>
        <p:spPr>
          <a:xfrm>
            <a:off x="1199625" y="2141151"/>
            <a:ext cx="1308683" cy="129190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C6186AF-57BB-4319-A261-086A2901B861}"/>
              </a:ext>
            </a:extLst>
          </p:cNvPr>
          <p:cNvSpPr/>
          <p:nvPr/>
        </p:nvSpPr>
        <p:spPr>
          <a:xfrm>
            <a:off x="9531291" y="2141151"/>
            <a:ext cx="1308683" cy="1291905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55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612396"/>
            <a:ext cx="11325137" cy="1191236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CLASSIFIERS USED: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98A1-C771-4271-8AF6-FF479201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2180496"/>
            <a:ext cx="11325136" cy="423708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various classifiers for our in-language classification model: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49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612396"/>
            <a:ext cx="11325137" cy="119123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IN-LANGUAGE CLASSIFICATION USING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98A1-C771-4271-8AF6-FF479201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2180496"/>
            <a:ext cx="11325136" cy="36783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available in scikit-learn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used to convert a collection of raw documents to a matrix of TF-IDF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TF-IDF score of a word in a review= term frequency* inverse document frequency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1/(1+log(no. of reviews in which the word occurs))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74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4723-2DCF-456C-95D1-C10E320C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0" y="597159"/>
            <a:ext cx="11333526" cy="126519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  <a:b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7C5DF8-EA2D-4B99-86A9-261EE4112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49" y="1862356"/>
            <a:ext cx="5612250" cy="187913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3D929A-AEC7-4CCA-833C-4EB87909D0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55" y="3855082"/>
            <a:ext cx="4229125" cy="99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3979A-5EF1-4B9A-AE08-A3F70C45C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7" y="5332414"/>
            <a:ext cx="4035082" cy="130978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ECFA990-A707-4CB8-9FBD-DE7DB98F33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75" y="3855082"/>
            <a:ext cx="2838832" cy="906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EC2F25-5F02-4474-BD85-3D2F63D80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61" y="5332414"/>
            <a:ext cx="2796902" cy="13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0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612396"/>
            <a:ext cx="11325137" cy="1191236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E8FD73-C174-4FB8-932E-0FB8B0EF5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25689"/>
              </p:ext>
            </p:extLst>
          </p:nvPr>
        </p:nvGraphicFramePr>
        <p:xfrm>
          <a:off x="1672707" y="2155372"/>
          <a:ext cx="8609628" cy="38722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53655">
                  <a:extLst>
                    <a:ext uri="{9D8B030D-6E8A-4147-A177-3AD203B41FA5}">
                      <a16:colId xmlns:a16="http://schemas.microsoft.com/office/drawing/2014/main" val="1359031708"/>
                    </a:ext>
                  </a:extLst>
                </a:gridCol>
                <a:gridCol w="2931850">
                  <a:extLst>
                    <a:ext uri="{9D8B030D-6E8A-4147-A177-3AD203B41FA5}">
                      <a16:colId xmlns:a16="http://schemas.microsoft.com/office/drawing/2014/main" val="2150732971"/>
                    </a:ext>
                  </a:extLst>
                </a:gridCol>
                <a:gridCol w="1238551">
                  <a:extLst>
                    <a:ext uri="{9D8B030D-6E8A-4147-A177-3AD203B41FA5}">
                      <a16:colId xmlns:a16="http://schemas.microsoft.com/office/drawing/2014/main" val="1962212417"/>
                    </a:ext>
                  </a:extLst>
                </a:gridCol>
                <a:gridCol w="1269774">
                  <a:extLst>
                    <a:ext uri="{9D8B030D-6E8A-4147-A177-3AD203B41FA5}">
                      <a16:colId xmlns:a16="http://schemas.microsoft.com/office/drawing/2014/main" val="1513110149"/>
                    </a:ext>
                  </a:extLst>
                </a:gridCol>
                <a:gridCol w="1257899">
                  <a:extLst>
                    <a:ext uri="{9D8B030D-6E8A-4147-A177-3AD203B41FA5}">
                      <a16:colId xmlns:a16="http://schemas.microsoft.com/office/drawing/2014/main" val="4014219526"/>
                    </a:ext>
                  </a:extLst>
                </a:gridCol>
                <a:gridCol w="1257899">
                  <a:extLst>
                    <a:ext uri="{9D8B030D-6E8A-4147-A177-3AD203B41FA5}">
                      <a16:colId xmlns:a16="http://schemas.microsoft.com/office/drawing/2014/main" val="540073422"/>
                    </a:ext>
                  </a:extLst>
                </a:gridCol>
              </a:tblGrid>
              <a:tr h="29768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S.No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Classifiers Used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Accuracy  (%)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F-measure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516267"/>
                  </a:ext>
                </a:extLst>
              </a:tr>
              <a:tr h="24895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Unigram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TF-IDF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Unigram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TF-IDF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404876"/>
                  </a:ext>
                </a:extLst>
              </a:tr>
              <a:tr h="448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Logistic Regression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78.98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85.24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0.7853</a:t>
                      </a:r>
                      <a:endParaRPr lang="en-IN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0.9303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301043"/>
                  </a:ext>
                </a:extLst>
              </a:tr>
              <a:tr h="465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2.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Stochastic Gradient Descent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75.46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90.05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0.7661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0.9433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454812"/>
                  </a:ext>
                </a:extLst>
              </a:tr>
              <a:tr h="465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3.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Multi-Nominal Naive Bayes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77.8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85.14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0.7848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0.9298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169364"/>
                  </a:ext>
                </a:extLst>
              </a:tr>
              <a:tr h="465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4.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Support Vector Machine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50.4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85.24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0.6702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0.9278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5986756"/>
                  </a:ext>
                </a:extLst>
              </a:tr>
              <a:tr h="448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5.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Decision Tree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72.08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90.85</a:t>
                      </a:r>
                      <a:endParaRPr lang="en-IN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0.72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0.9533</a:t>
                      </a:r>
                      <a:endParaRPr lang="en-IN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541979"/>
                  </a:ext>
                </a:extLst>
              </a:tr>
              <a:tr h="465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6.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Voting Classifier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79.08</a:t>
                      </a:r>
                      <a:endParaRPr lang="en-IN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89.94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0.7628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0.9491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966302"/>
                  </a:ext>
                </a:extLst>
              </a:tr>
              <a:tr h="566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7.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Neural Network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61.05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70.99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0.58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0.68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49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12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612396"/>
            <a:ext cx="11325137" cy="119123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Graphical  analysis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DFE8BF-86CD-49FB-A810-DB5386206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52274"/>
              </p:ext>
            </p:extLst>
          </p:nvPr>
        </p:nvGraphicFramePr>
        <p:xfrm>
          <a:off x="436227" y="1996580"/>
          <a:ext cx="5550917" cy="4768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14171F-4420-4B6E-83E5-11812A5F4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776276"/>
              </p:ext>
            </p:extLst>
          </p:nvPr>
        </p:nvGraphicFramePr>
        <p:xfrm>
          <a:off x="6204857" y="1865951"/>
          <a:ext cx="5439747" cy="476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512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612396"/>
            <a:ext cx="11325137" cy="1191236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98A1-C771-4271-8AF6-FF479201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2180497"/>
            <a:ext cx="11325136" cy="4065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In-language classification approach performs best than Resource based classification.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TF-IDF method of Feature Matrix Generation gives better results than Unigram Model.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Resource-based Sentiment Analysis Approach could be extended to include Word Sense Disambiguation and lexical chaining approach to get better results.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SentiWordNet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(H-SWN) currently contains limited words. Improving dictionary can give much better predictions.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models implemented do not support negation rules.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04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612396"/>
            <a:ext cx="11325137" cy="119123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98A1-C771-4271-8AF6-FF479201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2015412"/>
            <a:ext cx="11325136" cy="456267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742950" lvl="0" indent="-742950" algn="just">
              <a:lnSpc>
                <a:spcPct val="105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MEDHAT, WALAA. AHMED HASSAN, and HODA KORASHY. “Sentiment analysis algorithms and applications: A survey.”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Ain Shams engineering journal 5.4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(2014),  pp. 1093-1113.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0" indent="-742950" algn="just">
              <a:lnSpc>
                <a:spcPct val="105000"/>
              </a:lnSpc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ARORA P. “Sentiment analysis for Hindi language.”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MS by Research in Computer Science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(2013).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0" indent="-742950" algn="just">
              <a:lnSpc>
                <a:spcPct val="105000"/>
              </a:lnSpc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BAKLIWAL A, ARORA P, and VARMA V. “Hindi subjective lexicon: A lexical resource for Hindi polarity classification.”  In 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Proceedings of the Eight International Conference on Language Resources and Evaluation (LREC)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(2012), pp.1189–1196.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0" indent="-742950" algn="just">
              <a:lnSpc>
                <a:spcPct val="105000"/>
              </a:lnSpc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BANSAL N, AHMED U.Z, and MUKHERJEE A. “Sentiment analysis in Hindi.”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Department of Computer Science and Engineering, Indian Institute of Technology, Kanpur, India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(2013), pp. 1-10.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0" indent="-742950" algn="just">
              <a:lnSpc>
                <a:spcPct val="105000"/>
              </a:lnSpc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MITTAL N, AGARWAL B, VHOUHAN G, PAREEK P and BANIA N. “Discourse based sentiment analysis for Hindi reviews.” In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International Conference on Pattern Recognition and Machine Intelligence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(2013), Springer, pp.720-725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0" indent="-742950" algn="just">
              <a:lnSpc>
                <a:spcPct val="105000"/>
              </a:lnSpc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PEDREGOSA F, VAROQUAUX G, GRAMFORT A, MICHEL V, THIRION B, GRISEL O, BLONDEL M, PRETTENNHOFER P, WEISS R, DUBOURG V, VANDERPLAS J, PASSOS A, COURNAPEAU D, BRUCHER M, PERROT M and DUCHESNAY E. “Scikit-learn: Machine learning in Python.”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Journal of Machine Learning Research 12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(2011), pp. 2825-2830.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90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429209"/>
            <a:ext cx="11325137" cy="596226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THANK YOU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3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E50-C64F-4CEB-AFB9-D4A2A4EF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3" y="612395"/>
            <a:ext cx="11350303" cy="11912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B037-EE39-4784-A391-2A8B6A3C6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3" y="2180496"/>
            <a:ext cx="11350303" cy="43602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SENTIMENT ANALYSIS ON HINDI 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AIM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IMPLEMENTED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56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612396"/>
            <a:ext cx="11325137" cy="119123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98A1-C771-4271-8AF6-FF479201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2180496"/>
            <a:ext cx="11325136" cy="36783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entiments are hidden behind online comments on social media of all kinds.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Sentiment analysis is the natural language processing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It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helps to identify and categorize opinions expressed in a piece of text, determine the reviewer’s point of view on a particular topic.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11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612396"/>
            <a:ext cx="11325137" cy="119123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NEED FOR SENTIMENT ANALYSIS ON HINDI REVIEWS</a:t>
            </a:r>
            <a:b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98A1-C771-4271-8AF6-FF479201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2180496"/>
            <a:ext cx="11325136" cy="36783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work has been done in Sentiment Analysis for Indian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content in Hindi is booming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could help in better rating of movies.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94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612396"/>
            <a:ext cx="11325137" cy="119123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AIM</a:t>
            </a:r>
            <a:b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98A1-C771-4271-8AF6-FF479201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2180496"/>
            <a:ext cx="11325136" cy="36783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 is morphologically rich and a free order language compared to English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 is a resource scarce language which causes problems in collection and generation of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resources are available for this language like Hindi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SentiWordNet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(H-SWN).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is to implement the methods that can accurately predict the sentiment(polarity) of a given Hindi movie review.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9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A291-BCB9-4CAA-86CE-E25E9E7E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6" y="595617"/>
            <a:ext cx="11291581" cy="1275127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 IMPLEMENTED</a:t>
            </a:r>
            <a:b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95E2-9745-4E02-876F-E4F12EAA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413" y="2794645"/>
            <a:ext cx="5114488" cy="3015116"/>
          </a:xfrm>
          <a:solidFill>
            <a:schemeClr val="bg1">
              <a:lumMod val="9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Resource based classification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Hindi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SentiWordNet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(H-SWN).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47B60-B898-4915-A623-1FF55A880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0191" y="2794644"/>
            <a:ext cx="5184396" cy="3015117"/>
          </a:xfrm>
          <a:solidFill>
            <a:schemeClr val="bg1">
              <a:lumMod val="9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In-language classification through various classifiers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2 methods: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Unigram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Model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66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612396"/>
            <a:ext cx="11325137" cy="1191236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Resource based classification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98A1-C771-4271-8AF6-FF479201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2180496"/>
            <a:ext cx="11325136" cy="36783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Hindi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SentiWordNet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(H-SWN).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word available in H-SWN has a corresponding  positive and a negative sentiment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vote is taken for each word in a review.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polarity with majority is predicted as the sentiment of a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40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457199"/>
            <a:ext cx="3977153" cy="597159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21BE65-60FB-457F-9576-6C54BB11786A}"/>
              </a:ext>
            </a:extLst>
          </p:cNvPr>
          <p:cNvSpPr/>
          <p:nvPr/>
        </p:nvSpPr>
        <p:spPr>
          <a:xfrm>
            <a:off x="6919245" y="1041289"/>
            <a:ext cx="2683348" cy="52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COLLECTION</a:t>
            </a:r>
            <a:endParaRPr lang="en-IN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01AFC1-0F2C-40D0-B180-9F2DE7BA8D1C}"/>
              </a:ext>
            </a:extLst>
          </p:cNvPr>
          <p:cNvSpPr/>
          <p:nvPr/>
        </p:nvSpPr>
        <p:spPr>
          <a:xfrm>
            <a:off x="6919245" y="4793943"/>
            <a:ext cx="2683349" cy="920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ANALYSIS &amp; EVALUATION OF MODELS USING ACCURACY, PRECISION, RECALL,</a:t>
            </a:r>
          </a:p>
          <a:p>
            <a:pPr algn="ctr"/>
            <a:r>
              <a:rPr lang="en-US" sz="1400" dirty="0"/>
              <a:t> F-MEASURE</a:t>
            </a:r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CF6A4D-82D3-4F20-8DE5-E0CAB7ED3D05}"/>
              </a:ext>
            </a:extLst>
          </p:cNvPr>
          <p:cNvSpPr/>
          <p:nvPr/>
        </p:nvSpPr>
        <p:spPr>
          <a:xfrm>
            <a:off x="6919246" y="2663976"/>
            <a:ext cx="2683348" cy="74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SELECTION AND FEATURE  VECTOR CONSTRUCTION</a:t>
            </a:r>
            <a:endParaRPr lang="en-IN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5A07DF-7F54-4974-856C-8581B17B4366}"/>
              </a:ext>
            </a:extLst>
          </p:cNvPr>
          <p:cNvSpPr/>
          <p:nvPr/>
        </p:nvSpPr>
        <p:spPr>
          <a:xfrm>
            <a:off x="6919245" y="3672255"/>
            <a:ext cx="2683349" cy="840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SENTIMENT IDENTIFICATION AND CLASSIFICATION USING LEARNED CLASSIFIERS</a:t>
            </a:r>
            <a:endParaRPr lang="en-IN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4D3959-8A74-46E7-A1C7-C5B232002DAB}"/>
              </a:ext>
            </a:extLst>
          </p:cNvPr>
          <p:cNvSpPr/>
          <p:nvPr/>
        </p:nvSpPr>
        <p:spPr>
          <a:xfrm>
            <a:off x="7653884" y="130530"/>
            <a:ext cx="1189039" cy="653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26EB1C-DED2-4DF1-9DEE-2EDE516C9C59}"/>
              </a:ext>
            </a:extLst>
          </p:cNvPr>
          <p:cNvSpPr/>
          <p:nvPr/>
        </p:nvSpPr>
        <p:spPr>
          <a:xfrm>
            <a:off x="6919245" y="1834030"/>
            <a:ext cx="2683348" cy="5677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 PRE-PROCESSING</a:t>
            </a:r>
            <a:endParaRPr lang="en-IN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CE750C-AC59-4AEE-8361-B2C64286205C}"/>
              </a:ext>
            </a:extLst>
          </p:cNvPr>
          <p:cNvCxnSpPr>
            <a:cxnSpLocks/>
          </p:cNvCxnSpPr>
          <p:nvPr/>
        </p:nvCxnSpPr>
        <p:spPr>
          <a:xfrm>
            <a:off x="8248403" y="791377"/>
            <a:ext cx="0" cy="24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CF76B1-6453-4A72-9CCE-D4FB111A4697}"/>
              </a:ext>
            </a:extLst>
          </p:cNvPr>
          <p:cNvCxnSpPr>
            <a:cxnSpLocks/>
          </p:cNvCxnSpPr>
          <p:nvPr/>
        </p:nvCxnSpPr>
        <p:spPr>
          <a:xfrm>
            <a:off x="8248403" y="1565639"/>
            <a:ext cx="0" cy="24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4ABCB4-7F94-4D75-A3D8-03FBF0B69844}"/>
              </a:ext>
            </a:extLst>
          </p:cNvPr>
          <p:cNvCxnSpPr>
            <a:cxnSpLocks/>
          </p:cNvCxnSpPr>
          <p:nvPr/>
        </p:nvCxnSpPr>
        <p:spPr>
          <a:xfrm>
            <a:off x="8245435" y="2414064"/>
            <a:ext cx="0" cy="24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B80194-CDAC-4EC3-8A28-84C77A36881F}"/>
              </a:ext>
            </a:extLst>
          </p:cNvPr>
          <p:cNvCxnSpPr>
            <a:cxnSpLocks/>
          </p:cNvCxnSpPr>
          <p:nvPr/>
        </p:nvCxnSpPr>
        <p:spPr>
          <a:xfrm>
            <a:off x="8245435" y="3410080"/>
            <a:ext cx="0" cy="24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373E4-176F-421D-B905-E7ACE436886A}"/>
              </a:ext>
            </a:extLst>
          </p:cNvPr>
          <p:cNvCxnSpPr>
            <a:cxnSpLocks/>
          </p:cNvCxnSpPr>
          <p:nvPr/>
        </p:nvCxnSpPr>
        <p:spPr>
          <a:xfrm>
            <a:off x="8245435" y="5713987"/>
            <a:ext cx="0" cy="24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D50E85-5E81-4412-9BDE-1ED0B995C12C}"/>
              </a:ext>
            </a:extLst>
          </p:cNvPr>
          <p:cNvCxnSpPr>
            <a:cxnSpLocks/>
          </p:cNvCxnSpPr>
          <p:nvPr/>
        </p:nvCxnSpPr>
        <p:spPr>
          <a:xfrm>
            <a:off x="8245435" y="4544031"/>
            <a:ext cx="0" cy="24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CD03B7-1AFC-49F2-A97C-ECE90DD4DE57}"/>
              </a:ext>
            </a:extLst>
          </p:cNvPr>
          <p:cNvSpPr/>
          <p:nvPr/>
        </p:nvSpPr>
        <p:spPr>
          <a:xfrm>
            <a:off x="7650915" y="5971362"/>
            <a:ext cx="1189039" cy="653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57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3C-AB67-43EB-B275-4F69C7A8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612396"/>
            <a:ext cx="11325137" cy="119123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IN-LANGUAGE CLASSIFICATION USING Unigram Model</a:t>
            </a:r>
            <a:b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98A1-C771-4271-8AF6-FF479201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2180496"/>
            <a:ext cx="11325136" cy="36783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lexicon is created that contains all words in dataset except stop words and some highly frequent words that do not affect review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matrix of size m*n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m= number of reviews in our dataset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n= number of words in the lexicon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element of the matrix, if that lexicon word occurs in the review, we add 1 to index of that word in lexicon 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1088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196</TotalTime>
  <Words>968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Gadugi</vt:lpstr>
      <vt:lpstr>Gill Sans MT</vt:lpstr>
      <vt:lpstr>Times New Roman</vt:lpstr>
      <vt:lpstr>Wingdings</vt:lpstr>
      <vt:lpstr>Wingdings 2</vt:lpstr>
      <vt:lpstr>Dividend</vt:lpstr>
      <vt:lpstr>SENTIMENT ANALYSIS ON HINDI REVIEWS </vt:lpstr>
      <vt:lpstr>  CONTENTS </vt:lpstr>
      <vt:lpstr>INTRODUCTION </vt:lpstr>
      <vt:lpstr>NEED FOR SENTIMENT ANALYSIS ON HINDI REVIEWS </vt:lpstr>
      <vt:lpstr>CHALLENGES &amp; AIM </vt:lpstr>
      <vt:lpstr>METHODS IMPLEMENTED </vt:lpstr>
      <vt:lpstr> Resource based classification </vt:lpstr>
      <vt:lpstr> FLOW CHART         </vt:lpstr>
      <vt:lpstr>IN-LANGUAGE CLASSIFICATION USING Unigram Model </vt:lpstr>
      <vt:lpstr> CLASSIFIERS USED: </vt:lpstr>
      <vt:lpstr>IN-LANGUAGE CLASSIFICATION USING tf-idf model </vt:lpstr>
      <vt:lpstr>Experimental setup </vt:lpstr>
      <vt:lpstr>  results </vt:lpstr>
      <vt:lpstr>Graphical  analysis </vt:lpstr>
      <vt:lpstr>  conclusion &amp; FUTURE SCOPE </vt:lpstr>
      <vt:lpstr>REFERENCES </vt:lpstr>
      <vt:lpstr>THANK YOU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HINDI REVIEWS</dc:title>
  <dc:creator>pranathidudigani4md@gmail.com</dc:creator>
  <cp:lastModifiedBy>pranathidudigani4md@gmail.com</cp:lastModifiedBy>
  <cp:revision>3</cp:revision>
  <dcterms:created xsi:type="dcterms:W3CDTF">2022-03-03T16:23:21Z</dcterms:created>
  <dcterms:modified xsi:type="dcterms:W3CDTF">2022-03-04T07:12:54Z</dcterms:modified>
</cp:coreProperties>
</file>