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314" r:id="rId5"/>
    <p:sldId id="315" r:id="rId6"/>
    <p:sldId id="326" r:id="rId7"/>
    <p:sldId id="343" r:id="rId8"/>
    <p:sldId id="318" r:id="rId9"/>
    <p:sldId id="342" r:id="rId10"/>
    <p:sldId id="328" r:id="rId11"/>
    <p:sldId id="340" r:id="rId12"/>
    <p:sldId id="336" r:id="rId13"/>
    <p:sldId id="337" r:id="rId14"/>
    <p:sldId id="338" r:id="rId15"/>
    <p:sldId id="339" r:id="rId16"/>
    <p:sldId id="333" r:id="rId17"/>
    <p:sldId id="332" r:id="rId18"/>
    <p:sldId id="335" r:id="rId19"/>
    <p:sldId id="341" r:id="rId20"/>
    <p:sldId id="30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16EA3B-6A31-4791-AA8D-6D35BD24E180}">
          <p14:sldIdLst>
            <p14:sldId id="314"/>
            <p14:sldId id="315"/>
            <p14:sldId id="326"/>
            <p14:sldId id="343"/>
            <p14:sldId id="318"/>
            <p14:sldId id="342"/>
            <p14:sldId id="328"/>
            <p14:sldId id="340"/>
            <p14:sldId id="336"/>
            <p14:sldId id="337"/>
            <p14:sldId id="338"/>
            <p14:sldId id="339"/>
            <p14:sldId id="333"/>
            <p14:sldId id="332"/>
            <p14:sldId id="335"/>
            <p14:sldId id="341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5" autoAdjust="0"/>
    <p:restoredTop sz="95402" autoAdjust="0"/>
  </p:normalViewPr>
  <p:slideViewPr>
    <p:cSldViewPr snapToGrid="0">
      <p:cViewPr>
        <p:scale>
          <a:sx n="78" d="100"/>
          <a:sy n="78" d="100"/>
        </p:scale>
        <p:origin x="667" y="7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75FA0-47B9-CB53-BABD-B48676E68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158E5B-1A22-ED0E-DD82-26BC8CFBC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E2FF9E-F5C9-B131-B604-34BAA0717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EF23D-E88F-9DCF-90AB-3CEC6DFC4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18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74927-A727-06E0-5760-6CBBD6369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3BB209-AD61-4968-0962-2AD6C58C3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72757A-7E33-5523-0206-FDE6CFF8D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9A97A-6A1E-99B5-2946-D0430A223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54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4C971-3C2B-C1DC-515C-82A353CE1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BBE557-7A9E-9C17-C53C-FA57B35A9D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1F719C-C454-DE30-713F-F5144761B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435C1-64A0-9027-3614-B5DBB05E8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61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76119-CF32-3139-D66B-A9437B1CB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DF6AD-62BC-F197-655F-1AF3B5AD8B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A90E68-CF98-C890-A35B-DEC0CEB18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6D82-62D7-1266-2003-0CB136EB8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39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BBBF7-FD29-4B1A-AEFF-737DFC890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55A023-42FE-1E39-1016-DB3FAA0A94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3AEBB6-B366-4E2F-4F19-3C21DE23E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EA214-67D6-EC39-81BD-6392210A24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03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7CFC5-D214-8E4C-123B-29C830D81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C028F8-DF92-F646-0965-7C7F71F794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6BD2CB-3B8A-6A9B-6F07-CC20C66148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E0A8D-9F67-78E5-D44E-BB4CA959C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4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62FEB-B6EB-2D24-D7C5-0F314069C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26B220-C085-4F54-375E-C29AE31563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BFFB14-DA1B-E4B9-AC7A-034AF1AA9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6160A-4CD0-7A12-3660-8BDA0F3DEF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90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0F302-F05B-6A20-7397-DC819D432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06A97A-03A4-099D-8D65-EAB1224318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07FDB2-CFD6-80D3-D8A9-970A88688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9E71B-4896-395E-D653-EE33B6AB5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21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77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87AA9-E21D-D435-D336-19FD5C5C4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B7B227-892D-ABE9-ECF7-9CC7013328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5B93A0-CA94-EE05-6C65-0F07C58A7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F49EA-C9B4-C7B4-FED6-56DB764DF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17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2778A-047D-F251-AE14-56A2BC8C7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CE5EA7-6784-C45F-58D7-EEF9B3107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36EC00-F3B8-7C31-A5ED-F9D8388A9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49505-CA60-24EC-4370-82C5816AE7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86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75B5C-A11B-1B74-D28B-1F08C37A6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1EF440-82CF-A1CD-2CE3-FA573DD3D0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F2AF33-3809-3DE4-9902-F17DFA311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EF34D-2A7C-A273-7782-BA5818C77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6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timebusinessnews.com/understanding-customer-retention-and-churn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luoridealert.org/articles/thank-you/" TargetMode="External"/><Relationship Id="rId5" Type="http://schemas.openxmlformats.org/officeDocument/2006/relationships/image" Target="../media/image41.jpg"/><Relationship Id="rId4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89" y="434225"/>
            <a:ext cx="11054588" cy="149962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n-US" b="1" dirty="0"/>
            </a:br>
            <a:r>
              <a:rPr lang="en-US" b="1" kern="1200" cap="all" baseline="0" dirty="0">
                <a:latin typeface="+mj-lt"/>
                <a:ea typeface="+mj-ea"/>
                <a:cs typeface="+mj-cs"/>
              </a:rPr>
              <a:t> Customer </a:t>
            </a:r>
            <a:r>
              <a:rPr lang="en-US" b="1" dirty="0"/>
              <a:t>Retention analysis </a:t>
            </a:r>
            <a:r>
              <a:rPr lang="en-US" b="1" kern="1200" cap="all" baseline="0" dirty="0">
                <a:latin typeface="+mj-lt"/>
                <a:ea typeface="+mj-ea"/>
                <a:cs typeface="+mj-cs"/>
              </a:rPr>
              <a:t>Using Real-Time Review Scraping and Machine Learning</a:t>
            </a:r>
            <a:br>
              <a:rPr lang="en-US" kern="1200" cap="all" baseline="0" dirty="0">
                <a:latin typeface="+mj-lt"/>
                <a:ea typeface="+mj-ea"/>
                <a:cs typeface="+mj-cs"/>
              </a:rPr>
            </a:br>
            <a:br>
              <a:rPr lang="en-US" kern="1200" cap="all" baseline="0" dirty="0">
                <a:latin typeface="+mj-lt"/>
                <a:ea typeface="+mj-ea"/>
                <a:cs typeface="+mj-cs"/>
              </a:rPr>
            </a:br>
            <a:endParaRPr lang="en-US" b="1" i="1" kern="1200" cap="all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Placeholder 3" descr="A person sitting at a table with a chart&#10;&#10;AI-generated content may be incorrect.">
            <a:extLst>
              <a:ext uri="{FF2B5EF4-FFF2-40B4-BE49-F238E27FC236}">
                <a16:creationId xmlns:a16="http://schemas.microsoft.com/office/drawing/2014/main" id="{E2DCF285-5A2D-8008-AFEB-100BCA89D29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4399" y="2064774"/>
            <a:ext cx="6735097" cy="4477694"/>
          </a:xfr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084B6-A784-54FD-17D1-36F5AF45A076}"/>
              </a:ext>
            </a:extLst>
          </p:cNvPr>
          <p:cNvSpPr txBox="1"/>
          <p:nvPr/>
        </p:nvSpPr>
        <p:spPr>
          <a:xfrm>
            <a:off x="7967475" y="4007332"/>
            <a:ext cx="3979102" cy="2737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Presented by: </a:t>
            </a:r>
          </a:p>
          <a:p>
            <a:pPr marL="2286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Venkata </a:t>
            </a:r>
            <a:r>
              <a:rPr lang="en-US" sz="2000" b="1" dirty="0" err="1"/>
              <a:t>Sahith</a:t>
            </a:r>
            <a:r>
              <a:rPr lang="en-US" sz="2000" b="1" dirty="0"/>
              <a:t> </a:t>
            </a:r>
            <a:r>
              <a:rPr lang="en-US" sz="2000" b="1" dirty="0" err="1"/>
              <a:t>Thiruckovalluru</a:t>
            </a:r>
            <a:r>
              <a:rPr lang="en-US" sz="2000" b="1" dirty="0"/>
              <a:t>.</a:t>
            </a:r>
          </a:p>
          <a:p>
            <a:pPr marL="2286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Venkata </a:t>
            </a:r>
            <a:r>
              <a:rPr lang="en-US" sz="2000" b="1" dirty="0" err="1"/>
              <a:t>Pranathi</a:t>
            </a:r>
            <a:r>
              <a:rPr lang="en-US" sz="2000" b="1" dirty="0"/>
              <a:t> </a:t>
            </a:r>
            <a:r>
              <a:rPr lang="en-US" sz="2000" b="1" dirty="0" err="1"/>
              <a:t>Yammanuru</a:t>
            </a:r>
            <a:r>
              <a:rPr lang="en-US" sz="2000" b="1" dirty="0"/>
              <a:t>.</a:t>
            </a:r>
          </a:p>
          <a:p>
            <a:pPr marL="2286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Nikhitha</a:t>
            </a:r>
            <a:r>
              <a:rPr lang="en-US" sz="2000" b="1" dirty="0"/>
              <a:t> </a:t>
            </a:r>
            <a:r>
              <a:rPr lang="en-US" sz="2000" b="1" dirty="0" err="1"/>
              <a:t>Pochimireddy</a:t>
            </a:r>
            <a:r>
              <a:rPr lang="en-US" sz="2000" b="1" dirty="0"/>
              <a:t>.</a:t>
            </a:r>
          </a:p>
          <a:p>
            <a:pPr marL="2286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Sai Cherith </a:t>
            </a:r>
            <a:r>
              <a:rPr lang="en-US" sz="2000" b="1" dirty="0" err="1"/>
              <a:t>Brahmadevara</a:t>
            </a:r>
            <a:endParaRPr lang="en-US" sz="2000" b="1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C4EA48E-F732-5586-DC7C-7766501DB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5A1BB-7CFF-EF3D-6F42-A2FA4C002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3323-98DD-2AA1-7C7A-B0DDBAFA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Content Placeholder 9" descr="A graph of a bar chart&#10;&#10;AI-generated content may be incorrect.">
            <a:extLst>
              <a:ext uri="{FF2B5EF4-FFF2-40B4-BE49-F238E27FC236}">
                <a16:creationId xmlns:a16="http://schemas.microsoft.com/office/drawing/2014/main" id="{215D717A-7CD6-3DC7-E75D-4E1DDA0FB8E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635363" y="315532"/>
            <a:ext cx="4949360" cy="36665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9ACFA9-BE54-5CDD-0544-00D582FE62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72878" y="3429000"/>
            <a:ext cx="3804356" cy="3170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A067D3-27A9-F08E-1B8A-8A619760E006}"/>
              </a:ext>
            </a:extLst>
          </p:cNvPr>
          <p:cNvSpPr txBox="1"/>
          <p:nvPr/>
        </p:nvSpPr>
        <p:spPr>
          <a:xfrm>
            <a:off x="6096000" y="560439"/>
            <a:ext cx="5598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 outperformed Logistic Regression</a:t>
            </a:r>
            <a:r>
              <a:rPr lang="en-US" dirty="0"/>
              <a:t> on both accuracy and F1 score</a:t>
            </a:r>
          </a:p>
          <a:p>
            <a:r>
              <a:rPr lang="en-US" dirty="0"/>
              <a:t>Logistic:-Accuracy = </a:t>
            </a:r>
            <a:r>
              <a:rPr lang="en-US" b="1" dirty="0"/>
              <a:t>0.90,</a:t>
            </a:r>
            <a:r>
              <a:rPr lang="en-US" dirty="0"/>
              <a:t> F1 Score = </a:t>
            </a:r>
            <a:r>
              <a:rPr lang="en-US" b="1" dirty="0"/>
              <a:t>0.91</a:t>
            </a:r>
          </a:p>
          <a:p>
            <a:r>
              <a:rPr lang="en-US" dirty="0"/>
              <a:t>Random </a:t>
            </a:r>
            <a:r>
              <a:rPr lang="en-US" dirty="0" err="1"/>
              <a:t>Forest:Accuracy</a:t>
            </a:r>
            <a:r>
              <a:rPr lang="en-US" dirty="0"/>
              <a:t> = 0.91,F1 Score = 0.92</a:t>
            </a:r>
          </a:p>
          <a:p>
            <a:r>
              <a:rPr lang="en-US" dirty="0"/>
              <a:t>Random Forest was chosen as final production model due to superior category- level performance (up to </a:t>
            </a:r>
            <a:r>
              <a:rPr lang="en-US" b="1" dirty="0"/>
              <a:t>F1 Score = 1.00</a:t>
            </a:r>
            <a:r>
              <a:rPr lang="en-US" dirty="0"/>
              <a:t> for Amazon Fashion)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46D704-9115-3191-21B0-9CD49FA1860F}"/>
              </a:ext>
            </a:extLst>
          </p:cNvPr>
          <p:cNvSpPr txBox="1"/>
          <p:nvPr/>
        </p:nvSpPr>
        <p:spPr>
          <a:xfrm>
            <a:off x="635363" y="3982065"/>
            <a:ext cx="55294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/>
              <a:t>Model</a:t>
            </a:r>
            <a:r>
              <a:rPr lang="en-US" sz="1600" dirty="0"/>
              <a:t>: Random Forest</a:t>
            </a:r>
          </a:p>
          <a:p>
            <a:pPr>
              <a:buNone/>
            </a:pPr>
            <a:r>
              <a:rPr lang="en-US" sz="1600" b="1" dirty="0"/>
              <a:t>Total test samples </a:t>
            </a:r>
            <a:r>
              <a:rPr lang="en-US" sz="1600" dirty="0"/>
              <a:t>= 7</a:t>
            </a:r>
          </a:p>
          <a:p>
            <a:pPr>
              <a:buNone/>
            </a:pPr>
            <a:r>
              <a:rPr lang="en-US" sz="1600" dirty="0"/>
              <a:t>All 7 samples were correctly predicted as Retained</a:t>
            </a:r>
          </a:p>
          <a:p>
            <a:pPr>
              <a:buNone/>
            </a:pPr>
            <a:r>
              <a:rPr lang="en-US" sz="1600" dirty="0"/>
              <a:t>True Positives (TP) = 7</a:t>
            </a:r>
          </a:p>
          <a:p>
            <a:pPr>
              <a:buNone/>
            </a:pPr>
            <a:r>
              <a:rPr lang="en-US" sz="1600" dirty="0"/>
              <a:t>False Positives (FP), False Negatives (FN), True Negatives (TN) = 0</a:t>
            </a:r>
          </a:p>
          <a:p>
            <a:pPr>
              <a:buNone/>
            </a:pPr>
            <a:r>
              <a:rPr lang="en-US" sz="1600" dirty="0"/>
              <a:t>Achieved perfect classification → Accuracy = 100%, F1 Score = 1.00</a:t>
            </a:r>
          </a:p>
          <a:p>
            <a:r>
              <a:rPr lang="en-US" sz="1600" dirty="0"/>
              <a:t>Indicates model fully learned the patterns in this category (very strong feature correlation)</a:t>
            </a:r>
          </a:p>
        </p:txBody>
      </p:sp>
    </p:spTree>
    <p:extLst>
      <p:ext uri="{BB962C8B-B14F-4D97-AF65-F5344CB8AC3E}">
        <p14:creationId xmlns:p14="http://schemas.microsoft.com/office/powerpoint/2010/main" val="26958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62091-0F37-6EA5-B3C8-58AA3A539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845AF-D88C-B563-A9A6-CA29A7038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ABB3FD96-734D-4BF8-6402-DE3CE195EBD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" y="0"/>
            <a:ext cx="6096000" cy="3636962"/>
          </a:xfrm>
        </p:spPr>
      </p:pic>
      <p:pic>
        <p:nvPicPr>
          <p:cNvPr id="8" name="Picture 7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845D6D89-D8C9-0F48-9E48-10C1D09D0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0"/>
            <a:ext cx="5860649" cy="3636962"/>
          </a:xfrm>
          <a:prstGeom prst="rect">
            <a:avLst/>
          </a:prstGeom>
        </p:spPr>
      </p:pic>
      <p:pic>
        <p:nvPicPr>
          <p:cNvPr id="11" name="Picture 10" descr="A graph of a chart&#10;&#10;AI-generated content may be incorrect.">
            <a:extLst>
              <a:ext uri="{FF2B5EF4-FFF2-40B4-BE49-F238E27FC236}">
                <a16:creationId xmlns:a16="http://schemas.microsoft.com/office/drawing/2014/main" id="{C131A081-F4EF-189C-0125-4A12C0D72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36963"/>
            <a:ext cx="6095999" cy="3221038"/>
          </a:xfrm>
          <a:prstGeom prst="rect">
            <a:avLst/>
          </a:prstGeom>
        </p:spPr>
      </p:pic>
      <p:pic>
        <p:nvPicPr>
          <p:cNvPr id="16" name="Picture 15" descr="A graph of a bar chart&#10;&#10;AI-generated content may be incorrect.">
            <a:extLst>
              <a:ext uri="{FF2B5EF4-FFF2-40B4-BE49-F238E27FC236}">
                <a16:creationId xmlns:a16="http://schemas.microsoft.com/office/drawing/2014/main" id="{D5E87592-CC15-3EAF-66C9-BCA33360E5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3636959"/>
            <a:ext cx="5891513" cy="322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25ACE-C3EE-B0D0-3D35-43FD20385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EC093-498C-EABE-5103-C28BC352D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Content Placeholder 5" descr="A graph showing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208DAE8B-39D4-3018-D017-1838EBBD0B4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348748" y="1975663"/>
            <a:ext cx="6479457" cy="465127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13ABC-AEE8-A270-6AC2-C02036D7BE8F}"/>
              </a:ext>
            </a:extLst>
          </p:cNvPr>
          <p:cNvSpPr txBox="1"/>
          <p:nvPr/>
        </p:nvSpPr>
        <p:spPr>
          <a:xfrm>
            <a:off x="403123" y="1691148"/>
            <a:ext cx="458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E233B-9A9B-22D8-1179-BEEB0C21BB99}"/>
              </a:ext>
            </a:extLst>
          </p:cNvPr>
          <p:cNvSpPr txBox="1"/>
          <p:nvPr/>
        </p:nvSpPr>
        <p:spPr>
          <a:xfrm>
            <a:off x="403123" y="1691148"/>
            <a:ext cx="458183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>
              <a:buNone/>
            </a:pPr>
            <a:r>
              <a:rPr lang="en-US" dirty="0"/>
              <a:t>Myntra Electronics: ~98% churn</a:t>
            </a:r>
          </a:p>
          <a:p>
            <a:pPr>
              <a:buNone/>
            </a:pPr>
            <a:r>
              <a:rPr lang="en-US" dirty="0" err="1"/>
              <a:t>Meesho</a:t>
            </a:r>
            <a:r>
              <a:rPr lang="en-US" dirty="0"/>
              <a:t> Electronics: ~98% churn</a:t>
            </a:r>
          </a:p>
          <a:p>
            <a:pPr>
              <a:buNone/>
            </a:pPr>
            <a:r>
              <a:rPr lang="en-US" dirty="0"/>
              <a:t>Myntra Appliances: ~97% churn</a:t>
            </a:r>
          </a:p>
          <a:p>
            <a:pPr>
              <a:buNone/>
            </a:pPr>
            <a:r>
              <a:rPr lang="en-US" dirty="0"/>
              <a:t>Flipkart Appliances: ~93% churn</a:t>
            </a:r>
          </a:p>
          <a:p>
            <a:r>
              <a:rPr lang="en-US" dirty="0"/>
              <a:t>Flipkart Fashion: ~91% churn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sz="2400" b="1" dirty="0"/>
              <a:t>Insights:</a:t>
            </a:r>
          </a:p>
          <a:p>
            <a:pPr>
              <a:buNone/>
            </a:pPr>
            <a:r>
              <a:rPr lang="en-US" dirty="0"/>
              <a:t>Electronics had the highest churn risk across all platforms</a:t>
            </a:r>
          </a:p>
          <a:p>
            <a:r>
              <a:rPr lang="en-US" dirty="0"/>
              <a:t>Indicates dissatisfaction with high-value products → priority for customer retention focus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58F9E-C767-A2FC-1EA1-035D9E1147FD}"/>
              </a:ext>
            </a:extLst>
          </p:cNvPr>
          <p:cNvSpPr txBox="1"/>
          <p:nvPr/>
        </p:nvSpPr>
        <p:spPr>
          <a:xfrm>
            <a:off x="688258" y="642536"/>
            <a:ext cx="1075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CHURN CATEGORIES</a:t>
            </a:r>
          </a:p>
        </p:txBody>
      </p:sp>
    </p:spTree>
    <p:extLst>
      <p:ext uri="{BB962C8B-B14F-4D97-AF65-F5344CB8AC3E}">
        <p14:creationId xmlns:p14="http://schemas.microsoft.com/office/powerpoint/2010/main" val="368808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E21AA-7B22-FF7F-7024-69C3A2C9F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B6E946-AD43-A4B5-630B-25A86285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1080217"/>
          </a:xfrm>
        </p:spPr>
        <p:txBody>
          <a:bodyPr anchor="ctr">
            <a:norm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Conclusion: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BCBA9C3-E649-2AE8-CE7D-4B377FA1058C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914399" y="1366685"/>
            <a:ext cx="8819536" cy="480043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dirty="0"/>
              <a:t>We built a complete, automated system that predicts customer churn by analyzing live customer reviews from e-commerce platforms.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dirty="0"/>
              <a:t>The pipeline combines data scraping, cleaning, sentiment analysis , machine learning, and automated, report generation in a seamless flow.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dirty="0"/>
              <a:t>Our best model, Random Forest, reached perfect accuracy (F1-score </a:t>
            </a:r>
            <a:r>
              <a:rPr lang="en-US" b="1" dirty="0"/>
              <a:t>1.00</a:t>
            </a:r>
            <a:r>
              <a:rPr lang="en-US" dirty="0"/>
              <a:t>) for some categories like Amazon Fashion.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dirty="0"/>
              <a:t>GUI allowed </a:t>
            </a:r>
            <a:r>
              <a:rPr lang="en-US" b="1" dirty="0"/>
              <a:t>non-technical users to analyze reviews and generate reports with a single click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dirty="0"/>
              <a:t>System provides </a:t>
            </a:r>
            <a:r>
              <a:rPr lang="en-US" b="1" dirty="0"/>
              <a:t>early churn risk insights</a:t>
            </a:r>
            <a:r>
              <a:rPr lang="en-US" dirty="0"/>
              <a:t>, empowering businesses to act proactively and reduce customer loss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674034-7255-C547-3747-3455776F7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13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2D56-2323-69AC-F965-4E1295C99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5D18AA-CEEF-84C2-7CCD-D9C60F68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56" y="26041"/>
            <a:ext cx="5181600" cy="888360"/>
          </a:xfrm>
        </p:spPr>
        <p:txBody>
          <a:bodyPr>
            <a:noAutofit/>
          </a:bodyPr>
          <a:lstStyle/>
          <a:p>
            <a:r>
              <a:rPr lang="en-US" dirty="0"/>
              <a:t>FUTURE WORK: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2944A-7ACC-7B2E-A520-F301C076F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BAE9B1-8074-814A-EA88-DECC1F670C6D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78657" y="1151942"/>
            <a:ext cx="11897033" cy="554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Abadi" panose="020F0502020204030204" pitchFamily="34" charset="0"/>
              </a:rPr>
              <a:t>While the current system works well as an end-to-end churn prediction tool, there are several ways it can be further improved to meet the demands of real-world business environments:</a:t>
            </a:r>
          </a:p>
          <a:p>
            <a:pPr marL="10287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badi" panose="020F0502020204030204" pitchFamily="34" charset="0"/>
              </a:rPr>
              <a:t>Switch to real-time data feeds:</a:t>
            </a:r>
            <a:r>
              <a:rPr lang="en-US" dirty="0">
                <a:latin typeface="Abadi" panose="020F0502020204030204" pitchFamily="34" charset="0"/>
              </a:rPr>
              <a:t> Instead of static scraping, the system could pull live customer review data directly from platforms like  Google Reviews using APIs.</a:t>
            </a:r>
          </a:p>
          <a:p>
            <a:pPr marL="10287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badi" panose="020F0502020204030204" pitchFamily="34" charset="0"/>
              </a:rPr>
              <a:t>Develop a web-based app:</a:t>
            </a:r>
            <a:r>
              <a:rPr lang="en-US" dirty="0">
                <a:latin typeface="Abadi" panose="020F0502020204030204" pitchFamily="34" charset="0"/>
              </a:rPr>
              <a:t> Converting the pipeline into a web application with tools like Flask or </a:t>
            </a:r>
            <a:r>
              <a:rPr lang="en-US" dirty="0" err="1">
                <a:latin typeface="Abadi" panose="020F0502020204030204" pitchFamily="34" charset="0"/>
              </a:rPr>
              <a:t>Streamlit</a:t>
            </a:r>
            <a:r>
              <a:rPr lang="en-US" dirty="0">
                <a:latin typeface="Abadi" panose="020F0502020204030204" pitchFamily="34" charset="0"/>
              </a:rPr>
              <a:t> would allow customer teams to access it easily through any browser.</a:t>
            </a:r>
          </a:p>
          <a:p>
            <a:pPr marL="10287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badi" panose="020F0502020204030204" pitchFamily="34" charset="0"/>
              </a:rPr>
              <a:t>Enhance text analysis with newer models:</a:t>
            </a:r>
            <a:r>
              <a:rPr lang="en-US" dirty="0">
                <a:latin typeface="Abadi" panose="020F0502020204030204" pitchFamily="34" charset="0"/>
              </a:rPr>
              <a:t> Integrating advanced natural language processing models like BERT, </a:t>
            </a:r>
            <a:r>
              <a:rPr lang="en-US" dirty="0" err="1">
                <a:latin typeface="Abadi" panose="020F0502020204030204" pitchFamily="34" charset="0"/>
              </a:rPr>
              <a:t>RoBERTa</a:t>
            </a:r>
            <a:r>
              <a:rPr lang="en-US" dirty="0">
                <a:latin typeface="Abadi" panose="020F0502020204030204" pitchFamily="34" charset="0"/>
              </a:rPr>
              <a:t>, or </a:t>
            </a:r>
            <a:r>
              <a:rPr lang="en-US" dirty="0" err="1">
                <a:latin typeface="Abadi" panose="020F0502020204030204" pitchFamily="34" charset="0"/>
              </a:rPr>
              <a:t>DistilBERT</a:t>
            </a:r>
            <a:r>
              <a:rPr lang="en-US" dirty="0">
                <a:latin typeface="Abadi" panose="020F0502020204030204" pitchFamily="34" charset="0"/>
              </a:rPr>
              <a:t> could offer much more accurate sentiment detection and even pick up complex cues like sarcasm or mixed intent.</a:t>
            </a:r>
          </a:p>
          <a:p>
            <a:pPr marL="10287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badi" panose="020F0502020204030204" pitchFamily="34" charset="0"/>
              </a:rPr>
              <a:t>Add support for multiple languages:</a:t>
            </a:r>
            <a:r>
              <a:rPr lang="en-US" dirty="0">
                <a:latin typeface="Abadi" panose="020F0502020204030204" pitchFamily="34" charset="0"/>
              </a:rPr>
              <a:t> This would allow the system to work with global customer bases and analyze reviews in languages other than English</a:t>
            </a:r>
          </a:p>
          <a:p>
            <a:pPr marL="10287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badi" panose="020F0502020204030204" pitchFamily="34" charset="0"/>
              </a:rPr>
              <a:t>Enable real-time monitoring dashboards:</a:t>
            </a:r>
            <a:r>
              <a:rPr lang="en-US" dirty="0">
                <a:latin typeface="Abadi" panose="020F0502020204030204" pitchFamily="34" charset="0"/>
              </a:rPr>
              <a:t> Connecting the analysis results to tools like Power BI or Tableau could help businesses continuously track churn risk and respond instantly to new trends</a:t>
            </a:r>
            <a:r>
              <a:rPr lang="en-US" dirty="0"/>
              <a:t>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4571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D0370-A139-D927-8978-05847C0FC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0D2BEA-CCF3-9331-31C2-CF97CCD2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56" y="26040"/>
            <a:ext cx="5181600" cy="1281773"/>
          </a:xfrm>
        </p:spPr>
        <p:txBody>
          <a:bodyPr>
            <a:no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0384A5-ABA3-D14A-2FD0-9B0FE2A60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F01029-DB38-1947-D1E8-F8404768A4E0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20861" y="1773487"/>
            <a:ext cx="11179526" cy="429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800" dirty="0"/>
              <a:t>Verbeke, Wouter, et al. "Predictive Modeling with Big Data: Is Bigger Really Better?" </a:t>
            </a:r>
            <a:r>
              <a:rPr lang="en-US" sz="1800" i="1" dirty="0"/>
              <a:t>Big Data</a:t>
            </a:r>
            <a:r>
              <a:rPr lang="en-US" sz="1800" dirty="0"/>
              <a:t>, vol. 2, no. 2, 2014, pp. 105–113.</a:t>
            </a:r>
          </a:p>
          <a:p>
            <a:pPr>
              <a:buNone/>
            </a:pPr>
            <a:r>
              <a:rPr lang="en-US" sz="1800" dirty="0"/>
              <a:t>Pang, Bo, and Lillian Lee. "Opinion Mining and Sentiment Analysis." </a:t>
            </a:r>
            <a:r>
              <a:rPr lang="en-US" sz="1800" i="1" dirty="0"/>
              <a:t>Foundations and Trends in Information Retrieval</a:t>
            </a:r>
            <a:r>
              <a:rPr lang="en-US" sz="1800" dirty="0"/>
              <a:t>, vol. 2, no. 1-2, 2008, pp. 1–135.</a:t>
            </a:r>
          </a:p>
          <a:p>
            <a:pPr>
              <a:buNone/>
            </a:pPr>
            <a:r>
              <a:rPr lang="en-US" sz="1800" dirty="0"/>
              <a:t>Zhang, Xiaoyan, et al. "A Deep Learning-Based Approach for Customer Churn Prediction Based on Customer Reviews." </a:t>
            </a:r>
            <a:r>
              <a:rPr lang="en-US" sz="1800" i="1" dirty="0"/>
              <a:t>IEEE Access</a:t>
            </a:r>
            <a:r>
              <a:rPr lang="en-US" sz="1800" dirty="0"/>
              <a:t>, vol. 8, 2020, pp. 152017–152030.</a:t>
            </a:r>
          </a:p>
          <a:p>
            <a:pPr>
              <a:buNone/>
            </a:pPr>
            <a:r>
              <a:rPr lang="en-US" sz="1800" dirty="0"/>
              <a:t>Ghosh, Rahul, et al. "Customer Feedback Analytics Using Text Mining and Sentiment Analysis: An Application to the Indian Telecom Industry." </a:t>
            </a:r>
            <a:r>
              <a:rPr lang="en-US" sz="1800" i="1" dirty="0"/>
              <a:t>Journal of Retailing and Consumer Services</a:t>
            </a:r>
            <a:r>
              <a:rPr lang="en-US" sz="1800" dirty="0"/>
              <a:t>, vol. 57, 2020, article 102220.</a:t>
            </a:r>
          </a:p>
          <a:p>
            <a:r>
              <a:rPr lang="en-US" sz="1800" dirty="0"/>
              <a:t>Jindal, Nitin, and Bing Liu. "Opinion Spam and Analysis." </a:t>
            </a:r>
            <a:r>
              <a:rPr lang="en-US" sz="1800" i="1" dirty="0"/>
              <a:t>Proceedings of the 2008 International Conference on Web Search and Data Mining (WSDM)</a:t>
            </a:r>
            <a:r>
              <a:rPr lang="en-US" sz="1800" dirty="0"/>
              <a:t>, ACM, 2008.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759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3FFAB-9067-D15B-F9EE-20450AFE6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D77852-6004-5A36-A002-1D28326C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56" y="26040"/>
            <a:ext cx="5181600" cy="1281773"/>
          </a:xfrm>
        </p:spPr>
        <p:txBody>
          <a:bodyPr>
            <a:no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941342-B1A6-5309-3FD1-47A6E8793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6759AB-9288-CAA3-B363-2E7F3F6F104C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20861" y="1256936"/>
            <a:ext cx="11179526" cy="533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800" dirty="0"/>
              <a:t>Văduva, Alin-Gabriel, Simona-Vasilica Oprea, and Dragoș-Cătălin Barbu. "Understanding Customers' Opinion Using Web Scraping and Natural Language Processing." </a:t>
            </a:r>
            <a:r>
              <a:rPr lang="en-US" sz="1800" i="1" dirty="0"/>
              <a:t>Ovidius University Annals, Economic Sciences Series</a:t>
            </a:r>
            <a:r>
              <a:rPr lang="en-US" sz="1800" dirty="0"/>
              <a:t>, vol. 23, no. 1, 2023, pp. 537–544. ResearchGate.</a:t>
            </a:r>
          </a:p>
          <a:p>
            <a:pPr>
              <a:buNone/>
            </a:pPr>
            <a:r>
              <a:rPr lang="en-US" sz="1800" dirty="0"/>
              <a:t>Li, Ang, et al. "Utilizing Data Science and AI for Customer Churn Prediction in Marketing." </a:t>
            </a:r>
            <a:r>
              <a:rPr lang="en-US" sz="1800" i="1" dirty="0"/>
              <a:t>Journal of Telecommunications and the Digital Economy</a:t>
            </a:r>
            <a:r>
              <a:rPr lang="en-US" sz="1800" dirty="0"/>
              <a:t>, vol. 4, no. 5, 2024, pp. 1–15. Century Science Publishing.</a:t>
            </a:r>
          </a:p>
          <a:p>
            <a:pPr>
              <a:buNone/>
            </a:pPr>
            <a:r>
              <a:rPr lang="en-US" sz="1800" dirty="0"/>
              <a:t>Wu, </a:t>
            </a:r>
            <a:r>
              <a:rPr lang="en-US" sz="1800" dirty="0" err="1"/>
              <a:t>Qianye</a:t>
            </a:r>
            <a:r>
              <a:rPr lang="en-US" sz="1800" dirty="0"/>
              <a:t>, </a:t>
            </a:r>
            <a:r>
              <a:rPr lang="en-US" sz="1800" dirty="0" err="1"/>
              <a:t>Chengxuan</a:t>
            </a:r>
            <a:r>
              <a:rPr lang="en-US" sz="1800" dirty="0"/>
              <a:t> Xia, and </a:t>
            </a:r>
            <a:r>
              <a:rPr lang="en-US" sz="1800" dirty="0" err="1"/>
              <a:t>Sixuan</a:t>
            </a:r>
            <a:r>
              <a:rPr lang="en-US" sz="1800" dirty="0"/>
              <a:t> Tian. "AI-Driven Sentiment Analytics: Unlocking Business Value in the E-Commerce Landscape." </a:t>
            </a:r>
            <a:r>
              <a:rPr lang="en-US" sz="1800" i="1" dirty="0" err="1"/>
              <a:t>arXiv</a:t>
            </a:r>
            <a:r>
              <a:rPr lang="en-US" sz="1800" i="1" dirty="0"/>
              <a:t> preprint</a:t>
            </a:r>
            <a:r>
              <a:rPr lang="en-US" sz="1800" dirty="0"/>
              <a:t>, arXiv:2504.08738, Mar. 2025.</a:t>
            </a:r>
          </a:p>
          <a:p>
            <a:pPr>
              <a:buNone/>
            </a:pPr>
            <a:r>
              <a:rPr lang="en-US" sz="1800" dirty="0" err="1"/>
              <a:t>Pangarego</a:t>
            </a:r>
            <a:r>
              <a:rPr lang="en-US" sz="1800" dirty="0"/>
              <a:t>, R. "Case Study: E-Commerce Customer Churn Analysis and Prediction Using Python." </a:t>
            </a:r>
            <a:r>
              <a:rPr lang="en-US" sz="1800" i="1" dirty="0"/>
              <a:t>Medium</a:t>
            </a:r>
            <a:r>
              <a:rPr lang="en-US" sz="1800" dirty="0"/>
              <a:t>, 2023.</a:t>
            </a:r>
          </a:p>
          <a:p>
            <a:pPr>
              <a:buNone/>
            </a:pPr>
            <a:r>
              <a:rPr lang="en-US" sz="1800" dirty="0" err="1"/>
              <a:t>PromptCloud</a:t>
            </a:r>
            <a:r>
              <a:rPr lang="en-US" sz="1800" dirty="0"/>
              <a:t>. "E-Commerce Sentiment Analysis: Web Scraping for Reviews and Ratings." </a:t>
            </a:r>
            <a:r>
              <a:rPr lang="en-US" sz="1800" i="1" dirty="0" err="1"/>
              <a:t>PromptCloud</a:t>
            </a:r>
            <a:r>
              <a:rPr lang="en-US" sz="1800" i="1" dirty="0"/>
              <a:t> Blog</a:t>
            </a:r>
            <a:r>
              <a:rPr lang="en-US" sz="1800" dirty="0"/>
              <a:t>, 2023.</a:t>
            </a:r>
          </a:p>
          <a:p>
            <a:r>
              <a:rPr lang="en-US" sz="1800" dirty="0"/>
              <a:t>Khattak, Asad, et al. "Customer Churn Prediction Using Composite Deep Learning Technique." </a:t>
            </a:r>
            <a:r>
              <a:rPr lang="en-US" sz="1800" i="1" dirty="0"/>
              <a:t>Scientific Reports</a:t>
            </a:r>
            <a:r>
              <a:rPr lang="en-US" sz="1800" dirty="0"/>
              <a:t>, vol. 13, no. 1, 2023, article 17294. </a:t>
            </a:r>
            <a:r>
              <a:rPr lang="en-US" sz="1800" i="1" dirty="0"/>
              <a:t>Nature</a:t>
            </a:r>
            <a:r>
              <a:rPr lang="en-US" sz="1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5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7967475" y="2363061"/>
            <a:ext cx="2449514" cy="3242034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00B0C1AF-DF83-B394-B664-58D9B3D70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6" name="Picture 5" descr="A close-up of a thank you note&#10;&#10;Description automatically generated">
            <a:extLst>
              <a:ext uri="{FF2B5EF4-FFF2-40B4-BE49-F238E27FC236}">
                <a16:creationId xmlns:a16="http://schemas.microsoft.com/office/drawing/2014/main" id="{7054ADDC-CA5A-D604-FD16-3DD21E46E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25039" y="362567"/>
            <a:ext cx="7135609" cy="468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485"/>
            <a:ext cx="4473678" cy="599767"/>
          </a:xfrm>
        </p:spPr>
        <p:txBody>
          <a:bodyPr/>
          <a:lstStyle/>
          <a:p>
            <a:r>
              <a:rPr lang="en-US" dirty="0"/>
              <a:t> Problem Statement: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17AD7E4-E5C9-EC21-DEE9-8B9EBB17E904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146815" y="931585"/>
            <a:ext cx="11858372" cy="499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" pitchFamily="2" charset="0"/>
              </a:rPr>
              <a:t>Customer churn is a </a:t>
            </a:r>
            <a:r>
              <a:rPr lang="en-US" altLang="en-US" sz="1800" dirty="0">
                <a:latin typeface="Tenorite" pitchFamily="2" charset="0"/>
              </a:rPr>
              <a:t>m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" pitchFamily="2" charset="0"/>
              </a:rPr>
              <a:t>ajor business problem.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" pitchFamily="2" charset="0"/>
              </a:rPr>
              <a:t>Traditional churn prediction relies on structured data like customer age, location, purchase history</a:t>
            </a:r>
            <a:r>
              <a:rPr lang="en-US" altLang="en-US" sz="1800" dirty="0">
                <a:latin typeface="Tenorite" pitchFamily="2" charset="0"/>
              </a:rPr>
              <a:t>.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" pitchFamily="2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" pitchFamily="2" charset="0"/>
              </a:rPr>
              <a:t>Our approach: Using </a:t>
            </a:r>
            <a:r>
              <a:rPr lang="en-US" altLang="en-US" sz="1800" dirty="0">
                <a:latin typeface="Tenorite" pitchFamily="2" charset="0"/>
              </a:rPr>
              <a:t>un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" pitchFamily="2" charset="0"/>
              </a:rPr>
              <a:t>structured customer reviews as a powerful additional signal.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" pitchFamily="2" charset="0"/>
              </a:rPr>
              <a:t>Aim: Automate churn prediction from reviews using Natural Language Processing (NLP) + Machine Learning (ML) in an end-to-end pipeline.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" pitchFamily="2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" pitchFamily="2" charset="0"/>
              </a:rPr>
              <a:t>Dataset: Trustpilot reviews from Flipkart, Amazon</a:t>
            </a:r>
            <a:r>
              <a:rPr lang="en-US" altLang="en-US" sz="1800" dirty="0">
                <a:latin typeface="Tenorite" pitchFamily="2" charset="0"/>
              </a:rPr>
              <a:t> </a:t>
            </a:r>
            <a:r>
              <a:rPr lang="en-US" altLang="en-US" sz="1800" dirty="0" err="1">
                <a:latin typeface="Tenorite" pitchFamily="2" charset="0"/>
              </a:rPr>
              <a:t>etc</a:t>
            </a:r>
            <a:endParaRPr lang="en-US" altLang="en-US" sz="1800" dirty="0">
              <a:latin typeface="Tenorite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Tenorite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" pitchFamily="2" charset="0"/>
              </a:rPr>
              <a:t>Project overview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Developed an end-to-end system to predict customer churn using real-time product reviews</a:t>
            </a:r>
            <a:endParaRPr lang="en-US" dirty="0">
              <a:latin typeface="Tenorite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" pitchFamily="2" charset="0"/>
              </a:rPr>
              <a:t>Reviews are scraped from </a:t>
            </a:r>
            <a:r>
              <a:rPr kumimoji="0" lang="en-US" altLang="en-US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enorite" pitchFamily="2" charset="0"/>
              </a:rPr>
              <a:t>trustpilot</a:t>
            </a:r>
            <a:endParaRPr kumimoji="0" lang="en-US" altLang="en-US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Tenorite" pitchFamily="2" charset="0"/>
              </a:rPr>
              <a:t> </a:t>
            </a:r>
            <a:r>
              <a:rPr lang="en-US" dirty="0"/>
              <a:t>Integrated pipeline: Data scraping → Cleaning → Sentiment analysis → Model training → Reporting</a:t>
            </a:r>
            <a:endParaRPr kumimoji="0" lang="en-US" altLang="en-US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norite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C8728-130A-63DC-68D8-1148392AF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F31AB-EA1B-78C7-8912-6C4B63E41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37CEE3-B1C6-E3E1-7158-1264BB81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39716" cy="1010653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Exploratory Data Analysis - Dataset + Cleaning: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B5C8A-797B-4ADF-B6DF-0E588CB99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D4D03C-DAA9-2C27-24DB-06EF583A5F84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161741" y="752227"/>
            <a:ext cx="6096000" cy="635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Total reviews scraped: ~20,000 reviews across Flipkart, Amazon, </a:t>
            </a:r>
            <a:r>
              <a:rPr lang="en-US" sz="1800" dirty="0" err="1"/>
              <a:t>Meesho</a:t>
            </a:r>
            <a:r>
              <a:rPr lang="en-US" sz="1800" dirty="0"/>
              <a:t>, Myntra</a:t>
            </a:r>
          </a:p>
          <a:p>
            <a:pPr>
              <a:buNone/>
            </a:pPr>
            <a:r>
              <a:rPr lang="en-US" sz="1800" dirty="0"/>
              <a:t>Data collection libraries: requests, </a:t>
            </a:r>
            <a:r>
              <a:rPr lang="en-US" sz="1800" dirty="0" err="1"/>
              <a:t>BeautifulSoup</a:t>
            </a:r>
            <a:endParaRPr lang="en-US" sz="1800" dirty="0"/>
          </a:p>
          <a:p>
            <a:r>
              <a:rPr lang="en-US" sz="1800" dirty="0"/>
              <a:t>Data cleaning steps: removed HTML tags, special characters, </a:t>
            </a:r>
            <a:r>
              <a:rPr lang="en-US" sz="1800" dirty="0" err="1"/>
              <a:t>stopwords</a:t>
            </a:r>
            <a:r>
              <a:rPr lang="en-US" sz="1800" dirty="0"/>
              <a:t> (</a:t>
            </a:r>
            <a:r>
              <a:rPr lang="en-US" sz="1800" dirty="0" err="1"/>
              <a:t>nltk</a:t>
            </a:r>
            <a:r>
              <a:rPr lang="en-US" sz="1800" dirty="0"/>
              <a:t>), deduplicated reviews</a:t>
            </a:r>
          </a:p>
          <a:p>
            <a:pPr>
              <a:buNone/>
            </a:pPr>
            <a:r>
              <a:rPr lang="en-US" sz="1600" b="1" dirty="0"/>
              <a:t>Churn Labeling Criteria: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Reviews with </a:t>
            </a:r>
            <a:r>
              <a:rPr lang="en-US" sz="1600" b="1" dirty="0"/>
              <a:t>≤2 stars → labeled Churn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Reviews with </a:t>
            </a:r>
            <a:r>
              <a:rPr lang="en-US" sz="1600" b="1" dirty="0"/>
              <a:t>≥3 stars → labeled Retained</a:t>
            </a:r>
            <a:endParaRPr lang="en-US" sz="1600" dirty="0"/>
          </a:p>
          <a:p>
            <a:pPr>
              <a:buNone/>
            </a:pPr>
            <a:r>
              <a:rPr lang="en-US" sz="1800" b="1" dirty="0"/>
              <a:t>Model Success Rates (Best Random Forest Results):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Amazon - Fashion → F1 Score: 1.00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Myntra - Electronics → F1 Score: 0.91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Flipkart - Electronics → F1 Score: 0.89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Meesho</a:t>
            </a:r>
            <a:r>
              <a:rPr lang="en-US" sz="1800" dirty="0"/>
              <a:t> - Fashion → F1 Score: 0.85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915C4-5360-4231-7ADC-BB0D6773D40E}"/>
              </a:ext>
            </a:extLst>
          </p:cNvPr>
          <p:cNvSpPr txBox="1"/>
          <p:nvPr/>
        </p:nvSpPr>
        <p:spPr>
          <a:xfrm>
            <a:off x="6538452" y="1091381"/>
            <a:ext cx="5201264" cy="4615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Flipkart:</a:t>
            </a:r>
            <a:r>
              <a:rPr lang="en-US" sz="1800" dirty="0"/>
              <a:t> 78% Positive, 22% Negative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Myntra:</a:t>
            </a:r>
            <a:r>
              <a:rPr lang="en-US" sz="1800" dirty="0"/>
              <a:t> 35% Positive, 65% Negative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Amazon:</a:t>
            </a:r>
            <a:r>
              <a:rPr lang="en-US" sz="1800" dirty="0"/>
              <a:t> 85% Positive, 15% Negative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/>
              <a:t>Additional EDA Findings:</a:t>
            </a:r>
            <a:endParaRPr lang="en-US" sz="1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Most common complaint words: </a:t>
            </a:r>
            <a:r>
              <a:rPr lang="en-US" sz="1800" b="1" dirty="0"/>
              <a:t>refund, delay, fake, scam, worst</a:t>
            </a:r>
            <a:endParaRPr lang="en-US" sz="1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Peak review volume</a:t>
            </a:r>
            <a:r>
              <a:rPr lang="en-US" sz="1800" dirty="0"/>
              <a:t> during Diwali and Big Billion Days sales (2x normal reviews)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Myntra</a:t>
            </a:r>
            <a:r>
              <a:rPr lang="en-US" sz="1800" dirty="0"/>
              <a:t> had highest churn risk overall (~30% churn prediction rate)</a:t>
            </a:r>
          </a:p>
        </p:txBody>
      </p:sp>
    </p:spTree>
    <p:extLst>
      <p:ext uri="{BB962C8B-B14F-4D97-AF65-F5344CB8AC3E}">
        <p14:creationId xmlns:p14="http://schemas.microsoft.com/office/powerpoint/2010/main" val="83812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9484-8C7D-7564-DA67-7EF4480D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7855974" cy="1110144"/>
          </a:xfrm>
        </p:spPr>
        <p:txBody>
          <a:bodyPr>
            <a:normAutofit/>
          </a:bodyPr>
          <a:lstStyle/>
          <a:p>
            <a:r>
              <a:rPr lang="en-US" sz="3200" b="1" dirty="0"/>
              <a:t>Sentiment Analysis (VADER results):</a:t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02A80-5B7B-E1C0-6935-5EB3033266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4154" y="1170039"/>
            <a:ext cx="5515897" cy="48037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3353A-EA25-CD74-9457-7B96147C0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graph of orange bars with black text">
            <a:extLst>
              <a:ext uri="{FF2B5EF4-FFF2-40B4-BE49-F238E27FC236}">
                <a16:creationId xmlns:a16="http://schemas.microsoft.com/office/drawing/2014/main" id="{4730D28F-E155-320B-730B-BDA1277B6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0" y="1600196"/>
            <a:ext cx="5102942" cy="365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252BF5-0D46-767F-88AE-95766E101001}"/>
              </a:ext>
            </a:extLst>
          </p:cNvPr>
          <p:cNvSpPr txBox="1"/>
          <p:nvPr/>
        </p:nvSpPr>
        <p:spPr>
          <a:xfrm>
            <a:off x="6813755" y="1936955"/>
            <a:ext cx="4670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800" dirty="0"/>
              <a:t> </a:t>
            </a:r>
            <a:r>
              <a:rPr lang="en-US" dirty="0"/>
              <a:t>Most frequent terms: </a:t>
            </a:r>
            <a:r>
              <a:rPr lang="en-US" b="1" dirty="0"/>
              <a:t>customer, delivery, order, service, product</a:t>
            </a:r>
            <a:r>
              <a:rPr lang="en-US" dirty="0"/>
              <a:t> → indicate key focus areas of customer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Negative experience indicators like </a:t>
            </a:r>
            <a:r>
              <a:rPr lang="en-US" b="1" dirty="0"/>
              <a:t>return, refund, time</a:t>
            </a:r>
            <a:r>
              <a:rPr lang="en-US" dirty="0"/>
              <a:t> suggest common complaint themes contributing to churn risk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960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644763-5FC2-CCBB-4BF4-A4EE0F5C44D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/>
          <a:stretch/>
        </p:blipFill>
        <p:spPr>
          <a:xfrm>
            <a:off x="6477958" y="3429000"/>
            <a:ext cx="5486411" cy="3429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C353B9-51AF-C9BD-7358-B3196D85D9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77958" y="226143"/>
            <a:ext cx="5486411" cy="2974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D5F647-8531-92F5-901E-007C8E372BD8}"/>
              </a:ext>
            </a:extLst>
          </p:cNvPr>
          <p:cNvSpPr txBox="1"/>
          <p:nvPr/>
        </p:nvSpPr>
        <p:spPr>
          <a:xfrm>
            <a:off x="776748" y="1052052"/>
            <a:ext cx="471948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/>
              <a:t>Sentiment Over Time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Sentiment scores range from </a:t>
            </a:r>
            <a:r>
              <a:rPr lang="en-US" b="1" dirty="0"/>
              <a:t>-1 (negative) to +1 (positive)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covers </a:t>
            </a:r>
            <a:r>
              <a:rPr lang="en-US" b="1" dirty="0"/>
              <a:t>2015–2025</a:t>
            </a:r>
            <a:r>
              <a:rPr lang="en-US" dirty="0"/>
              <a:t>; dynamic data updates at each run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Major dips seen around </a:t>
            </a:r>
            <a:r>
              <a:rPr lang="en-US" b="1" dirty="0"/>
              <a:t>2018</a:t>
            </a:r>
            <a:r>
              <a:rPr lang="en-US" dirty="0"/>
              <a:t> and </a:t>
            </a:r>
            <a:r>
              <a:rPr lang="en-US" b="1" dirty="0"/>
              <a:t>2023</a:t>
            </a:r>
            <a:r>
              <a:rPr lang="en-US" dirty="0"/>
              <a:t> (possible complaint surges)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sentiment improving by </a:t>
            </a:r>
            <a:r>
              <a:rPr lang="en-US" b="1" dirty="0"/>
              <a:t>2025 (~+0.4)</a:t>
            </a:r>
            <a:endParaRPr lang="en-US" dirty="0"/>
          </a:p>
          <a:p>
            <a:r>
              <a:rPr lang="en-US" dirty="0"/>
              <a:t>	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sz="2400" b="1" dirty="0"/>
              <a:t>Sentiment Distribution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Amazon reviews analyzed: 550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Positive: 260 (47%)</a:t>
            </a:r>
            <a:r>
              <a:rPr lang="en-US" dirty="0"/>
              <a:t> | </a:t>
            </a:r>
            <a:r>
              <a:rPr lang="en-US" b="1" dirty="0"/>
              <a:t>Negative: 220 (40%)</a:t>
            </a:r>
            <a:r>
              <a:rPr lang="en-US" dirty="0"/>
              <a:t> | </a:t>
            </a:r>
            <a:r>
              <a:rPr lang="en-US" b="1" dirty="0"/>
              <a:t>Neutral: 40 (13%)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Indicates generally strong brand satisfaction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Negative reviews used to flag potential churners in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E286B-F9D0-1E84-1579-9DC4931F8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260550-8422-4638-B913-C0DCF04CA00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/>
          <a:stretch/>
        </p:blipFill>
        <p:spPr>
          <a:xfrm>
            <a:off x="6971071" y="0"/>
            <a:ext cx="4761625" cy="3429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902F6-501F-A239-07D9-26E0903EA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5F895F-16B7-3BBB-64C8-E99B8F37B4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64229" y="3723961"/>
            <a:ext cx="4868468" cy="31340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7B44FD-F7A6-6299-81B6-FA73AB8B5C9F}"/>
              </a:ext>
            </a:extLst>
          </p:cNvPr>
          <p:cNvSpPr txBox="1"/>
          <p:nvPr/>
        </p:nvSpPr>
        <p:spPr>
          <a:xfrm>
            <a:off x="459304" y="353961"/>
            <a:ext cx="56366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sz="2400" b="1" dirty="0"/>
              <a:t>Review Volume Over Time 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from </a:t>
            </a:r>
            <a:r>
              <a:rPr lang="en-US" b="1" dirty="0"/>
              <a:t>2015–2025</a:t>
            </a:r>
            <a:r>
              <a:rPr lang="en-US" dirty="0"/>
              <a:t>, dynamically updated on each run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Spikes in review volume seen during </a:t>
            </a:r>
            <a:r>
              <a:rPr lang="en-US" b="1" dirty="0"/>
              <a:t>2020, 2023, 2025</a:t>
            </a:r>
            <a:r>
              <a:rPr lang="en-US" dirty="0"/>
              <a:t> → linked to sale events (e.g., Diwali, Big Billion Days)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 review rate: </a:t>
            </a:r>
            <a:r>
              <a:rPr lang="en-US" b="1" dirty="0"/>
              <a:t>1–2 per day</a:t>
            </a:r>
            <a:r>
              <a:rPr lang="en-US" dirty="0"/>
              <a:t>; peak spikes reached </a:t>
            </a:r>
            <a:r>
              <a:rPr lang="en-US" b="1" dirty="0"/>
              <a:t>3 reviews/day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344D7-16A1-9310-23AA-2B92B2EFAD3E}"/>
              </a:ext>
            </a:extLst>
          </p:cNvPr>
          <p:cNvSpPr txBox="1"/>
          <p:nvPr/>
        </p:nvSpPr>
        <p:spPr>
          <a:xfrm>
            <a:off x="540774" y="3549445"/>
            <a:ext cx="56366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/>
              <a:t>Rating Distribution 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Amazon reviews analyzed: </a:t>
            </a:r>
            <a:r>
              <a:rPr lang="en-US" b="1" dirty="0"/>
              <a:t>550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1-star ratings dominate: 350 reviews (64%)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Remaining spread: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2-star → ~30 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3-star → ~30 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4-star → ~35 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5-star → ~70 reviews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1-star count signals customer dissatisfaction → strong churn predictor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9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F8B3-F3DB-E752-AFF3-D2756924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6"/>
            <a:ext cx="7273637" cy="753320"/>
          </a:xfrm>
        </p:spPr>
        <p:txBody>
          <a:bodyPr>
            <a:normAutofit/>
          </a:bodyPr>
          <a:lstStyle/>
          <a:p>
            <a:r>
              <a:rPr lang="en-US" b="1" dirty="0"/>
              <a:t>Proposed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D92D-FC48-095F-296F-AF6A6B57E0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118446"/>
            <a:ext cx="7273638" cy="535855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dirty="0"/>
              <a:t>Automates churn detection from unstructured review data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Combines review text sentiment and star ratings to predict churn risk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Uses Logistic Regression and Random Forest for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Easy-to-use GUI allows non-technical users to operate the system</a:t>
            </a:r>
          </a:p>
          <a:p>
            <a:pPr marL="0" indent="0"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Benefits: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Helps companies proactively identify unhappy customers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Supports customer service and business teams in retention efforts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Makes churn prediction accessible for small  and mid-sized businesses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7DF41-070F-C5BB-1D83-C5E7E7202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4386BDC-BCD4-00D8-E48C-6F1DB130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3B77D67-6ECE-695D-8B36-1A64F88E7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37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4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F419E-EBCA-A2C8-8079-FDA7084C1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F547-0390-3373-E83E-811A95EC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6"/>
            <a:ext cx="7273637" cy="753320"/>
          </a:xfrm>
        </p:spPr>
        <p:txBody>
          <a:bodyPr>
            <a:normAutofit/>
          </a:bodyPr>
          <a:lstStyle/>
          <a:p>
            <a:r>
              <a:rPr lang="en-US" b="1" dirty="0"/>
              <a:t>Proposed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21A80-7AE3-305B-CF15-C4BF11F3D4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507385"/>
            <a:ext cx="10117395" cy="4969616"/>
          </a:xfrm>
        </p:spPr>
        <p:txBody>
          <a:bodyPr>
            <a:normAutofit/>
          </a:bodyPr>
          <a:lstStyle/>
          <a:p>
            <a:r>
              <a:rPr lang="en-US" dirty="0"/>
              <a:t>Scrape real-time reviews from Trustpilot using Python (requests, </a:t>
            </a:r>
            <a:r>
              <a:rPr lang="en-US" dirty="0" err="1"/>
              <a:t>BeautifulSoup</a:t>
            </a:r>
            <a:r>
              <a:rPr lang="en-US" dirty="0"/>
              <a:t>).</a:t>
            </a:r>
          </a:p>
          <a:p>
            <a:r>
              <a:rPr lang="en-US" dirty="0"/>
              <a:t>Clean and preprocess data: lowercase, remove </a:t>
            </a:r>
            <a:r>
              <a:rPr lang="en-US" dirty="0" err="1"/>
              <a:t>stopwords</a:t>
            </a:r>
            <a:r>
              <a:rPr lang="en-US" dirty="0"/>
              <a:t>/punctuation (NLTK), assign categories via keyword matching.</a:t>
            </a:r>
          </a:p>
          <a:p>
            <a:r>
              <a:rPr lang="en-US" dirty="0"/>
              <a:t>Perform sentiment analysis (</a:t>
            </a:r>
            <a:r>
              <a:rPr lang="en-US" dirty="0" err="1"/>
              <a:t>TextBlob</a:t>
            </a:r>
            <a:r>
              <a:rPr lang="en-US" dirty="0"/>
              <a:t>/VADER) and detect sentiment-rating mismatch to label churn (1) or no-churn (0).</a:t>
            </a:r>
          </a:p>
          <a:p>
            <a:r>
              <a:rPr lang="en-US" dirty="0"/>
              <a:t> Convert text to TF-IDF vectors for machine learning.</a:t>
            </a:r>
          </a:p>
          <a:p>
            <a:r>
              <a:rPr lang="en-US" dirty="0"/>
              <a:t>Train models: Logistic Regression and Random Forest (Scikit-learn).</a:t>
            </a:r>
          </a:p>
          <a:p>
            <a:r>
              <a:rPr lang="en-US" dirty="0"/>
              <a:t>Evaluate performance: Accuracy, Precision, Recall, F1-score + confusion matrix.</a:t>
            </a:r>
          </a:p>
          <a:p>
            <a:r>
              <a:rPr lang="en-US" dirty="0"/>
              <a:t>Generate PDF report automatically with results (FPDF).</a:t>
            </a:r>
          </a:p>
          <a:p>
            <a:r>
              <a:rPr lang="en-US" dirty="0"/>
              <a:t>User-friendly GUI (</a:t>
            </a:r>
            <a:r>
              <a:rPr lang="en-US" dirty="0" err="1"/>
              <a:t>Tkinter</a:t>
            </a:r>
            <a:r>
              <a:rPr lang="en-US" dirty="0"/>
              <a:t>): end-to-end control without writing code.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07CA6-9172-44EC-34F8-63DB538F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9C7ADF35-D684-13D3-5856-95257A3D7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184C165-DC34-44EF-8605-24F5F799A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37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4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276A8-DE6C-A8A6-14EB-702A480E5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D35F-5372-5D52-6774-E337B37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0" y="657229"/>
            <a:ext cx="11498179" cy="31184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Results and Analysis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E737-C270-D807-4793-99A5A53434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906" y="1143000"/>
            <a:ext cx="7505131" cy="5334001"/>
          </a:xfrm>
        </p:spPr>
        <p:txBody>
          <a:bodyPr>
            <a:noAutofit/>
          </a:bodyPr>
          <a:lstStyle/>
          <a:p>
            <a:pPr lvl="1"/>
            <a:r>
              <a:rPr lang="en-US" b="1" dirty="0"/>
              <a:t>   Common Complaints: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Product defects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Delayed deliveries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Refund and return issues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Poor customer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Sample Reviews: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"Item was fake and broken, customer support was useless."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"I placed an order, and it was cancelled twice without explanation."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"Terrible quality and completely different from product images."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"It has been 15 days, still no refund or update on my return."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"Delivery delayed by over a week. Worst experience ever."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2BAD-53D7-044E-FFD3-9790A9F75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A58D168-FF7B-660C-54AC-504CC1C35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1F3936C-4CE8-CFD6-FE9E-C30AC84C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87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052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{A2DF82B2-25B9-4675-9710-7E72EEEB4508}tf22318419_win32</Template>
  <TotalTime>421</TotalTime>
  <Words>1717</Words>
  <Application>Microsoft Office PowerPoint</Application>
  <PresentationFormat>Widescreen</PresentationFormat>
  <Paragraphs>187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Abadi</vt:lpstr>
      <vt:lpstr>Arial</vt:lpstr>
      <vt:lpstr>Calibri</vt:lpstr>
      <vt:lpstr>Tenorite</vt:lpstr>
      <vt:lpstr>Custom</vt:lpstr>
      <vt:lpstr>  Customer Retention analysis Using Real-Time Review Scraping and Machine Learning  </vt:lpstr>
      <vt:lpstr> Problem Statement:</vt:lpstr>
      <vt:lpstr>Exploratory Data Analysis - Dataset + Cleaning:</vt:lpstr>
      <vt:lpstr>Sentiment Analysis (VADER results): </vt:lpstr>
      <vt:lpstr>PowerPoint Presentation</vt:lpstr>
      <vt:lpstr>PowerPoint Presentation</vt:lpstr>
      <vt:lpstr>Proposed Solution:</vt:lpstr>
      <vt:lpstr>Proposed Solution:</vt:lpstr>
      <vt:lpstr>Results and Analysis  </vt:lpstr>
      <vt:lpstr>PowerPoint Presentation</vt:lpstr>
      <vt:lpstr>PowerPoint Presentation</vt:lpstr>
      <vt:lpstr>PowerPoint Presentation</vt:lpstr>
      <vt:lpstr>Conclusion:</vt:lpstr>
      <vt:lpstr>FUTURE WORK: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Nikhitha Reddy</dc:creator>
  <cp:lastModifiedBy>Nikhitha Reddy</cp:lastModifiedBy>
  <cp:revision>5</cp:revision>
  <dcterms:created xsi:type="dcterms:W3CDTF">2025-05-12T04:18:21Z</dcterms:created>
  <dcterms:modified xsi:type="dcterms:W3CDTF">2025-05-12T19:53:03Z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