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1" r:id="rId5"/>
    <p:sldId id="260" r:id="rId6"/>
    <p:sldId id="262" r:id="rId7"/>
    <p:sldId id="261" r:id="rId8"/>
    <p:sldId id="268" r:id="rId9"/>
    <p:sldId id="263" r:id="rId10"/>
    <p:sldId id="270" r:id="rId11"/>
    <p:sldId id="264" r:id="rId12"/>
    <p:sldId id="265" r:id="rId13"/>
    <p:sldId id="266" r:id="rId14"/>
  </p:sldIdLst>
  <p:sldSz cx="9144000" cy="5143500" type="screen16x9"/>
  <p:notesSz cx="6858000" cy="9144000"/>
  <p:embeddedFontLst>
    <p:embeddedFont>
      <p:font typeface="Average" panose="02000503040000020003" pitchFamily="2" charset="77"/>
      <p:regular r:id="rId16"/>
    </p:embeddedFont>
    <p:embeddedFont>
      <p:font typeface="Calibri" panose="020F0502020204030204" pitchFamily="34" charset="0"/>
      <p:regular r:id="rId17"/>
      <p:bold r:id="rId18"/>
      <p:italic r:id="rId19"/>
      <p:boldItalic r:id="rId20"/>
    </p:embeddedFont>
    <p:embeddedFont>
      <p:font typeface="Courier" panose="02070309020205020404" pitchFamily="49" charset="0"/>
      <p:regular r:id="rId21"/>
      <p:bold r:id="rId22"/>
      <p:italic r:id="rId23"/>
      <p:boldItalic r:id="rId24"/>
    </p:embeddedFont>
    <p:embeddedFont>
      <p:font typeface="Oswald" pitchFamily="2"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53" d="100"/>
          <a:sy n="153" d="100"/>
        </p:scale>
        <p:origin x="41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b5f3d8f4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b5f3d8f4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26f309d6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26f309d6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b5e6703b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b5e6703b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26f309d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26f309d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p:nvPr/>
        </p:nvSpPr>
        <p:spPr>
          <a:xfrm>
            <a:off x="-8550" y="235025"/>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3"/>
          <p:cNvSpPr txBox="1">
            <a:spLocks noGrp="1"/>
          </p:cNvSpPr>
          <p:nvPr>
            <p:ph type="title" idx="4294967295"/>
          </p:nvPr>
        </p:nvSpPr>
        <p:spPr>
          <a:xfrm>
            <a:off x="165000" y="401005"/>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500" dirty="0">
              <a:solidFill>
                <a:schemeClr val="lt1"/>
              </a:solidFill>
            </a:endParaRPr>
          </a:p>
          <a:p>
            <a:pPr marL="0" lvl="0" indent="0" algn="ctr" rtl="0">
              <a:spcBef>
                <a:spcPts val="0"/>
              </a:spcBef>
              <a:spcAft>
                <a:spcPts val="0"/>
              </a:spcAft>
              <a:buNone/>
            </a:pPr>
            <a:r>
              <a:rPr lang="en" b="1" dirty="0">
                <a:solidFill>
                  <a:schemeClr val="lt1"/>
                </a:solidFill>
              </a:rPr>
              <a:t>Walmart Sales Demand</a:t>
            </a:r>
            <a:endParaRPr b="1" dirty="0">
              <a:solidFill>
                <a:schemeClr val="lt1"/>
              </a:solidFill>
            </a:endParaRPr>
          </a:p>
        </p:txBody>
      </p:sp>
      <p:sp>
        <p:nvSpPr>
          <p:cNvPr id="61" name="Google Shape;61;p13"/>
          <p:cNvSpPr txBox="1">
            <a:spLocks noGrp="1"/>
          </p:cNvSpPr>
          <p:nvPr>
            <p:ph type="body" idx="4294967295"/>
          </p:nvPr>
        </p:nvSpPr>
        <p:spPr>
          <a:xfrm>
            <a:off x="165000" y="2719625"/>
            <a:ext cx="4407000" cy="2237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500" dirty="0">
              <a:solidFill>
                <a:srgbClr val="FFFFFF"/>
              </a:solidFill>
            </a:endParaRPr>
          </a:p>
          <a:p>
            <a:pPr marL="457200" lvl="0" indent="0" algn="l" rtl="0">
              <a:spcBef>
                <a:spcPts val="0"/>
              </a:spcBef>
              <a:spcAft>
                <a:spcPts val="0"/>
              </a:spcAft>
              <a:buNone/>
            </a:pPr>
            <a:endParaRPr sz="1500" dirty="0">
              <a:solidFill>
                <a:srgbClr val="FFFFFF"/>
              </a:solidFill>
            </a:endParaRPr>
          </a:p>
          <a:p>
            <a:pPr marL="0" lvl="0" indent="0" algn="l" rtl="0">
              <a:spcBef>
                <a:spcPts val="0"/>
              </a:spcBef>
              <a:spcAft>
                <a:spcPts val="1600"/>
              </a:spcAft>
              <a:buNone/>
            </a:pPr>
            <a:endParaRPr sz="1700" dirty="0">
              <a:solidFill>
                <a:schemeClr val="dk1"/>
              </a:solidFill>
            </a:endParaRPr>
          </a:p>
        </p:txBody>
      </p:sp>
      <p:sp>
        <p:nvSpPr>
          <p:cNvPr id="62" name="Google Shape;62;p13"/>
          <p:cNvSpPr txBox="1">
            <a:spLocks noGrp="1"/>
          </p:cNvSpPr>
          <p:nvPr>
            <p:ph type="body" idx="4294967295"/>
          </p:nvPr>
        </p:nvSpPr>
        <p:spPr>
          <a:xfrm>
            <a:off x="4509534" y="2800048"/>
            <a:ext cx="4407000" cy="23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rgbClr val="FFFFFF"/>
              </a:solidFill>
            </a:endParaRPr>
          </a:p>
          <a:p>
            <a:pPr marL="457200" lvl="0" indent="0" algn="l" rtl="0">
              <a:spcBef>
                <a:spcPts val="0"/>
              </a:spcBef>
              <a:spcAft>
                <a:spcPts val="0"/>
              </a:spcAft>
              <a:buNone/>
            </a:pPr>
            <a:r>
              <a:rPr lang="en-US" b="1" i="1" u="sng" dirty="0" err="1">
                <a:solidFill>
                  <a:srgbClr val="FFFFFF"/>
                </a:solidFill>
              </a:rPr>
              <a:t>Pranati</a:t>
            </a:r>
            <a:r>
              <a:rPr lang="en-US" b="1" i="1" u="sng" dirty="0">
                <a:solidFill>
                  <a:srgbClr val="FFFFFF"/>
                </a:solidFill>
              </a:rPr>
              <a:t> Chauhan</a:t>
            </a:r>
            <a:endParaRPr b="1" i="1" u="sng" dirty="0">
              <a:solidFill>
                <a:srgbClr val="FFFFFF"/>
              </a:solidFill>
            </a:endParaRPr>
          </a:p>
          <a:p>
            <a:pPr marL="0" lvl="0" indent="0" algn="l" rtl="0">
              <a:spcBef>
                <a:spcPts val="0"/>
              </a:spcBef>
              <a:spcAft>
                <a:spcPts val="1600"/>
              </a:spcAft>
              <a:buNone/>
            </a:pPr>
            <a:endParaRPr sz="17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6D7D-57B9-5FBA-4130-1544B93C054A}"/>
              </a:ext>
            </a:extLst>
          </p:cNvPr>
          <p:cNvSpPr>
            <a:spLocks noGrp="1"/>
          </p:cNvSpPr>
          <p:nvPr>
            <p:ph type="title"/>
          </p:nvPr>
        </p:nvSpPr>
        <p:spPr>
          <a:xfrm>
            <a:off x="311700" y="132605"/>
            <a:ext cx="8520600" cy="572700"/>
          </a:xfrm>
        </p:spPr>
        <p:txBody>
          <a:bodyPr/>
          <a:lstStyle/>
          <a:p>
            <a:pPr algn="ctr"/>
            <a:r>
              <a:rPr lang="en" sz="3200" dirty="0"/>
              <a:t>Results of Various Models</a:t>
            </a:r>
            <a:endParaRPr lang="en-IN" dirty="0"/>
          </a:p>
        </p:txBody>
      </p:sp>
      <p:sp>
        <p:nvSpPr>
          <p:cNvPr id="3" name="Text Placeholder 2">
            <a:extLst>
              <a:ext uri="{FF2B5EF4-FFF2-40B4-BE49-F238E27FC236}">
                <a16:creationId xmlns:a16="http://schemas.microsoft.com/office/drawing/2014/main" id="{5481B6EF-3DC1-207A-8A14-3EA719B8B712}"/>
              </a:ext>
            </a:extLst>
          </p:cNvPr>
          <p:cNvSpPr>
            <a:spLocks noGrp="1"/>
          </p:cNvSpPr>
          <p:nvPr>
            <p:ph type="body" idx="1"/>
          </p:nvPr>
        </p:nvSpPr>
        <p:spPr>
          <a:xfrm>
            <a:off x="106680" y="612089"/>
            <a:ext cx="4343400" cy="4147345"/>
          </a:xfrm>
        </p:spPr>
        <p:txBody>
          <a:bodyPr/>
          <a:lstStyle/>
          <a:p>
            <a:pPr marL="114300" indent="0">
              <a:buNone/>
            </a:pPr>
            <a:r>
              <a:rPr lang="en-US" sz="1600" b="1" u="sng" dirty="0">
                <a:latin typeface="Courier New" panose="02070309020205020404" pitchFamily="49" charset="0"/>
                <a:cs typeface="Courier New" panose="02070309020205020404" pitchFamily="49" charset="0"/>
              </a:rPr>
              <a:t>Ridge</a:t>
            </a:r>
          </a:p>
          <a:p>
            <a:endParaRPr lang="en-US" sz="1000" dirty="0">
              <a:latin typeface="Courier New" panose="02070309020205020404" pitchFamily="49" charset="0"/>
              <a:cs typeface="Courier New" panose="02070309020205020404" pitchFamily="49" charset="0"/>
            </a:endParaRPr>
          </a:p>
          <a:p>
            <a:pPr marL="114300" indent="0">
              <a:buNone/>
            </a:pPr>
            <a:r>
              <a:rPr lang="en-US" sz="1200" dirty="0">
                <a:solidFill>
                  <a:schemeClr val="dk1"/>
                </a:solidFill>
                <a:sym typeface="Arial"/>
              </a:rPr>
              <a:t>Train R2 Score: 0.14</a:t>
            </a:r>
          </a:p>
          <a:p>
            <a:pPr marL="114300" indent="0">
              <a:buNone/>
            </a:pPr>
            <a:r>
              <a:rPr lang="en-US" sz="1200" dirty="0">
                <a:solidFill>
                  <a:schemeClr val="dk1"/>
                </a:solidFill>
                <a:sym typeface="Arial"/>
              </a:rPr>
              <a:t>Test R2 Score: 0.15</a:t>
            </a:r>
          </a:p>
          <a:p>
            <a:pPr marL="114300" indent="0">
              <a:buNone/>
            </a:pPr>
            <a:r>
              <a:rPr lang="en-US" sz="1200" dirty="0">
                <a:solidFill>
                  <a:schemeClr val="dk1"/>
                </a:solidFill>
                <a:sym typeface="Arial"/>
              </a:rPr>
              <a:t>Mean Squared Error: 272292659924.02</a:t>
            </a:r>
          </a:p>
          <a:p>
            <a:pPr marL="114300" indent="0">
              <a:buNone/>
            </a:pPr>
            <a:r>
              <a:rPr lang="en-US" sz="1200" dirty="0">
                <a:solidFill>
                  <a:schemeClr val="dk1"/>
                </a:solidFill>
                <a:sym typeface="Arial"/>
              </a:rPr>
              <a:t>Mean Absolute Error: 430580.46</a:t>
            </a:r>
          </a:p>
          <a:p>
            <a:pPr marL="114300" indent="0">
              <a:buNone/>
            </a:pPr>
            <a:r>
              <a:rPr lang="en-US" sz="1200" dirty="0">
                <a:solidFill>
                  <a:schemeClr val="dk1"/>
                </a:solidFill>
                <a:sym typeface="Arial"/>
              </a:rPr>
              <a:t>The accuracy is: 14.8%</a:t>
            </a:r>
          </a:p>
          <a:p>
            <a:pPr marL="114300" indent="0">
              <a:buNone/>
            </a:pPr>
            <a:r>
              <a:rPr lang="en-US" sz="1200" dirty="0">
                <a:solidFill>
                  <a:schemeClr val="dk1"/>
                </a:solidFill>
                <a:sym typeface="Arial"/>
              </a:rPr>
              <a:t>Intercept : 1041304.8974000887</a:t>
            </a:r>
          </a:p>
          <a:p>
            <a:pPr marL="114300" indent="0">
              <a:buNone/>
            </a:pPr>
            <a:r>
              <a:rPr lang="en-US" sz="1200" dirty="0">
                <a:solidFill>
                  <a:schemeClr val="dk1"/>
                </a:solidFill>
                <a:sym typeface="Arial"/>
              </a:rPr>
              <a:t>Coefficients : array([-194008.85221468,  -12945.03841713,   -3974.93336676,</a:t>
            </a:r>
          </a:p>
          <a:p>
            <a:pPr marL="114300" indent="0">
              <a:buNone/>
            </a:pPr>
            <a:r>
              <a:rPr lang="en-US" sz="1200" dirty="0">
                <a:solidFill>
                  <a:schemeClr val="dk1"/>
                </a:solidFill>
                <a:sym typeface="Arial"/>
              </a:rPr>
              <a:t>        -92636.22243284,  -46994.05790762])</a:t>
            </a:r>
          </a:p>
          <a:p>
            <a:pPr marL="114300" indent="0">
              <a:buNone/>
            </a:pPr>
            <a:endParaRPr lang="en-US" sz="1400" dirty="0">
              <a:solidFill>
                <a:schemeClr val="dk1"/>
              </a:solidFill>
              <a:sym typeface="Arial"/>
            </a:endParaRPr>
          </a:p>
          <a:p>
            <a:pPr marL="114300" indent="0">
              <a:buNone/>
            </a:pPr>
            <a:r>
              <a:rPr lang="en-IN" sz="1400" dirty="0" err="1">
                <a:solidFill>
                  <a:schemeClr val="dk1"/>
                </a:solidFill>
              </a:rPr>
              <a:t>ElasticNet</a:t>
            </a:r>
            <a:endParaRPr lang="en-IN" sz="1400" dirty="0">
              <a:solidFill>
                <a:schemeClr val="dk1"/>
              </a:solidFill>
            </a:endParaRPr>
          </a:p>
          <a:p>
            <a:pPr marL="114300" indent="0">
              <a:buNone/>
            </a:pPr>
            <a:endParaRPr lang="en-IN" sz="1400" dirty="0">
              <a:solidFill>
                <a:schemeClr val="dk1"/>
              </a:solidFill>
            </a:endParaRPr>
          </a:p>
          <a:p>
            <a:pPr marL="114300" indent="0">
              <a:buNone/>
            </a:pPr>
            <a:r>
              <a:rPr lang="en-IN" sz="1200" dirty="0">
                <a:solidFill>
                  <a:schemeClr val="dk1"/>
                </a:solidFill>
              </a:rPr>
              <a:t>Training score:  0.1361822381105161</a:t>
            </a:r>
          </a:p>
          <a:p>
            <a:pPr marL="114300" indent="0">
              <a:buNone/>
            </a:pPr>
            <a:r>
              <a:rPr lang="en-IN" sz="1200" dirty="0">
                <a:solidFill>
                  <a:schemeClr val="dk1"/>
                </a:solidFill>
              </a:rPr>
              <a:t>Test score:  0.14833785312631553</a:t>
            </a:r>
          </a:p>
          <a:p>
            <a:pPr marL="114300" indent="0">
              <a:buNone/>
            </a:pPr>
            <a:r>
              <a:rPr lang="en-IN" sz="1200" dirty="0">
                <a:solidFill>
                  <a:schemeClr val="dk1"/>
                </a:solidFill>
              </a:rPr>
              <a:t>Coefficients :array([-193949.59458768,  -12950.92394176,   -3967.89624068,</a:t>
            </a:r>
          </a:p>
          <a:p>
            <a:pPr marL="114300" indent="0">
              <a:buNone/>
            </a:pPr>
            <a:r>
              <a:rPr lang="en-IN" sz="1200" dirty="0">
                <a:solidFill>
                  <a:schemeClr val="dk1"/>
                </a:solidFill>
              </a:rPr>
              <a:t>        -92592.16777493,  -46980.1618084 ])</a:t>
            </a:r>
          </a:p>
          <a:p>
            <a:pPr marL="114300" indent="0">
              <a:buNone/>
            </a:pPr>
            <a:r>
              <a:rPr lang="en-IN" sz="1200" dirty="0">
                <a:solidFill>
                  <a:schemeClr val="dk1"/>
                </a:solidFill>
              </a:rPr>
              <a:t>Train-Validation Split : 60:40 </a:t>
            </a:r>
          </a:p>
          <a:p>
            <a:pPr marL="114300" indent="0">
              <a:buNone/>
            </a:pPr>
            <a:endParaRPr lang="en-US" sz="10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286F3B5B-9220-CFAD-92CE-5FFB731FCC5A}"/>
              </a:ext>
            </a:extLst>
          </p:cNvPr>
          <p:cNvSpPr txBox="1"/>
          <p:nvPr/>
        </p:nvSpPr>
        <p:spPr>
          <a:xfrm>
            <a:off x="4344120" y="705305"/>
            <a:ext cx="4815840" cy="6007799"/>
          </a:xfrm>
          <a:prstGeom prst="rect">
            <a:avLst/>
          </a:prstGeom>
          <a:noFill/>
        </p:spPr>
        <p:txBody>
          <a:bodyPr wrap="square">
            <a:spAutoFit/>
          </a:bodyPr>
          <a:lstStyle/>
          <a:p>
            <a:pPr marL="114300" indent="0">
              <a:buNone/>
            </a:pPr>
            <a:endParaRPr lang="en-US" sz="1000" dirty="0">
              <a:latin typeface="Courier New" panose="02070309020205020404" pitchFamily="49" charset="0"/>
              <a:cs typeface="Courier New" panose="02070309020205020404" pitchFamily="49" charset="0"/>
            </a:endParaRPr>
          </a:p>
          <a:p>
            <a:pPr marL="114300" indent="0">
              <a:buNone/>
            </a:pPr>
            <a:r>
              <a:rPr lang="en-US" sz="1600" b="1" u="sng" dirty="0">
                <a:solidFill>
                  <a:schemeClr val="accent3"/>
                </a:solidFill>
                <a:latin typeface="Courier New" panose="02070309020205020404" pitchFamily="49" charset="0"/>
                <a:cs typeface="Courier New" panose="02070309020205020404" pitchFamily="49" charset="0"/>
                <a:sym typeface="Average"/>
              </a:rPr>
              <a:t>Lasso</a:t>
            </a:r>
          </a:p>
          <a:p>
            <a:pPr marL="114300" indent="0">
              <a:buNone/>
            </a:pPr>
            <a:endParaRPr lang="en-US" sz="1000" dirty="0">
              <a:latin typeface="Courier New" panose="02070309020205020404" pitchFamily="49" charset="0"/>
              <a:cs typeface="Courier New" panose="02070309020205020404" pitchFamily="49" charset="0"/>
            </a:endParaRPr>
          </a:p>
          <a:p>
            <a:pPr marL="114300">
              <a:lnSpc>
                <a:spcPct val="115000"/>
              </a:lnSpc>
              <a:buClr>
                <a:schemeClr val="accent3"/>
              </a:buClr>
              <a:buSzPts val="1800"/>
            </a:pPr>
            <a:r>
              <a:rPr lang="en-US" sz="1200" dirty="0">
                <a:solidFill>
                  <a:schemeClr val="dk1"/>
                </a:solidFill>
                <a:latin typeface="Average"/>
                <a:sym typeface="Average"/>
              </a:rPr>
              <a:t>Train R2 Score: 0.14</a:t>
            </a:r>
          </a:p>
          <a:p>
            <a:pPr marL="114300">
              <a:lnSpc>
                <a:spcPct val="115000"/>
              </a:lnSpc>
              <a:buClr>
                <a:schemeClr val="accent3"/>
              </a:buClr>
              <a:buSzPts val="1800"/>
            </a:pPr>
            <a:r>
              <a:rPr lang="en-US" sz="1200" dirty="0">
                <a:solidFill>
                  <a:schemeClr val="dk1"/>
                </a:solidFill>
                <a:latin typeface="Average"/>
                <a:sym typeface="Average"/>
              </a:rPr>
              <a:t>Test R2 Score: 0.15</a:t>
            </a:r>
          </a:p>
          <a:p>
            <a:pPr marL="114300">
              <a:lnSpc>
                <a:spcPct val="115000"/>
              </a:lnSpc>
              <a:buClr>
                <a:schemeClr val="accent3"/>
              </a:buClr>
              <a:buSzPts val="1800"/>
            </a:pPr>
            <a:r>
              <a:rPr lang="en-US" sz="1200" dirty="0">
                <a:solidFill>
                  <a:schemeClr val="dk1"/>
                </a:solidFill>
                <a:latin typeface="Average"/>
                <a:sym typeface="Average"/>
              </a:rPr>
              <a:t>Mean Squared Error: 272291603501.34</a:t>
            </a:r>
          </a:p>
          <a:p>
            <a:pPr marL="114300">
              <a:lnSpc>
                <a:spcPct val="115000"/>
              </a:lnSpc>
              <a:buClr>
                <a:schemeClr val="accent3"/>
              </a:buClr>
              <a:buSzPts val="1800"/>
            </a:pPr>
            <a:r>
              <a:rPr lang="en-US" sz="1200" dirty="0">
                <a:solidFill>
                  <a:schemeClr val="dk1"/>
                </a:solidFill>
                <a:latin typeface="Average"/>
                <a:sym typeface="Average"/>
              </a:rPr>
              <a:t>Mean Absolute Error: 430577.06</a:t>
            </a:r>
          </a:p>
          <a:p>
            <a:pPr marL="114300">
              <a:lnSpc>
                <a:spcPct val="115000"/>
              </a:lnSpc>
              <a:buClr>
                <a:schemeClr val="accent3"/>
              </a:buClr>
              <a:buSzPts val="1800"/>
            </a:pPr>
            <a:r>
              <a:rPr lang="en-US" sz="1200" dirty="0">
                <a:solidFill>
                  <a:schemeClr val="dk1"/>
                </a:solidFill>
                <a:latin typeface="Average"/>
                <a:sym typeface="Average"/>
              </a:rPr>
              <a:t>Coefficients :array([-194055.19513229,  -12939.97779417,   -3979.32137445,        -92669.69527994,  -47003.86971506])</a:t>
            </a:r>
            <a:endParaRPr lang="en-IN" sz="1200" dirty="0">
              <a:solidFill>
                <a:schemeClr val="dk1"/>
              </a:solidFill>
              <a:latin typeface="Average"/>
              <a:sym typeface="Average"/>
            </a:endParaRPr>
          </a:p>
          <a:p>
            <a:pPr marL="114300">
              <a:lnSpc>
                <a:spcPct val="115000"/>
              </a:lnSpc>
              <a:buClr>
                <a:schemeClr val="accent3"/>
              </a:buClr>
              <a:buSzPts val="1800"/>
            </a:pPr>
            <a:r>
              <a:rPr lang="en-IN" sz="1200" dirty="0">
                <a:solidFill>
                  <a:schemeClr val="dk1"/>
                </a:solidFill>
                <a:latin typeface="Average"/>
                <a:sym typeface="Average"/>
              </a:rPr>
              <a:t>Train-Validation Split : 60:40 </a:t>
            </a:r>
          </a:p>
          <a:p>
            <a:pPr marL="114300">
              <a:lnSpc>
                <a:spcPct val="115000"/>
              </a:lnSpc>
              <a:buClr>
                <a:schemeClr val="accent3"/>
              </a:buClr>
              <a:buSzPts val="1800"/>
            </a:pPr>
            <a:endParaRPr lang="en-IN" sz="1200" dirty="0">
              <a:solidFill>
                <a:schemeClr val="dk1"/>
              </a:solidFill>
              <a:latin typeface="Average"/>
              <a:sym typeface="Average"/>
            </a:endParaRPr>
          </a:p>
          <a:p>
            <a:pPr marL="114300">
              <a:lnSpc>
                <a:spcPct val="115000"/>
              </a:lnSpc>
              <a:buClr>
                <a:schemeClr val="accent3"/>
              </a:buClr>
              <a:buSzPts val="1800"/>
            </a:pPr>
            <a:r>
              <a:rPr lang="en-IN" sz="1200" dirty="0" err="1">
                <a:solidFill>
                  <a:schemeClr val="dk1"/>
                </a:solidFill>
                <a:latin typeface="Average"/>
                <a:sym typeface="Average"/>
              </a:rPr>
              <a:t>XGBoost</a:t>
            </a:r>
            <a:endParaRPr lang="en-IN" sz="1200" dirty="0">
              <a:solidFill>
                <a:schemeClr val="dk1"/>
              </a:solidFill>
              <a:latin typeface="Average"/>
              <a:sym typeface="Average"/>
            </a:endParaRPr>
          </a:p>
          <a:p>
            <a:pPr marL="114300">
              <a:lnSpc>
                <a:spcPct val="115000"/>
              </a:lnSpc>
              <a:buClr>
                <a:schemeClr val="accent3"/>
              </a:buClr>
              <a:buSzPts val="1800"/>
            </a:pPr>
            <a:endParaRPr lang="en-IN" sz="1200" dirty="0">
              <a:solidFill>
                <a:schemeClr val="dk1"/>
              </a:solidFill>
              <a:latin typeface="Average"/>
              <a:sym typeface="Average"/>
            </a:endParaRPr>
          </a:p>
          <a:p>
            <a:pPr marL="114300">
              <a:lnSpc>
                <a:spcPct val="115000"/>
              </a:lnSpc>
              <a:buClr>
                <a:schemeClr val="accent3"/>
              </a:buClr>
              <a:buSzPts val="1800"/>
            </a:pPr>
            <a:r>
              <a:rPr lang="en-IN" sz="1200" dirty="0">
                <a:solidFill>
                  <a:schemeClr val="dk1"/>
                </a:solidFill>
                <a:latin typeface="Average"/>
                <a:sym typeface="Average"/>
              </a:rPr>
              <a:t>Training set score: 0.99</a:t>
            </a:r>
          </a:p>
          <a:p>
            <a:pPr marL="114300">
              <a:lnSpc>
                <a:spcPct val="115000"/>
              </a:lnSpc>
              <a:buClr>
                <a:schemeClr val="accent3"/>
              </a:buClr>
              <a:buSzPts val="1800"/>
            </a:pPr>
            <a:r>
              <a:rPr lang="en-IN" sz="1200" dirty="0">
                <a:solidFill>
                  <a:schemeClr val="dk1"/>
                </a:solidFill>
                <a:latin typeface="Average"/>
                <a:sym typeface="Average"/>
              </a:rPr>
              <a:t>Test set score: 0.95</a:t>
            </a:r>
          </a:p>
          <a:p>
            <a:pPr marL="114300">
              <a:lnSpc>
                <a:spcPct val="115000"/>
              </a:lnSpc>
              <a:buClr>
                <a:schemeClr val="accent3"/>
              </a:buClr>
              <a:buSzPts val="1800"/>
            </a:pPr>
            <a:r>
              <a:rPr lang="en-IN" sz="1200" dirty="0">
                <a:solidFill>
                  <a:schemeClr val="dk1"/>
                </a:solidFill>
                <a:latin typeface="Average"/>
                <a:sym typeface="Average"/>
              </a:rPr>
              <a:t>Train R2 Score: 0.99</a:t>
            </a:r>
          </a:p>
          <a:p>
            <a:pPr marL="114300">
              <a:lnSpc>
                <a:spcPct val="115000"/>
              </a:lnSpc>
              <a:buClr>
                <a:schemeClr val="accent3"/>
              </a:buClr>
              <a:buSzPts val="1800"/>
            </a:pPr>
            <a:r>
              <a:rPr lang="en-IN" sz="1200" dirty="0">
                <a:solidFill>
                  <a:schemeClr val="dk1"/>
                </a:solidFill>
                <a:latin typeface="Average"/>
                <a:sym typeface="Average"/>
              </a:rPr>
              <a:t>Test R2 Score: 0.95</a:t>
            </a:r>
          </a:p>
          <a:p>
            <a:pPr marL="114300">
              <a:lnSpc>
                <a:spcPct val="115000"/>
              </a:lnSpc>
              <a:buClr>
                <a:schemeClr val="accent3"/>
              </a:buClr>
              <a:buSzPts val="1800"/>
            </a:pPr>
            <a:r>
              <a:rPr lang="en-IN" sz="1200" dirty="0">
                <a:solidFill>
                  <a:schemeClr val="dk1"/>
                </a:solidFill>
                <a:latin typeface="Average"/>
                <a:sym typeface="Average"/>
              </a:rPr>
              <a:t>Mean Squared Error: 16710396183.81</a:t>
            </a:r>
          </a:p>
          <a:p>
            <a:pPr marL="114300">
              <a:lnSpc>
                <a:spcPct val="115000"/>
              </a:lnSpc>
              <a:buClr>
                <a:schemeClr val="accent3"/>
              </a:buClr>
              <a:buSzPts val="1800"/>
            </a:pPr>
            <a:r>
              <a:rPr lang="en-IN" sz="1200" dirty="0">
                <a:solidFill>
                  <a:schemeClr val="dk1"/>
                </a:solidFill>
                <a:latin typeface="Average"/>
                <a:sym typeface="Average"/>
              </a:rPr>
              <a:t>Mean Absolute Error: 70931.40</a:t>
            </a:r>
          </a:p>
          <a:p>
            <a:pPr marL="114300">
              <a:lnSpc>
                <a:spcPct val="115000"/>
              </a:lnSpc>
              <a:buClr>
                <a:schemeClr val="accent3"/>
              </a:buClr>
              <a:buSzPts val="1800"/>
            </a:pPr>
            <a:r>
              <a:rPr lang="en-IN" sz="1200" dirty="0">
                <a:solidFill>
                  <a:schemeClr val="dk1"/>
                </a:solidFill>
                <a:latin typeface="Average"/>
                <a:sym typeface="Average"/>
              </a:rPr>
              <a:t>The accuracy is: 94.8%</a:t>
            </a: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a:p>
            <a:endParaRPr lang="en-IN" sz="1000" dirty="0">
              <a:solidFill>
                <a:schemeClr val="accent3"/>
              </a:solidFill>
              <a:latin typeface="Courier New" panose="02070309020205020404" pitchFamily="49" charset="0"/>
              <a:cs typeface="Courier New" panose="02070309020205020404" pitchFamily="49" charset="0"/>
              <a:sym typeface="Average"/>
            </a:endParaRPr>
          </a:p>
        </p:txBody>
      </p:sp>
    </p:spTree>
    <p:extLst>
      <p:ext uri="{BB962C8B-B14F-4D97-AF65-F5344CB8AC3E}">
        <p14:creationId xmlns:p14="http://schemas.microsoft.com/office/powerpoint/2010/main" val="291039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Interpretation of Results</a:t>
            </a:r>
            <a:endParaRPr/>
          </a:p>
        </p:txBody>
      </p:sp>
      <p:sp>
        <p:nvSpPr>
          <p:cNvPr id="134" name="Google Shape;134;p21"/>
          <p:cNvSpPr txBox="1">
            <a:spLocks noGrp="1"/>
          </p:cNvSpPr>
          <p:nvPr>
            <p:ph type="body" idx="1"/>
          </p:nvPr>
        </p:nvSpPr>
        <p:spPr>
          <a:xfrm>
            <a:off x="311700" y="1152475"/>
            <a:ext cx="82944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dirty="0">
                <a:solidFill>
                  <a:schemeClr val="dk1"/>
                </a:solidFill>
              </a:rPr>
              <a:t>As seen from the previous results, the Linear Regression model is performing  very well on Training and Validation set but is not accurate on Test data.</a:t>
            </a:r>
          </a:p>
          <a:p>
            <a:pPr marL="457200" lvl="0" indent="-330200" algn="l" rtl="0">
              <a:spcBef>
                <a:spcPts val="0"/>
              </a:spcBef>
              <a:spcAft>
                <a:spcPts val="0"/>
              </a:spcAft>
              <a:buClr>
                <a:schemeClr val="dk1"/>
              </a:buClr>
              <a:buSzPts val="1600"/>
              <a:buChar char="●"/>
            </a:pPr>
            <a:r>
              <a:rPr lang="en" sz="1600" dirty="0">
                <a:solidFill>
                  <a:schemeClr val="dk1"/>
                </a:solidFill>
              </a:rPr>
              <a:t>While Random Forest has shown the accuracy as 64%</a:t>
            </a:r>
          </a:p>
          <a:p>
            <a:pPr marL="457200" lvl="0" indent="-330200" algn="l" rtl="0">
              <a:spcBef>
                <a:spcPts val="0"/>
              </a:spcBef>
              <a:spcAft>
                <a:spcPts val="0"/>
              </a:spcAft>
              <a:buClr>
                <a:schemeClr val="dk1"/>
              </a:buClr>
              <a:buSzPts val="1600"/>
              <a:buChar char="●"/>
            </a:pPr>
            <a:r>
              <a:rPr lang="en" sz="1600" dirty="0">
                <a:solidFill>
                  <a:schemeClr val="dk1"/>
                </a:solidFill>
              </a:rPr>
              <a:t>Overall, X</a:t>
            </a:r>
            <a:r>
              <a:rPr lang="en-IN" sz="1600" dirty="0">
                <a:solidFill>
                  <a:schemeClr val="dk1"/>
                </a:solidFill>
              </a:rPr>
              <a:t>G</a:t>
            </a:r>
            <a:r>
              <a:rPr lang="en" sz="1600" dirty="0">
                <a:solidFill>
                  <a:schemeClr val="dk1"/>
                </a:solidFill>
              </a:rPr>
              <a:t>boost is the best for Prediction in this context.</a:t>
            </a:r>
          </a:p>
          <a:p>
            <a:pPr marL="457200" lvl="0" indent="-330200" algn="l" rtl="0">
              <a:spcBef>
                <a:spcPts val="0"/>
              </a:spcBef>
              <a:spcAft>
                <a:spcPts val="0"/>
              </a:spcAft>
              <a:buClr>
                <a:schemeClr val="dk1"/>
              </a:buClr>
              <a:buSzPts val="1600"/>
              <a:buChar char="●"/>
            </a:pPr>
            <a:r>
              <a:rPr lang="en-US" sz="1600" dirty="0">
                <a:solidFill>
                  <a:schemeClr val="dk1"/>
                </a:solidFill>
              </a:rPr>
              <a:t>Sales are higher at 2011 when compared to 2010 and 2012</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Higher the temperature lower the weekly sales and vice versa.</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The Holidays are playing a vital role in making the store go out of stock.</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Fuel Price has no major contribution.</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Lower the CPI, the higher will be the Sales.</a:t>
            </a:r>
            <a:endParaRPr sz="16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Managerial Insights</a:t>
            </a:r>
            <a:endParaRPr/>
          </a:p>
        </p:txBody>
      </p:sp>
      <p:grpSp>
        <p:nvGrpSpPr>
          <p:cNvPr id="140" name="Google Shape;140;p22"/>
          <p:cNvGrpSpPr/>
          <p:nvPr/>
        </p:nvGrpSpPr>
        <p:grpSpPr>
          <a:xfrm>
            <a:off x="424812" y="1253973"/>
            <a:ext cx="8294372" cy="799416"/>
            <a:chOff x="424813" y="1177875"/>
            <a:chExt cx="8294372" cy="849900"/>
          </a:xfrm>
        </p:grpSpPr>
        <p:sp>
          <p:nvSpPr>
            <p:cNvPr id="141" name="Google Shape;141;p22"/>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2"/>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Insight 1</a:t>
            </a:r>
            <a:endParaRPr>
              <a:solidFill>
                <a:schemeClr val="lt1"/>
              </a:solidFill>
            </a:endParaRPr>
          </a:p>
        </p:txBody>
      </p:sp>
      <p:sp>
        <p:nvSpPr>
          <p:cNvPr id="144" name="Google Shape;144;p22"/>
          <p:cNvSpPr txBox="1">
            <a:spLocks noGrp="1"/>
          </p:cNvSpPr>
          <p:nvPr>
            <p:ph type="body" idx="4294967295"/>
          </p:nvPr>
        </p:nvSpPr>
        <p:spPr>
          <a:xfrm>
            <a:off x="3480453" y="1328283"/>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dirty="0">
                <a:solidFill>
                  <a:schemeClr val="lt1"/>
                </a:solidFill>
              </a:rPr>
              <a:t>Monthly Sales are higher in December so Inventory should be enough for that specific month</a:t>
            </a:r>
            <a:endParaRPr sz="1600" dirty="0">
              <a:solidFill>
                <a:schemeClr val="lt1"/>
              </a:solidFill>
            </a:endParaRPr>
          </a:p>
          <a:p>
            <a:pPr marL="457200" lvl="0" indent="0" algn="l" rtl="0">
              <a:spcBef>
                <a:spcPts val="0"/>
              </a:spcBef>
              <a:spcAft>
                <a:spcPts val="0"/>
              </a:spcAft>
              <a:buNone/>
            </a:pPr>
            <a:endParaRPr dirty="0">
              <a:solidFill>
                <a:schemeClr val="lt1"/>
              </a:solidFill>
            </a:endParaRPr>
          </a:p>
        </p:txBody>
      </p:sp>
      <p:grpSp>
        <p:nvGrpSpPr>
          <p:cNvPr id="145" name="Google Shape;145;p22"/>
          <p:cNvGrpSpPr/>
          <p:nvPr/>
        </p:nvGrpSpPr>
        <p:grpSpPr>
          <a:xfrm>
            <a:off x="424825" y="2127339"/>
            <a:ext cx="8294360" cy="799416"/>
            <a:chOff x="424813" y="2075689"/>
            <a:chExt cx="8294360" cy="849900"/>
          </a:xfrm>
        </p:grpSpPr>
        <p:sp>
          <p:nvSpPr>
            <p:cNvPr id="146" name="Google Shape;146;p22"/>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2"/>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Insight 2</a:t>
            </a:r>
            <a:endParaRPr>
              <a:solidFill>
                <a:schemeClr val="lt1"/>
              </a:solidFill>
            </a:endParaRPr>
          </a:p>
        </p:txBody>
      </p:sp>
      <p:sp>
        <p:nvSpPr>
          <p:cNvPr id="149" name="Google Shape;149;p22"/>
          <p:cNvSpPr txBox="1">
            <a:spLocks noGrp="1"/>
          </p:cNvSpPr>
          <p:nvPr>
            <p:ph type="body" idx="4294967295"/>
          </p:nvPr>
        </p:nvSpPr>
        <p:spPr>
          <a:xfrm>
            <a:off x="3480453" y="2127440"/>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Thanksgiving Sales attract the highest amount of Revenue.</a:t>
            </a:r>
            <a:endParaRPr sz="1600">
              <a:solidFill>
                <a:schemeClr val="lt1"/>
              </a:solidFill>
            </a:endParaRPr>
          </a:p>
        </p:txBody>
      </p:sp>
      <p:grpSp>
        <p:nvGrpSpPr>
          <p:cNvPr id="150" name="Google Shape;150;p22"/>
          <p:cNvGrpSpPr/>
          <p:nvPr/>
        </p:nvGrpSpPr>
        <p:grpSpPr>
          <a:xfrm>
            <a:off x="424825" y="3000705"/>
            <a:ext cx="8294360" cy="799447"/>
            <a:chOff x="424813" y="2974405"/>
            <a:chExt cx="8294360" cy="849933"/>
          </a:xfrm>
        </p:grpSpPr>
        <p:sp>
          <p:nvSpPr>
            <p:cNvPr id="151" name="Google Shape;151;p22"/>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22"/>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Insight 3</a:t>
            </a:r>
            <a:endParaRPr>
              <a:solidFill>
                <a:schemeClr val="lt1"/>
              </a:solidFill>
            </a:endParaRPr>
          </a:p>
        </p:txBody>
      </p:sp>
      <p:sp>
        <p:nvSpPr>
          <p:cNvPr id="154" name="Google Shape;154;p22"/>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Holidays are a big contributor to Sales, also 4 days before and after the holiday there is  high number of Sales</a:t>
            </a:r>
            <a:endParaRPr sz="1600">
              <a:solidFill>
                <a:schemeClr val="lt1"/>
              </a:solidFill>
            </a:endParaRPr>
          </a:p>
        </p:txBody>
      </p:sp>
      <p:sp>
        <p:nvSpPr>
          <p:cNvPr id="155" name="Google Shape;155;p22"/>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56" name="Google Shape;156;p22"/>
          <p:cNvSpPr txBox="1">
            <a:spLocks noGrp="1"/>
          </p:cNvSpPr>
          <p:nvPr>
            <p:ph type="body" idx="4294967295"/>
          </p:nvPr>
        </p:nvSpPr>
        <p:spPr>
          <a:xfrm>
            <a:off x="3480453" y="3876311"/>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Lorem ipsum dolor sit amet</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3305400" y="1320650"/>
            <a:ext cx="2533200" cy="10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900"/>
              <a:t>Thank you</a:t>
            </a:r>
            <a:endParaRPr sz="4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1152475"/>
            <a:ext cx="426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Business Context</a:t>
            </a:r>
            <a:endParaRPr sz="2300"/>
          </a:p>
        </p:txBody>
      </p:sp>
      <p:sp>
        <p:nvSpPr>
          <p:cNvPr id="69" name="Google Shape;69;p14"/>
          <p:cNvSpPr txBox="1">
            <a:spLocks noGrp="1"/>
          </p:cNvSpPr>
          <p:nvPr>
            <p:ph type="body" idx="1"/>
          </p:nvPr>
        </p:nvSpPr>
        <p:spPr>
          <a:xfrm>
            <a:off x="311700" y="1773000"/>
            <a:ext cx="4260300" cy="309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Walmart has different promotional events throughout the year like Super Bowl, Black Friday, and Thanksgiving sales. All this information is also incorporated into the dataset by including the Holiday flag. </a:t>
            </a:r>
            <a:endParaRPr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
        <p:nvSpPr>
          <p:cNvPr id="70" name="Google Shape;70;p14"/>
          <p:cNvSpPr txBox="1">
            <a:spLocks noGrp="1"/>
          </p:cNvSpPr>
          <p:nvPr>
            <p:ph type="ctrTitle" idx="4294967295"/>
          </p:nvPr>
        </p:nvSpPr>
        <p:spPr>
          <a:xfrm>
            <a:off x="671250" y="359875"/>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Walmart Sales</a:t>
            </a:r>
            <a:endParaRPr b="1"/>
          </a:p>
        </p:txBody>
      </p:sp>
      <p:sp>
        <p:nvSpPr>
          <p:cNvPr id="71" name="Google Shape;71;p14"/>
          <p:cNvSpPr txBox="1">
            <a:spLocks noGrp="1"/>
          </p:cNvSpPr>
          <p:nvPr>
            <p:ph type="title"/>
          </p:nvPr>
        </p:nvSpPr>
        <p:spPr>
          <a:xfrm>
            <a:off x="4730350" y="1152475"/>
            <a:ext cx="426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Business Problem Statement</a:t>
            </a:r>
            <a:endParaRPr sz="2300"/>
          </a:p>
        </p:txBody>
      </p:sp>
      <p:sp>
        <p:nvSpPr>
          <p:cNvPr id="72" name="Google Shape;72;p14"/>
          <p:cNvSpPr txBox="1">
            <a:spLocks noGrp="1"/>
          </p:cNvSpPr>
          <p:nvPr>
            <p:ph type="body" idx="1"/>
          </p:nvPr>
        </p:nvSpPr>
        <p:spPr>
          <a:xfrm>
            <a:off x="4730350" y="1773000"/>
            <a:ext cx="4260300" cy="3092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The higher management is facing a challenge due to unforeseen demands and the store runs out of stock at times which is the Business Problem. Our goal would be to predict the sales and demand accurately by using the proper machine learning models to help the higher management with this issue that they are facing.</a:t>
            </a:r>
            <a:endParaRPr dirty="0">
              <a:solidFill>
                <a:srgbClr val="FFFFFF"/>
              </a:solidFill>
            </a:endParaRPr>
          </a:p>
          <a:p>
            <a:pPr marL="0" lvl="0" indent="0" algn="l" rtl="0">
              <a:spcBef>
                <a:spcPts val="0"/>
              </a:spcBef>
              <a:spcAft>
                <a:spcPts val="0"/>
              </a:spcAft>
              <a:buNone/>
            </a:pPr>
            <a:endParaRPr sz="9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12950" y="242859"/>
            <a:ext cx="4332050" cy="5009033"/>
          </a:xfrm>
          <a:prstGeom prst="rect">
            <a:avLst/>
          </a:prstGeom>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en" sz="1800" b="1" dirty="0">
                <a:latin typeface="Average" panose="020B0604020202020204" charset="0"/>
              </a:rPr>
              <a:t>Tackle the business problem:</a:t>
            </a:r>
            <a:endParaRPr sz="1800" b="1" dirty="0">
              <a:latin typeface="Average" panose="020B0604020202020204" charset="0"/>
            </a:endParaRPr>
          </a:p>
          <a:p>
            <a:pPr marL="457200" lvl="0" indent="-374650" algn="l" rtl="0">
              <a:lnSpc>
                <a:spcPct val="115000"/>
              </a:lnSpc>
              <a:spcBef>
                <a:spcPts val="0"/>
              </a:spcBef>
              <a:spcAft>
                <a:spcPts val="0"/>
              </a:spcAft>
              <a:buSzPts val="2300"/>
              <a:buChar char="❖"/>
            </a:pPr>
            <a:r>
              <a:rPr lang="en" sz="1600" dirty="0">
                <a:latin typeface="Average" panose="020B0604020202020204" charset="0"/>
              </a:rPr>
              <a:t>Use data from previous holidays</a:t>
            </a:r>
            <a:endParaRPr sz="1600" dirty="0">
              <a:latin typeface="Average" panose="020B0604020202020204" charset="0"/>
            </a:endParaRPr>
          </a:p>
          <a:p>
            <a:pPr marL="457200" lvl="0" indent="-374650" algn="l" rtl="0">
              <a:lnSpc>
                <a:spcPct val="115000"/>
              </a:lnSpc>
              <a:spcBef>
                <a:spcPts val="0"/>
              </a:spcBef>
              <a:spcAft>
                <a:spcPts val="0"/>
              </a:spcAft>
              <a:buSzPts val="2300"/>
              <a:buChar char="❖"/>
            </a:pPr>
            <a:r>
              <a:rPr lang="en" sz="1600" dirty="0">
                <a:latin typeface="Average" panose="020B0604020202020204" charset="0"/>
              </a:rPr>
              <a:t>Use visualization techniques to observe trends and patterns</a:t>
            </a:r>
            <a:endParaRPr sz="1600" dirty="0">
              <a:latin typeface="Average" panose="020B0604020202020204" charset="0"/>
            </a:endParaRPr>
          </a:p>
          <a:p>
            <a:pPr marL="457200" lvl="0" indent="-374650" algn="l" rtl="0">
              <a:lnSpc>
                <a:spcPct val="115000"/>
              </a:lnSpc>
              <a:spcBef>
                <a:spcPts val="0"/>
              </a:spcBef>
              <a:spcAft>
                <a:spcPts val="0"/>
              </a:spcAft>
              <a:buSzPts val="2300"/>
              <a:buChar char="❖"/>
            </a:pPr>
            <a:r>
              <a:rPr lang="en" sz="1600" dirty="0">
                <a:latin typeface="Average" panose="020B0604020202020204" charset="0"/>
              </a:rPr>
              <a:t>Use prediction techniques to predict future sales and demand</a:t>
            </a:r>
            <a:br>
              <a:rPr lang="en" sz="1800" dirty="0">
                <a:latin typeface="Average" panose="020B0604020202020204" charset="0"/>
              </a:rPr>
            </a:br>
            <a:endParaRPr sz="1800" b="1" dirty="0">
              <a:latin typeface="Average" panose="020B0604020202020204" charset="0"/>
            </a:endParaRPr>
          </a:p>
          <a:p>
            <a:pPr marL="0" lvl="0" indent="0" algn="l" rtl="0">
              <a:lnSpc>
                <a:spcPct val="115000"/>
              </a:lnSpc>
              <a:spcBef>
                <a:spcPts val="0"/>
              </a:spcBef>
              <a:spcAft>
                <a:spcPts val="0"/>
              </a:spcAft>
              <a:buNone/>
            </a:pPr>
            <a:r>
              <a:rPr lang="en" sz="1800" b="1" dirty="0">
                <a:latin typeface="Average" panose="020B0604020202020204" charset="0"/>
              </a:rPr>
              <a:t>Resources:</a:t>
            </a:r>
            <a:br>
              <a:rPr lang="en" sz="1800" b="1" dirty="0">
                <a:latin typeface="Average" panose="020B0604020202020204" charset="0"/>
              </a:rPr>
            </a:br>
            <a:r>
              <a:rPr lang="en" sz="1800" b="1" dirty="0">
                <a:latin typeface="Average" panose="020B0604020202020204" charset="0"/>
              </a:rPr>
              <a:t>Walmart Retail Dataset</a:t>
            </a:r>
            <a:endParaRPr sz="1800" b="1" dirty="0">
              <a:latin typeface="Average" panose="020B0604020202020204" charset="0"/>
            </a:endParaRPr>
          </a:p>
          <a:p>
            <a:pPr eaLnBrk="1" hangingPunct="1">
              <a:buSzTx/>
            </a:pPr>
            <a:r>
              <a:rPr lang="en" sz="1600" dirty="0">
                <a:latin typeface="Average" panose="020B0604020202020204" charset="0"/>
              </a:rPr>
              <a:t>Sales data on Superbowl, Labour day, Thanksgiving, and Christmas for four years</a:t>
            </a:r>
            <a:br>
              <a:rPr lang="en" sz="1800" dirty="0">
                <a:latin typeface="Average" panose="020B0604020202020204" charset="0"/>
              </a:rPr>
            </a:br>
            <a:br>
              <a:rPr lang="en" sz="1800" dirty="0">
                <a:latin typeface="Average" panose="020B0604020202020204" charset="0"/>
              </a:rPr>
            </a:br>
            <a:r>
              <a:rPr lang="en-US" altLang="en-US" sz="1800" b="1" dirty="0">
                <a:latin typeface="Average" panose="020B0604020202020204" charset="0"/>
              </a:rPr>
              <a:t>Data Exploration :</a:t>
            </a:r>
            <a:br>
              <a:rPr lang="en-US" altLang="en-US" sz="1800" dirty="0">
                <a:latin typeface="Average" panose="020B0604020202020204" charset="0"/>
              </a:rPr>
            </a:br>
            <a:r>
              <a:rPr lang="en-US" altLang="en-US" sz="1600" dirty="0">
                <a:latin typeface="Average" panose="020B0604020202020204" charset="0"/>
              </a:rPr>
              <a:t>On Exploring the data, no missing values was present and the whole data was clean</a:t>
            </a:r>
            <a:endParaRPr sz="1600" dirty="0">
              <a:latin typeface="Average" panose="020B0604020202020204" charset="0"/>
            </a:endParaRPr>
          </a:p>
          <a:p>
            <a:pPr marL="0" lvl="0" indent="0" algn="l" rtl="0">
              <a:lnSpc>
                <a:spcPct val="115000"/>
              </a:lnSpc>
              <a:spcBef>
                <a:spcPts val="0"/>
              </a:spcBef>
              <a:spcAft>
                <a:spcPts val="0"/>
              </a:spcAft>
              <a:buNone/>
            </a:pPr>
            <a:endParaRPr sz="1800" dirty="0">
              <a:latin typeface="Average" panose="020B0604020202020204" charset="0"/>
            </a:endParaRPr>
          </a:p>
          <a:p>
            <a:pPr marL="0" lvl="0" indent="0" algn="l" rtl="0">
              <a:spcBef>
                <a:spcPts val="0"/>
              </a:spcBef>
              <a:spcAft>
                <a:spcPts val="0"/>
              </a:spcAft>
              <a:buNone/>
            </a:pPr>
            <a:endParaRPr sz="1800" b="1" dirty="0">
              <a:latin typeface="Average" panose="020B0604020202020204" charset="0"/>
            </a:endParaRPr>
          </a:p>
        </p:txBody>
      </p:sp>
      <p:sp>
        <p:nvSpPr>
          <p:cNvPr id="5" name="TextBox 4">
            <a:extLst>
              <a:ext uri="{FF2B5EF4-FFF2-40B4-BE49-F238E27FC236}">
                <a16:creationId xmlns:a16="http://schemas.microsoft.com/office/drawing/2014/main" id="{918CC17D-334D-985C-64B9-E0F0D707A6AB}"/>
              </a:ext>
            </a:extLst>
          </p:cNvPr>
          <p:cNvSpPr txBox="1"/>
          <p:nvPr/>
        </p:nvSpPr>
        <p:spPr>
          <a:xfrm>
            <a:off x="4826000" y="376337"/>
            <a:ext cx="4205050" cy="4625882"/>
          </a:xfrm>
          <a:prstGeom prst="rect">
            <a:avLst/>
          </a:prstGeom>
          <a:noFill/>
        </p:spPr>
        <p:txBody>
          <a:bodyPr wrap="square">
            <a:spAutoFit/>
          </a:bodyPr>
          <a:lstStyle/>
          <a:p>
            <a:pPr>
              <a:lnSpc>
                <a:spcPct val="115000"/>
              </a:lnSpc>
              <a:buClr>
                <a:schemeClr val="lt1"/>
              </a:buClr>
              <a:buFont typeface="Oswald"/>
            </a:pPr>
            <a:r>
              <a:rPr lang="en" sz="1800" b="1" dirty="0">
                <a:solidFill>
                  <a:schemeClr val="lt1"/>
                </a:solidFill>
                <a:latin typeface="Average" panose="020B0604020202020204" charset="0"/>
                <a:sym typeface="Oswald"/>
              </a:rPr>
              <a:t>Description of Data:</a:t>
            </a:r>
          </a:p>
          <a:p>
            <a:pPr>
              <a:lnSpc>
                <a:spcPct val="115000"/>
              </a:lnSpc>
              <a:buClr>
                <a:schemeClr val="lt1"/>
              </a:buClr>
              <a:buFont typeface="Oswald"/>
            </a:pPr>
            <a:endParaRPr lang="en" sz="1800" b="1" dirty="0">
              <a:solidFill>
                <a:schemeClr val="lt1"/>
              </a:solidFill>
              <a:latin typeface="Average" panose="020B0604020202020204" charset="0"/>
              <a:sym typeface="Oswald"/>
            </a:endParaRPr>
          </a:p>
          <a:p>
            <a:pPr marL="0" indent="0">
              <a:lnSpc>
                <a:spcPct val="115000"/>
              </a:lnSpc>
              <a:buClr>
                <a:schemeClr val="lt1"/>
              </a:buClr>
              <a:buFont typeface="Oswald"/>
              <a:buNone/>
            </a:pPr>
            <a:r>
              <a:rPr lang="en-US" sz="1600" b="1" dirty="0">
                <a:solidFill>
                  <a:schemeClr val="lt1"/>
                </a:solidFill>
                <a:latin typeface="Average" panose="020B0604020202020204" charset="0"/>
                <a:sym typeface="Average"/>
              </a:rPr>
              <a:t>The data describes Sales for 45 Walmart Stores located in different regions. It has continuous and binary variables that describe different aspects of the sales data. The list</a:t>
            </a:r>
          </a:p>
          <a:p>
            <a:pPr marL="0" indent="0">
              <a:lnSpc>
                <a:spcPct val="115000"/>
              </a:lnSpc>
              <a:buClr>
                <a:schemeClr val="lt1"/>
              </a:buClr>
              <a:buFont typeface="Oswald"/>
              <a:buNone/>
            </a:pPr>
            <a:r>
              <a:rPr lang="en-US" sz="1600" b="1" dirty="0">
                <a:solidFill>
                  <a:schemeClr val="lt1"/>
                </a:solidFill>
                <a:latin typeface="Average" panose="020B0604020202020204" charset="0"/>
                <a:sym typeface="Average"/>
              </a:rPr>
              <a:t>of variables included is: </a:t>
            </a:r>
          </a:p>
          <a:p>
            <a:pPr marL="82550">
              <a:lnSpc>
                <a:spcPct val="115000"/>
              </a:lnSpc>
              <a:buClr>
                <a:schemeClr val="lt1"/>
              </a:buClr>
              <a:buSzPts val="1400"/>
              <a:buFont typeface="Oswald"/>
            </a:pPr>
            <a:r>
              <a:rPr lang="en-US" sz="1600" b="1" dirty="0">
                <a:solidFill>
                  <a:schemeClr val="lt1"/>
                </a:solidFill>
                <a:latin typeface="Average" panose="020B0604020202020204" charset="0"/>
                <a:sym typeface="Average"/>
              </a:rPr>
              <a:t>Store</a:t>
            </a:r>
          </a:p>
          <a:p>
            <a:pPr marL="400050" indent="-317500">
              <a:lnSpc>
                <a:spcPct val="115000"/>
              </a:lnSpc>
              <a:buClr>
                <a:schemeClr val="lt1"/>
              </a:buClr>
              <a:buSzPts val="1400"/>
              <a:buFont typeface="Oswald"/>
              <a:buChar char="➢"/>
            </a:pPr>
            <a:r>
              <a:rPr lang="en-US" sz="1600" b="1" dirty="0">
                <a:solidFill>
                  <a:schemeClr val="lt1"/>
                </a:solidFill>
                <a:latin typeface="Average" panose="020B0604020202020204" charset="0"/>
                <a:sym typeface="Average"/>
              </a:rPr>
              <a:t>Date</a:t>
            </a:r>
          </a:p>
          <a:p>
            <a:pPr marL="400050" indent="-317500">
              <a:lnSpc>
                <a:spcPct val="115000"/>
              </a:lnSpc>
              <a:buClr>
                <a:schemeClr val="lt1"/>
              </a:buClr>
              <a:buSzPts val="1400"/>
              <a:buFont typeface="Oswald"/>
              <a:buChar char="➢"/>
            </a:pPr>
            <a:r>
              <a:rPr lang="en-US" sz="1600" b="1" dirty="0">
                <a:solidFill>
                  <a:schemeClr val="lt1"/>
                </a:solidFill>
                <a:latin typeface="Average" panose="020B0604020202020204" charset="0"/>
                <a:sym typeface="Average"/>
              </a:rPr>
              <a:t>Weekly Sales</a:t>
            </a:r>
          </a:p>
          <a:p>
            <a:pPr marL="400050" indent="-317500">
              <a:lnSpc>
                <a:spcPct val="115000"/>
              </a:lnSpc>
              <a:buClr>
                <a:schemeClr val="lt1"/>
              </a:buClr>
              <a:buSzPts val="1400"/>
              <a:buFont typeface="Oswald"/>
              <a:buChar char="➢"/>
            </a:pPr>
            <a:r>
              <a:rPr lang="en-US" sz="1600" b="1" dirty="0">
                <a:solidFill>
                  <a:schemeClr val="lt1"/>
                </a:solidFill>
                <a:latin typeface="Average" panose="020B0604020202020204" charset="0"/>
                <a:sym typeface="Average"/>
              </a:rPr>
              <a:t>Holiday Flag</a:t>
            </a:r>
          </a:p>
          <a:p>
            <a:pPr marL="400050" indent="-317500">
              <a:lnSpc>
                <a:spcPct val="115000"/>
              </a:lnSpc>
              <a:buClr>
                <a:schemeClr val="lt1"/>
              </a:buClr>
              <a:buSzPts val="1400"/>
              <a:buFont typeface="Oswald"/>
              <a:buChar char="➢"/>
            </a:pPr>
            <a:r>
              <a:rPr lang="en-US" sz="1600" b="1" dirty="0">
                <a:solidFill>
                  <a:schemeClr val="lt1"/>
                </a:solidFill>
                <a:latin typeface="Average" panose="020B0604020202020204" charset="0"/>
                <a:sym typeface="Average"/>
              </a:rPr>
              <a:t>Temperature</a:t>
            </a:r>
          </a:p>
          <a:p>
            <a:pPr marL="400050" indent="-317500">
              <a:lnSpc>
                <a:spcPct val="115000"/>
              </a:lnSpc>
              <a:buClr>
                <a:schemeClr val="lt1"/>
              </a:buClr>
              <a:buSzPts val="1400"/>
              <a:buFont typeface="Oswald"/>
              <a:buChar char="➢"/>
            </a:pPr>
            <a:r>
              <a:rPr lang="en-US" sz="1600" b="1" dirty="0">
                <a:solidFill>
                  <a:schemeClr val="lt1"/>
                </a:solidFill>
                <a:latin typeface="Average" panose="020B0604020202020204" charset="0"/>
                <a:sym typeface="Average"/>
              </a:rPr>
              <a:t>Fuel Price</a:t>
            </a:r>
          </a:p>
          <a:p>
            <a:pPr marL="400050" indent="-317500">
              <a:lnSpc>
                <a:spcPct val="115000"/>
              </a:lnSpc>
              <a:buClr>
                <a:schemeClr val="lt1"/>
              </a:buClr>
              <a:buSzPts val="1400"/>
              <a:buFont typeface="Oswald"/>
              <a:buChar char="➢"/>
            </a:pPr>
            <a:r>
              <a:rPr lang="en-US" sz="1600" b="1" dirty="0">
                <a:solidFill>
                  <a:schemeClr val="lt1"/>
                </a:solidFill>
                <a:latin typeface="Average" panose="020B0604020202020204" charset="0"/>
                <a:sym typeface="Average"/>
              </a:rPr>
              <a:t>CPI – Consumer Pricing Index</a:t>
            </a:r>
          </a:p>
          <a:p>
            <a:pPr marL="400050" indent="-317500">
              <a:lnSpc>
                <a:spcPct val="115000"/>
              </a:lnSpc>
              <a:buClr>
                <a:schemeClr val="lt1"/>
              </a:buClr>
              <a:buSzPts val="1400"/>
              <a:buFont typeface="Oswald"/>
              <a:buChar char="➢"/>
            </a:pPr>
            <a:r>
              <a:rPr lang="en-US" sz="1600" b="1" dirty="0">
                <a:solidFill>
                  <a:schemeClr val="lt1"/>
                </a:solidFill>
                <a:latin typeface="Average" panose="020B0604020202020204" charset="0"/>
                <a:sym typeface="Average"/>
              </a:rPr>
              <a:t>Unemployment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3B2EBC5-6937-5CB7-AE49-C0A8DFC4BD3F}"/>
              </a:ext>
            </a:extLst>
          </p:cNvPr>
          <p:cNvGraphicFramePr>
            <a:graphicFrameLocks noGrp="1"/>
          </p:cNvGraphicFramePr>
          <p:nvPr>
            <p:extLst>
              <p:ext uri="{D42A27DB-BD31-4B8C-83A1-F6EECF244321}">
                <p14:modId xmlns:p14="http://schemas.microsoft.com/office/powerpoint/2010/main" val="4044119510"/>
              </p:ext>
            </p:extLst>
          </p:nvPr>
        </p:nvGraphicFramePr>
        <p:xfrm>
          <a:off x="215901" y="723899"/>
          <a:ext cx="3975099" cy="2533022"/>
        </p:xfrm>
        <a:graphic>
          <a:graphicData uri="http://schemas.openxmlformats.org/drawingml/2006/table">
            <a:tbl>
              <a:tblPr/>
              <a:tblGrid>
                <a:gridCol w="1939903">
                  <a:extLst>
                    <a:ext uri="{9D8B030D-6E8A-4147-A177-3AD203B41FA5}">
                      <a16:colId xmlns:a16="http://schemas.microsoft.com/office/drawing/2014/main" val="2218468796"/>
                    </a:ext>
                  </a:extLst>
                </a:gridCol>
                <a:gridCol w="2035196">
                  <a:extLst>
                    <a:ext uri="{9D8B030D-6E8A-4147-A177-3AD203B41FA5}">
                      <a16:colId xmlns:a16="http://schemas.microsoft.com/office/drawing/2014/main" val="2874774628"/>
                    </a:ext>
                  </a:extLst>
                </a:gridCol>
              </a:tblGrid>
              <a:tr h="277740">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Average" panose="020B0604020202020204" charset="0"/>
                          <a:cs typeface="Calibri" panose="020F0502020204030204" pitchFamily="34" charset="0"/>
                          <a:sym typeface="Calibri" panose="020F0502020204030204" pitchFamily="34" charset="0"/>
                        </a:rPr>
                        <a:t>​</a:t>
                      </a:r>
                      <a:endPar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endParaRP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Average" panose="020B0604020202020204" charset="0"/>
                          <a:cs typeface="Calibri" panose="020F0502020204030204" pitchFamily="34" charset="0"/>
                          <a:sym typeface="Calibri" panose="020F0502020204030204" pitchFamily="34" charset="0"/>
                        </a:rPr>
                        <a:t>​</a:t>
                      </a:r>
                      <a:endPar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endParaRP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83334108"/>
                  </a:ext>
                </a:extLst>
              </a:tr>
              <a:tr h="484826">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rage" panose="020B0604020202020204" charset="0"/>
                          <a:cs typeface="Calibri" panose="020F0502020204030204" pitchFamily="34" charset="0"/>
                          <a:sym typeface="Calibri" panose="020F0502020204030204" pitchFamily="34" charset="0"/>
                        </a:rPr>
                        <a:t>Total number of records​</a:t>
                      </a: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4EA"/>
                    </a:solid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rPr>
                        <a:t>6436 rows X 8 columns</a:t>
                      </a: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4EA"/>
                    </a:solidFill>
                  </a:tcPr>
                </a:tc>
                <a:extLst>
                  <a:ext uri="{0D108BD9-81ED-4DB2-BD59-A6C34878D82A}">
                    <a16:rowId xmlns:a16="http://schemas.microsoft.com/office/drawing/2014/main" val="360544013"/>
                  </a:ext>
                </a:extLst>
              </a:tr>
              <a:tr h="277740">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rPr>
                        <a:t>Mean Sales (in thousands)</a:t>
                      </a: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BF5"/>
                    </a:solidFill>
                  </a:tcPr>
                </a:tc>
                <a:tc>
                  <a:txBody>
                    <a:bodyPr/>
                    <a:lstStyle/>
                    <a:p>
                      <a:pPr algn="r" fontAlgn="ctr"/>
                      <a:r>
                        <a:rPr lang="en-IN" sz="1200" dirty="0">
                          <a:solidFill>
                            <a:schemeClr val="bg1"/>
                          </a:solidFill>
                          <a:effectLst/>
                          <a:latin typeface="Average" panose="020B0604020202020204" charset="0"/>
                        </a:rPr>
                        <a:t>1.046965e+06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BF5"/>
                    </a:solidFill>
                  </a:tcPr>
                </a:tc>
                <a:extLst>
                  <a:ext uri="{0D108BD9-81ED-4DB2-BD59-A6C34878D82A}">
                    <a16:rowId xmlns:a16="http://schemas.microsoft.com/office/drawing/2014/main" val="1129240414"/>
                  </a:ext>
                </a:extLst>
              </a:tr>
              <a:tr h="903917">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rage" panose="020B0604020202020204" charset="0"/>
                          <a:cs typeface="Calibri" panose="020F0502020204030204" pitchFamily="34" charset="0"/>
                          <a:sym typeface="Calibri" panose="020F0502020204030204" pitchFamily="34" charset="0"/>
                        </a:rPr>
                        <a:t>Models used for analysis:</a:t>
                      </a: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4EA"/>
                    </a:solid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rPr>
                        <a:t>Linear Regression</a:t>
                      </a: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rPr>
                        <a:t>Random Forest Regression</a:t>
                      </a:r>
                    </a:p>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rPr>
                        <a:t>Lasso
Ridge</a:t>
                      </a: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verage" panose="020B0604020202020204" charset="0"/>
                          <a:cs typeface="Calibri" panose="020F0502020204030204" pitchFamily="34" charset="0"/>
                          <a:sym typeface="Calibri" panose="020F0502020204030204" pitchFamily="34" charset="0"/>
                        </a:rPr>
                        <a:t>XGboost</a:t>
                      </a:r>
                      <a:endParaRPr kumimoji="0" lang="en-US" altLang="en-US" sz="1200" b="0" i="0" u="none" strike="noStrike" cap="none" normalizeH="0" baseline="0" dirty="0">
                        <a:ln>
                          <a:noFill/>
                        </a:ln>
                        <a:solidFill>
                          <a:srgbClr val="000000"/>
                        </a:solidFill>
                        <a:effectLst/>
                        <a:latin typeface="Average" panose="020B0604020202020204" charset="0"/>
                        <a:cs typeface="Calibri" panose="020F0502020204030204" pitchFamily="34" charset="0"/>
                        <a:sym typeface="Calibri" panose="020F0502020204030204" pitchFamily="34" charset="0"/>
                      </a:endParaRP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4EA"/>
                    </a:solidFill>
                  </a:tcPr>
                </a:tc>
                <a:extLst>
                  <a:ext uri="{0D108BD9-81ED-4DB2-BD59-A6C34878D82A}">
                    <a16:rowId xmlns:a16="http://schemas.microsoft.com/office/drawing/2014/main" val="1749511610"/>
                  </a:ext>
                </a:extLst>
              </a:tr>
              <a:tr h="484826">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rage" panose="020B0604020202020204" charset="0"/>
                          <a:cs typeface="Calibri" panose="020F0502020204030204" pitchFamily="34" charset="0"/>
                          <a:sym typeface="Calibri" panose="020F0502020204030204" pitchFamily="34" charset="0"/>
                        </a:rPr>
                        <a:t>Outcome/Target variable​</a:t>
                      </a: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BF5"/>
                    </a:solid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23900" indent="-2667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233488" indent="-319088">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7272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184400" indent="-355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6416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30988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5560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4013200" indent="-35560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pPr>
                      <a:r>
                        <a:rPr lang="en" sz="1200" dirty="0">
                          <a:solidFill>
                            <a:schemeClr val="bg1"/>
                          </a:solidFill>
                          <a:latin typeface="Average" panose="020B0604020202020204" charset="0"/>
                        </a:rPr>
                        <a:t>sales and demand </a:t>
                      </a:r>
                      <a:endParaRPr kumimoji="0" lang="en-US" altLang="en-US" sz="1200" b="0" i="0" u="none" strike="noStrike" cap="none" normalizeH="0" baseline="0" dirty="0">
                        <a:ln>
                          <a:noFill/>
                        </a:ln>
                        <a:solidFill>
                          <a:schemeClr val="bg1"/>
                        </a:solidFill>
                        <a:effectLst/>
                        <a:latin typeface="Average" panose="020B0604020202020204" charset="0"/>
                        <a:cs typeface="Calibri" panose="020F0502020204030204" pitchFamily="34" charset="0"/>
                        <a:sym typeface="Calibri" panose="020F0502020204030204" pitchFamily="34" charset="0"/>
                      </a:endParaRPr>
                    </a:p>
                  </a:txBody>
                  <a:tcPr marL="46738" marR="46738" marT="46745" marB="46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BF5"/>
                    </a:solidFill>
                  </a:tcPr>
                </a:tc>
                <a:extLst>
                  <a:ext uri="{0D108BD9-81ED-4DB2-BD59-A6C34878D82A}">
                    <a16:rowId xmlns:a16="http://schemas.microsoft.com/office/drawing/2014/main" val="911942578"/>
                  </a:ext>
                </a:extLst>
              </a:tr>
            </a:tbl>
          </a:graphicData>
        </a:graphic>
      </p:graphicFrame>
      <p:pic>
        <p:nvPicPr>
          <p:cNvPr id="4" name="Picture 3">
            <a:extLst>
              <a:ext uri="{FF2B5EF4-FFF2-40B4-BE49-F238E27FC236}">
                <a16:creationId xmlns:a16="http://schemas.microsoft.com/office/drawing/2014/main" id="{46717AC5-140E-0E42-8B5B-21FE2005F3A3}"/>
              </a:ext>
            </a:extLst>
          </p:cNvPr>
          <p:cNvPicPr>
            <a:picLocks noChangeAspect="1"/>
          </p:cNvPicPr>
          <p:nvPr/>
        </p:nvPicPr>
        <p:blipFill>
          <a:blip r:embed="rId2"/>
          <a:stretch>
            <a:fillRect/>
          </a:stretch>
        </p:blipFill>
        <p:spPr>
          <a:xfrm>
            <a:off x="4401465" y="737899"/>
            <a:ext cx="4495341" cy="2324100"/>
          </a:xfrm>
          <a:prstGeom prst="rect">
            <a:avLst/>
          </a:prstGeom>
        </p:spPr>
      </p:pic>
      <p:pic>
        <p:nvPicPr>
          <p:cNvPr id="6" name="Picture 5">
            <a:extLst>
              <a:ext uri="{FF2B5EF4-FFF2-40B4-BE49-F238E27FC236}">
                <a16:creationId xmlns:a16="http://schemas.microsoft.com/office/drawing/2014/main" id="{ADB0FB84-7925-C563-76FB-0F9FDD47D817}"/>
              </a:ext>
            </a:extLst>
          </p:cNvPr>
          <p:cNvPicPr>
            <a:picLocks noChangeAspect="1"/>
          </p:cNvPicPr>
          <p:nvPr/>
        </p:nvPicPr>
        <p:blipFill>
          <a:blip r:embed="rId3"/>
          <a:stretch>
            <a:fillRect/>
          </a:stretch>
        </p:blipFill>
        <p:spPr>
          <a:xfrm>
            <a:off x="4432757" y="3149599"/>
            <a:ext cx="4508043" cy="1770735"/>
          </a:xfrm>
          <a:prstGeom prst="rect">
            <a:avLst/>
          </a:prstGeom>
        </p:spPr>
      </p:pic>
      <p:pic>
        <p:nvPicPr>
          <p:cNvPr id="8" name="Picture 7">
            <a:extLst>
              <a:ext uri="{FF2B5EF4-FFF2-40B4-BE49-F238E27FC236}">
                <a16:creationId xmlns:a16="http://schemas.microsoft.com/office/drawing/2014/main" id="{C5719BCD-BA4F-A242-72EB-12B26222E347}"/>
              </a:ext>
            </a:extLst>
          </p:cNvPr>
          <p:cNvPicPr>
            <a:picLocks noChangeAspect="1"/>
          </p:cNvPicPr>
          <p:nvPr/>
        </p:nvPicPr>
        <p:blipFill>
          <a:blip r:embed="rId4"/>
          <a:stretch>
            <a:fillRect/>
          </a:stretch>
        </p:blipFill>
        <p:spPr>
          <a:xfrm>
            <a:off x="203200" y="3371221"/>
            <a:ext cx="3975099" cy="1563648"/>
          </a:xfrm>
          <a:prstGeom prst="rect">
            <a:avLst/>
          </a:prstGeom>
        </p:spPr>
      </p:pic>
      <p:sp>
        <p:nvSpPr>
          <p:cNvPr id="9" name="Title 8">
            <a:extLst>
              <a:ext uri="{FF2B5EF4-FFF2-40B4-BE49-F238E27FC236}">
                <a16:creationId xmlns:a16="http://schemas.microsoft.com/office/drawing/2014/main" id="{BB4A3BE6-A96F-1CF0-7343-E4C663270D9A}"/>
              </a:ext>
            </a:extLst>
          </p:cNvPr>
          <p:cNvSpPr>
            <a:spLocks noGrp="1"/>
          </p:cNvSpPr>
          <p:nvPr>
            <p:ph type="title"/>
          </p:nvPr>
        </p:nvSpPr>
        <p:spPr>
          <a:xfrm>
            <a:off x="475365" y="72450"/>
            <a:ext cx="7852200" cy="665449"/>
          </a:xfrm>
        </p:spPr>
        <p:txBody>
          <a:bodyPr/>
          <a:lstStyle/>
          <a:p>
            <a:r>
              <a:rPr lang="en-IN" sz="2400" dirty="0">
                <a:latin typeface="Average" panose="020B0604020202020204" charset="0"/>
              </a:rPr>
              <a:t>Data in Detail</a:t>
            </a:r>
          </a:p>
        </p:txBody>
      </p:sp>
    </p:spTree>
    <p:extLst>
      <p:ext uri="{BB962C8B-B14F-4D97-AF65-F5344CB8AC3E}">
        <p14:creationId xmlns:p14="http://schemas.microsoft.com/office/powerpoint/2010/main" val="250771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6132389" y="2911046"/>
            <a:ext cx="2608152" cy="1770572"/>
          </a:xfrm>
          <a:prstGeom prst="rect">
            <a:avLst/>
          </a:prstGeom>
          <a:noFill/>
          <a:ln>
            <a:noFill/>
          </a:ln>
        </p:spPr>
      </p:pic>
      <p:sp>
        <p:nvSpPr>
          <p:cNvPr id="93" name="Google Shape;93;p17"/>
          <p:cNvSpPr txBox="1">
            <a:spLocks noGrp="1"/>
          </p:cNvSpPr>
          <p:nvPr>
            <p:ph type="title" idx="4294967295"/>
          </p:nvPr>
        </p:nvSpPr>
        <p:spPr>
          <a:xfrm>
            <a:off x="311700" y="235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Data Visualization  </a:t>
            </a:r>
            <a:endParaRPr sz="2000" dirty="0"/>
          </a:p>
        </p:txBody>
      </p:sp>
      <p:pic>
        <p:nvPicPr>
          <p:cNvPr id="3" name="Picture 2">
            <a:extLst>
              <a:ext uri="{FF2B5EF4-FFF2-40B4-BE49-F238E27FC236}">
                <a16:creationId xmlns:a16="http://schemas.microsoft.com/office/drawing/2014/main" id="{5AA0CB81-88DB-52E2-5C01-6DA5B343AE30}"/>
              </a:ext>
            </a:extLst>
          </p:cNvPr>
          <p:cNvPicPr>
            <a:picLocks noChangeAspect="1"/>
          </p:cNvPicPr>
          <p:nvPr/>
        </p:nvPicPr>
        <p:blipFill>
          <a:blip r:embed="rId4"/>
          <a:stretch>
            <a:fillRect/>
          </a:stretch>
        </p:blipFill>
        <p:spPr>
          <a:xfrm>
            <a:off x="357058" y="897043"/>
            <a:ext cx="2465645" cy="1790301"/>
          </a:xfrm>
          <a:prstGeom prst="rect">
            <a:avLst/>
          </a:prstGeom>
        </p:spPr>
      </p:pic>
      <p:pic>
        <p:nvPicPr>
          <p:cNvPr id="5" name="Picture 4">
            <a:extLst>
              <a:ext uri="{FF2B5EF4-FFF2-40B4-BE49-F238E27FC236}">
                <a16:creationId xmlns:a16="http://schemas.microsoft.com/office/drawing/2014/main" id="{4D80F815-B123-4B96-6FD7-7A6785B858AE}"/>
              </a:ext>
            </a:extLst>
          </p:cNvPr>
          <p:cNvPicPr>
            <a:picLocks noChangeAspect="1"/>
          </p:cNvPicPr>
          <p:nvPr/>
        </p:nvPicPr>
        <p:blipFill>
          <a:blip r:embed="rId5"/>
          <a:stretch>
            <a:fillRect/>
          </a:stretch>
        </p:blipFill>
        <p:spPr>
          <a:xfrm>
            <a:off x="3119308" y="897043"/>
            <a:ext cx="2805242" cy="1806655"/>
          </a:xfrm>
          <a:prstGeom prst="rect">
            <a:avLst/>
          </a:prstGeom>
        </p:spPr>
      </p:pic>
      <p:pic>
        <p:nvPicPr>
          <p:cNvPr id="7" name="Picture 6">
            <a:extLst>
              <a:ext uri="{FF2B5EF4-FFF2-40B4-BE49-F238E27FC236}">
                <a16:creationId xmlns:a16="http://schemas.microsoft.com/office/drawing/2014/main" id="{86CA46EA-F00B-AE90-B44D-E208803BED95}"/>
              </a:ext>
            </a:extLst>
          </p:cNvPr>
          <p:cNvPicPr>
            <a:picLocks noChangeAspect="1"/>
          </p:cNvPicPr>
          <p:nvPr/>
        </p:nvPicPr>
        <p:blipFill>
          <a:blip r:embed="rId6"/>
          <a:stretch>
            <a:fillRect/>
          </a:stretch>
        </p:blipFill>
        <p:spPr>
          <a:xfrm>
            <a:off x="6132389" y="897044"/>
            <a:ext cx="2608153" cy="1806655"/>
          </a:xfrm>
          <a:prstGeom prst="rect">
            <a:avLst/>
          </a:prstGeom>
        </p:spPr>
      </p:pic>
      <p:pic>
        <p:nvPicPr>
          <p:cNvPr id="9" name="Picture 8">
            <a:extLst>
              <a:ext uri="{FF2B5EF4-FFF2-40B4-BE49-F238E27FC236}">
                <a16:creationId xmlns:a16="http://schemas.microsoft.com/office/drawing/2014/main" id="{4230CCD6-E96D-DC82-5E11-E5570BDA80AD}"/>
              </a:ext>
            </a:extLst>
          </p:cNvPr>
          <p:cNvPicPr>
            <a:picLocks noChangeAspect="1"/>
          </p:cNvPicPr>
          <p:nvPr/>
        </p:nvPicPr>
        <p:blipFill>
          <a:blip r:embed="rId7"/>
          <a:stretch>
            <a:fillRect/>
          </a:stretch>
        </p:blipFill>
        <p:spPr>
          <a:xfrm>
            <a:off x="311700" y="2944812"/>
            <a:ext cx="2552074" cy="1744849"/>
          </a:xfrm>
          <a:prstGeom prst="rect">
            <a:avLst/>
          </a:prstGeom>
        </p:spPr>
      </p:pic>
      <p:pic>
        <p:nvPicPr>
          <p:cNvPr id="11" name="Picture 10">
            <a:extLst>
              <a:ext uri="{FF2B5EF4-FFF2-40B4-BE49-F238E27FC236}">
                <a16:creationId xmlns:a16="http://schemas.microsoft.com/office/drawing/2014/main" id="{AFC6C21C-DF51-2540-2B84-EA231AD33986}"/>
              </a:ext>
            </a:extLst>
          </p:cNvPr>
          <p:cNvPicPr>
            <a:picLocks noChangeAspect="1"/>
          </p:cNvPicPr>
          <p:nvPr/>
        </p:nvPicPr>
        <p:blipFill>
          <a:blip r:embed="rId8"/>
          <a:stretch>
            <a:fillRect/>
          </a:stretch>
        </p:blipFill>
        <p:spPr>
          <a:xfrm>
            <a:off x="3119308" y="2911046"/>
            <a:ext cx="2805242" cy="17705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idx="4294967295"/>
          </p:nvPr>
        </p:nvSpPr>
        <p:spPr>
          <a:xfrm>
            <a:off x="311700" y="191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Co-relation and cluster map in detail</a:t>
            </a:r>
            <a:endParaRPr dirty="0"/>
          </a:p>
        </p:txBody>
      </p:sp>
      <p:sp>
        <p:nvSpPr>
          <p:cNvPr id="110" name="Google Shape;110;p19"/>
          <p:cNvSpPr txBox="1">
            <a:spLocks noGrp="1"/>
          </p:cNvSpPr>
          <p:nvPr>
            <p:ph type="body" idx="4294967295"/>
          </p:nvPr>
        </p:nvSpPr>
        <p:spPr>
          <a:xfrm>
            <a:off x="5689050" y="3814038"/>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15</a:t>
            </a:r>
            <a:endParaRPr sz="1400">
              <a:solidFill>
                <a:schemeClr val="lt1"/>
              </a:solidFill>
            </a:endParaRPr>
          </a:p>
        </p:txBody>
      </p:sp>
      <p:sp>
        <p:nvSpPr>
          <p:cNvPr id="111" name="Google Shape;111;p19"/>
          <p:cNvSpPr txBox="1">
            <a:spLocks noGrp="1"/>
          </p:cNvSpPr>
          <p:nvPr>
            <p:ph type="body" idx="4294967295"/>
          </p:nvPr>
        </p:nvSpPr>
        <p:spPr>
          <a:xfrm>
            <a:off x="7374913" y="29358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35</a:t>
            </a:r>
            <a:endParaRPr sz="1400">
              <a:solidFill>
                <a:schemeClr val="lt1"/>
              </a:solidFill>
            </a:endParaRPr>
          </a:p>
        </p:txBody>
      </p:sp>
      <p:sp>
        <p:nvSpPr>
          <p:cNvPr id="112" name="Google Shape;112;p19"/>
          <p:cNvSpPr txBox="1">
            <a:spLocks noGrp="1"/>
          </p:cNvSpPr>
          <p:nvPr>
            <p:ph type="body" idx="4294967295"/>
          </p:nvPr>
        </p:nvSpPr>
        <p:spPr>
          <a:xfrm>
            <a:off x="8226525" y="33830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22</a:t>
            </a:r>
            <a:endParaRPr sz="1400">
              <a:solidFill>
                <a:schemeClr val="lt1"/>
              </a:solidFill>
            </a:endParaRPr>
          </a:p>
        </p:txBody>
      </p:sp>
      <p:pic>
        <p:nvPicPr>
          <p:cNvPr id="3" name="Picture 2">
            <a:extLst>
              <a:ext uri="{FF2B5EF4-FFF2-40B4-BE49-F238E27FC236}">
                <a16:creationId xmlns:a16="http://schemas.microsoft.com/office/drawing/2014/main" id="{B9B94F6C-37FB-E980-4C92-1F793C4998C8}"/>
              </a:ext>
            </a:extLst>
          </p:cNvPr>
          <p:cNvPicPr>
            <a:picLocks noChangeAspect="1"/>
          </p:cNvPicPr>
          <p:nvPr/>
        </p:nvPicPr>
        <p:blipFill>
          <a:blip r:embed="rId3"/>
          <a:stretch>
            <a:fillRect/>
          </a:stretch>
        </p:blipFill>
        <p:spPr>
          <a:xfrm>
            <a:off x="138073" y="840494"/>
            <a:ext cx="4282353" cy="3718705"/>
          </a:xfrm>
          <a:prstGeom prst="rect">
            <a:avLst/>
          </a:prstGeom>
        </p:spPr>
      </p:pic>
      <p:pic>
        <p:nvPicPr>
          <p:cNvPr id="9" name="Picture 8">
            <a:extLst>
              <a:ext uri="{FF2B5EF4-FFF2-40B4-BE49-F238E27FC236}">
                <a16:creationId xmlns:a16="http://schemas.microsoft.com/office/drawing/2014/main" id="{CE8B8233-3B5D-C7AC-FC94-C3CF3A87326E}"/>
              </a:ext>
            </a:extLst>
          </p:cNvPr>
          <p:cNvPicPr>
            <a:picLocks noChangeAspect="1"/>
          </p:cNvPicPr>
          <p:nvPr/>
        </p:nvPicPr>
        <p:blipFill>
          <a:blip r:embed="rId4"/>
          <a:stretch>
            <a:fillRect/>
          </a:stretch>
        </p:blipFill>
        <p:spPr>
          <a:xfrm>
            <a:off x="4644199" y="840493"/>
            <a:ext cx="4282353" cy="3718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Data to Answer Business Question</a:t>
            </a:r>
            <a:endParaRPr/>
          </a:p>
        </p:txBody>
      </p:sp>
      <p:sp>
        <p:nvSpPr>
          <p:cNvPr id="101" name="Google Shape;101;p18"/>
          <p:cNvSpPr txBox="1">
            <a:spLocks noGrp="1"/>
          </p:cNvSpPr>
          <p:nvPr>
            <p:ph type="body" idx="4294967295"/>
          </p:nvPr>
        </p:nvSpPr>
        <p:spPr>
          <a:xfrm>
            <a:off x="311700" y="1152475"/>
            <a:ext cx="8468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solidFill>
                  <a:schemeClr val="dk1"/>
                </a:solidFill>
              </a:rPr>
              <a:t>Models Used: </a:t>
            </a:r>
            <a:endParaRPr sz="2100" b="1" dirty="0">
              <a:solidFill>
                <a:schemeClr val="dk1"/>
              </a:solidFill>
            </a:endParaRPr>
          </a:p>
          <a:p>
            <a:pPr marL="457200" lvl="0" indent="-330200" algn="l" rtl="0">
              <a:spcBef>
                <a:spcPts val="1600"/>
              </a:spcBef>
              <a:spcAft>
                <a:spcPts val="0"/>
              </a:spcAft>
              <a:buClr>
                <a:schemeClr val="dk1"/>
              </a:buClr>
              <a:buSzPts val="1600"/>
              <a:buChar char="●"/>
            </a:pPr>
            <a:r>
              <a:rPr lang="en" sz="1600" dirty="0">
                <a:solidFill>
                  <a:schemeClr val="dk1"/>
                </a:solidFill>
              </a:rPr>
              <a:t>Multiple Linear Regression</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As we have multiple predictors and the output we are trying to predict is a continuous so for this reason using multiple Linear Regression is a good option.</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Weekly Sales is our Target variable.</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Random Forest</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This algorithm consists of large number of large number of decision trees which are treated as an ensemble. The more trees we have the more randomness is in the model.</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This model is not dependent on just one predictive variable but makes use of all the predictors.</a:t>
            </a:r>
            <a:endParaRPr sz="1600" dirty="0">
              <a:solidFill>
                <a:schemeClr val="dk1"/>
              </a:solidFill>
            </a:endParaRPr>
          </a:p>
        </p:txBody>
      </p:sp>
      <p:sp>
        <p:nvSpPr>
          <p:cNvPr id="102" name="Google Shape;102;p18"/>
          <p:cNvSpPr txBox="1">
            <a:spLocks noGrp="1"/>
          </p:cNvSpPr>
          <p:nvPr>
            <p:ph type="body" idx="4294967295"/>
          </p:nvPr>
        </p:nvSpPr>
        <p:spPr>
          <a:xfrm>
            <a:off x="5689050" y="3814038"/>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15</a:t>
            </a:r>
            <a:endParaRPr sz="1400">
              <a:solidFill>
                <a:schemeClr val="lt1"/>
              </a:solidFill>
            </a:endParaRPr>
          </a:p>
        </p:txBody>
      </p:sp>
      <p:sp>
        <p:nvSpPr>
          <p:cNvPr id="103" name="Google Shape;103;p18"/>
          <p:cNvSpPr txBox="1">
            <a:spLocks noGrp="1"/>
          </p:cNvSpPr>
          <p:nvPr>
            <p:ph type="body" idx="4294967295"/>
          </p:nvPr>
        </p:nvSpPr>
        <p:spPr>
          <a:xfrm>
            <a:off x="7374913" y="29358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35</a:t>
            </a:r>
            <a:endParaRPr sz="1400">
              <a:solidFill>
                <a:schemeClr val="lt1"/>
              </a:solidFill>
            </a:endParaRPr>
          </a:p>
        </p:txBody>
      </p:sp>
      <p:sp>
        <p:nvSpPr>
          <p:cNvPr id="104" name="Google Shape;104;p18"/>
          <p:cNvSpPr txBox="1">
            <a:spLocks noGrp="1"/>
          </p:cNvSpPr>
          <p:nvPr>
            <p:ph type="body" idx="4294967295"/>
          </p:nvPr>
        </p:nvSpPr>
        <p:spPr>
          <a:xfrm>
            <a:off x="8226525" y="33830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22</a:t>
            </a:r>
            <a:endParaRPr sz="1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C6AF-8DEB-6B30-2C9E-0E41E72E006E}"/>
              </a:ext>
            </a:extLst>
          </p:cNvPr>
          <p:cNvSpPr>
            <a:spLocks noGrp="1"/>
          </p:cNvSpPr>
          <p:nvPr>
            <p:ph type="title"/>
          </p:nvPr>
        </p:nvSpPr>
        <p:spPr>
          <a:xfrm>
            <a:off x="449580" y="320040"/>
            <a:ext cx="8282940" cy="4518660"/>
          </a:xfrm>
        </p:spPr>
        <p:txBody>
          <a:bodyPr/>
          <a:lstStyle/>
          <a:p>
            <a:pPr algn="l" eaLnBrk="1" hangingPunct="1">
              <a:buSzPct val="60000"/>
              <a:buFontTx/>
              <a:buBlip>
                <a:blip r:embed="rId2"/>
              </a:buBlip>
            </a:pPr>
            <a:r>
              <a:rPr lang="en-US" sz="1800" b="1" i="0" dirty="0">
                <a:solidFill>
                  <a:schemeClr val="tx1"/>
                </a:solidFill>
                <a:effectLst/>
                <a:latin typeface="Average" panose="020B0604020202020204" charset="0"/>
              </a:rPr>
              <a:t>Models Used</a:t>
            </a:r>
            <a:r>
              <a:rPr lang="en-US" sz="1800" b="0" i="0" dirty="0">
                <a:solidFill>
                  <a:schemeClr val="tx1"/>
                </a:solidFill>
                <a:effectLst/>
                <a:latin typeface="Average" panose="020B0604020202020204" charset="0"/>
              </a:rPr>
              <a:t>:</a:t>
            </a:r>
            <a:br>
              <a:rPr lang="en-US" sz="1600" b="0" i="0" dirty="0">
                <a:solidFill>
                  <a:schemeClr val="tx1"/>
                </a:solidFill>
                <a:effectLst/>
                <a:latin typeface="Average" panose="020B0604020202020204" charset="0"/>
              </a:rPr>
            </a:br>
            <a:br>
              <a:rPr lang="en-US" sz="1600" dirty="0">
                <a:solidFill>
                  <a:schemeClr val="tx1"/>
                </a:solidFill>
                <a:latin typeface="Average" panose="020B0604020202020204" charset="0"/>
              </a:rPr>
            </a:br>
            <a:r>
              <a:rPr lang="en-US" altLang="en-US" sz="1600" dirty="0">
                <a:solidFill>
                  <a:schemeClr val="tx1"/>
                </a:solidFill>
                <a:latin typeface="Average" panose="020B0604020202020204" charset="0"/>
              </a:rPr>
              <a:t>Traditional methods like cross-validation, and stepwise regression to handle overfitting and perform feature selection work well with a small set of features but these techniques are a great alternative when we are dealing with a large set of features. Hence, Lasso and Ridge were used.</a:t>
            </a:r>
            <a:br>
              <a:rPr lang="en-US" altLang="en-US" sz="1600" dirty="0">
                <a:solidFill>
                  <a:schemeClr val="tx1"/>
                </a:solidFill>
                <a:latin typeface="Average" panose="020B0604020202020204" charset="0"/>
              </a:rPr>
            </a:br>
            <a:br>
              <a:rPr lang="en-US" altLang="en-US" sz="1050" dirty="0">
                <a:solidFill>
                  <a:schemeClr val="bg2">
                    <a:lumMod val="75000"/>
                  </a:schemeClr>
                </a:solidFill>
              </a:rPr>
            </a:br>
            <a:r>
              <a:rPr lang="en-US" altLang="en-US" sz="1600" dirty="0" err="1">
                <a:solidFill>
                  <a:schemeClr val="tx1"/>
                </a:solidFill>
                <a:latin typeface="Average" panose="020B0604020202020204" charset="0"/>
                <a:sym typeface="Helvetica" panose="020B0604020202020204" pitchFamily="34" charset="0"/>
              </a:rPr>
              <a:t>XGBoost</a:t>
            </a:r>
            <a:r>
              <a:rPr lang="en-US" altLang="en-US" sz="1600" dirty="0">
                <a:solidFill>
                  <a:schemeClr val="tx1"/>
                </a:solidFill>
                <a:latin typeface="Average" panose="020B0604020202020204" charset="0"/>
                <a:sym typeface="Helvetica" panose="020B0604020202020204" pitchFamily="34" charset="0"/>
              </a:rPr>
              <a:t> is a powerful approach for building supervised regression models. . It tells about the difference between actual values and predicted values, i.e. how far the model results are from the real values. </a:t>
            </a:r>
            <a:br>
              <a:rPr lang="en-US" altLang="en-US" sz="1600" dirty="0">
                <a:solidFill>
                  <a:srgbClr val="000000"/>
                </a:solidFill>
                <a:latin typeface="Courier" charset="0"/>
                <a:cs typeface="Calibri" panose="020F0502020204030204" pitchFamily="34" charset="0"/>
                <a:sym typeface="Courier" charset="0"/>
              </a:rPr>
            </a:br>
            <a:br>
              <a:rPr lang="en-US" sz="1600" i="0" dirty="0">
                <a:solidFill>
                  <a:schemeClr val="tx1"/>
                </a:solidFill>
                <a:effectLst/>
                <a:latin typeface="Average" panose="020B0604020202020204" charset="0"/>
              </a:rPr>
            </a:br>
            <a:r>
              <a:rPr lang="en-US" altLang="en-US" sz="1800" b="1" dirty="0">
                <a:solidFill>
                  <a:schemeClr val="tx1"/>
                </a:solidFill>
                <a:latin typeface="Average" panose="020B0604020202020204" charset="0"/>
              </a:rPr>
              <a:t>Data Pre-Processing</a:t>
            </a:r>
            <a:br>
              <a:rPr lang="en-US" altLang="en-US" sz="1600" b="1" dirty="0"/>
            </a:br>
            <a:br>
              <a:rPr lang="en-US" altLang="en-US" sz="1600" dirty="0">
                <a:solidFill>
                  <a:schemeClr val="tx1"/>
                </a:solidFill>
                <a:latin typeface="Average" panose="020B0604020202020204" charset="0"/>
              </a:rPr>
            </a:br>
            <a:r>
              <a:rPr lang="en-US" altLang="en-US" sz="1600" dirty="0">
                <a:solidFill>
                  <a:schemeClr val="tx1"/>
                </a:solidFill>
                <a:latin typeface="Average" panose="020B0604020202020204" charset="0"/>
              </a:rPr>
              <a:t>To Transform the data we have zero inconsistent values.</a:t>
            </a:r>
            <a:br>
              <a:rPr lang="en-US" altLang="en-US" sz="1600" dirty="0">
                <a:solidFill>
                  <a:schemeClr val="tx1"/>
                </a:solidFill>
                <a:latin typeface="Average" panose="020B0604020202020204" charset="0"/>
              </a:rPr>
            </a:br>
            <a:r>
              <a:rPr lang="en-US" altLang="en-US" sz="1600" dirty="0">
                <a:solidFill>
                  <a:schemeClr val="tx1"/>
                </a:solidFill>
                <a:latin typeface="Average" panose="020B0604020202020204" charset="0"/>
              </a:rPr>
              <a:t>There are no missing and duplicate values in the data set, So there is no need of pre processing the data.</a:t>
            </a:r>
            <a:endParaRPr lang="en-IN" sz="1600" dirty="0">
              <a:solidFill>
                <a:schemeClr val="tx1"/>
              </a:solidFill>
              <a:latin typeface="Average" panose="020B0604020202020204" charset="0"/>
            </a:endParaRPr>
          </a:p>
        </p:txBody>
      </p:sp>
    </p:spTree>
    <p:extLst>
      <p:ext uri="{BB962C8B-B14F-4D97-AF65-F5344CB8AC3E}">
        <p14:creationId xmlns:p14="http://schemas.microsoft.com/office/powerpoint/2010/main" val="175929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20"/>
          <p:cNvSpPr txBox="1">
            <a:spLocks noGrp="1"/>
          </p:cNvSpPr>
          <p:nvPr>
            <p:ph type="title"/>
          </p:nvPr>
        </p:nvSpPr>
        <p:spPr>
          <a:xfrm>
            <a:off x="645900" y="1228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Results of Various Models</a:t>
            </a:r>
            <a:endParaRPr sz="3400" dirty="0"/>
          </a:p>
        </p:txBody>
      </p:sp>
      <p:sp>
        <p:nvSpPr>
          <p:cNvPr id="121" name="Google Shape;121;p20"/>
          <p:cNvSpPr txBox="1"/>
          <p:nvPr/>
        </p:nvSpPr>
        <p:spPr>
          <a:xfrm>
            <a:off x="162900" y="929000"/>
            <a:ext cx="3541700" cy="1477297"/>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r>
              <a:rPr lang="en" dirty="0">
                <a:solidFill>
                  <a:schemeClr val="dk1"/>
                </a:solidFill>
                <a:latin typeface="Average"/>
                <a:sym typeface="Average"/>
              </a:rPr>
              <a:t>Linear Regression Model Results :</a:t>
            </a:r>
            <a:r>
              <a:rPr lang="en-US" altLang="en-US" dirty="0">
                <a:solidFill>
                  <a:schemeClr val="dk1"/>
                </a:solidFill>
                <a:latin typeface="Average"/>
                <a:sym typeface="Calibri" panose="020F0502020204030204" pitchFamily="34" charset="0"/>
              </a:rPr>
              <a:t>a linear model that assumes a linear relationship between input variables and Sales in demand w.r.t holiday flags                                                                                                             </a:t>
            </a:r>
            <a:br>
              <a:rPr lang="en-US" altLang="en-US" dirty="0">
                <a:solidFill>
                  <a:srgbClr val="F1EFE6"/>
                </a:solidFill>
                <a:latin typeface="Calibri" panose="020F0502020204030204" pitchFamily="34" charset="0"/>
                <a:cs typeface="Calibri" panose="020F0502020204030204" pitchFamily="34" charset="0"/>
                <a:sym typeface="Calibri" panose="020F0502020204030204" pitchFamily="34" charset="0"/>
              </a:rPr>
            </a:br>
            <a:r>
              <a:rPr lang="en-US" altLang="en-US" dirty="0">
                <a:solidFill>
                  <a:srgbClr val="F1EFE6"/>
                </a:solidFill>
                <a:latin typeface="Calibri" panose="020F0502020204030204" pitchFamily="34" charset="0"/>
                <a:cs typeface="Calibri" panose="020F0502020204030204" pitchFamily="34" charset="0"/>
                <a:sym typeface="Calibri" panose="020F0502020204030204" pitchFamily="34" charset="0"/>
              </a:rPr>
              <a:t>               </a:t>
            </a:r>
          </a:p>
          <a:p>
            <a:pPr marL="0" lvl="0" indent="0" algn="l" rtl="0">
              <a:spcBef>
                <a:spcPts val="0"/>
              </a:spcBef>
              <a:spcAft>
                <a:spcPts val="0"/>
              </a:spcAft>
              <a:buNone/>
            </a:pPr>
            <a:endParaRPr dirty="0">
              <a:solidFill>
                <a:schemeClr val="dk1"/>
              </a:solidFill>
              <a:latin typeface="Average"/>
              <a:ea typeface="Average"/>
              <a:cs typeface="Average"/>
              <a:sym typeface="Average"/>
            </a:endParaRPr>
          </a:p>
        </p:txBody>
      </p:sp>
      <p:sp>
        <p:nvSpPr>
          <p:cNvPr id="122" name="Google Shape;122;p20"/>
          <p:cNvSpPr txBox="1"/>
          <p:nvPr/>
        </p:nvSpPr>
        <p:spPr>
          <a:xfrm>
            <a:off x="50800" y="1998517"/>
            <a:ext cx="4701540" cy="2769959"/>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Training Score of the Linear Regression is: 0.14</a:t>
            </a: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Test Score of the Linear Regression is: 0.15</a:t>
            </a:r>
          </a:p>
          <a:p>
            <a:pPr marL="139700" lvl="0" algn="l" rtl="0">
              <a:spcBef>
                <a:spcPts val="0"/>
              </a:spcBef>
              <a:spcAft>
                <a:spcPts val="0"/>
              </a:spcAft>
              <a:buClr>
                <a:schemeClr val="dk1"/>
              </a:buClr>
              <a:buSzPts val="1400"/>
            </a:pPr>
            <a:endParaRPr lang="en-US" dirty="0">
              <a:solidFill>
                <a:schemeClr val="dk1"/>
              </a:solidFill>
              <a:latin typeface="Average"/>
              <a:ea typeface="Average"/>
              <a:cs typeface="Average"/>
              <a:sym typeface="Average"/>
            </a:endParaRP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MSE of the Linear Regression Model: 274532530882.13</a:t>
            </a: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MAE of the Linear Regression Model: 429804.80</a:t>
            </a: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RMSE of the Linear Regression Model:523958.52</a:t>
            </a: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60:40 Train-Validation Split</a:t>
            </a: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Accuracy 14.2 % on Test set.</a:t>
            </a:r>
          </a:p>
          <a:p>
            <a:pPr marL="139700" lvl="0" algn="l" rtl="0">
              <a:spcBef>
                <a:spcPts val="0"/>
              </a:spcBef>
              <a:spcAft>
                <a:spcPts val="0"/>
              </a:spcAft>
              <a:buClr>
                <a:schemeClr val="dk1"/>
              </a:buClr>
              <a:buSzPts val="1400"/>
            </a:pPr>
            <a:endParaRPr lang="en-US" dirty="0">
              <a:solidFill>
                <a:schemeClr val="dk1"/>
              </a:solidFill>
              <a:latin typeface="Average"/>
              <a:ea typeface="Average"/>
              <a:cs typeface="Average"/>
              <a:sym typeface="Average"/>
            </a:endParaRP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Store, Temperature, Unemployment, CPI, Holiday flag major contributors in the analysis</a:t>
            </a:r>
          </a:p>
          <a:p>
            <a:pPr marL="0" lvl="0" indent="0" algn="l" rtl="0">
              <a:spcBef>
                <a:spcPts val="0"/>
              </a:spcBef>
              <a:spcAft>
                <a:spcPts val="0"/>
              </a:spcAft>
              <a:buNone/>
            </a:pPr>
            <a:endParaRPr dirty="0">
              <a:solidFill>
                <a:schemeClr val="dk1"/>
              </a:solidFill>
              <a:latin typeface="Average"/>
              <a:ea typeface="Average"/>
              <a:cs typeface="Average"/>
              <a:sym typeface="Average"/>
            </a:endParaRPr>
          </a:p>
        </p:txBody>
      </p:sp>
      <p:sp>
        <p:nvSpPr>
          <p:cNvPr id="123" name="Google Shape;123;p20"/>
          <p:cNvSpPr txBox="1"/>
          <p:nvPr/>
        </p:nvSpPr>
        <p:spPr>
          <a:xfrm>
            <a:off x="4916624" y="960350"/>
            <a:ext cx="3674925" cy="1261854"/>
          </a:xfrm>
          <a:prstGeom prst="rect">
            <a:avLst/>
          </a:prstGeom>
          <a:noFill/>
          <a:ln>
            <a:noFill/>
          </a:ln>
        </p:spPr>
        <p:txBody>
          <a:bodyPr spcFirstLastPara="1" wrap="square" lIns="91425" tIns="91425" rIns="91425" bIns="91425" anchor="t" anchorCtr="0">
            <a:spAutoFit/>
          </a:bodyPr>
          <a:lstStyle/>
          <a:p>
            <a:pPr marL="139700" indent="0">
              <a:buClr>
                <a:schemeClr val="dk1"/>
              </a:buClr>
              <a:buSzPts val="1400"/>
              <a:buFont typeface="Arial"/>
              <a:buNone/>
            </a:pPr>
            <a:r>
              <a:rPr lang="en" dirty="0">
                <a:solidFill>
                  <a:schemeClr val="dk1"/>
                </a:solidFill>
                <a:latin typeface="Average"/>
                <a:sym typeface="Average"/>
              </a:rPr>
              <a:t>Random Forest Regressor Results:</a:t>
            </a:r>
          </a:p>
          <a:p>
            <a:pPr marL="139700" indent="0">
              <a:buClr>
                <a:schemeClr val="dk1"/>
              </a:buClr>
              <a:buSzPts val="1400"/>
              <a:buFont typeface="Arial"/>
              <a:buNone/>
            </a:pPr>
            <a:r>
              <a:rPr lang="en-US" altLang="en-US" dirty="0">
                <a:solidFill>
                  <a:schemeClr val="dk1"/>
                </a:solidFill>
                <a:latin typeface="Average"/>
                <a:sym typeface="Helvetica" panose="020B0604020202020204" pitchFamily="34" charset="0"/>
              </a:rPr>
              <a:t>- It is a meta estimator that takes a number of decision trees into sub samples of the dataset and uses averaging for improved accuracy and the problem of overfitting</a:t>
            </a:r>
            <a:endParaRPr dirty="0">
              <a:solidFill>
                <a:schemeClr val="dk1"/>
              </a:solidFill>
              <a:latin typeface="Average"/>
              <a:sym typeface="Average"/>
            </a:endParaRPr>
          </a:p>
        </p:txBody>
      </p:sp>
      <p:sp>
        <p:nvSpPr>
          <p:cNvPr id="128" name="Google Shape;128;p20"/>
          <p:cNvSpPr txBox="1"/>
          <p:nvPr/>
        </p:nvSpPr>
        <p:spPr>
          <a:xfrm>
            <a:off x="4916624" y="2406297"/>
            <a:ext cx="4135200" cy="212362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Train R2 Score: 0.62</a:t>
            </a: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Test R2 Score: 0.64</a:t>
            </a:r>
          </a:p>
          <a:p>
            <a:pPr marL="139700" lvl="0" algn="l" rtl="0">
              <a:spcBef>
                <a:spcPts val="0"/>
              </a:spcBef>
              <a:spcAft>
                <a:spcPts val="0"/>
              </a:spcAft>
              <a:buClr>
                <a:schemeClr val="dk1"/>
              </a:buClr>
              <a:buSzPts val="1400"/>
            </a:pPr>
            <a:endParaRPr lang="en-US" dirty="0">
              <a:solidFill>
                <a:schemeClr val="dk1"/>
              </a:solidFill>
              <a:latin typeface="Average"/>
              <a:ea typeface="Average"/>
              <a:cs typeface="Average"/>
              <a:sym typeface="Average"/>
            </a:endParaRP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Mean Squared Error: 114778595669.53</a:t>
            </a:r>
          </a:p>
          <a:p>
            <a:pPr marL="139700" lvl="0" algn="l" rtl="0">
              <a:spcBef>
                <a:spcPts val="0"/>
              </a:spcBef>
              <a:spcAft>
                <a:spcPts val="0"/>
              </a:spcAft>
              <a:buClr>
                <a:schemeClr val="dk1"/>
              </a:buClr>
              <a:buSzPts val="1400"/>
            </a:pPr>
            <a:r>
              <a:rPr lang="en-US" dirty="0">
                <a:solidFill>
                  <a:schemeClr val="dk1"/>
                </a:solidFill>
                <a:latin typeface="Average"/>
                <a:ea typeface="Average"/>
                <a:cs typeface="Average"/>
                <a:sym typeface="Average"/>
              </a:rPr>
              <a:t>Mean Absolute Error: 241200.52</a:t>
            </a:r>
            <a:endParaRPr lang="en" dirty="0">
              <a:solidFill>
                <a:schemeClr val="dk1"/>
              </a:solidFill>
              <a:latin typeface="Average"/>
              <a:ea typeface="Average"/>
              <a:cs typeface="Average"/>
              <a:sym typeface="Average"/>
            </a:endParaRPr>
          </a:p>
          <a:p>
            <a:pPr marL="139700" lvl="0" algn="l" rtl="0">
              <a:spcBef>
                <a:spcPts val="0"/>
              </a:spcBef>
              <a:spcAft>
                <a:spcPts val="0"/>
              </a:spcAft>
              <a:buClr>
                <a:schemeClr val="dk1"/>
              </a:buClr>
              <a:buSzPts val="1400"/>
            </a:pPr>
            <a:r>
              <a:rPr lang="en" dirty="0">
                <a:solidFill>
                  <a:schemeClr val="dk1"/>
                </a:solidFill>
                <a:latin typeface="Average"/>
                <a:ea typeface="Average"/>
                <a:cs typeface="Average"/>
                <a:sym typeface="Average"/>
              </a:rPr>
              <a:t>60:40 Train-Validation Split</a:t>
            </a:r>
          </a:p>
          <a:p>
            <a:pPr marL="139700" lvl="0" algn="l" rtl="0">
              <a:spcBef>
                <a:spcPts val="0"/>
              </a:spcBef>
              <a:spcAft>
                <a:spcPts val="0"/>
              </a:spcAft>
              <a:buClr>
                <a:schemeClr val="dk1"/>
              </a:buClr>
              <a:buSzPts val="1400"/>
            </a:pPr>
            <a:r>
              <a:rPr lang="en-IN" dirty="0">
                <a:solidFill>
                  <a:schemeClr val="dk1"/>
                </a:solidFill>
                <a:latin typeface="Average"/>
                <a:ea typeface="Average"/>
                <a:cs typeface="Average"/>
                <a:sym typeface="Average"/>
              </a:rPr>
              <a:t>The Accuracy is 64.1%</a:t>
            </a:r>
            <a:endParaRPr dirty="0">
              <a:solidFill>
                <a:schemeClr val="dk1"/>
              </a:solidFill>
              <a:latin typeface="Average"/>
              <a:ea typeface="Average"/>
              <a:cs typeface="Average"/>
              <a:sym typeface="Average"/>
            </a:endParaRPr>
          </a:p>
          <a:p>
            <a:pPr marL="457200" lvl="0" indent="0" algn="l" rtl="0">
              <a:spcBef>
                <a:spcPts val="0"/>
              </a:spcBef>
              <a:spcAft>
                <a:spcPts val="0"/>
              </a:spcAft>
              <a:buNone/>
            </a:pPr>
            <a:endParaRPr dirty="0">
              <a:solidFill>
                <a:schemeClr val="dk1"/>
              </a:solidFill>
              <a:latin typeface="Average"/>
              <a:ea typeface="Average"/>
              <a:cs typeface="Average"/>
              <a:sym typeface="Average"/>
            </a:endParaRPr>
          </a:p>
          <a:p>
            <a:pPr marL="0" lvl="0" indent="0" algn="l" rtl="0">
              <a:spcBef>
                <a:spcPts val="0"/>
              </a:spcBef>
              <a:spcAft>
                <a:spcPts val="0"/>
              </a:spcAft>
              <a:buNone/>
            </a:pPr>
            <a:endParaRPr dirty="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1031</Words>
  <Application>Microsoft Macintosh PowerPoint</Application>
  <PresentationFormat>On-screen Show (16:9)</PresentationFormat>
  <Paragraphs>146</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Courier New</vt:lpstr>
      <vt:lpstr>Arial</vt:lpstr>
      <vt:lpstr>Oswald</vt:lpstr>
      <vt:lpstr>Calibri</vt:lpstr>
      <vt:lpstr>Average</vt:lpstr>
      <vt:lpstr>Courier</vt:lpstr>
      <vt:lpstr>Slate</vt:lpstr>
      <vt:lpstr> Walmart Sales Demand</vt:lpstr>
      <vt:lpstr>Business Context</vt:lpstr>
      <vt:lpstr>Tackle the business problem: Use data from previous holidays Use visualization techniques to observe trends and patterns Use prediction techniques to predict future sales and demand  Resources: Walmart Retail Dataset Sales data on Superbowl, Labour day, Thanksgiving, and Christmas for four years  Data Exploration : On Exploring the data, no missing values was present and the whole data was clean  </vt:lpstr>
      <vt:lpstr>Data in Detail</vt:lpstr>
      <vt:lpstr>Data Visualization  </vt:lpstr>
      <vt:lpstr>Co-relation and cluster map in detail</vt:lpstr>
      <vt:lpstr>Use of Data to Answer Business Question</vt:lpstr>
      <vt:lpstr>Models Used:  Traditional methods like cross-validation, and stepwise regression to handle overfitting and perform feature selection work well with a small set of features but these techniques are a great alternative when we are dealing with a large set of features. Hence, Lasso and Ridge were used.  XGBoost is a powerful approach for building supervised regression models. . It tells about the difference between actual values and predicted values, i.e. how far the model results are from the real values.   Data Pre-Processing  To Transform the data we have zero inconsistent values. There are no missing and duplicate values in the data set, So there is no need of pre processing the data.</vt:lpstr>
      <vt:lpstr>Results of Various Models</vt:lpstr>
      <vt:lpstr>Results of Various Models</vt:lpstr>
      <vt:lpstr>Interpretation of Results</vt:lpstr>
      <vt:lpstr>Managerial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Presentation  Group</dc:title>
  <dc:creator>sai chand</dc:creator>
  <cp:lastModifiedBy>Chauhan, Pranati</cp:lastModifiedBy>
  <cp:revision>12</cp:revision>
  <dcterms:modified xsi:type="dcterms:W3CDTF">2023-07-04T05:22:26Z</dcterms:modified>
</cp:coreProperties>
</file>