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74" r:id="rId4"/>
    <p:sldId id="259" r:id="rId5"/>
    <p:sldId id="260" r:id="rId6"/>
    <p:sldId id="261" r:id="rId7"/>
    <p:sldId id="262" r:id="rId8"/>
    <p:sldId id="264" r:id="rId9"/>
    <p:sldId id="265" r:id="rId10"/>
    <p:sldId id="266" r:id="rId11"/>
    <p:sldId id="268" r:id="rId12"/>
    <p:sldId id="270" r:id="rId13"/>
    <p:sldId id="267" r:id="rId14"/>
    <p:sldId id="275" r:id="rId15"/>
    <p:sldId id="276" r:id="rId16"/>
    <p:sldId id="277" r:id="rId17"/>
    <p:sldId id="279" r:id="rId18"/>
    <p:sldId id="280" r:id="rId19"/>
    <p:sldId id="286" r:id="rId20"/>
    <p:sldId id="281" r:id="rId21"/>
    <p:sldId id="287" r:id="rId22"/>
    <p:sldId id="282" r:id="rId23"/>
    <p:sldId id="288" r:id="rId24"/>
    <p:sldId id="284" r:id="rId25"/>
    <p:sldId id="285" r:id="rId26"/>
    <p:sldId id="289" r:id="rId27"/>
    <p:sldId id="278" r:id="rId28"/>
    <p:sldId id="263" r:id="rId29"/>
    <p:sldId id="272" r:id="rId30"/>
    <p:sldId id="27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0" d="100"/>
          <a:sy n="110" d="100"/>
        </p:scale>
        <p:origin x="15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AACB3-C5C9-4CFF-97C7-C3A00CC77714}" type="datetimeFigureOut">
              <a:rPr lang="en-US" smtClean="0"/>
              <a:t>2021-03-02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5E8F5-0736-41FE-A41D-E4B5DE2739EA}" type="slidenum">
              <a:rPr lang="en-US" smtClean="0"/>
              <a:t>‹#›</a:t>
            </a:fld>
            <a:endParaRPr lang="en-US"/>
          </a:p>
        </p:txBody>
      </p:sp>
    </p:spTree>
    <p:extLst>
      <p:ext uri="{BB962C8B-B14F-4D97-AF65-F5344CB8AC3E}">
        <p14:creationId xmlns:p14="http://schemas.microsoft.com/office/powerpoint/2010/main" val="253408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4928A1-21BC-4DE3-BF85-BC4A66024525}" type="datetime1">
              <a:rPr lang="en-US" smtClean="0"/>
              <a:t>2021-03-02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421861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157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086704"/>
            <a:ext cx="7886700" cy="50902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7307F-B368-46D5-B748-2A0BCC2A1484}" type="datetime1">
              <a:rPr lang="en-US" smtClean="0"/>
              <a:t>2021-03-02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41319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6047F-C21E-4506-8002-EEC5398A6F74}" type="datetime1">
              <a:rPr lang="en-US" smtClean="0"/>
              <a:t>2021-03-02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99818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27085"/>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1262"/>
            <a:ext cx="7886700" cy="487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94593-BF68-4AAE-88FE-7CBFBA981400}" type="datetime1">
              <a:rPr lang="en-US" smtClean="0"/>
              <a:t>2021-03-02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7402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9BDAFA-37B3-413F-BB93-1746E5E9CB50}" type="datetime1">
              <a:rPr lang="en-US" smtClean="0"/>
              <a:t>2021-03-02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53492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837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28251"/>
            <a:ext cx="3886200" cy="4848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28251"/>
            <a:ext cx="3886200" cy="4848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0D696-344F-49FB-A689-EA383D7D9FB5}" type="datetime1">
              <a:rPr lang="en-US" smtClean="0"/>
              <a:t>2021-03-02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8213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7720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303827"/>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127739"/>
            <a:ext cx="3868340" cy="406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303827"/>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127739"/>
            <a:ext cx="3887391" cy="406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174BD-FC92-4663-ADBB-AB98C8FE62D3}" type="datetime1">
              <a:rPr lang="en-US" smtClean="0"/>
              <a:t>2021-03-02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76082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943BA-59FE-4AB0-999C-C7CC05C14491}" type="datetime1">
              <a:rPr lang="en-US" smtClean="0"/>
              <a:t>2021-03-02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234901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4126D-EE76-41D6-83A1-2099D44F0DAA}" type="datetime1">
              <a:rPr lang="en-US" smtClean="0"/>
              <a:t>2021-03-02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356882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A0ED0-77A9-4460-A520-A92368B3350B}" type="datetime1">
              <a:rPr lang="en-US" smtClean="0"/>
              <a:t>2021-03-02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23646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6C6238-D610-4A29-B2F8-45833E2F6E29}" type="datetime1">
              <a:rPr lang="en-US" smtClean="0"/>
              <a:t>2021-03-02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4FF49-0FAE-49A2-9002-2D6A5B203F56}" type="slidenum">
              <a:rPr lang="en-US" smtClean="0"/>
              <a:t>‹#›</a:t>
            </a:fld>
            <a:endParaRPr lang="en-US"/>
          </a:p>
        </p:txBody>
      </p:sp>
    </p:spTree>
    <p:extLst>
      <p:ext uri="{BB962C8B-B14F-4D97-AF65-F5344CB8AC3E}">
        <p14:creationId xmlns:p14="http://schemas.microsoft.com/office/powerpoint/2010/main" val="171395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720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266092"/>
            <a:ext cx="7886700" cy="49108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01A10-1703-4CFD-A68F-F97AC076912D}" type="datetime1">
              <a:rPr lang="en-US" smtClean="0"/>
              <a:t>2021-03-02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4FF49-0FAE-49A2-9002-2D6A5B203F56}" type="slidenum">
              <a:rPr lang="en-US" smtClean="0"/>
              <a:t>‹#›</a:t>
            </a:fld>
            <a:endParaRPr lang="en-US"/>
          </a:p>
        </p:txBody>
      </p:sp>
    </p:spTree>
    <p:extLst>
      <p:ext uri="{BB962C8B-B14F-4D97-AF65-F5344CB8AC3E}">
        <p14:creationId xmlns:p14="http://schemas.microsoft.com/office/powerpoint/2010/main" val="2954767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Ethernet_frame#Frame_check_sequenc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Boot Loader for MCCI LoRaWAN systems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835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2542-CCEE-4D9A-930E-F20071710329}"/>
              </a:ext>
            </a:extLst>
          </p:cNvPr>
          <p:cNvSpPr>
            <a:spLocks noGrp="1"/>
          </p:cNvSpPr>
          <p:nvPr>
            <p:ph type="title"/>
          </p:nvPr>
        </p:nvSpPr>
        <p:spPr/>
        <p:txBody>
          <a:bodyPr/>
          <a:lstStyle/>
          <a:p>
            <a:r>
              <a:rPr lang="en-US" dirty="0"/>
              <a:t>More assumptions</a:t>
            </a:r>
          </a:p>
        </p:txBody>
      </p:sp>
      <p:sp>
        <p:nvSpPr>
          <p:cNvPr id="3" name="Content Placeholder 2">
            <a:extLst>
              <a:ext uri="{FF2B5EF4-FFF2-40B4-BE49-F238E27FC236}">
                <a16:creationId xmlns:a16="http://schemas.microsoft.com/office/drawing/2014/main" id="{EAFED1C9-7033-4210-88F6-99472A84F299}"/>
              </a:ext>
            </a:extLst>
          </p:cNvPr>
          <p:cNvSpPr>
            <a:spLocks noGrp="1"/>
          </p:cNvSpPr>
          <p:nvPr>
            <p:ph idx="1"/>
          </p:nvPr>
        </p:nvSpPr>
        <p:spPr/>
        <p:txBody>
          <a:bodyPr/>
          <a:lstStyle/>
          <a:p>
            <a:r>
              <a:rPr lang="en-US" dirty="0"/>
              <a:t>We don’t want much variation in boot loaders (ideally all boot loaders for a given product family are the same)</a:t>
            </a:r>
          </a:p>
          <a:p>
            <a:pPr lvl="1"/>
            <a:r>
              <a:rPr lang="en-US" dirty="0"/>
              <a:t>But some variation may be unavoidable.</a:t>
            </a:r>
          </a:p>
          <a:p>
            <a:pPr lvl="1"/>
            <a:r>
              <a:rPr lang="en-US" dirty="0"/>
              <a:t>Use standard MCCI techniques to avoid conditional compiles.</a:t>
            </a:r>
          </a:p>
          <a:p>
            <a:r>
              <a:rPr lang="en-US" dirty="0"/>
              <a:t>Boot loader is written in C (or C++ if it turns out to be better/faster dev to do so)</a:t>
            </a:r>
          </a:p>
        </p:txBody>
      </p:sp>
    </p:spTree>
    <p:extLst>
      <p:ext uri="{BB962C8B-B14F-4D97-AF65-F5344CB8AC3E}">
        <p14:creationId xmlns:p14="http://schemas.microsoft.com/office/powerpoint/2010/main" val="268703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F88A-EEB3-4239-B2BD-196E8A80079D}"/>
              </a:ext>
            </a:extLst>
          </p:cNvPr>
          <p:cNvSpPr>
            <a:spLocks noGrp="1"/>
          </p:cNvSpPr>
          <p:nvPr>
            <p:ph type="title"/>
          </p:nvPr>
        </p:nvSpPr>
        <p:spPr/>
        <p:txBody>
          <a:bodyPr/>
          <a:lstStyle/>
          <a:p>
            <a:r>
              <a:rPr lang="en-US" dirty="0"/>
              <a:t>More assumptions</a:t>
            </a:r>
          </a:p>
        </p:txBody>
      </p:sp>
      <p:sp>
        <p:nvSpPr>
          <p:cNvPr id="3" name="Content Placeholder 2">
            <a:extLst>
              <a:ext uri="{FF2B5EF4-FFF2-40B4-BE49-F238E27FC236}">
                <a16:creationId xmlns:a16="http://schemas.microsoft.com/office/drawing/2014/main" id="{75211682-4D7E-4E8D-A8E4-8AEF1662B60E}"/>
              </a:ext>
            </a:extLst>
          </p:cNvPr>
          <p:cNvSpPr>
            <a:spLocks noGrp="1"/>
          </p:cNvSpPr>
          <p:nvPr>
            <p:ph idx="1"/>
          </p:nvPr>
        </p:nvSpPr>
        <p:spPr/>
        <p:txBody>
          <a:bodyPr>
            <a:normAutofit lnSpcReduction="10000"/>
          </a:bodyPr>
          <a:lstStyle/>
          <a:p>
            <a:r>
              <a:rPr lang="en-US" dirty="0"/>
              <a:t>We always need to have a valid image in the storage element, in case we need to revert.</a:t>
            </a:r>
          </a:p>
          <a:p>
            <a:r>
              <a:rPr lang="en-US" dirty="0"/>
              <a:t>This means we have to have room for at least two images (the old one plus the new one)</a:t>
            </a:r>
          </a:p>
          <a:p>
            <a:r>
              <a:rPr lang="en-US" dirty="0"/>
              <a:t>We might generalize this, depending on how much work we can do in the boot loader.</a:t>
            </a:r>
          </a:p>
          <a:p>
            <a:r>
              <a:rPr lang="en-US" dirty="0"/>
              <a:t>But in any case, once we more than one images, we need a way to choose between them</a:t>
            </a:r>
          </a:p>
          <a:p>
            <a:r>
              <a:rPr lang="en-US" dirty="0"/>
              <a:t>And initially, we’ll have zero… need to deal with that</a:t>
            </a:r>
          </a:p>
          <a:p>
            <a:r>
              <a:rPr lang="en-US" dirty="0"/>
              <a:t>And sometimes we’ll have only one.</a:t>
            </a:r>
          </a:p>
        </p:txBody>
      </p:sp>
    </p:spTree>
    <p:extLst>
      <p:ext uri="{BB962C8B-B14F-4D97-AF65-F5344CB8AC3E}">
        <p14:creationId xmlns:p14="http://schemas.microsoft.com/office/powerpoint/2010/main" val="102552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6E6C-CB6A-4F10-A7A4-38B380B9CC53}"/>
              </a:ext>
            </a:extLst>
          </p:cNvPr>
          <p:cNvSpPr>
            <a:spLocks noGrp="1"/>
          </p:cNvSpPr>
          <p:nvPr>
            <p:ph type="title"/>
          </p:nvPr>
        </p:nvSpPr>
        <p:spPr/>
        <p:txBody>
          <a:bodyPr/>
          <a:lstStyle/>
          <a:p>
            <a:r>
              <a:rPr lang="en-US" dirty="0"/>
              <a:t>More assumptions</a:t>
            </a:r>
          </a:p>
        </p:txBody>
      </p:sp>
      <p:sp>
        <p:nvSpPr>
          <p:cNvPr id="3" name="Content Placeholder 2">
            <a:extLst>
              <a:ext uri="{FF2B5EF4-FFF2-40B4-BE49-F238E27FC236}">
                <a16:creationId xmlns:a16="http://schemas.microsoft.com/office/drawing/2014/main" id="{E955FDD1-5662-416A-AF3F-801982B39619}"/>
              </a:ext>
            </a:extLst>
          </p:cNvPr>
          <p:cNvSpPr>
            <a:spLocks noGrp="1"/>
          </p:cNvSpPr>
          <p:nvPr>
            <p:ph idx="1"/>
          </p:nvPr>
        </p:nvSpPr>
        <p:spPr/>
        <p:txBody>
          <a:bodyPr/>
          <a:lstStyle/>
          <a:p>
            <a:r>
              <a:rPr lang="en-US" dirty="0"/>
              <a:t>The “program entry point” will either be &amp;image[0], or else a pointer in a known location.</a:t>
            </a:r>
          </a:p>
        </p:txBody>
      </p:sp>
    </p:spTree>
    <p:extLst>
      <p:ext uri="{BB962C8B-B14F-4D97-AF65-F5344CB8AC3E}">
        <p14:creationId xmlns:p14="http://schemas.microsoft.com/office/powerpoint/2010/main" val="360444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DDF3-3D1F-46C1-B8F8-3A5285D49257}"/>
              </a:ext>
            </a:extLst>
          </p:cNvPr>
          <p:cNvSpPr>
            <a:spLocks noGrp="1"/>
          </p:cNvSpPr>
          <p:nvPr>
            <p:ph type="title"/>
          </p:nvPr>
        </p:nvSpPr>
        <p:spPr>
          <a:xfrm>
            <a:off x="715735" y="0"/>
            <a:ext cx="7886700" cy="827085"/>
          </a:xfrm>
        </p:spPr>
        <p:txBody>
          <a:bodyPr/>
          <a:lstStyle/>
          <a:p>
            <a:r>
              <a:rPr lang="en-US" dirty="0"/>
              <a:t>Boot process (slow/thorough)</a:t>
            </a:r>
          </a:p>
        </p:txBody>
      </p:sp>
      <p:sp>
        <p:nvSpPr>
          <p:cNvPr id="3" name="Content Placeholder 2">
            <a:extLst>
              <a:ext uri="{FF2B5EF4-FFF2-40B4-BE49-F238E27FC236}">
                <a16:creationId xmlns:a16="http://schemas.microsoft.com/office/drawing/2014/main" id="{490A5AC1-3E98-41C4-B373-3D165C8A371C}"/>
              </a:ext>
            </a:extLst>
          </p:cNvPr>
          <p:cNvSpPr>
            <a:spLocks noGrp="1"/>
          </p:cNvSpPr>
          <p:nvPr>
            <p:ph idx="1"/>
          </p:nvPr>
        </p:nvSpPr>
        <p:spPr>
          <a:xfrm>
            <a:off x="628650" y="827086"/>
            <a:ext cx="7886700" cy="6030914"/>
          </a:xfrm>
        </p:spPr>
        <p:txBody>
          <a:bodyPr>
            <a:normAutofit fontScale="47500" lnSpcReduction="20000"/>
          </a:bodyPr>
          <a:lstStyle/>
          <a:p>
            <a:r>
              <a:rPr lang="en-US" dirty="0"/>
              <a:t>Self-check the boot loader</a:t>
            </a:r>
          </a:p>
          <a:p>
            <a:pPr lvl="1"/>
            <a:r>
              <a:rPr lang="en-US" dirty="0"/>
              <a:t>What do we do if failure??? Flash light?</a:t>
            </a:r>
          </a:p>
          <a:p>
            <a:r>
              <a:rPr lang="en-US" dirty="0"/>
              <a:t>Two variables:</a:t>
            </a:r>
          </a:p>
          <a:p>
            <a:pPr lvl="1"/>
            <a:r>
              <a:rPr lang="en-US" dirty="0"/>
              <a:t>Bool </a:t>
            </a:r>
            <a:r>
              <a:rPr lang="en-US" dirty="0" err="1"/>
              <a:t>fProgramValid</a:t>
            </a:r>
            <a:endParaRPr lang="en-US" dirty="0"/>
          </a:p>
          <a:p>
            <a:pPr lvl="1"/>
            <a:r>
              <a:rPr lang="en-US" dirty="0"/>
              <a:t>int </a:t>
            </a:r>
            <a:r>
              <a:rPr lang="en-US" dirty="0" err="1"/>
              <a:t>iBestStoredImage</a:t>
            </a:r>
            <a:r>
              <a:rPr lang="en-US" dirty="0"/>
              <a:t>; &lt; 0 </a:t>
            </a:r>
            <a:r>
              <a:rPr lang="en-US" dirty="0">
                <a:sym typeface="Wingdings" panose="05000000000000000000" pitchFamily="2" charset="2"/>
              </a:rPr>
              <a:t> no stored image is valid, otherwise designates the stored image to be used.</a:t>
            </a:r>
          </a:p>
          <a:p>
            <a:pPr lvl="1"/>
            <a:r>
              <a:rPr lang="en-US" dirty="0"/>
              <a:t>Bool </a:t>
            </a:r>
            <a:r>
              <a:rPr lang="en-US" dirty="0" err="1"/>
              <a:t>fProgramMatches</a:t>
            </a:r>
            <a:r>
              <a:rPr lang="en-US" dirty="0"/>
              <a:t>;</a:t>
            </a:r>
          </a:p>
          <a:p>
            <a:r>
              <a:rPr lang="en-US" dirty="0"/>
              <a:t>Check the image that’s currently in program flash</a:t>
            </a:r>
          </a:p>
          <a:p>
            <a:pPr lvl="1"/>
            <a:r>
              <a:rPr lang="en-US" dirty="0"/>
              <a:t>If no good, set </a:t>
            </a:r>
            <a:r>
              <a:rPr lang="en-US" dirty="0" err="1"/>
              <a:t>fProgramValid</a:t>
            </a:r>
            <a:r>
              <a:rPr lang="en-US" dirty="0"/>
              <a:t> = false, otherwise true.  (Comment: If </a:t>
            </a:r>
            <a:r>
              <a:rPr lang="en-US" dirty="0" err="1"/>
              <a:t>fProgramValid</a:t>
            </a:r>
            <a:r>
              <a:rPr lang="en-US" dirty="0"/>
              <a:t> is false, we always must try to load the “best” image from the SPI flash. If </a:t>
            </a:r>
            <a:r>
              <a:rPr lang="en-US" dirty="0" err="1"/>
              <a:t>fProgramValid</a:t>
            </a:r>
            <a:r>
              <a:rPr lang="en-US" dirty="0"/>
              <a:t> is true, we still might want to update, if the “best” image in SPI flash is “better” than the current program image.)</a:t>
            </a:r>
          </a:p>
          <a:p>
            <a:r>
              <a:rPr lang="en-US" dirty="0"/>
              <a:t>Initialize storage driver</a:t>
            </a:r>
          </a:p>
          <a:p>
            <a:pPr lvl="1"/>
            <a:r>
              <a:rPr lang="en-US" dirty="0"/>
              <a:t>If this fails, set </a:t>
            </a:r>
            <a:r>
              <a:rPr lang="en-US" dirty="0" err="1"/>
              <a:t>iBestStoredImage</a:t>
            </a:r>
            <a:r>
              <a:rPr lang="en-US" dirty="0"/>
              <a:t> = -1, and skip down to [start-user-prog]</a:t>
            </a:r>
          </a:p>
          <a:p>
            <a:r>
              <a:rPr lang="en-US" dirty="0"/>
              <a:t>Find “best image” in storage (most recent confirmed image that is acceptable) [i.e. “while (</a:t>
            </a:r>
            <a:r>
              <a:rPr lang="en-US" dirty="0" err="1"/>
              <a:t>iBestStoredImage</a:t>
            </a:r>
            <a:r>
              <a:rPr lang="en-US" dirty="0"/>
              <a:t> &lt; 0)..”</a:t>
            </a:r>
          </a:p>
          <a:p>
            <a:pPr lvl="1"/>
            <a:r>
              <a:rPr lang="en-US" dirty="0"/>
              <a:t>Find the “most recent” image</a:t>
            </a:r>
          </a:p>
          <a:p>
            <a:pPr lvl="1"/>
            <a:r>
              <a:rPr lang="en-US" dirty="0"/>
              <a:t>Validate it (and compare to current program image if </a:t>
            </a:r>
            <a:r>
              <a:rPr lang="en-US" dirty="0" err="1"/>
              <a:t>fProgramValid</a:t>
            </a:r>
            <a:r>
              <a:rPr lang="en-US" dirty="0"/>
              <a:t> is true; update </a:t>
            </a:r>
            <a:r>
              <a:rPr lang="en-US" dirty="0" err="1"/>
              <a:t>fProgram</a:t>
            </a:r>
            <a:r>
              <a:rPr lang="en-US" dirty="0"/>
              <a:t>)</a:t>
            </a:r>
          </a:p>
          <a:p>
            <a:pPr lvl="1"/>
            <a:r>
              <a:rPr lang="en-US" dirty="0"/>
              <a:t>If not valid, find a previous image…</a:t>
            </a:r>
          </a:p>
          <a:p>
            <a:pPr lvl="1"/>
            <a:r>
              <a:rPr lang="en-US" dirty="0"/>
              <a:t>If valid, set </a:t>
            </a:r>
            <a:r>
              <a:rPr lang="en-US" dirty="0" err="1"/>
              <a:t>iBestStoredImage</a:t>
            </a:r>
            <a:r>
              <a:rPr lang="en-US" dirty="0"/>
              <a:t> = index of this image.</a:t>
            </a:r>
          </a:p>
          <a:p>
            <a:r>
              <a:rPr lang="en-US" dirty="0"/>
              <a:t>Cases:</a:t>
            </a:r>
          </a:p>
          <a:p>
            <a:pPr lvl="1"/>
            <a:r>
              <a:rPr lang="en-US" dirty="0"/>
              <a:t>! </a:t>
            </a:r>
            <a:r>
              <a:rPr lang="en-US" dirty="0" err="1"/>
              <a:t>fProgramValid</a:t>
            </a:r>
            <a:r>
              <a:rPr lang="en-US" dirty="0"/>
              <a:t> &amp;&amp; </a:t>
            </a:r>
            <a:r>
              <a:rPr lang="en-US" dirty="0" err="1"/>
              <a:t>iBestStoredImage</a:t>
            </a:r>
            <a:r>
              <a:rPr lang="en-US" dirty="0"/>
              <a:t> &lt; 0: </a:t>
            </a:r>
          </a:p>
          <a:p>
            <a:pPr lvl="2"/>
            <a:r>
              <a:rPr lang="en-US" dirty="0"/>
              <a:t>If must-update and no-valid image, then … problem … flash a light?</a:t>
            </a:r>
          </a:p>
          <a:p>
            <a:pPr lvl="1"/>
            <a:r>
              <a:rPr lang="en-US" dirty="0" err="1"/>
              <a:t>fProgramValid</a:t>
            </a:r>
            <a:r>
              <a:rPr lang="en-US" dirty="0"/>
              <a:t> &amp;&amp; </a:t>
            </a:r>
            <a:r>
              <a:rPr lang="en-US" dirty="0" err="1"/>
              <a:t>iBestStoredImage</a:t>
            </a:r>
            <a:r>
              <a:rPr lang="en-US" dirty="0"/>
              <a:t> &lt; 0</a:t>
            </a:r>
          </a:p>
          <a:p>
            <a:pPr lvl="2"/>
            <a:r>
              <a:rPr lang="en-US" dirty="0"/>
              <a:t>If no-valid-image, skip to start-user-prog</a:t>
            </a:r>
          </a:p>
          <a:p>
            <a:pPr lvl="1"/>
            <a:r>
              <a:rPr lang="en-US" dirty="0" err="1"/>
              <a:t>iBestStoredImage</a:t>
            </a:r>
            <a:r>
              <a:rPr lang="en-US" dirty="0"/>
              <a:t> &gt;= 0 &amp;&amp; !(</a:t>
            </a:r>
            <a:r>
              <a:rPr lang="en-US" dirty="0" err="1"/>
              <a:t>fProgramValid</a:t>
            </a:r>
            <a:r>
              <a:rPr lang="en-US" dirty="0"/>
              <a:t> &amp;&amp; </a:t>
            </a:r>
            <a:r>
              <a:rPr lang="en-US" dirty="0" err="1"/>
              <a:t>fProgramMatches</a:t>
            </a:r>
            <a:r>
              <a:rPr lang="en-US" dirty="0"/>
              <a:t>)</a:t>
            </a:r>
          </a:p>
          <a:p>
            <a:pPr lvl="2"/>
            <a:r>
              <a:rPr lang="en-US" dirty="0"/>
              <a:t>Copy selected image to program storage</a:t>
            </a:r>
          </a:p>
          <a:p>
            <a:pPr lvl="2"/>
            <a:r>
              <a:rPr lang="en-US" dirty="0"/>
              <a:t>Start-user-prog</a:t>
            </a:r>
          </a:p>
          <a:p>
            <a:pPr lvl="1"/>
            <a:r>
              <a:rPr lang="en-US" dirty="0" err="1"/>
              <a:t>iBestStoredImage</a:t>
            </a:r>
            <a:r>
              <a:rPr lang="en-US" dirty="0"/>
              <a:t> &gt;= 0 &amp;&amp; </a:t>
            </a:r>
            <a:r>
              <a:rPr lang="en-US" dirty="0" err="1"/>
              <a:t>fProgramValue</a:t>
            </a:r>
            <a:r>
              <a:rPr lang="en-US" dirty="0"/>
              <a:t> &amp;&amp; </a:t>
            </a:r>
            <a:r>
              <a:rPr lang="en-US" dirty="0" err="1"/>
              <a:t>fProgramMatches</a:t>
            </a:r>
            <a:endParaRPr lang="en-US" dirty="0"/>
          </a:p>
          <a:p>
            <a:pPr lvl="2"/>
            <a:r>
              <a:rPr lang="en-US" dirty="0"/>
              <a:t>Start-user-prog</a:t>
            </a:r>
          </a:p>
          <a:p>
            <a:r>
              <a:rPr lang="en-US" dirty="0"/>
              <a:t>If verify fails, then .. Problem .. Need some policy on what to do (just loop forever until battery fails? Use </a:t>
            </a:r>
            <a:r>
              <a:rPr lang="en-US" dirty="0" err="1"/>
              <a:t>NVIC_reset</a:t>
            </a:r>
            <a:r>
              <a:rPr lang="en-US" dirty="0"/>
              <a:t> to reboot? Need some kind of diagnostic pattern on the LED.</a:t>
            </a:r>
          </a:p>
          <a:p>
            <a:r>
              <a:rPr lang="en-US" dirty="0"/>
              <a:t>Start-user-prog: go to entry point of program storage</a:t>
            </a:r>
          </a:p>
          <a:p>
            <a:endParaRPr lang="en-US" dirty="0"/>
          </a:p>
        </p:txBody>
      </p:sp>
    </p:spTree>
    <p:extLst>
      <p:ext uri="{BB962C8B-B14F-4D97-AF65-F5344CB8AC3E}">
        <p14:creationId xmlns:p14="http://schemas.microsoft.com/office/powerpoint/2010/main" val="230580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9C46-4BA2-4BCF-9750-581893075AAF}"/>
              </a:ext>
            </a:extLst>
          </p:cNvPr>
          <p:cNvSpPr>
            <a:spLocks noGrp="1"/>
          </p:cNvSpPr>
          <p:nvPr>
            <p:ph type="title"/>
          </p:nvPr>
        </p:nvSpPr>
        <p:spPr/>
        <p:txBody>
          <a:bodyPr/>
          <a:lstStyle/>
          <a:p>
            <a:r>
              <a:rPr lang="en-US" dirty="0"/>
              <a:t>Flash organization</a:t>
            </a:r>
          </a:p>
        </p:txBody>
      </p:sp>
      <p:sp>
        <p:nvSpPr>
          <p:cNvPr id="3" name="Content Placeholder 2">
            <a:extLst>
              <a:ext uri="{FF2B5EF4-FFF2-40B4-BE49-F238E27FC236}">
                <a16:creationId xmlns:a16="http://schemas.microsoft.com/office/drawing/2014/main" id="{3B403465-AD4B-42FD-A399-7E7FA616FFD7}"/>
              </a:ext>
            </a:extLst>
          </p:cNvPr>
          <p:cNvSpPr>
            <a:spLocks noGrp="1"/>
          </p:cNvSpPr>
          <p:nvPr>
            <p:ph idx="1"/>
          </p:nvPr>
        </p:nvSpPr>
        <p:spPr/>
        <p:txBody>
          <a:bodyPr/>
          <a:lstStyle/>
          <a:p>
            <a:r>
              <a:rPr lang="en-US" dirty="0"/>
              <a:t>View flash as an array of fixed-size large blocks</a:t>
            </a:r>
          </a:p>
          <a:p>
            <a:pPr lvl="1"/>
            <a:r>
              <a:rPr lang="en-US" dirty="0"/>
              <a:t>Some data structures in known places in large blocks</a:t>
            </a:r>
          </a:p>
          <a:p>
            <a:r>
              <a:rPr lang="en-US" dirty="0"/>
              <a:t>Header block would be nice, but maybe we can use the large block header for that.</a:t>
            </a:r>
          </a:p>
          <a:p>
            <a:r>
              <a:rPr lang="en-US" dirty="0"/>
              <a:t>Block size depends to some degree on the SOC chip and on the flash block size</a:t>
            </a:r>
          </a:p>
          <a:p>
            <a:r>
              <a:rPr lang="en-US" dirty="0"/>
              <a:t>STM32L0</a:t>
            </a:r>
            <a:r>
              <a:rPr lang="en-US"/>
              <a:t>: 192k </a:t>
            </a:r>
            <a:r>
              <a:rPr lang="en-US" dirty="0"/>
              <a:t>flash, so block should be “around” 192k</a:t>
            </a:r>
          </a:p>
          <a:p>
            <a:endParaRPr lang="en-US" dirty="0"/>
          </a:p>
        </p:txBody>
      </p:sp>
    </p:spTree>
    <p:extLst>
      <p:ext uri="{BB962C8B-B14F-4D97-AF65-F5344CB8AC3E}">
        <p14:creationId xmlns:p14="http://schemas.microsoft.com/office/powerpoint/2010/main" val="240568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744B-C141-47FB-A52A-D59BEF5F4A68}"/>
              </a:ext>
            </a:extLst>
          </p:cNvPr>
          <p:cNvSpPr>
            <a:spLocks noGrp="1"/>
          </p:cNvSpPr>
          <p:nvPr>
            <p:ph type="title"/>
          </p:nvPr>
        </p:nvSpPr>
        <p:spPr/>
        <p:txBody>
          <a:bodyPr/>
          <a:lstStyle/>
          <a:p>
            <a:r>
              <a:rPr lang="en-US" dirty="0"/>
              <a:t>Questions &amp; puzzlers</a:t>
            </a:r>
          </a:p>
        </p:txBody>
      </p:sp>
      <p:sp>
        <p:nvSpPr>
          <p:cNvPr id="3" name="Content Placeholder 2">
            <a:extLst>
              <a:ext uri="{FF2B5EF4-FFF2-40B4-BE49-F238E27FC236}">
                <a16:creationId xmlns:a16="http://schemas.microsoft.com/office/drawing/2014/main" id="{6D0BF5EF-8215-4FA2-8243-FA6E7A679CB2}"/>
              </a:ext>
            </a:extLst>
          </p:cNvPr>
          <p:cNvSpPr>
            <a:spLocks noGrp="1"/>
          </p:cNvSpPr>
          <p:nvPr>
            <p:ph idx="1"/>
          </p:nvPr>
        </p:nvSpPr>
        <p:spPr/>
        <p:txBody>
          <a:bodyPr>
            <a:normAutofit fontScale="92500" lnSpcReduction="10000"/>
          </a:bodyPr>
          <a:lstStyle/>
          <a:p>
            <a:r>
              <a:rPr lang="en-US" dirty="0"/>
              <a:t>We don’t need a directed “please load *this* image”, do we? Or do we need a GUID or similar for the “name” of the image, with the boot loader </a:t>
            </a:r>
          </a:p>
          <a:p>
            <a:pPr lvl="1"/>
            <a:r>
              <a:rPr lang="en-US" dirty="0"/>
              <a:t>In that case, the flash image structure would be:</a:t>
            </a:r>
          </a:p>
          <a:p>
            <a:pPr lvl="2"/>
            <a:r>
              <a:rPr lang="en-US" dirty="0"/>
              <a:t>Image: kind ‘A’</a:t>
            </a:r>
          </a:p>
          <a:p>
            <a:pPr lvl="3"/>
            <a:r>
              <a:rPr lang="en-US" dirty="0"/>
              <a:t>Instance n</a:t>
            </a:r>
          </a:p>
          <a:p>
            <a:pPr lvl="3"/>
            <a:r>
              <a:rPr lang="en-US" dirty="0"/>
              <a:t>Instance n+1</a:t>
            </a:r>
          </a:p>
          <a:p>
            <a:pPr lvl="3"/>
            <a:r>
              <a:rPr lang="en-US" dirty="0"/>
              <a:t>Etc.</a:t>
            </a:r>
          </a:p>
          <a:p>
            <a:pPr lvl="2"/>
            <a:r>
              <a:rPr lang="en-US" dirty="0"/>
              <a:t>Image: kind ‘B’</a:t>
            </a:r>
          </a:p>
          <a:p>
            <a:pPr lvl="3"/>
            <a:r>
              <a:rPr lang="en-US" dirty="0"/>
              <a:t>…</a:t>
            </a:r>
          </a:p>
          <a:p>
            <a:pPr lvl="2"/>
            <a:r>
              <a:rPr lang="en-US" dirty="0"/>
              <a:t>Perhaps “File system: kind” as another kind of thing; this would let us put user files on the flash using FATFS or similar.</a:t>
            </a:r>
          </a:p>
          <a:p>
            <a:pPr lvl="1"/>
            <a:r>
              <a:rPr lang="en-US" dirty="0"/>
              <a:t>For the program flash, we’d need to know “kind” and “instance”</a:t>
            </a:r>
          </a:p>
          <a:p>
            <a:pPr lvl="1"/>
            <a:r>
              <a:rPr lang="en-US" dirty="0"/>
              <a:t>When storing a new version, need an algorithm for choosing instance.</a:t>
            </a:r>
          </a:p>
        </p:txBody>
      </p:sp>
    </p:spTree>
    <p:extLst>
      <p:ext uri="{BB962C8B-B14F-4D97-AF65-F5344CB8AC3E}">
        <p14:creationId xmlns:p14="http://schemas.microsoft.com/office/powerpoint/2010/main" val="382265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573B-4E97-4ED8-A4F3-7D2436C9356C}"/>
              </a:ext>
            </a:extLst>
          </p:cNvPr>
          <p:cNvSpPr>
            <a:spLocks noGrp="1"/>
          </p:cNvSpPr>
          <p:nvPr>
            <p:ph type="title"/>
          </p:nvPr>
        </p:nvSpPr>
        <p:spPr/>
        <p:txBody>
          <a:bodyPr/>
          <a:lstStyle/>
          <a:p>
            <a:r>
              <a:rPr lang="en-US" dirty="0"/>
              <a:t>Possible flash layout</a:t>
            </a:r>
          </a:p>
        </p:txBody>
      </p:sp>
      <p:sp>
        <p:nvSpPr>
          <p:cNvPr id="3" name="Content Placeholder 2">
            <a:extLst>
              <a:ext uri="{FF2B5EF4-FFF2-40B4-BE49-F238E27FC236}">
                <a16:creationId xmlns:a16="http://schemas.microsoft.com/office/drawing/2014/main" id="{80A41486-A552-4B5D-A620-69084D70D81F}"/>
              </a:ext>
            </a:extLst>
          </p:cNvPr>
          <p:cNvSpPr>
            <a:spLocks noGrp="1"/>
          </p:cNvSpPr>
          <p:nvPr>
            <p:ph idx="1"/>
          </p:nvPr>
        </p:nvSpPr>
        <p:spPr/>
        <p:txBody>
          <a:bodyPr/>
          <a:lstStyle/>
          <a:p>
            <a:r>
              <a:rPr lang="en-US" dirty="0"/>
              <a:t>Block allocation</a:t>
            </a:r>
          </a:p>
          <a:p>
            <a:pPr lvl="1"/>
            <a:r>
              <a:rPr lang="en-US" dirty="0"/>
              <a:t>Option 1: Divide flash into “program-mem-size” blocks.  For STM32L0, that would be 192k.  1MB / 192kB is 5 blocks, 2MB / 192kB is 10 blocks.</a:t>
            </a:r>
          </a:p>
          <a:p>
            <a:pPr lvl="2"/>
            <a:r>
              <a:rPr lang="en-US" dirty="0"/>
              <a:t>In order to handle keeping a backup, we would need to have at least 2 blocks == 384 kB. But that would probably be enough.</a:t>
            </a:r>
          </a:p>
          <a:p>
            <a:pPr lvl="1"/>
            <a:r>
              <a:rPr lang="en-US" dirty="0"/>
              <a:t>Option 2: Divide flash into 64kB chunks. Implies slightly more complex management, but it’s more efficient, especially if some of the flash is reserved for other things.</a:t>
            </a:r>
          </a:p>
          <a:p>
            <a:r>
              <a:rPr lang="en-US" dirty="0"/>
              <a:t>We also need to worry about storing the LoRaWAN error syndrome blocks; this can be </a:t>
            </a:r>
          </a:p>
        </p:txBody>
      </p:sp>
    </p:spTree>
    <p:extLst>
      <p:ext uri="{BB962C8B-B14F-4D97-AF65-F5344CB8AC3E}">
        <p14:creationId xmlns:p14="http://schemas.microsoft.com/office/powerpoint/2010/main" val="65305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94A2-13DD-4B33-8227-B9C089DAE18F}"/>
              </a:ext>
            </a:extLst>
          </p:cNvPr>
          <p:cNvSpPr>
            <a:spLocks noGrp="1"/>
          </p:cNvSpPr>
          <p:nvPr>
            <p:ph type="title"/>
          </p:nvPr>
        </p:nvSpPr>
        <p:spPr/>
        <p:txBody>
          <a:bodyPr/>
          <a:lstStyle/>
          <a:p>
            <a:r>
              <a:rPr lang="en-US" dirty="0"/>
              <a:t>SPI flash characteristics</a:t>
            </a:r>
          </a:p>
        </p:txBody>
      </p:sp>
      <p:sp>
        <p:nvSpPr>
          <p:cNvPr id="3" name="Content Placeholder 2">
            <a:extLst>
              <a:ext uri="{FF2B5EF4-FFF2-40B4-BE49-F238E27FC236}">
                <a16:creationId xmlns:a16="http://schemas.microsoft.com/office/drawing/2014/main" id="{AA35220A-99A9-4A7C-A0B1-A9949C35D444}"/>
              </a:ext>
            </a:extLst>
          </p:cNvPr>
          <p:cNvSpPr>
            <a:spLocks noGrp="1"/>
          </p:cNvSpPr>
          <p:nvPr>
            <p:ph idx="1"/>
          </p:nvPr>
        </p:nvSpPr>
        <p:spPr/>
        <p:txBody>
          <a:bodyPr/>
          <a:lstStyle/>
          <a:p>
            <a:r>
              <a:rPr lang="en-US" dirty="0"/>
              <a:t>We use 1M SPI on some boards, 2M on others</a:t>
            </a:r>
          </a:p>
          <a:p>
            <a:pPr lvl="1"/>
            <a:r>
              <a:rPr lang="en-US" dirty="0"/>
              <a:t>4470: AT25SF081 (4k, 32k, 64k)</a:t>
            </a:r>
          </a:p>
          <a:p>
            <a:pPr lvl="1"/>
            <a:r>
              <a:rPr lang="en-US" dirty="0"/>
              <a:t>1M on 4610, 4618, 4801: MX25R8035FZU1 / H1: 4k, 32k, 64k</a:t>
            </a:r>
          </a:p>
          <a:p>
            <a:pPr lvl="1"/>
            <a:r>
              <a:rPr lang="en-US" dirty="0"/>
              <a:t>2M MX25R1635FZU0IH0: 4k, 32k, 64k</a:t>
            </a:r>
          </a:p>
          <a:p>
            <a:r>
              <a:rPr lang="en-US" dirty="0"/>
              <a:t>If we use 64k blocks, this fits 192k nicely (192k = 3 * 64k). We can’t use all of 192k because of the boot loader, so .. We have room left over for metadata.</a:t>
            </a:r>
          </a:p>
          <a:p>
            <a:pPr lvl="1"/>
            <a:endParaRPr lang="en-US" dirty="0"/>
          </a:p>
        </p:txBody>
      </p:sp>
    </p:spTree>
    <p:extLst>
      <p:ext uri="{BB962C8B-B14F-4D97-AF65-F5344CB8AC3E}">
        <p14:creationId xmlns:p14="http://schemas.microsoft.com/office/powerpoint/2010/main" val="213592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7EDA-C49B-4FE0-BFBF-335F8671CF0E}"/>
              </a:ext>
            </a:extLst>
          </p:cNvPr>
          <p:cNvSpPr>
            <a:spLocks noGrp="1"/>
          </p:cNvSpPr>
          <p:nvPr>
            <p:ph type="title"/>
          </p:nvPr>
        </p:nvSpPr>
        <p:spPr/>
        <p:txBody>
          <a:bodyPr/>
          <a:lstStyle/>
          <a:p>
            <a:r>
              <a:rPr lang="en-US" dirty="0"/>
              <a:t>Image layout</a:t>
            </a:r>
          </a:p>
        </p:txBody>
      </p:sp>
      <p:sp>
        <p:nvSpPr>
          <p:cNvPr id="3" name="Content Placeholder 2">
            <a:extLst>
              <a:ext uri="{FF2B5EF4-FFF2-40B4-BE49-F238E27FC236}">
                <a16:creationId xmlns:a16="http://schemas.microsoft.com/office/drawing/2014/main" id="{919875C5-8A4C-4518-BBC8-5E82FF58A9CC}"/>
              </a:ext>
            </a:extLst>
          </p:cNvPr>
          <p:cNvSpPr>
            <a:spLocks noGrp="1"/>
          </p:cNvSpPr>
          <p:nvPr>
            <p:ph idx="1"/>
          </p:nvPr>
        </p:nvSpPr>
        <p:spPr/>
        <p:txBody>
          <a:bodyPr>
            <a:normAutofit fontScale="40000" lnSpcReduction="20000"/>
          </a:bodyPr>
          <a:lstStyle/>
          <a:p>
            <a:r>
              <a:rPr lang="en-US" dirty="0"/>
              <a:t>Balance reliability against flexibility, so must take into account constraints from device.</a:t>
            </a:r>
          </a:p>
          <a:p>
            <a:r>
              <a:rPr lang="en-US" dirty="0"/>
              <a:t>Sector = 4k</a:t>
            </a:r>
          </a:p>
          <a:p>
            <a:r>
              <a:rPr lang="en-US" dirty="0"/>
              <a:t>Erase state == device is all 1s.</a:t>
            </a:r>
          </a:p>
          <a:p>
            <a:r>
              <a:rPr lang="en-US" dirty="0"/>
              <a:t>SPI flash allows changing single bits from 1&gt;0, but 0&gt;1 is only possible on a group basis (“erase”)</a:t>
            </a:r>
          </a:p>
          <a:p>
            <a:r>
              <a:rPr lang="en-US" dirty="0"/>
              <a:t>Image block = 192/4 = 48 sectors.</a:t>
            </a:r>
          </a:p>
          <a:p>
            <a:r>
              <a:rPr lang="en-US" dirty="0"/>
              <a:t>One approach</a:t>
            </a:r>
          </a:p>
          <a:p>
            <a:pPr lvl="1"/>
            <a:r>
              <a:rPr lang="en-US" dirty="0"/>
              <a:t>Sector 0..n-1: headers</a:t>
            </a:r>
          </a:p>
          <a:p>
            <a:pPr lvl="1"/>
            <a:r>
              <a:rPr lang="en-US" dirty="0"/>
              <a:t>Sectors n..47: data</a:t>
            </a:r>
          </a:p>
          <a:p>
            <a:r>
              <a:rPr lang="en-US" dirty="0"/>
              <a:t>When writing, erase the entire block. Then write data (sectors n..47).   A blank header (sector 0) means “not valid” so we’re safe while writing.</a:t>
            </a:r>
          </a:p>
          <a:p>
            <a:r>
              <a:rPr lang="en-US" dirty="0"/>
              <a:t>Header can be as small as 256 bytes, because that’s the write quantum. Incremental programming is more complex. So we can be sure to write 256 bytes at a time.</a:t>
            </a:r>
          </a:p>
          <a:p>
            <a:r>
              <a:rPr lang="en-US" dirty="0"/>
              <a:t>Fundamental problem: want to ensure we can turn off power *at any time* and still have consistent state after reboot.</a:t>
            </a:r>
          </a:p>
          <a:p>
            <a:r>
              <a:rPr lang="en-US" dirty="0"/>
              <a:t>Fundamental strategy for reliable writes:</a:t>
            </a:r>
          </a:p>
          <a:p>
            <a:pPr lvl="1"/>
            <a:r>
              <a:rPr lang="en-US" dirty="0"/>
              <a:t>When writing data is complete, write headers to confirm.  If we know we’re starting from erased, we can write the metadata *twice*. (This may give protection against power-failure while writing first. If first != second on read, we say “not valid”).</a:t>
            </a:r>
          </a:p>
          <a:p>
            <a:pPr lvl="1"/>
            <a:r>
              <a:rPr lang="en-US" dirty="0"/>
              <a:t>When reading data, check headers. If invalid, treat entire block as invalid.</a:t>
            </a:r>
          </a:p>
          <a:p>
            <a:pPr lvl="1"/>
            <a:r>
              <a:rPr lang="en-US" dirty="0"/>
              <a:t>Always erase a block before writing.</a:t>
            </a:r>
          </a:p>
          <a:p>
            <a:r>
              <a:rPr lang="en-US" dirty="0"/>
              <a:t>Erase is tricky: it takes a long time. Power failure in mid erase leaves memory contents non-deterministic.</a:t>
            </a:r>
          </a:p>
          <a:p>
            <a:pPr lvl="1"/>
            <a:r>
              <a:rPr lang="en-US" dirty="0"/>
              <a:t>So we need to deterministically mark data as erased before starting erase.</a:t>
            </a:r>
          </a:p>
          <a:p>
            <a:r>
              <a:rPr lang="en-US" dirty="0"/>
              <a:t>Zeroing header prior to erase is best idea.</a:t>
            </a:r>
          </a:p>
          <a:p>
            <a:r>
              <a:rPr lang="en-US" dirty="0"/>
              <a:t>In theory, we don’t need two headers; as long as the CRC can detect “enough errors” and we do careful validity checks, we are not likely to get fooled.</a:t>
            </a:r>
          </a:p>
          <a:p>
            <a:r>
              <a:rPr lang="en-US" dirty="0"/>
              <a:t>Issues of test…</a:t>
            </a:r>
          </a:p>
        </p:txBody>
      </p:sp>
    </p:spTree>
    <p:extLst>
      <p:ext uri="{BB962C8B-B14F-4D97-AF65-F5344CB8AC3E}">
        <p14:creationId xmlns:p14="http://schemas.microsoft.com/office/powerpoint/2010/main" val="94867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E2A6-4DE4-42AB-9F82-C7725883A900}"/>
              </a:ext>
            </a:extLst>
          </p:cNvPr>
          <p:cNvSpPr>
            <a:spLocks noGrp="1"/>
          </p:cNvSpPr>
          <p:nvPr>
            <p:ph type="title"/>
          </p:nvPr>
        </p:nvSpPr>
        <p:spPr/>
        <p:txBody>
          <a:bodyPr/>
          <a:lstStyle/>
          <a:p>
            <a:r>
              <a:rPr lang="en-US" dirty="0"/>
              <a:t>How to test</a:t>
            </a:r>
          </a:p>
        </p:txBody>
      </p:sp>
      <p:sp>
        <p:nvSpPr>
          <p:cNvPr id="3" name="Content Placeholder 2">
            <a:extLst>
              <a:ext uri="{FF2B5EF4-FFF2-40B4-BE49-F238E27FC236}">
                <a16:creationId xmlns:a16="http://schemas.microsoft.com/office/drawing/2014/main" id="{E49A192A-49AF-454F-981E-83EE6806810E}"/>
              </a:ext>
            </a:extLst>
          </p:cNvPr>
          <p:cNvSpPr>
            <a:spLocks noGrp="1"/>
          </p:cNvSpPr>
          <p:nvPr>
            <p:ph idx="1"/>
          </p:nvPr>
        </p:nvSpPr>
        <p:spPr/>
        <p:txBody>
          <a:bodyPr>
            <a:normAutofit fontScale="85000" lnSpcReduction="20000"/>
          </a:bodyPr>
          <a:lstStyle/>
          <a:p>
            <a:r>
              <a:rPr lang="en-US" dirty="0"/>
              <a:t>You can’t really test with real hardware – interesting cases are end of life, and not reproducible.</a:t>
            </a:r>
          </a:p>
          <a:p>
            <a:r>
              <a:rPr lang="en-US" dirty="0"/>
              <a:t>So we need a simulator.</a:t>
            </a:r>
          </a:p>
          <a:p>
            <a:pPr lvl="1"/>
            <a:r>
              <a:rPr lang="en-US" dirty="0"/>
              <a:t>Should simulate SPI flash</a:t>
            </a:r>
          </a:p>
          <a:p>
            <a:pPr lvl="1"/>
            <a:r>
              <a:rPr lang="en-US" dirty="0"/>
              <a:t>Should simulate NOR flash (harder because we don’t know error conditions, but we can ask ST)</a:t>
            </a:r>
          </a:p>
          <a:p>
            <a:pPr lvl="1"/>
            <a:r>
              <a:rPr lang="en-US" dirty="0"/>
              <a:t>We can run on Linux with x86 CPU</a:t>
            </a:r>
          </a:p>
          <a:p>
            <a:r>
              <a:rPr lang="en-US" dirty="0"/>
              <a:t>We’d be testing corner cases with various injected faults. Don’t need to actually check anything other than the flash manipulation </a:t>
            </a:r>
            <a:r>
              <a:rPr lang="en-US" dirty="0" err="1"/>
              <a:t>algorigthms</a:t>
            </a:r>
            <a:r>
              <a:rPr lang="en-US" dirty="0"/>
              <a:t>.</a:t>
            </a:r>
          </a:p>
          <a:p>
            <a:pPr lvl="1"/>
            <a:r>
              <a:rPr lang="en-US" dirty="0"/>
              <a:t>Test cutting power in middle of NOR flash programming – abort program, and then see if state of NOR flash is recoverable. Since bootloader is not affected by app programming, again we don’t need to do ARM emulation, so this can be just C/C++ on Linux or Windows or whatever.</a:t>
            </a:r>
          </a:p>
          <a:p>
            <a:r>
              <a:rPr lang="en-US" dirty="0"/>
              <a:t>Can test writer this way, too… only need SPI flash for that.</a:t>
            </a:r>
          </a:p>
        </p:txBody>
      </p:sp>
    </p:spTree>
    <p:extLst>
      <p:ext uri="{BB962C8B-B14F-4D97-AF65-F5344CB8AC3E}">
        <p14:creationId xmlns:p14="http://schemas.microsoft.com/office/powerpoint/2010/main" val="290271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7488-9932-43FB-8424-B4AC2969BE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C3940E4-B686-42EC-8B9F-2BACFE1A9F7B}"/>
              </a:ext>
            </a:extLst>
          </p:cNvPr>
          <p:cNvSpPr>
            <a:spLocks noGrp="1"/>
          </p:cNvSpPr>
          <p:nvPr>
            <p:ph idx="1"/>
          </p:nvPr>
        </p:nvSpPr>
        <p:spPr/>
        <p:txBody>
          <a:bodyPr/>
          <a:lstStyle/>
          <a:p>
            <a:r>
              <a:rPr lang="en-US" dirty="0"/>
              <a:t>Requirements</a:t>
            </a:r>
          </a:p>
          <a:p>
            <a:pPr lvl="1"/>
            <a:r>
              <a:rPr lang="en-US" dirty="0"/>
              <a:t>Implementation</a:t>
            </a:r>
          </a:p>
          <a:p>
            <a:pPr lvl="1"/>
            <a:r>
              <a:rPr lang="en-US" dirty="0"/>
              <a:t>Test</a:t>
            </a:r>
          </a:p>
          <a:p>
            <a:r>
              <a:rPr lang="en-US" dirty="0"/>
              <a:t>Scenarios</a:t>
            </a:r>
          </a:p>
          <a:p>
            <a:endParaRPr lang="en-US" dirty="0"/>
          </a:p>
        </p:txBody>
      </p:sp>
    </p:spTree>
    <p:extLst>
      <p:ext uri="{BB962C8B-B14F-4D97-AF65-F5344CB8AC3E}">
        <p14:creationId xmlns:p14="http://schemas.microsoft.com/office/powerpoint/2010/main" val="1023290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6BFA-17E9-42B4-98F0-07273815E872}"/>
              </a:ext>
            </a:extLst>
          </p:cNvPr>
          <p:cNvSpPr>
            <a:spLocks noGrp="1"/>
          </p:cNvSpPr>
          <p:nvPr>
            <p:ph type="title"/>
          </p:nvPr>
        </p:nvSpPr>
        <p:spPr/>
        <p:txBody>
          <a:bodyPr>
            <a:normAutofit/>
          </a:bodyPr>
          <a:lstStyle/>
          <a:p>
            <a:r>
              <a:rPr lang="en-US" dirty="0"/>
              <a:t>Read algorithm in boot loader</a:t>
            </a:r>
          </a:p>
        </p:txBody>
      </p:sp>
      <p:sp>
        <p:nvSpPr>
          <p:cNvPr id="3" name="Content Placeholder 2">
            <a:extLst>
              <a:ext uri="{FF2B5EF4-FFF2-40B4-BE49-F238E27FC236}">
                <a16:creationId xmlns:a16="http://schemas.microsoft.com/office/drawing/2014/main" id="{02B32CBD-41B4-4227-9153-59FBA0789789}"/>
              </a:ext>
            </a:extLst>
          </p:cNvPr>
          <p:cNvSpPr>
            <a:spLocks noGrp="1"/>
          </p:cNvSpPr>
          <p:nvPr>
            <p:ph idx="1"/>
          </p:nvPr>
        </p:nvSpPr>
        <p:spPr/>
        <p:txBody>
          <a:bodyPr/>
          <a:lstStyle/>
          <a:p>
            <a:r>
              <a:rPr lang="en-US" dirty="0"/>
              <a:t>No need to write.</a:t>
            </a:r>
          </a:p>
          <a:p>
            <a:r>
              <a:rPr lang="en-US" dirty="0"/>
              <a:t>Need SPI driver to read using READ command</a:t>
            </a:r>
          </a:p>
          <a:p>
            <a:r>
              <a:rPr lang="en-US" dirty="0"/>
              <a:t>Can copy code from Catena Arduino Platform but simplify.</a:t>
            </a:r>
          </a:p>
          <a:p>
            <a:r>
              <a:rPr lang="en-US" dirty="0"/>
              <a:t>SPI driver can be recoded from HAL and simplified. SPI frequency can be up to 33 </a:t>
            </a:r>
            <a:r>
              <a:rPr lang="en-US" dirty="0" err="1"/>
              <a:t>MHz.</a:t>
            </a:r>
            <a:endParaRPr lang="en-US" dirty="0"/>
          </a:p>
          <a:p>
            <a:r>
              <a:rPr lang="en-US" dirty="0"/>
              <a:t>For 4801, we need to turn on power to the flash (Arduino D10, or PH1, and delay)</a:t>
            </a:r>
          </a:p>
          <a:p>
            <a:endParaRPr lang="en-US" dirty="0"/>
          </a:p>
          <a:p>
            <a:endParaRPr lang="en-US" dirty="0"/>
          </a:p>
        </p:txBody>
      </p:sp>
    </p:spTree>
    <p:extLst>
      <p:ext uri="{BB962C8B-B14F-4D97-AF65-F5344CB8AC3E}">
        <p14:creationId xmlns:p14="http://schemas.microsoft.com/office/powerpoint/2010/main" val="3592842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C8FB-222C-40C7-B666-AD3843E83EDA}"/>
              </a:ext>
            </a:extLst>
          </p:cNvPr>
          <p:cNvSpPr>
            <a:spLocks noGrp="1"/>
          </p:cNvSpPr>
          <p:nvPr>
            <p:ph type="title"/>
          </p:nvPr>
        </p:nvSpPr>
        <p:spPr/>
        <p:txBody>
          <a:bodyPr>
            <a:normAutofit fontScale="90000"/>
          </a:bodyPr>
          <a:lstStyle/>
          <a:p>
            <a:r>
              <a:rPr lang="en-US" dirty="0"/>
              <a:t>Question: one bootloader image?</a:t>
            </a:r>
          </a:p>
        </p:txBody>
      </p:sp>
      <p:sp>
        <p:nvSpPr>
          <p:cNvPr id="3" name="Content Placeholder 2">
            <a:extLst>
              <a:ext uri="{FF2B5EF4-FFF2-40B4-BE49-F238E27FC236}">
                <a16:creationId xmlns:a16="http://schemas.microsoft.com/office/drawing/2014/main" id="{D6776403-0938-4375-980A-25274FF6A2E1}"/>
              </a:ext>
            </a:extLst>
          </p:cNvPr>
          <p:cNvSpPr>
            <a:spLocks noGrp="1"/>
          </p:cNvSpPr>
          <p:nvPr>
            <p:ph idx="1"/>
          </p:nvPr>
        </p:nvSpPr>
        <p:spPr/>
        <p:txBody>
          <a:bodyPr/>
          <a:lstStyle/>
          <a:p>
            <a:r>
              <a:rPr lang="en-US" dirty="0"/>
              <a:t>STM32L082 is different than SAMD21 etc.</a:t>
            </a:r>
          </a:p>
          <a:p>
            <a:pPr lvl="1"/>
            <a:r>
              <a:rPr lang="en-US" dirty="0"/>
              <a:t>Probably different image</a:t>
            </a:r>
          </a:p>
          <a:p>
            <a:r>
              <a:rPr lang="en-US" dirty="0"/>
              <a:t>4801 is different than 4610</a:t>
            </a:r>
          </a:p>
          <a:p>
            <a:pPr lvl="1"/>
            <a:r>
              <a:rPr lang="en-US" dirty="0"/>
              <a:t>Could be table driven, or could be different image</a:t>
            </a:r>
          </a:p>
          <a:p>
            <a:pPr lvl="1"/>
            <a:r>
              <a:rPr lang="en-US" dirty="0"/>
              <a:t>Still need different values in table, but we do have the manufacturing data page.</a:t>
            </a:r>
          </a:p>
          <a:p>
            <a:endParaRPr lang="en-US" dirty="0"/>
          </a:p>
        </p:txBody>
      </p:sp>
    </p:spTree>
    <p:extLst>
      <p:ext uri="{BB962C8B-B14F-4D97-AF65-F5344CB8AC3E}">
        <p14:creationId xmlns:p14="http://schemas.microsoft.com/office/powerpoint/2010/main" val="324937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DD2E-6D75-46DE-BE58-80542D182729}"/>
              </a:ext>
            </a:extLst>
          </p:cNvPr>
          <p:cNvSpPr>
            <a:spLocks noGrp="1"/>
          </p:cNvSpPr>
          <p:nvPr>
            <p:ph type="title"/>
          </p:nvPr>
        </p:nvSpPr>
        <p:spPr/>
        <p:txBody>
          <a:bodyPr/>
          <a:lstStyle/>
          <a:p>
            <a:r>
              <a:rPr lang="en-US" dirty="0"/>
              <a:t>Checking an image</a:t>
            </a:r>
          </a:p>
        </p:txBody>
      </p:sp>
      <p:sp>
        <p:nvSpPr>
          <p:cNvPr id="3" name="Content Placeholder 2">
            <a:extLst>
              <a:ext uri="{FF2B5EF4-FFF2-40B4-BE49-F238E27FC236}">
                <a16:creationId xmlns:a16="http://schemas.microsoft.com/office/drawing/2014/main" id="{A951E995-D7B7-4F45-AA6B-DCAEB7E3CBF5}"/>
              </a:ext>
            </a:extLst>
          </p:cNvPr>
          <p:cNvSpPr>
            <a:spLocks noGrp="1"/>
          </p:cNvSpPr>
          <p:nvPr>
            <p:ph idx="1"/>
          </p:nvPr>
        </p:nvSpPr>
        <p:spPr/>
        <p:txBody>
          <a:bodyPr>
            <a:normAutofit fontScale="70000" lnSpcReduction="20000"/>
          </a:bodyPr>
          <a:lstStyle/>
          <a:p>
            <a:r>
              <a:rPr lang="en-US" dirty="0"/>
              <a:t>Input: </a:t>
            </a:r>
            <a:r>
              <a:rPr lang="en-US" dirty="0" err="1"/>
              <a:t>vImageBase</a:t>
            </a:r>
            <a:r>
              <a:rPr lang="en-US" dirty="0"/>
              <a:t> – base address of image in flash</a:t>
            </a:r>
          </a:p>
          <a:p>
            <a:r>
              <a:rPr lang="en-US" dirty="0"/>
              <a:t>Logic: block begins with space for </a:t>
            </a:r>
            <a:r>
              <a:rPr lang="en-US" dirty="0" err="1"/>
              <a:t>nHeader</a:t>
            </a:r>
            <a:r>
              <a:rPr lang="en-US" dirty="0"/>
              <a:t> headers; writer puts headers sequentially from 0. We read the *last* slot first, and keep backing up until we find a slot with a valid header.</a:t>
            </a:r>
          </a:p>
          <a:p>
            <a:r>
              <a:rPr lang="en-US" dirty="0"/>
              <a:t>Steps:</a:t>
            </a:r>
          </a:p>
          <a:p>
            <a:pPr lvl="1"/>
            <a:r>
              <a:rPr lang="en-US" dirty="0"/>
              <a:t>1. </a:t>
            </a:r>
            <a:r>
              <a:rPr lang="en-US" dirty="0" err="1"/>
              <a:t>iHeader</a:t>
            </a:r>
            <a:r>
              <a:rPr lang="en-US" dirty="0"/>
              <a:t> = (</a:t>
            </a:r>
            <a:r>
              <a:rPr lang="en-US" dirty="0" err="1"/>
              <a:t>nHeader</a:t>
            </a:r>
            <a:r>
              <a:rPr lang="en-US" dirty="0"/>
              <a:t> – 1) * </a:t>
            </a:r>
            <a:r>
              <a:rPr lang="en-US" dirty="0" err="1"/>
              <a:t>headerSize</a:t>
            </a:r>
            <a:r>
              <a:rPr lang="en-US" dirty="0"/>
              <a:t> </a:t>
            </a:r>
          </a:p>
          <a:p>
            <a:pPr lvl="1"/>
            <a:r>
              <a:rPr lang="en-US" dirty="0"/>
              <a:t>2. assert </a:t>
            </a:r>
            <a:r>
              <a:rPr lang="en-US" dirty="0" err="1"/>
              <a:t>nHeader</a:t>
            </a:r>
            <a:r>
              <a:rPr lang="en-US" dirty="0"/>
              <a:t> % 2 == 0.  If </a:t>
            </a:r>
            <a:r>
              <a:rPr lang="en-US" dirty="0" err="1"/>
              <a:t>iHeader</a:t>
            </a:r>
            <a:r>
              <a:rPr lang="en-US" dirty="0"/>
              <a:t> &lt; 0, done.</a:t>
            </a:r>
          </a:p>
          <a:p>
            <a:pPr lvl="1"/>
            <a:r>
              <a:rPr lang="en-US" dirty="0"/>
              <a:t>3. read header from </a:t>
            </a:r>
            <a:r>
              <a:rPr lang="en-US" dirty="0" err="1"/>
              <a:t>vImageBase</a:t>
            </a:r>
            <a:r>
              <a:rPr lang="en-US" dirty="0"/>
              <a:t> + </a:t>
            </a:r>
            <a:r>
              <a:rPr lang="en-US" dirty="0" err="1"/>
              <a:t>iHeader</a:t>
            </a:r>
            <a:endParaRPr lang="en-US" dirty="0"/>
          </a:p>
          <a:p>
            <a:pPr lvl="1"/>
            <a:r>
              <a:rPr lang="en-US" dirty="0"/>
              <a:t>4. if header is “invalid”, try </a:t>
            </a:r>
            <a:r>
              <a:rPr lang="en-US" dirty="0" err="1"/>
              <a:t>iHeader</a:t>
            </a:r>
            <a:r>
              <a:rPr lang="en-US" dirty="0"/>
              <a:t> – (2 * </a:t>
            </a:r>
            <a:r>
              <a:rPr lang="en-US" dirty="0" err="1"/>
              <a:t>headerSize</a:t>
            </a:r>
            <a:r>
              <a:rPr lang="en-US" dirty="0"/>
              <a:t>).</a:t>
            </a:r>
          </a:p>
          <a:p>
            <a:pPr lvl="1"/>
            <a:r>
              <a:rPr lang="en-US" dirty="0"/>
              <a:t>5. compare header to </a:t>
            </a:r>
            <a:r>
              <a:rPr lang="en-US" dirty="0" err="1"/>
              <a:t>vImageBase</a:t>
            </a:r>
            <a:r>
              <a:rPr lang="en-US" dirty="0"/>
              <a:t>  + </a:t>
            </a:r>
            <a:r>
              <a:rPr lang="en-US" dirty="0" err="1"/>
              <a:t>iHeader</a:t>
            </a:r>
            <a:r>
              <a:rPr lang="en-US" dirty="0"/>
              <a:t> - </a:t>
            </a:r>
            <a:r>
              <a:rPr lang="en-US" dirty="0" err="1"/>
              <a:t>headerSize</a:t>
            </a:r>
            <a:r>
              <a:rPr lang="en-US" dirty="0"/>
              <a:t> </a:t>
            </a:r>
          </a:p>
          <a:p>
            <a:pPr lvl="2"/>
            <a:r>
              <a:rPr lang="en-US" dirty="0"/>
              <a:t>If not equal, try </a:t>
            </a:r>
            <a:r>
              <a:rPr lang="en-US" dirty="0" err="1"/>
              <a:t>iHeader</a:t>
            </a:r>
            <a:r>
              <a:rPr lang="en-US" dirty="0"/>
              <a:t> – (2 * </a:t>
            </a:r>
            <a:r>
              <a:rPr lang="en-US" dirty="0" err="1"/>
              <a:t>headerSize</a:t>
            </a:r>
            <a:r>
              <a:rPr lang="en-US" dirty="0"/>
              <a:t>)</a:t>
            </a:r>
          </a:p>
          <a:p>
            <a:r>
              <a:rPr lang="en-US" dirty="0"/>
              <a:t>At this point, if </a:t>
            </a:r>
            <a:r>
              <a:rPr lang="en-US" dirty="0" err="1"/>
              <a:t>iHeader</a:t>
            </a:r>
            <a:r>
              <a:rPr lang="en-US" dirty="0"/>
              <a:t> &lt; 0, we didn’t’ find a valid header at </a:t>
            </a:r>
            <a:r>
              <a:rPr lang="en-US" dirty="0" err="1"/>
              <a:t>vImageBase</a:t>
            </a:r>
            <a:endParaRPr lang="en-US" dirty="0"/>
          </a:p>
          <a:p>
            <a:r>
              <a:rPr lang="en-US" dirty="0"/>
              <a:t>Otherwise we found one, and the data in the header structure is valid.</a:t>
            </a:r>
          </a:p>
          <a:p>
            <a:r>
              <a:rPr lang="en-US" dirty="0"/>
              <a:t>Only need a lot of headers if writing incrementally.</a:t>
            </a:r>
          </a:p>
          <a:p>
            <a:r>
              <a:rPr lang="en-US" dirty="0"/>
              <a:t>So we can say “4 header blocks” – if each block is 256x2 bytes, then that’s only 2k overhead.</a:t>
            </a:r>
          </a:p>
        </p:txBody>
      </p:sp>
    </p:spTree>
    <p:extLst>
      <p:ext uri="{BB962C8B-B14F-4D97-AF65-F5344CB8AC3E}">
        <p14:creationId xmlns:p14="http://schemas.microsoft.com/office/powerpoint/2010/main" val="226175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F7B910-F0A4-4A77-A282-4B27E7F2DBA0}"/>
              </a:ext>
            </a:extLst>
          </p:cNvPr>
          <p:cNvSpPr>
            <a:spLocks noGrp="1"/>
          </p:cNvSpPr>
          <p:nvPr>
            <p:ph type="title"/>
          </p:nvPr>
        </p:nvSpPr>
        <p:spPr/>
        <p:txBody>
          <a:bodyPr/>
          <a:lstStyle/>
          <a:p>
            <a:r>
              <a:rPr lang="en-US" dirty="0"/>
              <a:t>Schematic of block structure</a:t>
            </a:r>
          </a:p>
        </p:txBody>
      </p:sp>
      <p:sp>
        <p:nvSpPr>
          <p:cNvPr id="5" name="Rectangle 4">
            <a:extLst>
              <a:ext uri="{FF2B5EF4-FFF2-40B4-BE49-F238E27FC236}">
                <a16:creationId xmlns:a16="http://schemas.microsoft.com/office/drawing/2014/main" id="{D79E73E1-9E18-4315-A8F6-F4D798314A7A}"/>
              </a:ext>
            </a:extLst>
          </p:cNvPr>
          <p:cNvSpPr/>
          <p:nvPr/>
        </p:nvSpPr>
        <p:spPr>
          <a:xfrm>
            <a:off x="3226850" y="1609646"/>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h0</a:t>
            </a:r>
          </a:p>
        </p:txBody>
      </p:sp>
      <p:sp>
        <p:nvSpPr>
          <p:cNvPr id="6" name="Rectangle 5">
            <a:extLst>
              <a:ext uri="{FF2B5EF4-FFF2-40B4-BE49-F238E27FC236}">
                <a16:creationId xmlns:a16="http://schemas.microsoft.com/office/drawing/2014/main" id="{79350BD3-C81D-4165-91F6-FE3B79592FC7}"/>
              </a:ext>
            </a:extLst>
          </p:cNvPr>
          <p:cNvSpPr/>
          <p:nvPr/>
        </p:nvSpPr>
        <p:spPr>
          <a:xfrm>
            <a:off x="3226848" y="1957269"/>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a:t>
            </a:r>
          </a:p>
        </p:txBody>
      </p:sp>
      <p:sp>
        <p:nvSpPr>
          <p:cNvPr id="7" name="Rectangle 6">
            <a:extLst>
              <a:ext uri="{FF2B5EF4-FFF2-40B4-BE49-F238E27FC236}">
                <a16:creationId xmlns:a16="http://schemas.microsoft.com/office/drawing/2014/main" id="{BF297401-8F9A-4D82-9383-DA1BD5745233}"/>
              </a:ext>
            </a:extLst>
          </p:cNvPr>
          <p:cNvSpPr/>
          <p:nvPr/>
        </p:nvSpPr>
        <p:spPr>
          <a:xfrm>
            <a:off x="3226847" y="3000138"/>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h[n-1]</a:t>
            </a:r>
          </a:p>
        </p:txBody>
      </p:sp>
      <p:sp>
        <p:nvSpPr>
          <p:cNvPr id="8" name="Rectangle 7">
            <a:extLst>
              <a:ext uri="{FF2B5EF4-FFF2-40B4-BE49-F238E27FC236}">
                <a16:creationId xmlns:a16="http://schemas.microsoft.com/office/drawing/2014/main" id="{B33B3E57-CEEC-4314-806F-D73E411673E5}"/>
              </a:ext>
            </a:extLst>
          </p:cNvPr>
          <p:cNvSpPr/>
          <p:nvPr/>
        </p:nvSpPr>
        <p:spPr>
          <a:xfrm>
            <a:off x="3226848" y="2304892"/>
            <a:ext cx="1806129" cy="347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a:t>
            </a:r>
          </a:p>
        </p:txBody>
      </p:sp>
      <p:sp>
        <p:nvSpPr>
          <p:cNvPr id="9" name="Rectangle 8">
            <a:extLst>
              <a:ext uri="{FF2B5EF4-FFF2-40B4-BE49-F238E27FC236}">
                <a16:creationId xmlns:a16="http://schemas.microsoft.com/office/drawing/2014/main" id="{E034FB7F-E1B7-4B57-BE13-9323C74D6B82}"/>
              </a:ext>
            </a:extLst>
          </p:cNvPr>
          <p:cNvSpPr/>
          <p:nvPr/>
        </p:nvSpPr>
        <p:spPr>
          <a:xfrm>
            <a:off x="3226846" y="3695384"/>
            <a:ext cx="1806129" cy="2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0" name="TextBox 9">
            <a:extLst>
              <a:ext uri="{FF2B5EF4-FFF2-40B4-BE49-F238E27FC236}">
                <a16:creationId xmlns:a16="http://schemas.microsoft.com/office/drawing/2014/main" id="{7E6FEE14-5887-4EE7-9464-7D5CBDC51F35}"/>
              </a:ext>
            </a:extLst>
          </p:cNvPr>
          <p:cNvSpPr txBox="1"/>
          <p:nvPr/>
        </p:nvSpPr>
        <p:spPr>
          <a:xfrm>
            <a:off x="3226846" y="2652515"/>
            <a:ext cx="1806129" cy="369332"/>
          </a:xfrm>
          <a:prstGeom prst="rect">
            <a:avLst/>
          </a:prstGeom>
          <a:noFill/>
        </p:spPr>
        <p:txBody>
          <a:bodyPr wrap="square" rtlCol="0">
            <a:spAutoFit/>
          </a:bodyPr>
          <a:lstStyle/>
          <a:p>
            <a:r>
              <a:rPr lang="en-US" dirty="0"/>
              <a:t>…</a:t>
            </a:r>
          </a:p>
        </p:txBody>
      </p:sp>
      <p:sp>
        <p:nvSpPr>
          <p:cNvPr id="11" name="Arrow: Down 10">
            <a:extLst>
              <a:ext uri="{FF2B5EF4-FFF2-40B4-BE49-F238E27FC236}">
                <a16:creationId xmlns:a16="http://schemas.microsoft.com/office/drawing/2014/main" id="{10126B60-70C1-4944-95F0-FA2B5A6DB00B}"/>
              </a:ext>
            </a:extLst>
          </p:cNvPr>
          <p:cNvSpPr/>
          <p:nvPr/>
        </p:nvSpPr>
        <p:spPr>
          <a:xfrm>
            <a:off x="2471147" y="1609646"/>
            <a:ext cx="249382" cy="1125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9AE66D4-9AF8-4424-895B-C86DDAADE750}"/>
              </a:ext>
            </a:extLst>
          </p:cNvPr>
          <p:cNvSpPr txBox="1"/>
          <p:nvPr/>
        </p:nvSpPr>
        <p:spPr>
          <a:xfrm>
            <a:off x="665016" y="1803312"/>
            <a:ext cx="1806129" cy="646331"/>
          </a:xfrm>
          <a:prstGeom prst="rect">
            <a:avLst/>
          </a:prstGeom>
          <a:noFill/>
        </p:spPr>
        <p:txBody>
          <a:bodyPr wrap="square" rtlCol="0">
            <a:spAutoFit/>
          </a:bodyPr>
          <a:lstStyle/>
          <a:p>
            <a:r>
              <a:rPr lang="en-US" dirty="0"/>
              <a:t>Writing from 0 to n-1</a:t>
            </a:r>
          </a:p>
        </p:txBody>
      </p:sp>
      <p:sp>
        <p:nvSpPr>
          <p:cNvPr id="13" name="Arrow: Down 12">
            <a:extLst>
              <a:ext uri="{FF2B5EF4-FFF2-40B4-BE49-F238E27FC236}">
                <a16:creationId xmlns:a16="http://schemas.microsoft.com/office/drawing/2014/main" id="{19607D78-F3BE-439F-8483-33AA518C4DFE}"/>
              </a:ext>
            </a:extLst>
          </p:cNvPr>
          <p:cNvSpPr/>
          <p:nvPr/>
        </p:nvSpPr>
        <p:spPr>
          <a:xfrm rot="10800000">
            <a:off x="5414601" y="2221764"/>
            <a:ext cx="249382" cy="1125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8BC407-61A6-4715-ADBA-4693CA1385ED}"/>
              </a:ext>
            </a:extLst>
          </p:cNvPr>
          <p:cNvSpPr txBox="1"/>
          <p:nvPr/>
        </p:nvSpPr>
        <p:spPr>
          <a:xfrm>
            <a:off x="6045607" y="2527618"/>
            <a:ext cx="1806129" cy="646331"/>
          </a:xfrm>
          <a:prstGeom prst="rect">
            <a:avLst/>
          </a:prstGeom>
          <a:noFill/>
        </p:spPr>
        <p:txBody>
          <a:bodyPr wrap="square" rtlCol="0">
            <a:spAutoFit/>
          </a:bodyPr>
          <a:lstStyle/>
          <a:p>
            <a:r>
              <a:rPr lang="en-US" dirty="0"/>
              <a:t>Reading from n-1 to 0</a:t>
            </a:r>
          </a:p>
        </p:txBody>
      </p:sp>
      <p:sp>
        <p:nvSpPr>
          <p:cNvPr id="15" name="TextBox 14">
            <a:extLst>
              <a:ext uri="{FF2B5EF4-FFF2-40B4-BE49-F238E27FC236}">
                <a16:creationId xmlns:a16="http://schemas.microsoft.com/office/drawing/2014/main" id="{41E832E5-C69C-45D6-8D5C-6FA7C4A25072}"/>
              </a:ext>
            </a:extLst>
          </p:cNvPr>
          <p:cNvSpPr txBox="1"/>
          <p:nvPr/>
        </p:nvSpPr>
        <p:spPr>
          <a:xfrm>
            <a:off x="5599742" y="4103039"/>
            <a:ext cx="3098394" cy="646331"/>
          </a:xfrm>
          <a:prstGeom prst="rect">
            <a:avLst/>
          </a:prstGeom>
          <a:noFill/>
        </p:spPr>
        <p:txBody>
          <a:bodyPr wrap="square" rtlCol="0">
            <a:spAutoFit/>
          </a:bodyPr>
          <a:lstStyle/>
          <a:p>
            <a:r>
              <a:rPr lang="en-US" dirty="0"/>
              <a:t>Described by h[</a:t>
            </a:r>
            <a:r>
              <a:rPr lang="en-US" dirty="0" err="1"/>
              <a:t>i</a:t>
            </a:r>
            <a:r>
              <a:rPr lang="en-US" dirty="0"/>
              <a:t> such that </a:t>
            </a:r>
            <a:r>
              <a:rPr lang="en-US" dirty="0" err="1"/>
              <a:t>i</a:t>
            </a:r>
            <a:r>
              <a:rPr lang="en-US" dirty="0"/>
              <a:t> == max valid header index]</a:t>
            </a:r>
          </a:p>
        </p:txBody>
      </p:sp>
    </p:spTree>
    <p:extLst>
      <p:ext uri="{BB962C8B-B14F-4D97-AF65-F5344CB8AC3E}">
        <p14:creationId xmlns:p14="http://schemas.microsoft.com/office/powerpoint/2010/main" val="225931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ED6-99CF-417E-B1DF-80059B5DDFA8}"/>
              </a:ext>
            </a:extLst>
          </p:cNvPr>
          <p:cNvSpPr>
            <a:spLocks noGrp="1"/>
          </p:cNvSpPr>
          <p:nvPr>
            <p:ph type="title"/>
          </p:nvPr>
        </p:nvSpPr>
        <p:spPr/>
        <p:txBody>
          <a:bodyPr/>
          <a:lstStyle/>
          <a:p>
            <a:r>
              <a:rPr lang="en-US" dirty="0"/>
              <a:t>Header structure</a:t>
            </a:r>
          </a:p>
        </p:txBody>
      </p:sp>
      <p:graphicFrame>
        <p:nvGraphicFramePr>
          <p:cNvPr id="6" name="Table 6">
            <a:extLst>
              <a:ext uri="{FF2B5EF4-FFF2-40B4-BE49-F238E27FC236}">
                <a16:creationId xmlns:a16="http://schemas.microsoft.com/office/drawing/2014/main" id="{72DACE34-B9A5-48A4-954B-F4C47931AF81}"/>
              </a:ext>
            </a:extLst>
          </p:cNvPr>
          <p:cNvGraphicFramePr>
            <a:graphicFrameLocks noGrp="1"/>
          </p:cNvGraphicFramePr>
          <p:nvPr>
            <p:ph idx="1"/>
            <p:extLst>
              <p:ext uri="{D42A27DB-BD31-4B8C-83A1-F6EECF244321}">
                <p14:modId xmlns:p14="http://schemas.microsoft.com/office/powerpoint/2010/main" val="1711643817"/>
              </p:ext>
            </p:extLst>
          </p:nvPr>
        </p:nvGraphicFramePr>
        <p:xfrm>
          <a:off x="628650" y="1301750"/>
          <a:ext cx="7886700" cy="5318760"/>
        </p:xfrm>
        <a:graphic>
          <a:graphicData uri="http://schemas.openxmlformats.org/drawingml/2006/table">
            <a:tbl>
              <a:tblPr firstRow="1" bandRow="1">
                <a:tableStyleId>{5C22544A-7EE6-4342-B048-85BDC9FD1C3A}</a:tableStyleId>
              </a:tblPr>
              <a:tblGrid>
                <a:gridCol w="852527">
                  <a:extLst>
                    <a:ext uri="{9D8B030D-6E8A-4147-A177-3AD203B41FA5}">
                      <a16:colId xmlns:a16="http://schemas.microsoft.com/office/drawing/2014/main" val="2074024301"/>
                    </a:ext>
                  </a:extLst>
                </a:gridCol>
                <a:gridCol w="1571861">
                  <a:extLst>
                    <a:ext uri="{9D8B030D-6E8A-4147-A177-3AD203B41FA5}">
                      <a16:colId xmlns:a16="http://schemas.microsoft.com/office/drawing/2014/main" val="1964351905"/>
                    </a:ext>
                  </a:extLst>
                </a:gridCol>
                <a:gridCol w="2267107">
                  <a:extLst>
                    <a:ext uri="{9D8B030D-6E8A-4147-A177-3AD203B41FA5}">
                      <a16:colId xmlns:a16="http://schemas.microsoft.com/office/drawing/2014/main" val="776531481"/>
                    </a:ext>
                  </a:extLst>
                </a:gridCol>
                <a:gridCol w="3195205">
                  <a:extLst>
                    <a:ext uri="{9D8B030D-6E8A-4147-A177-3AD203B41FA5}">
                      <a16:colId xmlns:a16="http://schemas.microsoft.com/office/drawing/2014/main" val="707403617"/>
                    </a:ext>
                  </a:extLst>
                </a:gridCol>
              </a:tblGrid>
              <a:tr h="370840">
                <a:tc>
                  <a:txBody>
                    <a:bodyPr/>
                    <a:lstStyle/>
                    <a:p>
                      <a:r>
                        <a:rPr lang="en-US" dirty="0"/>
                        <a:t>Offset</a:t>
                      </a:r>
                    </a:p>
                  </a:txBody>
                  <a:tcPr/>
                </a:tc>
                <a:tc>
                  <a:txBody>
                    <a:bodyPr/>
                    <a:lstStyle/>
                    <a:p>
                      <a:r>
                        <a:rPr lang="en-US" dirty="0"/>
                        <a:t>Name</a:t>
                      </a:r>
                    </a:p>
                  </a:txBody>
                  <a:tcPr/>
                </a:tc>
                <a:tc>
                  <a:txBody>
                    <a:bodyPr/>
                    <a:lstStyle/>
                    <a:p>
                      <a:r>
                        <a:rPr lang="en-US" dirty="0"/>
                        <a:t>Type/Size</a:t>
                      </a:r>
                    </a:p>
                  </a:txBody>
                  <a:tcPr/>
                </a:tc>
                <a:tc>
                  <a:txBody>
                    <a:bodyPr/>
                    <a:lstStyle/>
                    <a:p>
                      <a:r>
                        <a:rPr lang="en-US" dirty="0"/>
                        <a:t>Description</a:t>
                      </a:r>
                    </a:p>
                  </a:txBody>
                  <a:tcPr/>
                </a:tc>
                <a:extLst>
                  <a:ext uri="{0D108BD9-81ED-4DB2-BD59-A6C34878D82A}">
                    <a16:rowId xmlns:a16="http://schemas.microsoft.com/office/drawing/2014/main" val="2942655016"/>
                  </a:ext>
                </a:extLst>
              </a:tr>
              <a:tr h="370840">
                <a:tc>
                  <a:txBody>
                    <a:bodyPr/>
                    <a:lstStyle/>
                    <a:p>
                      <a:r>
                        <a:rPr lang="en-US" dirty="0"/>
                        <a:t>0</a:t>
                      </a:r>
                    </a:p>
                  </a:txBody>
                  <a:tcPr/>
                </a:tc>
                <a:tc>
                  <a:txBody>
                    <a:bodyPr/>
                    <a:lstStyle/>
                    <a:p>
                      <a:r>
                        <a:rPr lang="en-US" dirty="0" err="1"/>
                        <a:t>uTag</a:t>
                      </a:r>
                      <a:endParaRPr lang="en-US" dirty="0"/>
                    </a:p>
                  </a:txBody>
                  <a:tcPr/>
                </a:tc>
                <a:tc>
                  <a:txBody>
                    <a:bodyPr/>
                    <a:lstStyle/>
                    <a:p>
                      <a:r>
                        <a:rPr lang="en-US" dirty="0"/>
                        <a:t>uint32_t / 4 bytes</a:t>
                      </a:r>
                    </a:p>
                  </a:txBody>
                  <a:tcPr/>
                </a:tc>
                <a:tc>
                  <a:txBody>
                    <a:bodyPr/>
                    <a:lstStyle/>
                    <a:p>
                      <a:r>
                        <a:rPr lang="en-US" dirty="0"/>
                        <a:t>Magic number for any header.</a:t>
                      </a:r>
                    </a:p>
                  </a:txBody>
                  <a:tcPr/>
                </a:tc>
                <a:extLst>
                  <a:ext uri="{0D108BD9-81ED-4DB2-BD59-A6C34878D82A}">
                    <a16:rowId xmlns:a16="http://schemas.microsoft.com/office/drawing/2014/main" val="395160417"/>
                  </a:ext>
                </a:extLst>
              </a:tr>
              <a:tr h="370840">
                <a:tc>
                  <a:txBody>
                    <a:bodyPr/>
                    <a:lstStyle/>
                    <a:p>
                      <a:r>
                        <a:rPr lang="en-US" dirty="0"/>
                        <a:t>4</a:t>
                      </a:r>
                    </a:p>
                  </a:txBody>
                  <a:tcPr/>
                </a:tc>
                <a:tc>
                  <a:txBody>
                    <a:bodyPr/>
                    <a:lstStyle/>
                    <a:p>
                      <a:r>
                        <a:rPr lang="en-US" dirty="0" err="1"/>
                        <a:t>uRegionSize</a:t>
                      </a:r>
                      <a:endParaRPr lang="en-US" dirty="0"/>
                    </a:p>
                  </a:txBody>
                  <a:tcPr/>
                </a:tc>
                <a:tc>
                  <a:txBody>
                    <a:bodyPr/>
                    <a:lstStyle/>
                    <a:p>
                      <a:r>
                        <a:rPr lang="en-US" dirty="0"/>
                        <a:t>uint32_t / 4 bytes</a:t>
                      </a:r>
                    </a:p>
                  </a:txBody>
                  <a:tcPr/>
                </a:tc>
                <a:tc>
                  <a:txBody>
                    <a:bodyPr/>
                    <a:lstStyle/>
                    <a:p>
                      <a:r>
                        <a:rPr lang="en-US" dirty="0"/>
                        <a:t>Size of region. Normally 192k (196,608)</a:t>
                      </a:r>
                    </a:p>
                  </a:txBody>
                  <a:tcPr/>
                </a:tc>
                <a:extLst>
                  <a:ext uri="{0D108BD9-81ED-4DB2-BD59-A6C34878D82A}">
                    <a16:rowId xmlns:a16="http://schemas.microsoft.com/office/drawing/2014/main" val="227427290"/>
                  </a:ext>
                </a:extLst>
              </a:tr>
              <a:tr h="370840">
                <a:tc>
                  <a:txBody>
                    <a:bodyPr/>
                    <a:lstStyle/>
                    <a:p>
                      <a:r>
                        <a:rPr lang="en-US" dirty="0"/>
                        <a:t>8</a:t>
                      </a:r>
                    </a:p>
                  </a:txBody>
                  <a:tcPr/>
                </a:tc>
                <a:tc>
                  <a:txBody>
                    <a:bodyPr/>
                    <a:lstStyle/>
                    <a:p>
                      <a:r>
                        <a:rPr lang="en-US" dirty="0"/>
                        <a:t>bReserved8[8]</a:t>
                      </a:r>
                    </a:p>
                  </a:txBody>
                  <a:tcPr/>
                </a:tc>
                <a:tc>
                  <a:txBody>
                    <a:bodyPr/>
                    <a:lstStyle/>
                    <a:p>
                      <a:r>
                        <a:rPr lang="en-US" dirty="0"/>
                        <a:t>uint8_t[8] / 8 bytes</a:t>
                      </a:r>
                    </a:p>
                  </a:txBody>
                  <a:tcPr/>
                </a:tc>
                <a:tc>
                  <a:txBody>
                    <a:bodyPr/>
                    <a:lstStyle/>
                    <a:p>
                      <a:r>
                        <a:rPr lang="en-US" dirty="0"/>
                        <a:t>Reserved for future use.</a:t>
                      </a:r>
                    </a:p>
                  </a:txBody>
                  <a:tcPr/>
                </a:tc>
                <a:extLst>
                  <a:ext uri="{0D108BD9-81ED-4DB2-BD59-A6C34878D82A}">
                    <a16:rowId xmlns:a16="http://schemas.microsoft.com/office/drawing/2014/main" val="3123933337"/>
                  </a:ext>
                </a:extLst>
              </a:tr>
              <a:tr h="370840">
                <a:tc>
                  <a:txBody>
                    <a:bodyPr/>
                    <a:lstStyle/>
                    <a:p>
                      <a:r>
                        <a:rPr lang="en-US" dirty="0"/>
                        <a:t>16</a:t>
                      </a:r>
                    </a:p>
                  </a:txBody>
                  <a:tcPr/>
                </a:tc>
                <a:tc>
                  <a:txBody>
                    <a:bodyPr/>
                    <a:lstStyle/>
                    <a:p>
                      <a:r>
                        <a:rPr lang="en-US" dirty="0" err="1"/>
                        <a:t>Guid</a:t>
                      </a:r>
                      <a:endParaRPr lang="en-US" dirty="0"/>
                    </a:p>
                  </a:txBody>
                  <a:tcPr/>
                </a:tc>
                <a:tc>
                  <a:txBody>
                    <a:bodyPr/>
                    <a:lstStyle/>
                    <a:p>
                      <a:r>
                        <a:rPr lang="en-US" dirty="0"/>
                        <a:t>uint8_t[16] / 16 bytes</a:t>
                      </a:r>
                    </a:p>
                  </a:txBody>
                  <a:tcPr/>
                </a:tc>
                <a:tc>
                  <a:txBody>
                    <a:bodyPr/>
                    <a:lstStyle/>
                    <a:p>
                      <a:r>
                        <a:rPr lang="en-US" dirty="0"/>
                        <a:t>GUID identifying the meta-contents of this block.</a:t>
                      </a:r>
                    </a:p>
                  </a:txBody>
                  <a:tcPr/>
                </a:tc>
                <a:extLst>
                  <a:ext uri="{0D108BD9-81ED-4DB2-BD59-A6C34878D82A}">
                    <a16:rowId xmlns:a16="http://schemas.microsoft.com/office/drawing/2014/main" val="3116357291"/>
                  </a:ext>
                </a:extLst>
              </a:tr>
              <a:tr h="370840">
                <a:tc>
                  <a:txBody>
                    <a:bodyPr/>
                    <a:lstStyle/>
                    <a:p>
                      <a:r>
                        <a:rPr lang="en-US" dirty="0"/>
                        <a:t>32</a:t>
                      </a:r>
                    </a:p>
                  </a:txBody>
                  <a:tcPr/>
                </a:tc>
                <a:tc>
                  <a:txBody>
                    <a:bodyPr/>
                    <a:lstStyle/>
                    <a:p>
                      <a:r>
                        <a:rPr lang="en-US" i="1" dirty="0" err="1"/>
                        <a:t>Guid</a:t>
                      </a:r>
                      <a:r>
                        <a:rPr lang="en-US" i="1" dirty="0"/>
                        <a:t>-Specific Data</a:t>
                      </a:r>
                    </a:p>
                  </a:txBody>
                  <a:tcPr/>
                </a:tc>
                <a:tc>
                  <a:txBody>
                    <a:bodyPr/>
                    <a:lstStyle/>
                    <a:p>
                      <a:r>
                        <a:rPr lang="en-US" dirty="0"/>
                        <a:t>uint8_t[252-32] == 220 bytes</a:t>
                      </a:r>
                    </a:p>
                  </a:txBody>
                  <a:tcPr/>
                </a:tc>
                <a:tc>
                  <a:txBody>
                    <a:bodyPr/>
                    <a:lstStyle/>
                    <a:p>
                      <a:r>
                        <a:rPr lang="en-US" dirty="0"/>
                        <a:t>Contents are GUID specific.</a:t>
                      </a:r>
                    </a:p>
                  </a:txBody>
                  <a:tcPr/>
                </a:tc>
                <a:extLst>
                  <a:ext uri="{0D108BD9-81ED-4DB2-BD59-A6C34878D82A}">
                    <a16:rowId xmlns:a16="http://schemas.microsoft.com/office/drawing/2014/main" val="1091029613"/>
                  </a:ext>
                </a:extLst>
              </a:tr>
              <a:tr h="370840">
                <a:tc>
                  <a:txBody>
                    <a:bodyPr/>
                    <a:lstStyle/>
                    <a:p>
                      <a:r>
                        <a:rPr lang="en-US" dirty="0"/>
                        <a:t>252</a:t>
                      </a:r>
                    </a:p>
                  </a:txBody>
                  <a:tcPr/>
                </a:tc>
                <a:tc>
                  <a:txBody>
                    <a:bodyPr/>
                    <a:lstStyle/>
                    <a:p>
                      <a:r>
                        <a:rPr lang="en-US" dirty="0"/>
                        <a:t>Crc32</a:t>
                      </a:r>
                    </a:p>
                  </a:txBody>
                  <a:tcPr/>
                </a:tc>
                <a:tc>
                  <a:txBody>
                    <a:bodyPr/>
                    <a:lstStyle/>
                    <a:p>
                      <a:r>
                        <a:rPr lang="en-US" dirty="0"/>
                        <a:t>uint8_t[4]</a:t>
                      </a:r>
                    </a:p>
                  </a:txBody>
                  <a:tcPr/>
                </a:tc>
                <a:tc>
                  <a:txBody>
                    <a:bodyPr/>
                    <a:lstStyle/>
                    <a:p>
                      <a:r>
                        <a:rPr lang="en-US" dirty="0"/>
                        <a:t>The CRC32 adjustment == crc32 of bytes[0..251], complemented, reversed, so that the CRC of the 256-byte buffer == the invariant. See </a:t>
                      </a:r>
                      <a:r>
                        <a:rPr lang="en-US" dirty="0">
                          <a:hlinkClick r:id="rId2"/>
                        </a:rPr>
                        <a:t>https://en.wikipedia.org/wiki/Ethernet_frame#Frame_check_sequence</a:t>
                      </a:r>
                      <a:r>
                        <a:rPr lang="en-US" dirty="0"/>
                        <a:t> </a:t>
                      </a:r>
                    </a:p>
                  </a:txBody>
                  <a:tcPr/>
                </a:tc>
                <a:extLst>
                  <a:ext uri="{0D108BD9-81ED-4DB2-BD59-A6C34878D82A}">
                    <a16:rowId xmlns:a16="http://schemas.microsoft.com/office/drawing/2014/main" val="3257624707"/>
                  </a:ext>
                </a:extLst>
              </a:tr>
            </a:tbl>
          </a:graphicData>
        </a:graphic>
      </p:graphicFrame>
    </p:spTree>
    <p:extLst>
      <p:ext uri="{BB962C8B-B14F-4D97-AF65-F5344CB8AC3E}">
        <p14:creationId xmlns:p14="http://schemas.microsoft.com/office/powerpoint/2010/main" val="1947386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ED6-99CF-417E-B1DF-80059B5DDFA8}"/>
              </a:ext>
            </a:extLst>
          </p:cNvPr>
          <p:cNvSpPr>
            <a:spLocks noGrp="1"/>
          </p:cNvSpPr>
          <p:nvPr>
            <p:ph type="title"/>
          </p:nvPr>
        </p:nvSpPr>
        <p:spPr>
          <a:xfrm>
            <a:off x="628650" y="0"/>
            <a:ext cx="7886700" cy="827085"/>
          </a:xfrm>
        </p:spPr>
        <p:txBody>
          <a:bodyPr/>
          <a:lstStyle/>
          <a:p>
            <a:r>
              <a:rPr lang="en-US" dirty="0"/>
              <a:t>Header for linear flash images</a:t>
            </a:r>
          </a:p>
        </p:txBody>
      </p:sp>
      <p:graphicFrame>
        <p:nvGraphicFramePr>
          <p:cNvPr id="6" name="Table 6">
            <a:extLst>
              <a:ext uri="{FF2B5EF4-FFF2-40B4-BE49-F238E27FC236}">
                <a16:creationId xmlns:a16="http://schemas.microsoft.com/office/drawing/2014/main" id="{72DACE34-B9A5-48A4-954B-F4C47931AF81}"/>
              </a:ext>
            </a:extLst>
          </p:cNvPr>
          <p:cNvGraphicFramePr>
            <a:graphicFrameLocks noGrp="1"/>
          </p:cNvGraphicFramePr>
          <p:nvPr>
            <p:ph idx="1"/>
            <p:extLst>
              <p:ext uri="{D42A27DB-BD31-4B8C-83A1-F6EECF244321}">
                <p14:modId xmlns:p14="http://schemas.microsoft.com/office/powerpoint/2010/main" val="2092706688"/>
              </p:ext>
            </p:extLst>
          </p:nvPr>
        </p:nvGraphicFramePr>
        <p:xfrm>
          <a:off x="628650" y="689631"/>
          <a:ext cx="7886700" cy="4450080"/>
        </p:xfrm>
        <a:graphic>
          <a:graphicData uri="http://schemas.openxmlformats.org/drawingml/2006/table">
            <a:tbl>
              <a:tblPr firstRow="1" bandRow="1">
                <a:tableStyleId>{5C22544A-7EE6-4342-B048-85BDC9FD1C3A}</a:tableStyleId>
              </a:tblPr>
              <a:tblGrid>
                <a:gridCol w="852527">
                  <a:extLst>
                    <a:ext uri="{9D8B030D-6E8A-4147-A177-3AD203B41FA5}">
                      <a16:colId xmlns:a16="http://schemas.microsoft.com/office/drawing/2014/main" val="2074024301"/>
                    </a:ext>
                  </a:extLst>
                </a:gridCol>
                <a:gridCol w="1571861">
                  <a:extLst>
                    <a:ext uri="{9D8B030D-6E8A-4147-A177-3AD203B41FA5}">
                      <a16:colId xmlns:a16="http://schemas.microsoft.com/office/drawing/2014/main" val="1964351905"/>
                    </a:ext>
                  </a:extLst>
                </a:gridCol>
                <a:gridCol w="2267107">
                  <a:extLst>
                    <a:ext uri="{9D8B030D-6E8A-4147-A177-3AD203B41FA5}">
                      <a16:colId xmlns:a16="http://schemas.microsoft.com/office/drawing/2014/main" val="776531481"/>
                    </a:ext>
                  </a:extLst>
                </a:gridCol>
                <a:gridCol w="3195205">
                  <a:extLst>
                    <a:ext uri="{9D8B030D-6E8A-4147-A177-3AD203B41FA5}">
                      <a16:colId xmlns:a16="http://schemas.microsoft.com/office/drawing/2014/main" val="707403617"/>
                    </a:ext>
                  </a:extLst>
                </a:gridCol>
              </a:tblGrid>
              <a:tr h="370840">
                <a:tc>
                  <a:txBody>
                    <a:bodyPr/>
                    <a:lstStyle/>
                    <a:p>
                      <a:r>
                        <a:rPr lang="en-US" sz="1600" dirty="0"/>
                        <a:t>Offset</a:t>
                      </a:r>
                    </a:p>
                  </a:txBody>
                  <a:tcPr/>
                </a:tc>
                <a:tc>
                  <a:txBody>
                    <a:bodyPr/>
                    <a:lstStyle/>
                    <a:p>
                      <a:r>
                        <a:rPr lang="en-US" sz="1600" dirty="0"/>
                        <a:t>Name</a:t>
                      </a:r>
                    </a:p>
                  </a:txBody>
                  <a:tcPr/>
                </a:tc>
                <a:tc>
                  <a:txBody>
                    <a:bodyPr/>
                    <a:lstStyle/>
                    <a:p>
                      <a:r>
                        <a:rPr lang="en-US" sz="1600" dirty="0"/>
                        <a:t>Type/Size</a:t>
                      </a:r>
                    </a:p>
                  </a:txBody>
                  <a:tcPr/>
                </a:tc>
                <a:tc>
                  <a:txBody>
                    <a:bodyPr/>
                    <a:lstStyle/>
                    <a:p>
                      <a:r>
                        <a:rPr lang="en-US" sz="1600" dirty="0"/>
                        <a:t>Description</a:t>
                      </a:r>
                    </a:p>
                  </a:txBody>
                  <a:tcPr/>
                </a:tc>
                <a:extLst>
                  <a:ext uri="{0D108BD9-81ED-4DB2-BD59-A6C34878D82A}">
                    <a16:rowId xmlns:a16="http://schemas.microsoft.com/office/drawing/2014/main" val="2942655016"/>
                  </a:ext>
                </a:extLst>
              </a:tr>
              <a:tr h="370840">
                <a:tc>
                  <a:txBody>
                    <a:bodyPr/>
                    <a:lstStyle/>
                    <a:p>
                      <a:r>
                        <a:rPr lang="en-US" sz="1600" dirty="0"/>
                        <a:t>0</a:t>
                      </a:r>
                    </a:p>
                  </a:txBody>
                  <a:tcPr/>
                </a:tc>
                <a:tc>
                  <a:txBody>
                    <a:bodyPr/>
                    <a:lstStyle/>
                    <a:p>
                      <a:r>
                        <a:rPr lang="en-US" sz="1600" dirty="0" err="1"/>
                        <a:t>uTag</a:t>
                      </a:r>
                      <a:endParaRPr lang="en-US" sz="1600" dirty="0"/>
                    </a:p>
                  </a:txBody>
                  <a:tcPr/>
                </a:tc>
                <a:tc>
                  <a:txBody>
                    <a:bodyPr/>
                    <a:lstStyle/>
                    <a:p>
                      <a:r>
                        <a:rPr lang="en-US" sz="1600" dirty="0"/>
                        <a:t>uint32_t / 4 bytes</a:t>
                      </a:r>
                    </a:p>
                  </a:txBody>
                  <a:tcPr/>
                </a:tc>
                <a:tc>
                  <a:txBody>
                    <a:bodyPr/>
                    <a:lstStyle/>
                    <a:p>
                      <a:r>
                        <a:rPr lang="en-US" sz="1600" dirty="0"/>
                        <a:t>Magic number for any header.</a:t>
                      </a:r>
                    </a:p>
                  </a:txBody>
                  <a:tcPr/>
                </a:tc>
                <a:extLst>
                  <a:ext uri="{0D108BD9-81ED-4DB2-BD59-A6C34878D82A}">
                    <a16:rowId xmlns:a16="http://schemas.microsoft.com/office/drawing/2014/main" val="395160417"/>
                  </a:ext>
                </a:extLst>
              </a:tr>
              <a:tr h="370840">
                <a:tc>
                  <a:txBody>
                    <a:bodyPr/>
                    <a:lstStyle/>
                    <a:p>
                      <a:r>
                        <a:rPr lang="en-US" sz="1600" dirty="0"/>
                        <a:t>4</a:t>
                      </a:r>
                    </a:p>
                  </a:txBody>
                  <a:tcPr/>
                </a:tc>
                <a:tc>
                  <a:txBody>
                    <a:bodyPr/>
                    <a:lstStyle/>
                    <a:p>
                      <a:r>
                        <a:rPr lang="en-US" sz="1600" dirty="0" err="1"/>
                        <a:t>uBlockSize</a:t>
                      </a:r>
                      <a:endParaRPr lang="en-US" sz="1600" dirty="0"/>
                    </a:p>
                  </a:txBody>
                  <a:tcPr/>
                </a:tc>
                <a:tc>
                  <a:txBody>
                    <a:bodyPr/>
                    <a:lstStyle/>
                    <a:p>
                      <a:r>
                        <a:rPr lang="en-US" sz="1600" dirty="0"/>
                        <a:t>uint32_t / 4 bytes</a:t>
                      </a:r>
                    </a:p>
                  </a:txBody>
                  <a:tcPr/>
                </a:tc>
                <a:tc>
                  <a:txBody>
                    <a:bodyPr/>
                    <a:lstStyle/>
                    <a:p>
                      <a:r>
                        <a:rPr lang="en-US" sz="1600" dirty="0"/>
                        <a:t>Size of region. Normally 192k (196,608)</a:t>
                      </a:r>
                    </a:p>
                  </a:txBody>
                  <a:tcPr/>
                </a:tc>
                <a:extLst>
                  <a:ext uri="{0D108BD9-81ED-4DB2-BD59-A6C34878D82A}">
                    <a16:rowId xmlns:a16="http://schemas.microsoft.com/office/drawing/2014/main" val="227427290"/>
                  </a:ext>
                </a:extLst>
              </a:tr>
              <a:tr h="370840">
                <a:tc>
                  <a:txBody>
                    <a:bodyPr/>
                    <a:lstStyle/>
                    <a:p>
                      <a:r>
                        <a:rPr lang="en-US" sz="1600" dirty="0"/>
                        <a:t>8</a:t>
                      </a:r>
                    </a:p>
                  </a:txBody>
                  <a:tcPr/>
                </a:tc>
                <a:tc>
                  <a:txBody>
                    <a:bodyPr/>
                    <a:lstStyle/>
                    <a:p>
                      <a:r>
                        <a:rPr lang="en-US" sz="1600" dirty="0"/>
                        <a:t>bReserved8[8]</a:t>
                      </a:r>
                    </a:p>
                  </a:txBody>
                  <a:tcPr/>
                </a:tc>
                <a:tc>
                  <a:txBody>
                    <a:bodyPr/>
                    <a:lstStyle/>
                    <a:p>
                      <a:r>
                        <a:rPr lang="en-US" sz="1600" dirty="0"/>
                        <a:t>uint8_t[8] / 8 bytes</a:t>
                      </a:r>
                    </a:p>
                  </a:txBody>
                  <a:tcPr/>
                </a:tc>
                <a:tc>
                  <a:txBody>
                    <a:bodyPr/>
                    <a:lstStyle/>
                    <a:p>
                      <a:r>
                        <a:rPr lang="en-US" sz="1600" dirty="0"/>
                        <a:t>Reserved for future use.</a:t>
                      </a:r>
                    </a:p>
                  </a:txBody>
                  <a:tcPr/>
                </a:tc>
                <a:extLst>
                  <a:ext uri="{0D108BD9-81ED-4DB2-BD59-A6C34878D82A}">
                    <a16:rowId xmlns:a16="http://schemas.microsoft.com/office/drawing/2014/main" val="3123933337"/>
                  </a:ext>
                </a:extLst>
              </a:tr>
              <a:tr h="370840">
                <a:tc>
                  <a:txBody>
                    <a:bodyPr/>
                    <a:lstStyle/>
                    <a:p>
                      <a:r>
                        <a:rPr lang="en-US" sz="1600" dirty="0"/>
                        <a:t>16</a:t>
                      </a:r>
                    </a:p>
                  </a:txBody>
                  <a:tcPr/>
                </a:tc>
                <a:tc>
                  <a:txBody>
                    <a:bodyPr/>
                    <a:lstStyle/>
                    <a:p>
                      <a:r>
                        <a:rPr lang="en-US" sz="1600" dirty="0" err="1"/>
                        <a:t>Guid</a:t>
                      </a:r>
                      <a:endParaRPr lang="en-US" sz="1600" dirty="0"/>
                    </a:p>
                  </a:txBody>
                  <a:tcPr/>
                </a:tc>
                <a:tc>
                  <a:txBody>
                    <a:bodyPr/>
                    <a:lstStyle/>
                    <a:p>
                      <a:r>
                        <a:rPr lang="en-US" sz="1600" dirty="0"/>
                        <a:t>uint8_t[16] / 16 bytes</a:t>
                      </a:r>
                    </a:p>
                  </a:txBody>
                  <a:tcPr/>
                </a:tc>
                <a:tc>
                  <a:txBody>
                    <a:bodyPr/>
                    <a:lstStyle/>
                    <a:p>
                      <a:r>
                        <a:rPr lang="en-US" sz="1600" dirty="0"/>
                        <a:t>GUID saying what this is: {3feb06e2-7180-4482-845a-b75de12388de} for linear flash image.</a:t>
                      </a:r>
                    </a:p>
                  </a:txBody>
                  <a:tcPr/>
                </a:tc>
                <a:extLst>
                  <a:ext uri="{0D108BD9-81ED-4DB2-BD59-A6C34878D82A}">
                    <a16:rowId xmlns:a16="http://schemas.microsoft.com/office/drawing/2014/main" val="3116357291"/>
                  </a:ext>
                </a:extLst>
              </a:tr>
              <a:tr h="370840">
                <a:tc>
                  <a:txBody>
                    <a:bodyPr/>
                    <a:lstStyle/>
                    <a:p>
                      <a:r>
                        <a:rPr lang="en-US" sz="1600" dirty="0"/>
                        <a:t>32</a:t>
                      </a:r>
                    </a:p>
                  </a:txBody>
                  <a:tcPr/>
                </a:tc>
                <a:tc>
                  <a:txBody>
                    <a:bodyPr/>
                    <a:lstStyle/>
                    <a:p>
                      <a:r>
                        <a:rPr lang="en-US" sz="1600" i="0" dirty="0" err="1"/>
                        <a:t>ImageId</a:t>
                      </a:r>
                      <a:endParaRPr lang="en-US" sz="1600" i="0" dirty="0"/>
                    </a:p>
                  </a:txBody>
                  <a:tcPr/>
                </a:tc>
                <a:tc>
                  <a:txBody>
                    <a:bodyPr/>
                    <a:lstStyle/>
                    <a:p>
                      <a:r>
                        <a:rPr lang="en-US" sz="1600" dirty="0"/>
                        <a:t>uint8_t[16] == 16 bytes</a:t>
                      </a:r>
                    </a:p>
                  </a:txBody>
                  <a:tcPr/>
                </a:tc>
                <a:tc>
                  <a:txBody>
                    <a:bodyPr/>
                    <a:lstStyle/>
                    <a:p>
                      <a:r>
                        <a:rPr lang="en-US" sz="1600" dirty="0"/>
                        <a:t>GUID identifying this image – different for each image</a:t>
                      </a:r>
                    </a:p>
                  </a:txBody>
                  <a:tcPr/>
                </a:tc>
                <a:extLst>
                  <a:ext uri="{0D108BD9-81ED-4DB2-BD59-A6C34878D82A}">
                    <a16:rowId xmlns:a16="http://schemas.microsoft.com/office/drawing/2014/main" val="1091029613"/>
                  </a:ext>
                </a:extLst>
              </a:tr>
              <a:tr h="370840">
                <a:tc>
                  <a:txBody>
                    <a:bodyPr/>
                    <a:lstStyle/>
                    <a:p>
                      <a:r>
                        <a:rPr lang="en-US" sz="1600" dirty="0"/>
                        <a:t>48</a:t>
                      </a:r>
                    </a:p>
                  </a:txBody>
                  <a:tcPr/>
                </a:tc>
                <a:tc>
                  <a:txBody>
                    <a:bodyPr/>
                    <a:lstStyle/>
                    <a:p>
                      <a:r>
                        <a:rPr lang="en-US" sz="1600" i="0" dirty="0" err="1"/>
                        <a:t>uSequence</a:t>
                      </a:r>
                      <a:endParaRPr lang="en-US" sz="1600" i="0" dirty="0"/>
                    </a:p>
                  </a:txBody>
                  <a:tcPr/>
                </a:tc>
                <a:tc>
                  <a:txBody>
                    <a:bodyPr/>
                    <a:lstStyle/>
                    <a:p>
                      <a:r>
                        <a:rPr lang="en-US" sz="1600" dirty="0"/>
                        <a:t>uint32_t == 4 bytes</a:t>
                      </a:r>
                    </a:p>
                  </a:txBody>
                  <a:tcPr/>
                </a:tc>
                <a:tc>
                  <a:txBody>
                    <a:bodyPr/>
                    <a:lstStyle/>
                    <a:p>
                      <a:r>
                        <a:rPr lang="en-US" sz="1600" dirty="0"/>
                        <a:t>Sequence number for this image</a:t>
                      </a:r>
                    </a:p>
                  </a:txBody>
                  <a:tcPr/>
                </a:tc>
                <a:extLst>
                  <a:ext uri="{0D108BD9-81ED-4DB2-BD59-A6C34878D82A}">
                    <a16:rowId xmlns:a16="http://schemas.microsoft.com/office/drawing/2014/main" val="1538005959"/>
                  </a:ext>
                </a:extLst>
              </a:tr>
              <a:tr h="370840">
                <a:tc>
                  <a:txBody>
                    <a:bodyPr/>
                    <a:lstStyle/>
                    <a:p>
                      <a:r>
                        <a:rPr lang="en-US" sz="1600" dirty="0"/>
                        <a:t>52</a:t>
                      </a:r>
                    </a:p>
                  </a:txBody>
                  <a:tcPr/>
                </a:tc>
                <a:tc>
                  <a:txBody>
                    <a:bodyPr/>
                    <a:lstStyle/>
                    <a:p>
                      <a:r>
                        <a:rPr lang="en-US" sz="1600" dirty="0"/>
                        <a:t>…</a:t>
                      </a:r>
                    </a:p>
                  </a:txBody>
                  <a:tcPr/>
                </a:tc>
                <a:tc>
                  <a:txBody>
                    <a:bodyPr/>
                    <a:lstStyle/>
                    <a:p>
                      <a:endParaRPr lang="en-US" sz="1600" dirty="0"/>
                    </a:p>
                  </a:txBody>
                  <a:tcPr/>
                </a:tc>
                <a:tc>
                  <a:txBody>
                    <a:bodyPr/>
                    <a:lstStyle/>
                    <a:p>
                      <a:r>
                        <a:rPr lang="en-US" sz="1600" dirty="0"/>
                        <a:t>TBD</a:t>
                      </a:r>
                    </a:p>
                  </a:txBody>
                  <a:tcPr/>
                </a:tc>
                <a:extLst>
                  <a:ext uri="{0D108BD9-81ED-4DB2-BD59-A6C34878D82A}">
                    <a16:rowId xmlns:a16="http://schemas.microsoft.com/office/drawing/2014/main" val="1765348519"/>
                  </a:ext>
                </a:extLst>
              </a:tr>
              <a:tr h="370840">
                <a:tc>
                  <a:txBody>
                    <a:bodyPr/>
                    <a:lstStyle/>
                    <a:p>
                      <a:r>
                        <a:rPr lang="en-US" sz="1600" dirty="0"/>
                        <a:t>252</a:t>
                      </a:r>
                    </a:p>
                  </a:txBody>
                  <a:tcPr/>
                </a:tc>
                <a:tc>
                  <a:txBody>
                    <a:bodyPr/>
                    <a:lstStyle/>
                    <a:p>
                      <a:r>
                        <a:rPr lang="en-US" sz="1600" dirty="0"/>
                        <a:t>Crc32</a:t>
                      </a:r>
                    </a:p>
                  </a:txBody>
                  <a:tcPr/>
                </a:tc>
                <a:tc>
                  <a:txBody>
                    <a:bodyPr/>
                    <a:lstStyle/>
                    <a:p>
                      <a:r>
                        <a:rPr lang="en-US" sz="1600" dirty="0"/>
                        <a:t>uint8_t[4]</a:t>
                      </a:r>
                    </a:p>
                  </a:txBody>
                  <a:tcPr/>
                </a:tc>
                <a:tc>
                  <a:txBody>
                    <a:bodyPr/>
                    <a:lstStyle/>
                    <a:p>
                      <a:r>
                        <a:rPr lang="en-US" sz="1600" dirty="0"/>
                        <a:t>The CRC</a:t>
                      </a:r>
                    </a:p>
                  </a:txBody>
                  <a:tcPr/>
                </a:tc>
                <a:extLst>
                  <a:ext uri="{0D108BD9-81ED-4DB2-BD59-A6C34878D82A}">
                    <a16:rowId xmlns:a16="http://schemas.microsoft.com/office/drawing/2014/main" val="3257624707"/>
                  </a:ext>
                </a:extLst>
              </a:tr>
            </a:tbl>
          </a:graphicData>
        </a:graphic>
      </p:graphicFrame>
    </p:spTree>
    <p:extLst>
      <p:ext uri="{BB962C8B-B14F-4D97-AF65-F5344CB8AC3E}">
        <p14:creationId xmlns:p14="http://schemas.microsoft.com/office/powerpoint/2010/main" val="195426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561F-E0B3-466F-AD8B-B37CDB7CE5A9}"/>
              </a:ext>
            </a:extLst>
          </p:cNvPr>
          <p:cNvSpPr>
            <a:spLocks noGrp="1"/>
          </p:cNvSpPr>
          <p:nvPr>
            <p:ph type="title"/>
          </p:nvPr>
        </p:nvSpPr>
        <p:spPr/>
        <p:txBody>
          <a:bodyPr>
            <a:normAutofit/>
          </a:bodyPr>
          <a:lstStyle/>
          <a:p>
            <a:r>
              <a:rPr lang="en-US" dirty="0"/>
              <a:t>Abstract boot loader</a:t>
            </a:r>
          </a:p>
        </p:txBody>
      </p:sp>
      <p:sp>
        <p:nvSpPr>
          <p:cNvPr id="3" name="Content Placeholder 2">
            <a:extLst>
              <a:ext uri="{FF2B5EF4-FFF2-40B4-BE49-F238E27FC236}">
                <a16:creationId xmlns:a16="http://schemas.microsoft.com/office/drawing/2014/main" id="{A2A538A6-BEB8-4F40-BACE-59F1CE343A54}"/>
              </a:ext>
            </a:extLst>
          </p:cNvPr>
          <p:cNvSpPr>
            <a:spLocks noGrp="1"/>
          </p:cNvSpPr>
          <p:nvPr>
            <p:ph idx="1"/>
          </p:nvPr>
        </p:nvSpPr>
        <p:spPr/>
        <p:txBody>
          <a:bodyPr>
            <a:normAutofit fontScale="62500" lnSpcReduction="20000"/>
          </a:bodyPr>
          <a:lstStyle/>
          <a:p>
            <a:r>
              <a:rPr lang="en-US" dirty="0"/>
              <a:t>SPI flash a database of images and other things</a:t>
            </a:r>
          </a:p>
          <a:p>
            <a:r>
              <a:rPr lang="en-US" dirty="0" err="1"/>
              <a:t>Theres</a:t>
            </a:r>
            <a:r>
              <a:rPr lang="en-US" dirty="0"/>
              <a:t> some stuff to make sure the bootloader is able to believe it. Then bootloader considers the images.</a:t>
            </a:r>
          </a:p>
          <a:p>
            <a:r>
              <a:rPr lang="en-US" dirty="0"/>
              <a:t>Bootloader needs to make a decision, based on the image it finds in nor flash, and the images it finds in </a:t>
            </a:r>
            <a:r>
              <a:rPr lang="en-US" dirty="0" err="1"/>
              <a:t>spi</a:t>
            </a:r>
            <a:r>
              <a:rPr lang="en-US" dirty="0"/>
              <a:t> flash, and any instructions that have been left for it administratively, what it should do?</a:t>
            </a:r>
          </a:p>
          <a:p>
            <a:pPr lvl="1"/>
            <a:r>
              <a:rPr lang="en-US" dirty="0"/>
              <a:t>Copy image X to NOR flash, then start NOR flash (if NOR flash matches, just start NOR flash)</a:t>
            </a:r>
          </a:p>
          <a:p>
            <a:pPr lvl="1"/>
            <a:r>
              <a:rPr lang="en-US" dirty="0"/>
              <a:t>Do nothing and start NOR flash</a:t>
            </a:r>
          </a:p>
          <a:p>
            <a:pPr lvl="1"/>
            <a:r>
              <a:rPr lang="en-US" dirty="0"/>
              <a:t>(Discover a problem and copy a safe image to NOR flash)</a:t>
            </a:r>
          </a:p>
          <a:p>
            <a:pPr lvl="1"/>
            <a:r>
              <a:rPr lang="en-US" dirty="0"/>
              <a:t>Do nothing and go to safe state</a:t>
            </a:r>
          </a:p>
          <a:p>
            <a:r>
              <a:rPr lang="en-US" dirty="0"/>
              <a:t>How does bootloader know which image is desired? Possibilities:</a:t>
            </a:r>
          </a:p>
          <a:p>
            <a:pPr lvl="1"/>
            <a:r>
              <a:rPr lang="en-US" dirty="0"/>
              <a:t>SPI flash (special record that says “this one” – or look for the most recent version, etc.)</a:t>
            </a:r>
          </a:p>
          <a:p>
            <a:pPr lvl="1"/>
            <a:r>
              <a:rPr lang="en-US" dirty="0"/>
              <a:t>EEPROM in the CPU</a:t>
            </a:r>
          </a:p>
          <a:p>
            <a:pPr lvl="1"/>
            <a:r>
              <a:rPr lang="en-US" dirty="0"/>
              <a:t>FRAM</a:t>
            </a:r>
          </a:p>
          <a:p>
            <a:r>
              <a:rPr lang="en-US" dirty="0"/>
              <a:t>Easiest thing to describe is something in EEPROM that specifies the GUID of the image to run. Then the bootloader enforces the invariant that the application image in nor flash is the “best available” image of the images available before starting.</a:t>
            </a:r>
          </a:p>
        </p:txBody>
      </p:sp>
    </p:spTree>
    <p:extLst>
      <p:ext uri="{BB962C8B-B14F-4D97-AF65-F5344CB8AC3E}">
        <p14:creationId xmlns:p14="http://schemas.microsoft.com/office/powerpoint/2010/main" val="1145999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994A-880E-4EFC-9675-A071489520FC}"/>
              </a:ext>
            </a:extLst>
          </p:cNvPr>
          <p:cNvSpPr>
            <a:spLocks noGrp="1"/>
          </p:cNvSpPr>
          <p:nvPr>
            <p:ph type="title"/>
          </p:nvPr>
        </p:nvSpPr>
        <p:spPr/>
        <p:txBody>
          <a:bodyPr>
            <a:normAutofit fontScale="90000"/>
          </a:bodyPr>
          <a:lstStyle/>
          <a:p>
            <a:r>
              <a:rPr lang="en-US" dirty="0"/>
              <a:t>Working with Flash in bootloader</a:t>
            </a:r>
          </a:p>
        </p:txBody>
      </p:sp>
      <p:sp>
        <p:nvSpPr>
          <p:cNvPr id="3" name="Content Placeholder 2">
            <a:extLst>
              <a:ext uri="{FF2B5EF4-FFF2-40B4-BE49-F238E27FC236}">
                <a16:creationId xmlns:a16="http://schemas.microsoft.com/office/drawing/2014/main" id="{380714F7-3C6A-481F-BA3A-31DECC829864}"/>
              </a:ext>
            </a:extLst>
          </p:cNvPr>
          <p:cNvSpPr>
            <a:spLocks noGrp="1"/>
          </p:cNvSpPr>
          <p:nvPr>
            <p:ph idx="1"/>
          </p:nvPr>
        </p:nvSpPr>
        <p:spPr/>
        <p:txBody>
          <a:bodyPr/>
          <a:lstStyle/>
          <a:p>
            <a:r>
              <a:rPr lang="en-US" dirty="0"/>
              <a:t>We have 20k bytes of RAM on SM32L0</a:t>
            </a:r>
          </a:p>
        </p:txBody>
      </p:sp>
    </p:spTree>
    <p:extLst>
      <p:ext uri="{BB962C8B-B14F-4D97-AF65-F5344CB8AC3E}">
        <p14:creationId xmlns:p14="http://schemas.microsoft.com/office/powerpoint/2010/main" val="346843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DB64-ECB6-47FE-A85A-EFC06BDA3034}"/>
              </a:ext>
            </a:extLst>
          </p:cNvPr>
          <p:cNvSpPr>
            <a:spLocks noGrp="1"/>
          </p:cNvSpPr>
          <p:nvPr>
            <p:ph type="title"/>
          </p:nvPr>
        </p:nvSpPr>
        <p:spPr/>
        <p:txBody>
          <a:bodyPr/>
          <a:lstStyle/>
          <a:p>
            <a:r>
              <a:rPr lang="en-US" dirty="0"/>
              <a:t>Build process</a:t>
            </a:r>
          </a:p>
        </p:txBody>
      </p:sp>
      <p:sp>
        <p:nvSpPr>
          <p:cNvPr id="4" name="Rectangle 3">
            <a:extLst>
              <a:ext uri="{FF2B5EF4-FFF2-40B4-BE49-F238E27FC236}">
                <a16:creationId xmlns:a16="http://schemas.microsoft.com/office/drawing/2014/main" id="{0507D05E-DAD7-4C64-B04C-3D2952B94291}"/>
              </a:ext>
            </a:extLst>
          </p:cNvPr>
          <p:cNvSpPr/>
          <p:nvPr/>
        </p:nvSpPr>
        <p:spPr>
          <a:xfrm>
            <a:off x="548641" y="2246811"/>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sp>
        <p:nvSpPr>
          <p:cNvPr id="5" name="Rectangle 4">
            <a:extLst>
              <a:ext uri="{FF2B5EF4-FFF2-40B4-BE49-F238E27FC236}">
                <a16:creationId xmlns:a16="http://schemas.microsoft.com/office/drawing/2014/main" id="{E195DC50-A26F-43AA-AA81-42745DAE43A0}"/>
              </a:ext>
            </a:extLst>
          </p:cNvPr>
          <p:cNvSpPr/>
          <p:nvPr/>
        </p:nvSpPr>
        <p:spPr>
          <a:xfrm>
            <a:off x="4243523" y="2246811"/>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Objdump</a:t>
            </a:r>
            <a:r>
              <a:rPr lang="en-US" sz="1200" dirty="0"/>
              <a:t> (existing) converts to binary form to be loaded</a:t>
            </a:r>
          </a:p>
        </p:txBody>
      </p:sp>
      <p:sp>
        <p:nvSpPr>
          <p:cNvPr id="6" name="Cylinder 5">
            <a:extLst>
              <a:ext uri="{FF2B5EF4-FFF2-40B4-BE49-F238E27FC236}">
                <a16:creationId xmlns:a16="http://schemas.microsoft.com/office/drawing/2014/main" id="{2D1EC798-C12E-4E20-BB01-C3DD9295228E}"/>
              </a:ext>
            </a:extLst>
          </p:cNvPr>
          <p:cNvSpPr/>
          <p:nvPr/>
        </p:nvSpPr>
        <p:spPr>
          <a:xfrm>
            <a:off x="6170022" y="2246811"/>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Binary of image for flash</a:t>
            </a:r>
          </a:p>
        </p:txBody>
      </p:sp>
      <p:sp>
        <p:nvSpPr>
          <p:cNvPr id="7" name="Cylinder 6">
            <a:extLst>
              <a:ext uri="{FF2B5EF4-FFF2-40B4-BE49-F238E27FC236}">
                <a16:creationId xmlns:a16="http://schemas.microsoft.com/office/drawing/2014/main" id="{6F4CEB56-ADF5-456A-B713-B70EF7F3E6E6}"/>
              </a:ext>
            </a:extLst>
          </p:cNvPr>
          <p:cNvSpPr/>
          <p:nvPr/>
        </p:nvSpPr>
        <p:spPr>
          <a:xfrm>
            <a:off x="2396082" y="2246811"/>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.elf</a:t>
            </a:r>
          </a:p>
        </p:txBody>
      </p:sp>
      <p:cxnSp>
        <p:nvCxnSpPr>
          <p:cNvPr id="8" name="Straight Arrow Connector 7">
            <a:extLst>
              <a:ext uri="{FF2B5EF4-FFF2-40B4-BE49-F238E27FC236}">
                <a16:creationId xmlns:a16="http://schemas.microsoft.com/office/drawing/2014/main" id="{E39012F1-1A0C-47D8-99E3-F5619D246430}"/>
              </a:ext>
            </a:extLst>
          </p:cNvPr>
          <p:cNvCxnSpPr>
            <a:stCxn id="4" idx="3"/>
            <a:endCxn id="7" idx="2"/>
          </p:cNvCxnSpPr>
          <p:nvPr/>
        </p:nvCxnSpPr>
        <p:spPr>
          <a:xfrm>
            <a:off x="2124892" y="2764971"/>
            <a:ext cx="27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8465FC-6AF2-4907-AD01-D90C91CBF5B4}"/>
              </a:ext>
            </a:extLst>
          </p:cNvPr>
          <p:cNvCxnSpPr>
            <a:cxnSpLocks/>
            <a:stCxn id="7" idx="4"/>
            <a:endCxn id="5" idx="1"/>
          </p:cNvCxnSpPr>
          <p:nvPr/>
        </p:nvCxnSpPr>
        <p:spPr>
          <a:xfrm>
            <a:off x="3972333" y="2764971"/>
            <a:ext cx="2711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27798E-A0B9-43A0-AE86-4DFA615CDCE3}"/>
              </a:ext>
            </a:extLst>
          </p:cNvPr>
          <p:cNvCxnSpPr>
            <a:cxnSpLocks/>
            <a:stCxn id="5" idx="3"/>
            <a:endCxn id="6" idx="2"/>
          </p:cNvCxnSpPr>
          <p:nvPr/>
        </p:nvCxnSpPr>
        <p:spPr>
          <a:xfrm>
            <a:off x="5819774" y="2764971"/>
            <a:ext cx="350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7FAC62A-A546-4494-A093-B85AEFD51C18}"/>
              </a:ext>
            </a:extLst>
          </p:cNvPr>
          <p:cNvSpPr/>
          <p:nvPr/>
        </p:nvSpPr>
        <p:spPr>
          <a:xfrm>
            <a:off x="2317024" y="4676503"/>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Post processor (new) (adds signature to be checked by boot loader)</a:t>
            </a:r>
          </a:p>
        </p:txBody>
      </p:sp>
      <p:sp>
        <p:nvSpPr>
          <p:cNvPr id="19" name="Cylinder 18">
            <a:extLst>
              <a:ext uri="{FF2B5EF4-FFF2-40B4-BE49-F238E27FC236}">
                <a16:creationId xmlns:a16="http://schemas.microsoft.com/office/drawing/2014/main" id="{AC7AE707-876C-4AFF-B018-7797DF21F147}"/>
              </a:ext>
            </a:extLst>
          </p:cNvPr>
          <p:cNvSpPr/>
          <p:nvPr/>
        </p:nvSpPr>
        <p:spPr>
          <a:xfrm>
            <a:off x="4243523" y="4676503"/>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Image to be loaded</a:t>
            </a:r>
          </a:p>
        </p:txBody>
      </p:sp>
      <p:cxnSp>
        <p:nvCxnSpPr>
          <p:cNvPr id="21" name="Connector: Elbow 20">
            <a:extLst>
              <a:ext uri="{FF2B5EF4-FFF2-40B4-BE49-F238E27FC236}">
                <a16:creationId xmlns:a16="http://schemas.microsoft.com/office/drawing/2014/main" id="{ABE0F0BD-9D32-47D3-82F7-692951BCC372}"/>
              </a:ext>
            </a:extLst>
          </p:cNvPr>
          <p:cNvCxnSpPr>
            <a:stCxn id="6" idx="3"/>
            <a:endCxn id="18" idx="0"/>
          </p:cNvCxnSpPr>
          <p:nvPr/>
        </p:nvCxnSpPr>
        <p:spPr>
          <a:xfrm rot="5400000">
            <a:off x="4334963" y="2053318"/>
            <a:ext cx="1393372" cy="38529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B9802AB-7E3D-4415-8D5F-AC5B798FF79C}"/>
              </a:ext>
            </a:extLst>
          </p:cNvPr>
          <p:cNvSpPr/>
          <p:nvPr/>
        </p:nvSpPr>
        <p:spPr>
          <a:xfrm>
            <a:off x="4239713" y="1031965"/>
            <a:ext cx="1576251" cy="103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Dfu</a:t>
            </a:r>
            <a:r>
              <a:rPr lang="en-US" sz="1200" dirty="0"/>
              <a:t> prep (adds a little extra info needed for DFU processing)</a:t>
            </a:r>
          </a:p>
        </p:txBody>
      </p:sp>
      <p:sp>
        <p:nvSpPr>
          <p:cNvPr id="27" name="Cylinder 26">
            <a:extLst>
              <a:ext uri="{FF2B5EF4-FFF2-40B4-BE49-F238E27FC236}">
                <a16:creationId xmlns:a16="http://schemas.microsoft.com/office/drawing/2014/main" id="{5CA5D686-1C55-4949-ACF7-098B031E11AB}"/>
              </a:ext>
            </a:extLst>
          </p:cNvPr>
          <p:cNvSpPr/>
          <p:nvPr/>
        </p:nvSpPr>
        <p:spPr>
          <a:xfrm>
            <a:off x="6170022" y="1031965"/>
            <a:ext cx="1576251" cy="103632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r>
              <a:rPr lang="en-US" dirty="0" err="1"/>
              <a:t>dfu</a:t>
            </a:r>
            <a:r>
              <a:rPr lang="en-US" dirty="0"/>
              <a:t> file</a:t>
            </a:r>
          </a:p>
        </p:txBody>
      </p:sp>
      <p:cxnSp>
        <p:nvCxnSpPr>
          <p:cNvPr id="29" name="Connector: Elbow 28">
            <a:extLst>
              <a:ext uri="{FF2B5EF4-FFF2-40B4-BE49-F238E27FC236}">
                <a16:creationId xmlns:a16="http://schemas.microsoft.com/office/drawing/2014/main" id="{85BD86D8-88E6-481B-8828-BC3C08D95AEA}"/>
              </a:ext>
            </a:extLst>
          </p:cNvPr>
          <p:cNvCxnSpPr>
            <a:stCxn id="7" idx="1"/>
            <a:endCxn id="24" idx="1"/>
          </p:cNvCxnSpPr>
          <p:nvPr/>
        </p:nvCxnSpPr>
        <p:spPr>
          <a:xfrm rot="5400000" flipH="1" flipV="1">
            <a:off x="3363617" y="1370716"/>
            <a:ext cx="696686" cy="10555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D9B99A-C2C5-425A-977D-EE24D6EE365F}"/>
              </a:ext>
            </a:extLst>
          </p:cNvPr>
          <p:cNvCxnSpPr>
            <a:stCxn id="24" idx="3"/>
            <a:endCxn id="27" idx="2"/>
          </p:cNvCxnSpPr>
          <p:nvPr/>
        </p:nvCxnSpPr>
        <p:spPr>
          <a:xfrm>
            <a:off x="5815964" y="1550125"/>
            <a:ext cx="354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DDD1D5-785D-42C2-A34E-50376376F26B}"/>
              </a:ext>
            </a:extLst>
          </p:cNvPr>
          <p:cNvCxnSpPr>
            <a:stCxn id="18" idx="3"/>
            <a:endCxn id="19" idx="2"/>
          </p:cNvCxnSpPr>
          <p:nvPr/>
        </p:nvCxnSpPr>
        <p:spPr>
          <a:xfrm>
            <a:off x="3893275" y="5194663"/>
            <a:ext cx="350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896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7B56-2B13-41AF-8958-E536FB54D634}"/>
              </a:ext>
            </a:extLst>
          </p:cNvPr>
          <p:cNvSpPr>
            <a:spLocks noGrp="1"/>
          </p:cNvSpPr>
          <p:nvPr>
            <p:ph type="title"/>
          </p:nvPr>
        </p:nvSpPr>
        <p:spPr/>
        <p:txBody>
          <a:bodyPr>
            <a:normAutofit fontScale="90000"/>
          </a:bodyPr>
          <a:lstStyle/>
          <a:p>
            <a:r>
              <a:rPr lang="en-US" dirty="0"/>
              <a:t>Things we have to be able to build</a:t>
            </a:r>
          </a:p>
        </p:txBody>
      </p:sp>
      <p:sp>
        <p:nvSpPr>
          <p:cNvPr id="4" name="Content Placeholder 3">
            <a:extLst>
              <a:ext uri="{FF2B5EF4-FFF2-40B4-BE49-F238E27FC236}">
                <a16:creationId xmlns:a16="http://schemas.microsoft.com/office/drawing/2014/main" id="{0529B737-01F8-4621-A1BA-F5D02298FCAC}"/>
              </a:ext>
            </a:extLst>
          </p:cNvPr>
          <p:cNvSpPr>
            <a:spLocks noGrp="1"/>
          </p:cNvSpPr>
          <p:nvPr>
            <p:ph idx="1"/>
          </p:nvPr>
        </p:nvSpPr>
        <p:spPr/>
        <p:txBody>
          <a:bodyPr>
            <a:normAutofit fontScale="70000" lnSpcReduction="20000"/>
          </a:bodyPr>
          <a:lstStyle/>
          <a:p>
            <a:r>
              <a:rPr lang="en-US" dirty="0"/>
              <a:t>The boot loader itself</a:t>
            </a:r>
          </a:p>
          <a:p>
            <a:pPr lvl="1"/>
            <a:r>
              <a:rPr lang="en-US" dirty="0"/>
              <a:t>Different .</a:t>
            </a:r>
            <a:r>
              <a:rPr lang="en-US" dirty="0" err="1"/>
              <a:t>ld</a:t>
            </a:r>
            <a:r>
              <a:rPr lang="en-US" dirty="0"/>
              <a:t> script – reserve the space used by application and </a:t>
            </a:r>
            <a:r>
              <a:rPr lang="en-US" dirty="0" err="1"/>
              <a:t>mfg</a:t>
            </a:r>
            <a:r>
              <a:rPr lang="en-US" dirty="0"/>
              <a:t> data</a:t>
            </a:r>
          </a:p>
          <a:p>
            <a:pPr lvl="1"/>
            <a:r>
              <a:rPr lang="en-US" dirty="0"/>
              <a:t>No startup code, no HAL, etc. Everything will have to be as tight as possible. Debug only via STLINK; no debug prints, etc.</a:t>
            </a:r>
          </a:p>
          <a:p>
            <a:pPr lvl="1"/>
            <a:r>
              <a:rPr lang="en-US" dirty="0"/>
              <a:t>Would be nice to have a common library used by multiple BSPs, so we avoid multiple bootloaders that have to be updated. But.. This complicates matters.</a:t>
            </a:r>
          </a:p>
          <a:p>
            <a:r>
              <a:rPr lang="en-US" dirty="0"/>
              <a:t>Images to be loaded by the boot loader (default)</a:t>
            </a:r>
          </a:p>
          <a:p>
            <a:pPr lvl="1"/>
            <a:r>
              <a:rPr lang="en-US" dirty="0"/>
              <a:t>New .</a:t>
            </a:r>
            <a:r>
              <a:rPr lang="en-US" dirty="0" err="1"/>
              <a:t>ld</a:t>
            </a:r>
            <a:r>
              <a:rPr lang="en-US" dirty="0"/>
              <a:t> script</a:t>
            </a:r>
          </a:p>
          <a:p>
            <a:pPr lvl="2"/>
            <a:r>
              <a:rPr lang="en-US" dirty="0"/>
              <a:t>Very much like current, but reserve the space used by the boot loader and </a:t>
            </a:r>
            <a:r>
              <a:rPr lang="en-US" dirty="0" err="1"/>
              <a:t>mfg</a:t>
            </a:r>
            <a:r>
              <a:rPr lang="en-US" dirty="0"/>
              <a:t> data</a:t>
            </a:r>
          </a:p>
          <a:p>
            <a:pPr lvl="2"/>
            <a:r>
              <a:rPr lang="en-US" dirty="0"/>
              <a:t>This will have to be different for each MCU model we support because of differences in memory layout (STM32 families vary)</a:t>
            </a:r>
          </a:p>
          <a:p>
            <a:pPr lvl="1"/>
            <a:r>
              <a:rPr lang="en-US" dirty="0"/>
              <a:t>Startup code already uses code from linker so it probably can be used as is.</a:t>
            </a:r>
          </a:p>
          <a:p>
            <a:pPr lvl="1"/>
            <a:r>
              <a:rPr lang="en-US" dirty="0"/>
              <a:t>Different link command</a:t>
            </a:r>
          </a:p>
          <a:p>
            <a:r>
              <a:rPr lang="en-US" dirty="0"/>
              <a:t>?? Do we need to support the older way of doing things (it could be a variant of the boot loader build)</a:t>
            </a:r>
          </a:p>
          <a:p>
            <a:pPr lvl="1"/>
            <a:r>
              <a:rPr lang="en-US" dirty="0"/>
              <a:t>Current .</a:t>
            </a:r>
            <a:r>
              <a:rPr lang="en-US" dirty="0" err="1"/>
              <a:t>ld</a:t>
            </a:r>
            <a:r>
              <a:rPr lang="en-US" dirty="0"/>
              <a:t> script</a:t>
            </a:r>
          </a:p>
        </p:txBody>
      </p:sp>
    </p:spTree>
    <p:extLst>
      <p:ext uri="{BB962C8B-B14F-4D97-AF65-F5344CB8AC3E}">
        <p14:creationId xmlns:p14="http://schemas.microsoft.com/office/powerpoint/2010/main" val="429092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F1BE-C25F-463A-96BE-55BD9BD8C073}"/>
              </a:ext>
            </a:extLst>
          </p:cNvPr>
          <p:cNvSpPr>
            <a:spLocks noGrp="1"/>
          </p:cNvSpPr>
          <p:nvPr>
            <p:ph type="title"/>
          </p:nvPr>
        </p:nvSpPr>
        <p:spPr/>
        <p:txBody>
          <a:bodyPr>
            <a:normAutofit fontScale="90000"/>
          </a:bodyPr>
          <a:lstStyle/>
          <a:p>
            <a:r>
              <a:rPr lang="en-US" dirty="0"/>
              <a:t>Do we want to have “recovery images”?</a:t>
            </a:r>
          </a:p>
        </p:txBody>
      </p:sp>
      <p:sp>
        <p:nvSpPr>
          <p:cNvPr id="3" name="Content Placeholder 2">
            <a:extLst>
              <a:ext uri="{FF2B5EF4-FFF2-40B4-BE49-F238E27FC236}">
                <a16:creationId xmlns:a16="http://schemas.microsoft.com/office/drawing/2014/main" id="{0E2EB921-C033-4790-8493-53C313389B42}"/>
              </a:ext>
            </a:extLst>
          </p:cNvPr>
          <p:cNvSpPr>
            <a:spLocks noGrp="1"/>
          </p:cNvSpPr>
          <p:nvPr>
            <p:ph idx="1"/>
          </p:nvPr>
        </p:nvSpPr>
        <p:spPr/>
        <p:txBody>
          <a:bodyPr/>
          <a:lstStyle/>
          <a:p>
            <a:r>
              <a:rPr lang="en-US" dirty="0"/>
              <a:t>We don’t have enough room in the boot loader to do much</a:t>
            </a:r>
          </a:p>
          <a:p>
            <a:r>
              <a:rPr lang="en-US" dirty="0"/>
              <a:t>We might want to have “double reset” load a recovery image from SPI flash</a:t>
            </a:r>
          </a:p>
          <a:p>
            <a:pPr lvl="1"/>
            <a:r>
              <a:rPr lang="en-US" dirty="0"/>
              <a:t>This could enable USB download, etc. But not great for field use because someone might maliciously do this.</a:t>
            </a:r>
          </a:p>
          <a:p>
            <a:pPr lvl="1"/>
            <a:r>
              <a:rPr lang="en-US" dirty="0"/>
              <a:t>Maybe an option? Getting complicated! But suggests we want multiple images in the SPI flash beyond the “current/new”. Which suggests “naming”…. Which gets perilously close to a “file system”.</a:t>
            </a:r>
          </a:p>
        </p:txBody>
      </p:sp>
    </p:spTree>
    <p:extLst>
      <p:ext uri="{BB962C8B-B14F-4D97-AF65-F5344CB8AC3E}">
        <p14:creationId xmlns:p14="http://schemas.microsoft.com/office/powerpoint/2010/main" val="3829073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A14D-093D-4069-954A-55496494151D}"/>
              </a:ext>
            </a:extLst>
          </p:cNvPr>
          <p:cNvSpPr>
            <a:spLocks noGrp="1"/>
          </p:cNvSpPr>
          <p:nvPr>
            <p:ph type="title"/>
          </p:nvPr>
        </p:nvSpPr>
        <p:spPr/>
        <p:txBody>
          <a:bodyPr/>
          <a:lstStyle/>
          <a:p>
            <a:r>
              <a:rPr lang="en-US" dirty="0"/>
              <a:t>Practical considerations</a:t>
            </a:r>
          </a:p>
        </p:txBody>
      </p:sp>
      <p:sp>
        <p:nvSpPr>
          <p:cNvPr id="3" name="Content Placeholder 2">
            <a:extLst>
              <a:ext uri="{FF2B5EF4-FFF2-40B4-BE49-F238E27FC236}">
                <a16:creationId xmlns:a16="http://schemas.microsoft.com/office/drawing/2014/main" id="{D4AEDE99-71BA-403B-9604-05BD81328076}"/>
              </a:ext>
            </a:extLst>
          </p:cNvPr>
          <p:cNvSpPr>
            <a:spLocks noGrp="1"/>
          </p:cNvSpPr>
          <p:nvPr>
            <p:ph idx="1"/>
          </p:nvPr>
        </p:nvSpPr>
        <p:spPr/>
        <p:txBody>
          <a:bodyPr/>
          <a:lstStyle/>
          <a:p>
            <a:r>
              <a:rPr lang="en-US" dirty="0"/>
              <a:t>The signature check is going to change bootup time, even if we pass.</a:t>
            </a:r>
          </a:p>
          <a:p>
            <a:pPr lvl="1"/>
            <a:r>
              <a:rPr lang="en-US" dirty="0"/>
              <a:t>This means that tricks like the Adafruit “double reset” for the boot loader might not work the same way.</a:t>
            </a:r>
          </a:p>
          <a:p>
            <a:pPr lvl="1"/>
            <a:r>
              <a:rPr lang="en-US" dirty="0"/>
              <a:t>Maybe no problem. </a:t>
            </a:r>
          </a:p>
        </p:txBody>
      </p:sp>
    </p:spTree>
    <p:extLst>
      <p:ext uri="{BB962C8B-B14F-4D97-AF65-F5344CB8AC3E}">
        <p14:creationId xmlns:p14="http://schemas.microsoft.com/office/powerpoint/2010/main" val="382735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A037-C48B-402A-A356-FDDC8E9291D1}"/>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271131C0-1A0D-46F0-9147-99FF396F457A}"/>
              </a:ext>
            </a:extLst>
          </p:cNvPr>
          <p:cNvSpPr>
            <a:spLocks noGrp="1"/>
          </p:cNvSpPr>
          <p:nvPr>
            <p:ph idx="1"/>
          </p:nvPr>
        </p:nvSpPr>
        <p:spPr/>
        <p:txBody>
          <a:bodyPr>
            <a:normAutofit lnSpcReduction="10000"/>
          </a:bodyPr>
          <a:lstStyle/>
          <a:p>
            <a:r>
              <a:rPr lang="en-US" dirty="0"/>
              <a:t>There are a lot of corner cases that occur infrequently in practice</a:t>
            </a:r>
          </a:p>
          <a:p>
            <a:pPr lvl="1"/>
            <a:r>
              <a:rPr lang="en-US" dirty="0"/>
              <a:t>Flash programming failures (occur normally at end of life of product, if at all)</a:t>
            </a:r>
          </a:p>
          <a:p>
            <a:pPr lvl="1"/>
            <a:r>
              <a:rPr lang="en-US" dirty="0"/>
              <a:t>Power failures during programming</a:t>
            </a:r>
          </a:p>
          <a:p>
            <a:pPr lvl="1"/>
            <a:r>
              <a:rPr lang="en-US" dirty="0"/>
              <a:t>Brown-out during programming causing strange things to happen</a:t>
            </a:r>
          </a:p>
          <a:p>
            <a:pPr lvl="1"/>
            <a:r>
              <a:rPr lang="en-US" dirty="0"/>
              <a:t>Power supply spikes or glitches during programming</a:t>
            </a:r>
          </a:p>
          <a:p>
            <a:pPr lvl="1"/>
            <a:r>
              <a:rPr lang="en-US" dirty="0"/>
              <a:t>Data corruption during transfer</a:t>
            </a:r>
          </a:p>
          <a:p>
            <a:r>
              <a:rPr lang="en-US" dirty="0"/>
              <a:t>We can’t require that we recover from any problem – there’s no recovery from a persistent flash programming failure</a:t>
            </a:r>
          </a:p>
          <a:p>
            <a:pPr lvl="1"/>
            <a:r>
              <a:rPr lang="en-US" dirty="0"/>
              <a:t>But we want to recover from non-persistent failures.</a:t>
            </a:r>
          </a:p>
        </p:txBody>
      </p:sp>
    </p:spTree>
    <p:extLst>
      <p:ext uri="{BB962C8B-B14F-4D97-AF65-F5344CB8AC3E}">
        <p14:creationId xmlns:p14="http://schemas.microsoft.com/office/powerpoint/2010/main" val="192617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F25A-31F5-4459-9930-5CF3FA8238B8}"/>
              </a:ext>
            </a:extLst>
          </p:cNvPr>
          <p:cNvSpPr>
            <a:spLocks noGrp="1"/>
          </p:cNvSpPr>
          <p:nvPr>
            <p:ph type="title"/>
          </p:nvPr>
        </p:nvSpPr>
        <p:spPr/>
        <p:txBody>
          <a:bodyPr/>
          <a:lstStyle/>
          <a:p>
            <a:r>
              <a:rPr lang="en-US" dirty="0"/>
              <a:t>More observations</a:t>
            </a:r>
          </a:p>
        </p:txBody>
      </p:sp>
      <p:sp>
        <p:nvSpPr>
          <p:cNvPr id="3" name="Content Placeholder 2">
            <a:extLst>
              <a:ext uri="{FF2B5EF4-FFF2-40B4-BE49-F238E27FC236}">
                <a16:creationId xmlns:a16="http://schemas.microsoft.com/office/drawing/2014/main" id="{40A0AA6E-36BE-4B83-B0F9-6B8ACD9FA24C}"/>
              </a:ext>
            </a:extLst>
          </p:cNvPr>
          <p:cNvSpPr>
            <a:spLocks noGrp="1"/>
          </p:cNvSpPr>
          <p:nvPr>
            <p:ph idx="1"/>
          </p:nvPr>
        </p:nvSpPr>
        <p:spPr/>
        <p:txBody>
          <a:bodyPr/>
          <a:lstStyle/>
          <a:p>
            <a:r>
              <a:rPr lang="en-US" dirty="0"/>
              <a:t>We only have a small amount of flash available to reserve for the boot loader (8k bytes or less)</a:t>
            </a:r>
          </a:p>
          <a:p>
            <a:pPr lvl="1"/>
            <a:r>
              <a:rPr lang="en-US" dirty="0"/>
              <a:t>So we have to minimize the amount of work to be done in the boot loader</a:t>
            </a:r>
          </a:p>
          <a:p>
            <a:r>
              <a:rPr lang="en-US" dirty="0"/>
              <a:t>We want to arrange things so that the boot loader doesn’t have to deal with too many errors. (Push as much error handling as possible outside the boot loader.)</a:t>
            </a:r>
          </a:p>
        </p:txBody>
      </p:sp>
    </p:spTree>
    <p:extLst>
      <p:ext uri="{BB962C8B-B14F-4D97-AF65-F5344CB8AC3E}">
        <p14:creationId xmlns:p14="http://schemas.microsoft.com/office/powerpoint/2010/main" val="11496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C24E-96E0-4F1D-AEF9-62406C9FFBE8}"/>
              </a:ext>
            </a:extLst>
          </p:cNvPr>
          <p:cNvSpPr>
            <a:spLocks noGrp="1"/>
          </p:cNvSpPr>
          <p:nvPr>
            <p:ph type="title"/>
          </p:nvPr>
        </p:nvSpPr>
        <p:spPr/>
        <p:txBody>
          <a:bodyPr>
            <a:normAutofit fontScale="90000"/>
          </a:bodyPr>
          <a:lstStyle/>
          <a:p>
            <a:r>
              <a:rPr lang="en-US" dirty="0"/>
              <a:t>What should our boot loader do?</a:t>
            </a:r>
          </a:p>
        </p:txBody>
      </p:sp>
      <p:sp>
        <p:nvSpPr>
          <p:cNvPr id="3" name="Content Placeholder 2">
            <a:extLst>
              <a:ext uri="{FF2B5EF4-FFF2-40B4-BE49-F238E27FC236}">
                <a16:creationId xmlns:a16="http://schemas.microsoft.com/office/drawing/2014/main" id="{85AF61B7-B1E8-4F36-9914-BCD52AB271B2}"/>
              </a:ext>
            </a:extLst>
          </p:cNvPr>
          <p:cNvSpPr>
            <a:spLocks noGrp="1"/>
          </p:cNvSpPr>
          <p:nvPr>
            <p:ph idx="1"/>
          </p:nvPr>
        </p:nvSpPr>
        <p:spPr/>
        <p:txBody>
          <a:bodyPr/>
          <a:lstStyle/>
          <a:p>
            <a:r>
              <a:rPr lang="en-US" dirty="0"/>
              <a:t>Assume:</a:t>
            </a:r>
          </a:p>
          <a:p>
            <a:pPr lvl="1"/>
            <a:r>
              <a:rPr lang="en-US" dirty="0"/>
              <a:t>We have a primary image in main flash</a:t>
            </a:r>
          </a:p>
          <a:p>
            <a:pPr lvl="1"/>
            <a:r>
              <a:rPr lang="en-US" dirty="0"/>
              <a:t>We have one or more backup images in bulk storage (“</a:t>
            </a:r>
            <a:r>
              <a:rPr lang="en-US" dirty="0" err="1"/>
              <a:t>spi</a:t>
            </a:r>
            <a:r>
              <a:rPr lang="en-US" dirty="0"/>
              <a:t> flash” in the case of current systems)</a:t>
            </a:r>
          </a:p>
          <a:p>
            <a:r>
              <a:rPr lang="en-US" dirty="0"/>
              <a:t>Generally:</a:t>
            </a:r>
          </a:p>
          <a:p>
            <a:pPr lvl="1"/>
            <a:r>
              <a:rPr lang="en-US" dirty="0"/>
              <a:t>If the current image in main flash is corrupt, load the “best image” from bulk storage.</a:t>
            </a:r>
          </a:p>
          <a:p>
            <a:pPr lvl="1"/>
            <a:r>
              <a:rPr lang="en-US" dirty="0"/>
              <a:t>If the current image in main flash is OK, see if the bulk-storage image is better than the current image. If so, load the image from bulk storage.</a:t>
            </a:r>
          </a:p>
          <a:p>
            <a:r>
              <a:rPr lang="en-US" dirty="0"/>
              <a:t>Once we have a verified, accepted image in main flash, transfer control to the main image.</a:t>
            </a:r>
          </a:p>
          <a:p>
            <a:pPr lvl="1"/>
            <a:endParaRPr lang="en-US" dirty="0"/>
          </a:p>
        </p:txBody>
      </p:sp>
    </p:spTree>
    <p:extLst>
      <p:ext uri="{BB962C8B-B14F-4D97-AF65-F5344CB8AC3E}">
        <p14:creationId xmlns:p14="http://schemas.microsoft.com/office/powerpoint/2010/main" val="327979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314E-8D3A-4F0F-AB7F-DE57E635A7E8}"/>
              </a:ext>
            </a:extLst>
          </p:cNvPr>
          <p:cNvSpPr>
            <a:spLocks noGrp="1"/>
          </p:cNvSpPr>
          <p:nvPr>
            <p:ph type="title"/>
          </p:nvPr>
        </p:nvSpPr>
        <p:spPr/>
        <p:txBody>
          <a:bodyPr>
            <a:normAutofit fontScale="90000"/>
          </a:bodyPr>
          <a:lstStyle/>
          <a:p>
            <a:r>
              <a:rPr lang="en-US" dirty="0"/>
              <a:t>How do we determine if main flash is valid?</a:t>
            </a:r>
          </a:p>
        </p:txBody>
      </p:sp>
      <p:sp>
        <p:nvSpPr>
          <p:cNvPr id="3" name="Content Placeholder 2">
            <a:extLst>
              <a:ext uri="{FF2B5EF4-FFF2-40B4-BE49-F238E27FC236}">
                <a16:creationId xmlns:a16="http://schemas.microsoft.com/office/drawing/2014/main" id="{8E537C5B-FE74-4B32-83E6-8F7F70E69285}"/>
              </a:ext>
            </a:extLst>
          </p:cNvPr>
          <p:cNvSpPr>
            <a:spLocks noGrp="1"/>
          </p:cNvSpPr>
          <p:nvPr>
            <p:ph idx="1"/>
          </p:nvPr>
        </p:nvSpPr>
        <p:spPr/>
        <p:txBody>
          <a:bodyPr>
            <a:normAutofit fontScale="85000" lnSpcReduction="20000"/>
          </a:bodyPr>
          <a:lstStyle/>
          <a:p>
            <a:r>
              <a:rPr lang="en-US" dirty="0"/>
              <a:t>Normal method: do a signature (CRC or cryptographic) to confirm that the image is valid.</a:t>
            </a:r>
          </a:p>
          <a:p>
            <a:r>
              <a:rPr lang="en-US" dirty="0"/>
              <a:t>There is CRC32 hardware in the STM32 for this purpose.</a:t>
            </a:r>
          </a:p>
          <a:p>
            <a:r>
              <a:rPr lang="en-US" dirty="0"/>
              <a:t>This begs the question: what area of flash gets </a:t>
            </a:r>
            <a:r>
              <a:rPr lang="en-US" dirty="0" err="1"/>
              <a:t>checksummed</a:t>
            </a:r>
            <a:r>
              <a:rPr lang="en-US" dirty="0"/>
              <a:t>?  Not the boot loader itself, because the boot loader is a separate program.</a:t>
            </a:r>
          </a:p>
          <a:p>
            <a:pPr lvl="1"/>
            <a:r>
              <a:rPr lang="en-US" dirty="0"/>
              <a:t>We might separately check boot loader itself, and decide to just fail (blink light) if boot loader is corrupt.</a:t>
            </a:r>
          </a:p>
          <a:p>
            <a:r>
              <a:rPr lang="en-US" dirty="0"/>
              <a:t>This begs the question: how does the image checksum get computed initially?</a:t>
            </a:r>
          </a:p>
          <a:p>
            <a:pPr lvl="1"/>
            <a:r>
              <a:rPr lang="en-US" dirty="0"/>
              <a:t>Typically the build process computes and appends the checksum, so that the .elf or .</a:t>
            </a:r>
            <a:r>
              <a:rPr lang="en-US" dirty="0" err="1"/>
              <a:t>dfu</a:t>
            </a:r>
            <a:r>
              <a:rPr lang="en-US" dirty="0"/>
              <a:t> or .bin file has the signature built in.</a:t>
            </a:r>
          </a:p>
          <a:p>
            <a:pPr lvl="1"/>
            <a:r>
              <a:rPr lang="en-US" dirty="0"/>
              <a:t>With CRC32 we don’t need to know more that the size of the region to be verified; if you stuff the right value at the very end, the CRC32 of the entire region is an invariant, and the bootloader just checks the invariant.</a:t>
            </a:r>
          </a:p>
        </p:txBody>
      </p:sp>
    </p:spTree>
    <p:extLst>
      <p:ext uri="{BB962C8B-B14F-4D97-AF65-F5344CB8AC3E}">
        <p14:creationId xmlns:p14="http://schemas.microsoft.com/office/powerpoint/2010/main" val="321570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37BC-666A-432D-96D0-9A233D7AC09C}"/>
              </a:ext>
            </a:extLst>
          </p:cNvPr>
          <p:cNvSpPr>
            <a:spLocks noGrp="1"/>
          </p:cNvSpPr>
          <p:nvPr>
            <p:ph type="title"/>
          </p:nvPr>
        </p:nvSpPr>
        <p:spPr/>
        <p:txBody>
          <a:bodyPr/>
          <a:lstStyle/>
          <a:p>
            <a:r>
              <a:rPr lang="en-US" dirty="0"/>
              <a:t>There are many approaches…</a:t>
            </a:r>
          </a:p>
        </p:txBody>
      </p:sp>
      <p:sp>
        <p:nvSpPr>
          <p:cNvPr id="3" name="Content Placeholder 2">
            <a:extLst>
              <a:ext uri="{FF2B5EF4-FFF2-40B4-BE49-F238E27FC236}">
                <a16:creationId xmlns:a16="http://schemas.microsoft.com/office/drawing/2014/main" id="{93C398B4-D21F-49DE-B91E-693FDD330FAB}"/>
              </a:ext>
            </a:extLst>
          </p:cNvPr>
          <p:cNvSpPr>
            <a:spLocks noGrp="1"/>
          </p:cNvSpPr>
          <p:nvPr>
            <p:ph idx="1"/>
          </p:nvPr>
        </p:nvSpPr>
        <p:spPr/>
        <p:txBody>
          <a:bodyPr/>
          <a:lstStyle/>
          <a:p>
            <a:r>
              <a:rPr lang="en-US" dirty="0"/>
              <a:t>Cryptographic signing means that the boot loader confirms that whoever “signed” the image knew certain secrets and possibly additional facts.</a:t>
            </a:r>
          </a:p>
          <a:p>
            <a:pPr lvl="1"/>
            <a:r>
              <a:rPr lang="en-US" dirty="0"/>
              <a:t>Secret: some root key</a:t>
            </a:r>
          </a:p>
          <a:p>
            <a:pPr lvl="1"/>
            <a:r>
              <a:rPr lang="en-US" dirty="0"/>
              <a:t>Additional facts: e.g. the </a:t>
            </a:r>
            <a:r>
              <a:rPr lang="en-US" dirty="0" err="1"/>
              <a:t>hw</a:t>
            </a:r>
            <a:r>
              <a:rPr lang="en-US" dirty="0"/>
              <a:t> serial number of the target device.</a:t>
            </a:r>
          </a:p>
          <a:p>
            <a:r>
              <a:rPr lang="en-US" dirty="0"/>
              <a:t>You can confirm that the image is approved and hasn’t been tampered with</a:t>
            </a:r>
          </a:p>
          <a:p>
            <a:r>
              <a:rPr lang="en-US" dirty="0"/>
              <a:t>We’re not going to tie the image to a given piece of hardware</a:t>
            </a:r>
          </a:p>
          <a:p>
            <a:r>
              <a:rPr lang="en-US" dirty="0"/>
              <a:t>Secure boot is a “good thing”</a:t>
            </a:r>
          </a:p>
        </p:txBody>
      </p:sp>
    </p:spTree>
    <p:extLst>
      <p:ext uri="{BB962C8B-B14F-4D97-AF65-F5344CB8AC3E}">
        <p14:creationId xmlns:p14="http://schemas.microsoft.com/office/powerpoint/2010/main" val="417372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B743-BA92-49C1-8F72-AA7DD99915B8}"/>
              </a:ext>
            </a:extLst>
          </p:cNvPr>
          <p:cNvSpPr>
            <a:spLocks noGrp="1"/>
          </p:cNvSpPr>
          <p:nvPr>
            <p:ph type="title"/>
          </p:nvPr>
        </p:nvSpPr>
        <p:spPr/>
        <p:txBody>
          <a:bodyPr/>
          <a:lstStyle/>
          <a:p>
            <a:r>
              <a:rPr lang="en-US" dirty="0"/>
              <a:t>Compromise is necessary</a:t>
            </a:r>
          </a:p>
        </p:txBody>
      </p:sp>
      <p:sp>
        <p:nvSpPr>
          <p:cNvPr id="3" name="Content Placeholder 2">
            <a:extLst>
              <a:ext uri="{FF2B5EF4-FFF2-40B4-BE49-F238E27FC236}">
                <a16:creationId xmlns:a16="http://schemas.microsoft.com/office/drawing/2014/main" id="{2F3B2C91-1572-4433-A105-0C22AA7E97C8}"/>
              </a:ext>
            </a:extLst>
          </p:cNvPr>
          <p:cNvSpPr>
            <a:spLocks noGrp="1"/>
          </p:cNvSpPr>
          <p:nvPr>
            <p:ph idx="1"/>
          </p:nvPr>
        </p:nvSpPr>
        <p:spPr/>
        <p:txBody>
          <a:bodyPr>
            <a:normAutofit fontScale="85000" lnSpcReduction="20000"/>
          </a:bodyPr>
          <a:lstStyle/>
          <a:p>
            <a:r>
              <a:rPr lang="en-US" dirty="0"/>
              <a:t>We need a boot loader quickly.</a:t>
            </a:r>
          </a:p>
          <a:p>
            <a:r>
              <a:rPr lang="en-US" dirty="0"/>
              <a:t>The secure aspects of this are mostly about signature etc.</a:t>
            </a:r>
          </a:p>
          <a:p>
            <a:r>
              <a:rPr lang="en-US" dirty="0"/>
              <a:t>We don’t have a great place to store secrets on our current platforms</a:t>
            </a:r>
          </a:p>
          <a:p>
            <a:r>
              <a:rPr lang="en-US" dirty="0"/>
              <a:t>So let’s say, for now, that we’ll try to detect corruption/validity without using secrets.</a:t>
            </a:r>
          </a:p>
          <a:p>
            <a:r>
              <a:rPr lang="en-US" dirty="0"/>
              <a:t>So we’ll also need some kind of metadata in the image that lets us check:</a:t>
            </a:r>
          </a:p>
          <a:p>
            <a:pPr lvl="1"/>
            <a:r>
              <a:rPr lang="en-US" dirty="0"/>
              <a:t>Image is valid for this unit.</a:t>
            </a:r>
          </a:p>
          <a:p>
            <a:r>
              <a:rPr lang="en-US" dirty="0"/>
              <a:t>The boot loader therefore has to know what images are valid for this platform</a:t>
            </a:r>
          </a:p>
          <a:p>
            <a:r>
              <a:rPr lang="en-US" dirty="0"/>
              <a:t>We have a table of info that production is putting into high flash – we can use that as one input to the boot loader’s decision.</a:t>
            </a:r>
          </a:p>
        </p:txBody>
      </p:sp>
    </p:spTree>
    <p:extLst>
      <p:ext uri="{BB962C8B-B14F-4D97-AF65-F5344CB8AC3E}">
        <p14:creationId xmlns:p14="http://schemas.microsoft.com/office/powerpoint/2010/main" val="1466016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CCI 2015">
      <a:majorFont>
        <a:latin typeface="Segoe UI Semibold"/>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CI-QuickTemplate-2016r1.potx" id="{4B0993D4-953E-4CB2-AD48-1CC39B76EB4C}" vid="{DE8FA262-1032-414C-9508-ECBB64827B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MCCI-QuickTemplate-2016r1</Template>
  <TotalTime>895</TotalTime>
  <Words>3270</Words>
  <Application>Microsoft Office PowerPoint</Application>
  <PresentationFormat>On-screen Show (4:3)</PresentationFormat>
  <Paragraphs>300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Segoe UI Light</vt:lpstr>
      <vt:lpstr>Segoe UI Semibold</vt:lpstr>
      <vt:lpstr>Office Theme</vt:lpstr>
      <vt:lpstr>Boot Loader for MCCI LoRaWAN systems</vt:lpstr>
      <vt:lpstr>Agenda</vt:lpstr>
      <vt:lpstr>Do we want to have “recovery images”?</vt:lpstr>
      <vt:lpstr>Observations</vt:lpstr>
      <vt:lpstr>More observations</vt:lpstr>
      <vt:lpstr>What should our boot loader do?</vt:lpstr>
      <vt:lpstr>How do we determine if main flash is valid?</vt:lpstr>
      <vt:lpstr>There are many approaches…</vt:lpstr>
      <vt:lpstr>Compromise is necessary</vt:lpstr>
      <vt:lpstr>More assumptions</vt:lpstr>
      <vt:lpstr>More assumptions</vt:lpstr>
      <vt:lpstr>More assumptions</vt:lpstr>
      <vt:lpstr>Boot process (slow/thorough)</vt:lpstr>
      <vt:lpstr>Flash organization</vt:lpstr>
      <vt:lpstr>Questions &amp; puzzlers</vt:lpstr>
      <vt:lpstr>Possible flash layout</vt:lpstr>
      <vt:lpstr>SPI flash characteristics</vt:lpstr>
      <vt:lpstr>Image layout</vt:lpstr>
      <vt:lpstr>How to test</vt:lpstr>
      <vt:lpstr>Read algorithm in boot loader</vt:lpstr>
      <vt:lpstr>Question: one bootloader image?</vt:lpstr>
      <vt:lpstr>Checking an image</vt:lpstr>
      <vt:lpstr>Schematic of block structure</vt:lpstr>
      <vt:lpstr>Header structure</vt:lpstr>
      <vt:lpstr>Header for linear flash images</vt:lpstr>
      <vt:lpstr>Abstract boot loader</vt:lpstr>
      <vt:lpstr>Working with Flash in bootloader</vt:lpstr>
      <vt:lpstr>Build process</vt:lpstr>
      <vt:lpstr>Things we have to be able to build</vt:lpstr>
      <vt:lpstr>Practical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Loader for MCCI LoRaWAN systems</dc:title>
  <dc:creator>Terry Moore</dc:creator>
  <cp:lastModifiedBy>Terry Moore</cp:lastModifiedBy>
  <cp:revision>36</cp:revision>
  <dcterms:created xsi:type="dcterms:W3CDTF">2020-06-12T13:04:44Z</dcterms:created>
  <dcterms:modified xsi:type="dcterms:W3CDTF">2021-03-02T22:37:53Z</dcterms:modified>
</cp:coreProperties>
</file>