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63" r:id="rId3"/>
    <p:sldId id="289" r:id="rId4"/>
    <p:sldId id="29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15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AACB3-C5C9-4CFF-97C7-C3A00CC77714}" type="datetimeFigureOut">
              <a:rPr lang="en-US" smtClean="0"/>
              <a:t>2021-03-02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5E8F5-0736-41FE-A41D-E4B5DE2739EA}" type="slidenum">
              <a:rPr lang="en-US" smtClean="0"/>
              <a:t>‹#›</a:t>
            </a:fld>
            <a:endParaRPr lang="en-US"/>
          </a:p>
        </p:txBody>
      </p:sp>
    </p:spTree>
    <p:extLst>
      <p:ext uri="{BB962C8B-B14F-4D97-AF65-F5344CB8AC3E}">
        <p14:creationId xmlns:p14="http://schemas.microsoft.com/office/powerpoint/2010/main" val="253408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928A1-21BC-4DE3-BF85-BC4A66024525}" type="datetime1">
              <a:rPr lang="en-US" smtClean="0"/>
              <a:t>2021-03-02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421861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157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086704"/>
            <a:ext cx="7886700" cy="50902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7307F-B368-46D5-B748-2A0BCC2A1484}" type="datetime1">
              <a:rPr lang="en-US" smtClean="0"/>
              <a:t>2021-03-02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41319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6047F-C21E-4506-8002-EEC5398A6F74}" type="datetime1">
              <a:rPr lang="en-US" smtClean="0"/>
              <a:t>2021-03-02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99818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27085"/>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1262"/>
            <a:ext cx="7886700" cy="487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94593-BF68-4AAE-88FE-7CBFBA981400}" type="datetime1">
              <a:rPr lang="en-US" smtClean="0"/>
              <a:t>2021-03-02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7402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BDAFA-37B3-413F-BB93-1746E5E9CB50}" type="datetime1">
              <a:rPr lang="en-US" smtClean="0"/>
              <a:t>2021-03-02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53492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37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0D696-344F-49FB-A689-EA383D7D9FB5}" type="datetime1">
              <a:rPr lang="en-US" smtClean="0"/>
              <a:t>2021-03-02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8213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7720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30382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127739"/>
            <a:ext cx="3868340"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30382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127739"/>
            <a:ext cx="3887391"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174BD-FC92-4663-ADBB-AB98C8FE62D3}" type="datetime1">
              <a:rPr lang="en-US" smtClean="0"/>
              <a:t>2021-03-02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6082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943BA-59FE-4AB0-999C-C7CC05C14491}" type="datetime1">
              <a:rPr lang="en-US" smtClean="0"/>
              <a:t>2021-03-02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4901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4126D-EE76-41D6-83A1-2099D44F0DAA}" type="datetime1">
              <a:rPr lang="en-US" smtClean="0"/>
              <a:t>2021-03-02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56882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A0ED0-77A9-4460-A520-A92368B3350B}" type="datetime1">
              <a:rPr lang="en-US" smtClean="0"/>
              <a:t>2021-03-02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64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6C6238-D610-4A29-B2F8-45833E2F6E29}" type="datetime1">
              <a:rPr lang="en-US" smtClean="0"/>
              <a:t>2021-03-02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1395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720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266092"/>
            <a:ext cx="7886700" cy="49108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01A10-1703-4CFD-A68F-F97AC076912D}" type="datetime1">
              <a:rPr lang="en-US" smtClean="0"/>
              <a:t>2021-03-02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4FF49-0FAE-49A2-9002-2D6A5B203F56}" type="slidenum">
              <a:rPr lang="en-US" smtClean="0"/>
              <a:t>‹#›</a:t>
            </a:fld>
            <a:endParaRPr lang="en-US"/>
          </a:p>
        </p:txBody>
      </p:sp>
    </p:spTree>
    <p:extLst>
      <p:ext uri="{BB962C8B-B14F-4D97-AF65-F5344CB8AC3E}">
        <p14:creationId xmlns:p14="http://schemas.microsoft.com/office/powerpoint/2010/main" val="2954767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Bootloader-r2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835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DB64-ECB6-47FE-A85A-EFC06BDA3034}"/>
              </a:ext>
            </a:extLst>
          </p:cNvPr>
          <p:cNvSpPr>
            <a:spLocks noGrp="1"/>
          </p:cNvSpPr>
          <p:nvPr>
            <p:ph type="title"/>
          </p:nvPr>
        </p:nvSpPr>
        <p:spPr/>
        <p:txBody>
          <a:bodyPr>
            <a:normAutofit fontScale="90000"/>
          </a:bodyPr>
          <a:lstStyle/>
          <a:p>
            <a:r>
              <a:rPr lang="en-US" dirty="0"/>
              <a:t>Build process (prepping image)</a:t>
            </a:r>
          </a:p>
        </p:txBody>
      </p:sp>
      <p:sp>
        <p:nvSpPr>
          <p:cNvPr id="4" name="Rectangle 3">
            <a:extLst>
              <a:ext uri="{FF2B5EF4-FFF2-40B4-BE49-F238E27FC236}">
                <a16:creationId xmlns:a16="http://schemas.microsoft.com/office/drawing/2014/main" id="{0507D05E-DAD7-4C64-B04C-3D2952B94291}"/>
              </a:ext>
            </a:extLst>
          </p:cNvPr>
          <p:cNvSpPr/>
          <p:nvPr/>
        </p:nvSpPr>
        <p:spPr>
          <a:xfrm>
            <a:off x="548641"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5" name="Rectangle 4">
            <a:extLst>
              <a:ext uri="{FF2B5EF4-FFF2-40B4-BE49-F238E27FC236}">
                <a16:creationId xmlns:a16="http://schemas.microsoft.com/office/drawing/2014/main" id="{E195DC50-A26F-43AA-AA81-42745DAE43A0}"/>
              </a:ext>
            </a:extLst>
          </p:cNvPr>
          <p:cNvSpPr/>
          <p:nvPr/>
        </p:nvSpPr>
        <p:spPr>
          <a:xfrm>
            <a:off x="4243523"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Objdump</a:t>
            </a:r>
            <a:r>
              <a:rPr lang="en-US" sz="1200" dirty="0"/>
              <a:t> (existing) converts to binary form to be loaded</a:t>
            </a:r>
          </a:p>
        </p:txBody>
      </p:sp>
      <p:sp>
        <p:nvSpPr>
          <p:cNvPr id="6" name="Cylinder 5">
            <a:extLst>
              <a:ext uri="{FF2B5EF4-FFF2-40B4-BE49-F238E27FC236}">
                <a16:creationId xmlns:a16="http://schemas.microsoft.com/office/drawing/2014/main" id="{2D1EC798-C12E-4E20-BB01-C3DD9295228E}"/>
              </a:ext>
            </a:extLst>
          </p:cNvPr>
          <p:cNvSpPr/>
          <p:nvPr/>
        </p:nvSpPr>
        <p:spPr>
          <a:xfrm>
            <a:off x="617002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Binary of image for flash</a:t>
            </a:r>
          </a:p>
        </p:txBody>
      </p:sp>
      <p:sp>
        <p:nvSpPr>
          <p:cNvPr id="7" name="Cylinder 6">
            <a:extLst>
              <a:ext uri="{FF2B5EF4-FFF2-40B4-BE49-F238E27FC236}">
                <a16:creationId xmlns:a16="http://schemas.microsoft.com/office/drawing/2014/main" id="{6F4CEB56-ADF5-456A-B713-B70EF7F3E6E6}"/>
              </a:ext>
            </a:extLst>
          </p:cNvPr>
          <p:cNvSpPr/>
          <p:nvPr/>
        </p:nvSpPr>
        <p:spPr>
          <a:xfrm>
            <a:off x="239608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.elf</a:t>
            </a:r>
          </a:p>
        </p:txBody>
      </p:sp>
      <p:cxnSp>
        <p:nvCxnSpPr>
          <p:cNvPr id="8" name="Straight Arrow Connector 7">
            <a:extLst>
              <a:ext uri="{FF2B5EF4-FFF2-40B4-BE49-F238E27FC236}">
                <a16:creationId xmlns:a16="http://schemas.microsoft.com/office/drawing/2014/main" id="{E39012F1-1A0C-47D8-99E3-F5619D246430}"/>
              </a:ext>
            </a:extLst>
          </p:cNvPr>
          <p:cNvCxnSpPr>
            <a:stCxn id="4" idx="3"/>
            <a:endCxn id="7" idx="2"/>
          </p:cNvCxnSpPr>
          <p:nvPr/>
        </p:nvCxnSpPr>
        <p:spPr>
          <a:xfrm>
            <a:off x="2124892"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8465FC-6AF2-4907-AD01-D90C91CBF5B4}"/>
              </a:ext>
            </a:extLst>
          </p:cNvPr>
          <p:cNvCxnSpPr>
            <a:cxnSpLocks/>
            <a:stCxn id="7" idx="4"/>
            <a:endCxn id="5" idx="1"/>
          </p:cNvCxnSpPr>
          <p:nvPr/>
        </p:nvCxnSpPr>
        <p:spPr>
          <a:xfrm>
            <a:off x="3972333"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27798E-A0B9-43A0-AE86-4DFA615CDCE3}"/>
              </a:ext>
            </a:extLst>
          </p:cNvPr>
          <p:cNvCxnSpPr>
            <a:cxnSpLocks/>
            <a:stCxn id="5" idx="3"/>
            <a:endCxn id="6" idx="2"/>
          </p:cNvCxnSpPr>
          <p:nvPr/>
        </p:nvCxnSpPr>
        <p:spPr>
          <a:xfrm>
            <a:off x="5819774" y="2764971"/>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7FAC62A-A546-4494-A093-B85AEFD51C18}"/>
              </a:ext>
            </a:extLst>
          </p:cNvPr>
          <p:cNvSpPr/>
          <p:nvPr/>
        </p:nvSpPr>
        <p:spPr>
          <a:xfrm>
            <a:off x="2317024" y="4676503"/>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Post processor (new) (adds signature to be checked by boot loader)</a:t>
            </a:r>
          </a:p>
        </p:txBody>
      </p:sp>
      <p:sp>
        <p:nvSpPr>
          <p:cNvPr id="19" name="Cylinder 18">
            <a:extLst>
              <a:ext uri="{FF2B5EF4-FFF2-40B4-BE49-F238E27FC236}">
                <a16:creationId xmlns:a16="http://schemas.microsoft.com/office/drawing/2014/main" id="{AC7AE707-876C-4AFF-B018-7797DF21F147}"/>
              </a:ext>
            </a:extLst>
          </p:cNvPr>
          <p:cNvSpPr/>
          <p:nvPr/>
        </p:nvSpPr>
        <p:spPr>
          <a:xfrm>
            <a:off x="4243523" y="4676503"/>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Image to be loaded</a:t>
            </a:r>
          </a:p>
        </p:txBody>
      </p:sp>
      <p:cxnSp>
        <p:nvCxnSpPr>
          <p:cNvPr id="21" name="Connector: Elbow 20">
            <a:extLst>
              <a:ext uri="{FF2B5EF4-FFF2-40B4-BE49-F238E27FC236}">
                <a16:creationId xmlns:a16="http://schemas.microsoft.com/office/drawing/2014/main" id="{ABE0F0BD-9D32-47D3-82F7-692951BCC372}"/>
              </a:ext>
            </a:extLst>
          </p:cNvPr>
          <p:cNvCxnSpPr>
            <a:stCxn id="6" idx="3"/>
            <a:endCxn id="18" idx="0"/>
          </p:cNvCxnSpPr>
          <p:nvPr/>
        </p:nvCxnSpPr>
        <p:spPr>
          <a:xfrm rot="5400000">
            <a:off x="4334963" y="2053318"/>
            <a:ext cx="1393372" cy="3852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B9802AB-7E3D-4415-8D5F-AC5B798FF79C}"/>
              </a:ext>
            </a:extLst>
          </p:cNvPr>
          <p:cNvSpPr/>
          <p:nvPr/>
        </p:nvSpPr>
        <p:spPr>
          <a:xfrm>
            <a:off x="4239713" y="1031965"/>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Dfu</a:t>
            </a:r>
            <a:r>
              <a:rPr lang="en-US" sz="1200" dirty="0"/>
              <a:t> prep (adds a little extra info needed for DFU processing)</a:t>
            </a:r>
          </a:p>
        </p:txBody>
      </p:sp>
      <p:sp>
        <p:nvSpPr>
          <p:cNvPr id="27" name="Cylinder 26">
            <a:extLst>
              <a:ext uri="{FF2B5EF4-FFF2-40B4-BE49-F238E27FC236}">
                <a16:creationId xmlns:a16="http://schemas.microsoft.com/office/drawing/2014/main" id="{5CA5D686-1C55-4949-ACF7-098B031E11AB}"/>
              </a:ext>
            </a:extLst>
          </p:cNvPr>
          <p:cNvSpPr/>
          <p:nvPr/>
        </p:nvSpPr>
        <p:spPr>
          <a:xfrm>
            <a:off x="6170022" y="1031965"/>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dfu</a:t>
            </a:r>
            <a:r>
              <a:rPr lang="en-US" dirty="0"/>
              <a:t> file</a:t>
            </a:r>
          </a:p>
        </p:txBody>
      </p:sp>
      <p:cxnSp>
        <p:nvCxnSpPr>
          <p:cNvPr id="29" name="Connector: Elbow 28">
            <a:extLst>
              <a:ext uri="{FF2B5EF4-FFF2-40B4-BE49-F238E27FC236}">
                <a16:creationId xmlns:a16="http://schemas.microsoft.com/office/drawing/2014/main" id="{85BD86D8-88E6-481B-8828-BC3C08D95AEA}"/>
              </a:ext>
            </a:extLst>
          </p:cNvPr>
          <p:cNvCxnSpPr>
            <a:stCxn id="7" idx="1"/>
            <a:endCxn id="24" idx="1"/>
          </p:cNvCxnSpPr>
          <p:nvPr/>
        </p:nvCxnSpPr>
        <p:spPr>
          <a:xfrm rot="5400000" flipH="1" flipV="1">
            <a:off x="3363617" y="1370716"/>
            <a:ext cx="696686" cy="1055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D9B99A-C2C5-425A-977D-EE24D6EE365F}"/>
              </a:ext>
            </a:extLst>
          </p:cNvPr>
          <p:cNvCxnSpPr>
            <a:stCxn id="24" idx="3"/>
            <a:endCxn id="27" idx="2"/>
          </p:cNvCxnSpPr>
          <p:nvPr/>
        </p:nvCxnSpPr>
        <p:spPr>
          <a:xfrm>
            <a:off x="5815964" y="1550125"/>
            <a:ext cx="354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DDD1D5-785D-42C2-A34E-50376376F26B}"/>
              </a:ext>
            </a:extLst>
          </p:cNvPr>
          <p:cNvCxnSpPr>
            <a:stCxn id="18" idx="3"/>
            <a:endCxn id="19" idx="2"/>
          </p:cNvCxnSpPr>
          <p:nvPr/>
        </p:nvCxnSpPr>
        <p:spPr>
          <a:xfrm>
            <a:off x="3893275" y="5194663"/>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89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561F-E0B3-466F-AD8B-B37CDB7CE5A9}"/>
              </a:ext>
            </a:extLst>
          </p:cNvPr>
          <p:cNvSpPr>
            <a:spLocks noGrp="1"/>
          </p:cNvSpPr>
          <p:nvPr>
            <p:ph type="title"/>
          </p:nvPr>
        </p:nvSpPr>
        <p:spPr/>
        <p:txBody>
          <a:bodyPr>
            <a:normAutofit/>
          </a:bodyPr>
          <a:lstStyle/>
          <a:p>
            <a:r>
              <a:rPr lang="en-US" dirty="0"/>
              <a:t>Abstract boot loader</a:t>
            </a:r>
          </a:p>
        </p:txBody>
      </p:sp>
      <p:sp>
        <p:nvSpPr>
          <p:cNvPr id="3" name="Content Placeholder 2">
            <a:extLst>
              <a:ext uri="{FF2B5EF4-FFF2-40B4-BE49-F238E27FC236}">
                <a16:creationId xmlns:a16="http://schemas.microsoft.com/office/drawing/2014/main" id="{A2A538A6-BEB8-4F40-BACE-59F1CE343A54}"/>
              </a:ext>
            </a:extLst>
          </p:cNvPr>
          <p:cNvSpPr>
            <a:spLocks noGrp="1"/>
          </p:cNvSpPr>
          <p:nvPr>
            <p:ph idx="1"/>
          </p:nvPr>
        </p:nvSpPr>
        <p:spPr/>
        <p:txBody>
          <a:bodyPr>
            <a:normAutofit fontScale="55000" lnSpcReduction="20000"/>
          </a:bodyPr>
          <a:lstStyle/>
          <a:p>
            <a:r>
              <a:rPr lang="en-US" dirty="0"/>
              <a:t>SPI flash a database of images and other things</a:t>
            </a:r>
          </a:p>
          <a:p>
            <a:r>
              <a:rPr lang="en-US" dirty="0"/>
              <a:t>There’s some stuff to make sure the bootloader trusts the images. Then bootloader considers the images.</a:t>
            </a:r>
          </a:p>
          <a:p>
            <a:r>
              <a:rPr lang="en-US" dirty="0"/>
              <a:t>Bootloader needs to make a decision what to do</a:t>
            </a:r>
          </a:p>
          <a:p>
            <a:pPr lvl="1"/>
            <a:r>
              <a:rPr lang="en-US" dirty="0"/>
              <a:t>What’s in program flash, </a:t>
            </a:r>
          </a:p>
          <a:p>
            <a:pPr lvl="1"/>
            <a:r>
              <a:rPr lang="en-US" dirty="0"/>
              <a:t>What’s in </a:t>
            </a:r>
            <a:r>
              <a:rPr lang="en-US" dirty="0" err="1"/>
              <a:t>spi</a:t>
            </a:r>
            <a:r>
              <a:rPr lang="en-US" dirty="0"/>
              <a:t> flash, (maybe multiple image) </a:t>
            </a:r>
          </a:p>
          <a:p>
            <a:pPr lvl="1"/>
            <a:r>
              <a:rPr lang="en-US" dirty="0"/>
              <a:t>Is there any administrative info?</a:t>
            </a:r>
          </a:p>
          <a:p>
            <a:r>
              <a:rPr lang="en-US" dirty="0"/>
              <a:t>Options</a:t>
            </a:r>
          </a:p>
          <a:p>
            <a:pPr lvl="1"/>
            <a:r>
              <a:rPr lang="en-US" dirty="0"/>
              <a:t>Copy image X to program flash, then start program flash (if program flash matches inbound image, just start program flash)</a:t>
            </a:r>
          </a:p>
          <a:p>
            <a:pPr lvl="1"/>
            <a:r>
              <a:rPr lang="en-US" dirty="0"/>
              <a:t>Do nothing and start program flash</a:t>
            </a:r>
          </a:p>
          <a:p>
            <a:pPr lvl="1"/>
            <a:r>
              <a:rPr lang="en-US" dirty="0"/>
              <a:t>(Discover a problem and copy a safe image from SPI flash to program flash)</a:t>
            </a:r>
          </a:p>
          <a:p>
            <a:pPr lvl="1"/>
            <a:r>
              <a:rPr lang="en-US" dirty="0"/>
              <a:t>Do nothing and go to safe state</a:t>
            </a:r>
          </a:p>
          <a:p>
            <a:r>
              <a:rPr lang="en-US" dirty="0"/>
              <a:t>How does bootloader know which image is desired? Possibilities are endless, but perhaps:</a:t>
            </a:r>
          </a:p>
          <a:p>
            <a:pPr lvl="1"/>
            <a:r>
              <a:rPr lang="en-US" dirty="0"/>
              <a:t>SPI flash (special record that says “this one” – or look for the most recent version, etc.); or</a:t>
            </a:r>
          </a:p>
          <a:p>
            <a:pPr lvl="1"/>
            <a:r>
              <a:rPr lang="en-US" dirty="0"/>
              <a:t>EEPROM in the CPU has an indication of what to load</a:t>
            </a:r>
          </a:p>
          <a:p>
            <a:pPr lvl="1"/>
            <a:r>
              <a:rPr lang="en-US" dirty="0"/>
              <a:t>FRAM had an indication of what to load.</a:t>
            </a:r>
          </a:p>
          <a:p>
            <a:r>
              <a:rPr lang="en-US" dirty="0"/>
              <a:t>Easiest thing to describe is something in EEPROM that specifies the GUID of the image to run. Then the bootloader enforces the invariant that the application image in nor flash is the “best available” image of the images available before starting.</a:t>
            </a:r>
          </a:p>
        </p:txBody>
      </p:sp>
    </p:spTree>
    <p:extLst>
      <p:ext uri="{BB962C8B-B14F-4D97-AF65-F5344CB8AC3E}">
        <p14:creationId xmlns:p14="http://schemas.microsoft.com/office/powerpoint/2010/main" val="114599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DAF6-85DF-4407-BF05-E0944404051A}"/>
              </a:ext>
            </a:extLst>
          </p:cNvPr>
          <p:cNvSpPr>
            <a:spLocks noGrp="1"/>
          </p:cNvSpPr>
          <p:nvPr>
            <p:ph type="title"/>
          </p:nvPr>
        </p:nvSpPr>
        <p:spPr/>
        <p:txBody>
          <a:bodyPr/>
          <a:lstStyle/>
          <a:p>
            <a:r>
              <a:rPr lang="en-US" dirty="0"/>
              <a:t>Initial repo</a:t>
            </a:r>
          </a:p>
        </p:txBody>
      </p:sp>
      <p:sp>
        <p:nvSpPr>
          <p:cNvPr id="3" name="Content Placeholder 2">
            <a:extLst>
              <a:ext uri="{FF2B5EF4-FFF2-40B4-BE49-F238E27FC236}">
                <a16:creationId xmlns:a16="http://schemas.microsoft.com/office/drawing/2014/main" id="{21315500-8D15-4648-B8F8-89E27BED2149}"/>
              </a:ext>
            </a:extLst>
          </p:cNvPr>
          <p:cNvSpPr>
            <a:spLocks noGrp="1"/>
          </p:cNvSpPr>
          <p:nvPr>
            <p:ph idx="1"/>
          </p:nvPr>
        </p:nvSpPr>
        <p:spPr/>
        <p:txBody>
          <a:bodyPr/>
          <a:lstStyle/>
          <a:p>
            <a:r>
              <a:rPr lang="en-US" sz="1800" dirty="0" err="1">
                <a:solidFill>
                  <a:prstClr val="black"/>
                </a:solidFill>
                <a:latin typeface="Lucida Console" panose="020B0609040504020204" pitchFamily="49" charset="0"/>
              </a:rPr>
              <a:t>git@gitlab-x.mcci.com:tmm</a:t>
            </a:r>
            <a:r>
              <a:rPr lang="en-US" sz="1800" dirty="0">
                <a:solidFill>
                  <a:prstClr val="black"/>
                </a:solidFill>
                <a:latin typeface="Lucida Console" panose="020B0609040504020204" pitchFamily="49" charset="0"/>
              </a:rPr>
              <a:t>/</a:t>
            </a:r>
            <a:r>
              <a:rPr lang="en-US" sz="1800" dirty="0" err="1">
                <a:solidFill>
                  <a:prstClr val="black"/>
                </a:solidFill>
                <a:latin typeface="Lucida Console" panose="020B0609040504020204" pitchFamily="49" charset="0"/>
              </a:rPr>
              <a:t>bootloader.git</a:t>
            </a:r>
            <a:endParaRPr lang="en-US" sz="1800" dirty="0">
              <a:solidFill>
                <a:prstClr val="black"/>
              </a:solidFill>
              <a:latin typeface="Lucida Console" panose="020B0609040504020204" pitchFamily="49" charset="0"/>
            </a:endParaRPr>
          </a:p>
          <a:p>
            <a:r>
              <a:rPr lang="en-US" dirty="0"/>
              <a:t>This has a skeletal bootloader, plus some public-domain crypto code “</a:t>
            </a:r>
            <a:r>
              <a:rPr lang="en-US" dirty="0" err="1"/>
              <a:t>tweetnacl</a:t>
            </a:r>
            <a:r>
              <a:rPr lang="en-US" dirty="0"/>
              <a:t>” that can do signature checks.</a:t>
            </a:r>
          </a:p>
          <a:p>
            <a:endParaRPr lang="en-US" dirty="0"/>
          </a:p>
        </p:txBody>
      </p:sp>
    </p:spTree>
    <p:extLst>
      <p:ext uri="{BB962C8B-B14F-4D97-AF65-F5344CB8AC3E}">
        <p14:creationId xmlns:p14="http://schemas.microsoft.com/office/powerpoint/2010/main" val="1763150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CCI 2015">
      <a:majorFont>
        <a:latin typeface="Segoe UI Semibold"/>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CI-QuickTemplate-2016r1.potx" id="{4B0993D4-953E-4CB2-AD48-1CC39B76EB4C}" vid="{DE8FA262-1032-414C-9508-ECBB64827B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MCCI-QuickTemplate-2016r1</Template>
  <TotalTime>147</TotalTime>
  <Words>314</Words>
  <Application>Microsoft Office PowerPoint</Application>
  <PresentationFormat>On-screen Show (4:3)</PresentationFormat>
  <Paragraphs>30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Lucida Console</vt:lpstr>
      <vt:lpstr>Segoe UI Light</vt:lpstr>
      <vt:lpstr>Segoe UI Semibold</vt:lpstr>
      <vt:lpstr>Office Theme</vt:lpstr>
      <vt:lpstr>Bootloader-r2</vt:lpstr>
      <vt:lpstr>Build process (prepping image)</vt:lpstr>
      <vt:lpstr>Abstract boot loader</vt:lpstr>
      <vt:lpstr>Initial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Bootloader-r2</dc:title>
  <dc:creator>Terry Moore</dc:creator>
  <cp:lastModifiedBy>Terry Moore</cp:lastModifiedBy>
  <cp:revision>2</cp:revision>
  <dcterms:created xsi:type="dcterms:W3CDTF">2021-03-02T20:10:25Z</dcterms:created>
  <dcterms:modified xsi:type="dcterms:W3CDTF">2021-03-02T22:37:42Z</dcterms:modified>
</cp:coreProperties>
</file>