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587" name="Date Placeholder 29"/>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588" name="Footer Placeholder 18"/>
          <p:cNvSpPr>
            <a:spLocks noGrp="1"/>
          </p:cNvSpPr>
          <p:nvPr>
            <p:ph type="ftr" sz="quarter" idx="11"/>
          </p:nvPr>
        </p:nvSpPr>
        <p:spPr/>
        <p:txBody>
          <a:bodyPr/>
          <a:lstStyle/>
          <a:p>
            <a:endParaRPr lang="en-US"/>
          </a:p>
        </p:txBody>
      </p:sp>
      <p:sp>
        <p:nvSpPr>
          <p:cNvPr id="1048589" name="Slide Number Placeholder 26"/>
          <p:cNvSpPr>
            <a:spLocks noGrp="1"/>
          </p:cNvSpPr>
          <p:nvPr>
            <p:ph type="sldNum" sz="quarter" idx="12"/>
          </p:nvPr>
        </p:nvSpPr>
        <p:spPr/>
        <p:txBody>
          <a:bodyPr/>
          <a:lstStyle/>
          <a:p>
            <a:fld id="{DD66EB25-7481-4CB2-A43A-4150CBB0E7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kumimoji="0" lang="en-US"/>
              <a:t>Click to edit Master title style</a:t>
            </a:r>
          </a:p>
        </p:txBody>
      </p:sp>
      <p:sp>
        <p:nvSpPr>
          <p:cNvPr id="1048639"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40" name="Date Placeholder 3"/>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1048624"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25" name="Date Placeholder 3"/>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26" name="Footer Placeholder 4"/>
          <p:cNvSpPr>
            <a:spLocks noGrp="1"/>
          </p:cNvSpPr>
          <p:nvPr>
            <p:ph type="ftr" sz="quarter" idx="11"/>
          </p:nvPr>
        </p:nvSpPr>
        <p:spPr/>
        <p:txBody>
          <a:bodyPr/>
          <a:lstStyle/>
          <a:p>
            <a:endParaRPr lang="en-US"/>
          </a:p>
        </p:txBody>
      </p:sp>
      <p:sp>
        <p:nvSpPr>
          <p:cNvPr id="1048627" name="Slide Number Placeholder 5"/>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kumimoji="0" lang="en-US"/>
              <a:t>Click to edit Master title style</a:t>
            </a:r>
          </a:p>
        </p:txBody>
      </p:sp>
      <p:sp>
        <p:nvSpPr>
          <p:cNvPr id="104859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4" name="Date Placeholder 3"/>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1048643"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048644"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45" name="Date Placeholder 3"/>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DD66EB25-7481-4CB2-A43A-4150CBB0E7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1048649"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0"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1" name="Date Placeholder 4"/>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457200" y="704088"/>
            <a:ext cx="8229600" cy="1143000"/>
          </a:xfrm>
        </p:spPr>
        <p:txBody>
          <a:bodyPr tIns="45720" anchor="b"/>
          <a:lstStyle/>
          <a:p>
            <a:r>
              <a:rPr kumimoji="0" lang="en-US"/>
              <a:t>Click to edit Master title style</a:t>
            </a:r>
          </a:p>
        </p:txBody>
      </p:sp>
      <p:sp>
        <p:nvSpPr>
          <p:cNvPr id="1048655"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56"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57"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8"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59" name="Date Placeholder 6"/>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60" name="Footer Placeholder 7"/>
          <p:cNvSpPr>
            <a:spLocks noGrp="1"/>
          </p:cNvSpPr>
          <p:nvPr>
            <p:ph type="ftr" sz="quarter" idx="11"/>
          </p:nvPr>
        </p:nvSpPr>
        <p:spPr/>
        <p:txBody>
          <a:bodyPr/>
          <a:lstStyle/>
          <a:p>
            <a:endParaRPr lang="en-US"/>
          </a:p>
        </p:txBody>
      </p:sp>
      <p:sp>
        <p:nvSpPr>
          <p:cNvPr id="1048661" name="Slide Number Placeholder 8"/>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9"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1048620" name="Date Placeholder 2"/>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21" name="Footer Placeholder 3"/>
          <p:cNvSpPr>
            <a:spLocks noGrp="1"/>
          </p:cNvSpPr>
          <p:nvPr>
            <p:ph type="ftr" sz="quarter" idx="11"/>
          </p:nvPr>
        </p:nvSpPr>
        <p:spPr/>
        <p:txBody>
          <a:bodyPr/>
          <a:lstStyle/>
          <a:p>
            <a:endParaRPr lang="en-US"/>
          </a:p>
        </p:txBody>
      </p:sp>
      <p:sp>
        <p:nvSpPr>
          <p:cNvPr id="1048622" name="Slide Number Placeholder 4"/>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2" name="Date Placeholder 1"/>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63" name="Footer Placeholder 2"/>
          <p:cNvSpPr>
            <a:spLocks noGrp="1"/>
          </p:cNvSpPr>
          <p:nvPr>
            <p:ph type="ftr" sz="quarter" idx="11"/>
          </p:nvPr>
        </p:nvSpPr>
        <p:spPr/>
        <p:txBody>
          <a:bodyPr/>
          <a:lstStyle/>
          <a:p>
            <a:endParaRPr lang="en-US"/>
          </a:p>
        </p:txBody>
      </p:sp>
      <p:sp>
        <p:nvSpPr>
          <p:cNvPr id="1048664" name="Slide Number Placeholder 3"/>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1048666"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1048667"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4"/>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69" name="Footer Placeholder 5"/>
          <p:cNvSpPr>
            <a:spLocks noGrp="1"/>
          </p:cNvSpPr>
          <p:nvPr>
            <p:ph type="ftr" sz="quarter" idx="11"/>
          </p:nvPr>
        </p:nvSpPr>
        <p:spPr/>
        <p:txBody>
          <a:bodyPr/>
          <a:lstStyle/>
          <a:p>
            <a:endParaRPr lang="en-US"/>
          </a:p>
        </p:txBody>
      </p:sp>
      <p:sp>
        <p:nvSpPr>
          <p:cNvPr id="1048670" name="Slide Number Placeholder 6"/>
          <p:cNvSpPr>
            <a:spLocks noGrp="1"/>
          </p:cNvSpPr>
          <p:nvPr>
            <p:ph type="sldNum" sz="quarter" idx="12"/>
          </p:nvPr>
        </p:nvSpPr>
        <p:spPr/>
        <p:txBody>
          <a:bodyPr/>
          <a:lstStyle/>
          <a:p>
            <a:fld id="{DD66EB25-7481-4CB2-A43A-4150CBB0E7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8"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29"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630"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1048631"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48632" name="Date Placeholder 4"/>
          <p:cNvSpPr>
            <a:spLocks noGrp="1"/>
          </p:cNvSpPr>
          <p:nvPr>
            <p:ph type="dt" sz="half" idx="10"/>
          </p:nvPr>
        </p:nvSpPr>
        <p:spPr/>
        <p:txBody>
          <a:bodyPr/>
          <a:lstStyle/>
          <a:p>
            <a:fld id="{95997AF9-D4EC-4C5D-ACB0-7C0DC0CE0AAF}" type="datetimeFigureOut">
              <a:rPr lang="en-US" smtClean="0"/>
              <a:pPr/>
              <a:t>9/3/2023</a:t>
            </a:fld>
            <a:endParaRPr lang="en-US"/>
          </a:p>
        </p:txBody>
      </p:sp>
      <p:sp>
        <p:nvSpPr>
          <p:cNvPr id="1048633" name="Footer Placeholder 5"/>
          <p:cNvSpPr>
            <a:spLocks noGrp="1"/>
          </p:cNvSpPr>
          <p:nvPr>
            <p:ph type="ftr" sz="quarter" idx="11"/>
          </p:nvPr>
        </p:nvSpPr>
        <p:spPr/>
        <p:txBody>
          <a:bodyPr/>
          <a:lstStyle/>
          <a:p>
            <a:endParaRPr lang="en-US"/>
          </a:p>
        </p:txBody>
      </p:sp>
      <p:sp>
        <p:nvSpPr>
          <p:cNvPr id="1048634" name="Slide Number Placeholder 6"/>
          <p:cNvSpPr>
            <a:spLocks noGrp="1"/>
          </p:cNvSpPr>
          <p:nvPr>
            <p:ph type="sldNum" sz="quarter" idx="12"/>
          </p:nvPr>
        </p:nvSpPr>
        <p:spPr>
          <a:xfrm>
            <a:off x="8077200" y="6356350"/>
            <a:ext cx="609600" cy="365125"/>
          </a:xfrm>
        </p:spPr>
        <p:txBody>
          <a:bodyPr/>
          <a:lstStyle/>
          <a:p>
            <a:fld id="{DD66EB25-7481-4CB2-A43A-4150CBB0E72C}" type="slidenum">
              <a:rPr lang="en-US" smtClean="0"/>
              <a:pPr/>
              <a:t>‹#›</a:t>
            </a:fld>
            <a:endParaRPr lang="en-US"/>
          </a:p>
        </p:txBody>
      </p:sp>
      <p:sp>
        <p:nvSpPr>
          <p:cNvPr id="1048635"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48636"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637"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8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5997AF9-D4EC-4C5D-ACB0-7C0DC0CE0AAF}" type="datetimeFigureOut">
              <a:rPr lang="en-US" smtClean="0"/>
              <a:pPr/>
              <a:t>9/3/2023</a:t>
            </a:fld>
            <a:endParaRPr lang="en-US"/>
          </a:p>
        </p:txBody>
      </p:sp>
      <p:sp>
        <p:nvSpPr>
          <p:cNvPr id="1048581"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048582"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66EB25-7481-4CB2-A43A-4150CBB0E72C}" type="slidenum">
              <a:rPr lang="en-US" smtClean="0"/>
              <a:pPr/>
              <a:t>‹#›</a:t>
            </a:fld>
            <a:endParaRPr lang="en-US"/>
          </a:p>
        </p:txBody>
      </p:sp>
      <p:grpSp>
        <p:nvGrpSpPr>
          <p:cNvPr id="15"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ndex.php?title=Sliding_contacts&amp;action=edit&amp;redlink=1" TargetMode="External"/><Relationship Id="rId2" Type="http://schemas.openxmlformats.org/officeDocument/2006/relationships/hyperlink" Target="https://en.wikipedia.org/wiki/Slip_rings" TargetMode="External"/><Relationship Id="rId1" Type="http://schemas.openxmlformats.org/officeDocument/2006/relationships/slideLayout" Target="../slideLayouts/slideLayout2.xml"/><Relationship Id="rId4" Type="http://schemas.openxmlformats.org/officeDocument/2006/relationships/hyperlink" Target="https://en.wikipedia.org/wiki/Industrial_Etherne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Visible_light_communication" TargetMode="External"/><Relationship Id="rId3" Type="http://schemas.openxmlformats.org/officeDocument/2006/relationships/hyperlink" Target="https://en.wikipedia.org/wiki/LED_lamp" TargetMode="External"/><Relationship Id="rId7" Type="http://schemas.openxmlformats.org/officeDocument/2006/relationships/hyperlink" Target="https://en.wikipedia.org/wiki/Li-Fi" TargetMode="External"/><Relationship Id="rId12" Type="http://schemas.openxmlformats.org/officeDocument/2006/relationships/hyperlink" Target="https://en.wikipedia.org/wiki/Infrared" TargetMode="External"/><Relationship Id="rId2" Type="http://schemas.openxmlformats.org/officeDocument/2006/relationships/hyperlink" Target="https://en.wikipedia.org/wiki/Wireless" TargetMode="External"/><Relationship Id="rId1" Type="http://schemas.openxmlformats.org/officeDocument/2006/relationships/slideLayout" Target="../slideLayouts/slideLayout2.xml"/><Relationship Id="rId6" Type="http://schemas.openxmlformats.org/officeDocument/2006/relationships/hyperlink" Target="https://en.wikipedia.org/wiki/Edinburgh" TargetMode="External"/><Relationship Id="rId11" Type="http://schemas.openxmlformats.org/officeDocument/2006/relationships/hyperlink" Target="https://en.wikipedia.org/wiki/Ultraviolet" TargetMode="External"/><Relationship Id="rId5" Type="http://schemas.openxmlformats.org/officeDocument/2006/relationships/hyperlink" Target="https://en.wikipedia.org/wiki/TED_(conference)" TargetMode="External"/><Relationship Id="rId10" Type="http://schemas.openxmlformats.org/officeDocument/2006/relationships/hyperlink" Target="https://en.wikipedia.org/wiki/Visible_spectrum" TargetMode="External"/><Relationship Id="rId4" Type="http://schemas.openxmlformats.org/officeDocument/2006/relationships/hyperlink" Target="https://en.wikipedia.org/wiki/Harald_Haas_(engineer)" TargetMode="External"/><Relationship Id="rId9" Type="http://schemas.openxmlformats.org/officeDocument/2006/relationships/hyperlink" Target="https://en.wikipedia.org/wiki/Dat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i-Fi" TargetMode="External"/><Relationship Id="rId2" Type="http://schemas.openxmlformats.org/officeDocument/2006/relationships/hyperlink" Target="https://en.wikipedia.org/wiki/End_user" TargetMode="External"/><Relationship Id="rId1" Type="http://schemas.openxmlformats.org/officeDocument/2006/relationships/slideLayout" Target="../slideLayouts/slideLayout2.xml"/><Relationship Id="rId6" Type="http://schemas.openxmlformats.org/officeDocument/2006/relationships/hyperlink" Target="https://en.wikipedia.org/wiki/Aircraft_cabin" TargetMode="External"/><Relationship Id="rId5" Type="http://schemas.openxmlformats.org/officeDocument/2006/relationships/hyperlink" Target="https://en.wikipedia.org/wiki/Bandwidth_(signal_processing)" TargetMode="External"/><Relationship Id="rId4" Type="http://schemas.openxmlformats.org/officeDocument/2006/relationships/hyperlink" Target="https://en.wikipedia.org/wiki/Radio_frequency"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en.wikipedia.org/wiki/Mobile_World_Congres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Transparent_materials" TargetMode="External"/><Relationship Id="rId2" Type="http://schemas.openxmlformats.org/officeDocument/2006/relationships/hyperlink" Target="https://en.wikipedia.org/wiki/Radio_wav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edical_equip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Remotely_operated_underwater_vehic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Vehicl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p:txBody>
          <a:bodyPr/>
          <a:lstStyle/>
          <a:p>
            <a:r>
              <a:rPr lang="en-US" dirty="0"/>
              <a:t>LIFI</a:t>
            </a:r>
          </a:p>
        </p:txBody>
      </p:sp>
      <p:sp>
        <p:nvSpPr>
          <p:cNvPr id="1048603" name="Subtitle 2"/>
          <p:cNvSpPr>
            <a:spLocks noGrp="1"/>
          </p:cNvSpPr>
          <p:nvPr>
            <p:ph type="subTitle" idx="1"/>
          </p:nvPr>
        </p:nvSpPr>
        <p:spPr/>
        <p:txBody>
          <a:bodyPr/>
          <a:lstStyle/>
          <a:p>
            <a:r>
              <a:rPr lang="en-US" dirty="0"/>
              <a:t>LIGHT+WIFI</a:t>
            </a:r>
          </a:p>
        </p:txBody>
      </p:sp>
      <p:pic>
        <p:nvPicPr>
          <p:cNvPr id="2097154" name="Picture 2097153"/>
          <p:cNvPicPr>
            <a:picLocks/>
          </p:cNvPicPr>
          <p:nvPr/>
        </p:nvPicPr>
        <p:blipFill>
          <a:blip r:embed="rId2"/>
          <a:srcRect l="12070" r="12070"/>
          <a:stretch>
            <a:fillRect/>
          </a:stretch>
        </p:blipFill>
        <p:spPr>
          <a:xfrm>
            <a:off x="-472342" y="1996897"/>
            <a:ext cx="6818179" cy="4575283"/>
          </a:xfrm>
          <a:prstGeom prst="rect">
            <a:avLst/>
          </a:prstGeom>
        </p:spPr>
      </p:pic>
      <p:sp>
        <p:nvSpPr>
          <p:cNvPr id="1048604" name="Curved Up Ribbon 1048603"/>
          <p:cNvSpPr/>
          <p:nvPr/>
        </p:nvSpPr>
        <p:spPr>
          <a:xfrm>
            <a:off x="1998234" y="157212"/>
            <a:ext cx="5147531" cy="1839685"/>
          </a:xfrm>
          <a:prstGeom prst="ellipseRibbon2">
            <a:avLst/>
          </a:prstGeom>
          <a:solidFill>
            <a:srgbClr val="00B0F0"/>
          </a:solidFill>
          <a:ln w="25400">
            <a:solidFill>
              <a:srgbClr val="36363D"/>
            </a:solidFill>
            <a:prstDash val="solid"/>
          </a:ln>
        </p:spPr>
        <p:txBody>
          <a:bodyPr anchor="ctr"/>
          <a:lstStyle/>
          <a:p>
            <a:pPr algn="ctr"/>
            <a:r>
              <a:rPr lang="en-US" altLang="en-GB" sz="10400">
                <a:solidFill>
                  <a:srgbClr val="0000FF"/>
                </a:solidFill>
              </a:rPr>
              <a:t>LIFI</a:t>
            </a:r>
            <a:endParaRPr lang="en-GB"/>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dirty="0"/>
              <a:t>Application</a:t>
            </a:r>
          </a:p>
        </p:txBody>
      </p:sp>
      <p:sp>
        <p:nvSpPr>
          <p:cNvPr id="1048599"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dirty="0"/>
              <a:t>Industrial automation</a:t>
            </a:r>
            <a:r>
              <a:rPr lang="en-US" dirty="0"/>
              <a:t>:</a:t>
            </a:r>
          </a:p>
          <a:p>
            <a:r>
              <a:rPr lang="en-US" dirty="0"/>
              <a:t>Anywhere in industrial areas data has to be transmitted, Li-</a:t>
            </a:r>
            <a:r>
              <a:rPr lang="en-US" dirty="0" err="1"/>
              <a:t>Fi</a:t>
            </a:r>
            <a:r>
              <a:rPr lang="en-US" dirty="0"/>
              <a:t> is capable of replacing </a:t>
            </a:r>
            <a:r>
              <a:rPr lang="en-US" dirty="0">
                <a:hlinkClick r:id="rId2" tooltip="Slip rings"/>
              </a:rPr>
              <a:t>slip rings</a:t>
            </a:r>
            <a:r>
              <a:rPr lang="en-US" dirty="0"/>
              <a:t>, </a:t>
            </a:r>
            <a:r>
              <a:rPr lang="en-US" dirty="0">
                <a:hlinkClick r:id="rId3" tooltip="Sliding contacts (page does not exist)"/>
              </a:rPr>
              <a:t>sliding contacts</a:t>
            </a:r>
            <a:r>
              <a:rPr lang="en-US" dirty="0"/>
              <a:t> and short cables, such as </a:t>
            </a:r>
            <a:r>
              <a:rPr lang="en-US" dirty="0">
                <a:hlinkClick r:id="rId4" tooltip="Industrial Ethernet"/>
              </a:rPr>
              <a:t>Industrial Ethernet</a:t>
            </a:r>
            <a:r>
              <a:rPr lang="en-US" dirty="0"/>
              <a:t>. Due to the real time capability of Li-</a:t>
            </a:r>
            <a:r>
              <a:rPr lang="en-US" dirty="0" err="1"/>
              <a:t>Fi</a:t>
            </a:r>
            <a:r>
              <a:rPr lang="en-US" dirty="0"/>
              <a:t> (which is often required for automation processes) it is also an alternative to common industrial Wireless LAN standards</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err="1"/>
              <a:t>Lifi</a:t>
            </a:r>
            <a:endParaRPr lang="en-US" dirty="0"/>
          </a:p>
        </p:txBody>
      </p:sp>
      <p:pic>
        <p:nvPicPr>
          <p:cNvPr id="2097152" name="Picture 3"/>
          <p:cNvPicPr>
            <a:picLocks noGrp="1" noChangeAspect="1" noChangeArrowheads="1"/>
          </p:cNvPicPr>
          <p:nvPr>
            <p:ph idx="1"/>
          </p:nvPr>
        </p:nvPicPr>
        <p:blipFill>
          <a:blip r:embed="rId2"/>
          <a:srcRect/>
          <a:stretch>
            <a:fillRect/>
          </a:stretch>
        </p:blipFill>
        <p:spPr bwMode="auto">
          <a:xfrm>
            <a:off x="914400" y="2743200"/>
            <a:ext cx="3048000" cy="2789237"/>
          </a:xfrm>
          <a:prstGeom prst="rect">
            <a:avLst/>
          </a:prstGeom>
          <a:noFill/>
          <a:ln w="9525">
            <a:noFill/>
            <a:miter lim="800000"/>
            <a:headEnd/>
            <a:tailEnd/>
          </a:ln>
          <a:effectLst/>
        </p:spPr>
      </p:pic>
      <p:pic>
        <p:nvPicPr>
          <p:cNvPr id="2097153" name="Picture 4"/>
          <p:cNvPicPr>
            <a:picLocks noChangeAspect="1" noChangeArrowheads="1"/>
          </p:cNvPicPr>
          <p:nvPr/>
        </p:nvPicPr>
        <p:blipFill>
          <a:blip r:embed="rId3" cstate="print"/>
          <a:srcRect/>
          <a:stretch>
            <a:fillRect/>
          </a:stretch>
        </p:blipFill>
        <p:spPr bwMode="auto">
          <a:xfrm>
            <a:off x="4800600" y="2819400"/>
            <a:ext cx="2819400" cy="245364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3000">
        <p14:shred dir="in" pattern="strip"/>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t>ORIGIN</a:t>
            </a:r>
          </a:p>
        </p:txBody>
      </p:sp>
      <p:sp>
        <p:nvSpPr>
          <p:cNvPr id="1048606"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It’s a play on </a:t>
            </a:r>
            <a:r>
              <a:rPr lang="en-US" dirty="0" err="1"/>
              <a:t>WiFi</a:t>
            </a:r>
            <a:r>
              <a:rPr lang="en-US" dirty="0"/>
              <a:t> which actually stands for Wireless Fidelity - but that doesn’t really mean anything. The actually technology was Wireless LAN (which initially was Ethernet mapped on to radio) and the </a:t>
            </a:r>
            <a:r>
              <a:rPr lang="en-US" dirty="0" err="1"/>
              <a:t>WiFi</a:t>
            </a:r>
            <a:r>
              <a:rPr lang="en-US" dirty="0"/>
              <a:t> Alliance formed to make sure everyone’s kit worked together.</a:t>
            </a:r>
          </a:p>
          <a:p>
            <a:r>
              <a:rPr lang="en-US" dirty="0"/>
              <a:t>When they decided to a similar service based on light, they just picked the name </a:t>
            </a:r>
            <a:r>
              <a:rPr lang="en-US" dirty="0" err="1"/>
              <a:t>LiFi</a:t>
            </a:r>
            <a:r>
              <a:rPr lang="en-US" dirty="0"/>
              <a:t> to show it could be used in a similar fashion.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500">
        <p:extLst>
          <p:ext uri="http://mobile.wps.cn/transition/2016/1">
            <p:transition val="wps_invert_l_1500"/>
          </p:ext>
        </p:extLs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t>Source</a:t>
            </a:r>
          </a:p>
        </p:txBody>
      </p:sp>
      <p:sp>
        <p:nvSpPr>
          <p:cNvPr id="1048608"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dirty="0"/>
              <a:t>Li-</a:t>
            </a:r>
            <a:r>
              <a:rPr lang="en-US" b="1" dirty="0" err="1"/>
              <a:t>Fi</a:t>
            </a:r>
            <a:r>
              <a:rPr lang="en-US" dirty="0"/>
              <a:t> is a technology for </a:t>
            </a:r>
            <a:r>
              <a:rPr lang="en-US" dirty="0">
                <a:hlinkClick r:id="rId2" tooltip="Wireless"/>
              </a:rPr>
              <a:t>wireless communication</a:t>
            </a:r>
            <a:r>
              <a:rPr lang="en-US" dirty="0"/>
              <a:t> between devices using light to transmit data and position. In its present state only </a:t>
            </a:r>
            <a:r>
              <a:rPr lang="en-US" dirty="0">
                <a:hlinkClick r:id="rId3" tooltip="LED lamp"/>
              </a:rPr>
              <a:t>LED lamps</a:t>
            </a:r>
            <a:r>
              <a:rPr lang="en-US" dirty="0"/>
              <a:t> can be used for the transmission of visible light. The term was first introduced by </a:t>
            </a:r>
            <a:r>
              <a:rPr lang="en-US" dirty="0" err="1">
                <a:hlinkClick r:id="rId4" tooltip="Harald Haas (engineer)"/>
              </a:rPr>
              <a:t>Harald</a:t>
            </a:r>
            <a:r>
              <a:rPr lang="en-US" dirty="0">
                <a:hlinkClick r:id="rId4" tooltip="Harald Haas (engineer)"/>
              </a:rPr>
              <a:t> Haas</a:t>
            </a:r>
            <a:r>
              <a:rPr lang="en-US" dirty="0"/>
              <a:t> during a 2011 </a:t>
            </a:r>
            <a:r>
              <a:rPr lang="en-US" dirty="0" err="1">
                <a:hlinkClick r:id="rId5" tooltip="TED (conference)"/>
              </a:rPr>
              <a:t>TEDGlobal</a:t>
            </a:r>
            <a:r>
              <a:rPr lang="en-US" dirty="0" err="1"/>
              <a:t>talk</a:t>
            </a:r>
            <a:r>
              <a:rPr lang="en-US" dirty="0"/>
              <a:t> in </a:t>
            </a:r>
            <a:r>
              <a:rPr lang="en-US" dirty="0">
                <a:hlinkClick r:id="rId6" tooltip="Edinburgh"/>
              </a:rPr>
              <a:t>Edinburgh</a:t>
            </a:r>
            <a:r>
              <a:rPr lang="en-US" dirty="0"/>
              <a:t>.</a:t>
            </a:r>
            <a:r>
              <a:rPr lang="en-US" baseline="30000" dirty="0">
                <a:hlinkClick r:id="rId7"/>
              </a:rPr>
              <a:t>[2]</a:t>
            </a:r>
            <a:r>
              <a:rPr lang="en-US" dirty="0"/>
              <a:t> In technical terms, Li-</a:t>
            </a:r>
            <a:r>
              <a:rPr lang="en-US" dirty="0" err="1"/>
              <a:t>Fi</a:t>
            </a:r>
            <a:r>
              <a:rPr lang="en-US" dirty="0"/>
              <a:t> is a </a:t>
            </a:r>
            <a:r>
              <a:rPr lang="en-US" dirty="0">
                <a:hlinkClick r:id="rId8" tooltip="Visible light communication"/>
              </a:rPr>
              <a:t>visible light </a:t>
            </a:r>
            <a:r>
              <a:rPr lang="en-US" dirty="0" err="1">
                <a:hlinkClick r:id="rId8" tooltip="Visible light communication"/>
              </a:rPr>
              <a:t>communications</a:t>
            </a:r>
            <a:r>
              <a:rPr lang="en-US" dirty="0" err="1"/>
              <a:t>system</a:t>
            </a:r>
            <a:r>
              <a:rPr lang="en-US" dirty="0"/>
              <a:t> that is capable of transmitting </a:t>
            </a:r>
            <a:r>
              <a:rPr lang="en-US" dirty="0">
                <a:hlinkClick r:id="rId9" tooltip="Data"/>
              </a:rPr>
              <a:t>data</a:t>
            </a:r>
            <a:r>
              <a:rPr lang="en-US" dirty="0"/>
              <a:t> at high speeds over the </a:t>
            </a:r>
            <a:r>
              <a:rPr lang="en-US" dirty="0">
                <a:hlinkClick r:id="rId10" tooltip="Visible spectrum"/>
              </a:rPr>
              <a:t>visible light spectrum</a:t>
            </a:r>
            <a:r>
              <a:rPr lang="en-US" dirty="0"/>
              <a:t>, </a:t>
            </a:r>
            <a:r>
              <a:rPr lang="en-US" dirty="0">
                <a:hlinkClick r:id="rId11" tooltip="Ultraviolet"/>
              </a:rPr>
              <a:t>ultraviolet</a:t>
            </a:r>
            <a:r>
              <a:rPr lang="en-US" dirty="0"/>
              <a:t> and </a:t>
            </a:r>
            <a:r>
              <a:rPr lang="en-US" dirty="0">
                <a:hlinkClick r:id="rId12" tooltip="Infrared"/>
              </a:rPr>
              <a:t>infrared</a:t>
            </a:r>
            <a:r>
              <a:rPr lang="en-US" dirty="0"/>
              <a:t> radiation.</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500">
        <p:extLst>
          <p:ext uri="http://mobile.wps.cn/transition/2016/1">
            <p:transition val="wps_twist_l_1500"/>
          </p:ext>
        </p:extLs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t>Source</a:t>
            </a:r>
          </a:p>
        </p:txBody>
      </p:sp>
      <p:sp>
        <p:nvSpPr>
          <p:cNvPr id="1048610"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dirty="0"/>
              <a:t>In terms of its </a:t>
            </a:r>
            <a:r>
              <a:rPr lang="en-US" dirty="0">
                <a:hlinkClick r:id="rId2" tooltip="End user"/>
              </a:rPr>
              <a:t>end use</a:t>
            </a:r>
            <a:r>
              <a:rPr lang="en-US" dirty="0"/>
              <a:t> the technology is similar to </a:t>
            </a:r>
            <a:r>
              <a:rPr lang="en-US" dirty="0">
                <a:hlinkClick r:id="rId3" tooltip="Wi-Fi"/>
              </a:rPr>
              <a:t>Wi-Fi</a:t>
            </a:r>
            <a:r>
              <a:rPr lang="en-US" dirty="0"/>
              <a:t>. The key technical difference is that Wi-Fi uses </a:t>
            </a:r>
            <a:r>
              <a:rPr lang="en-US" dirty="0">
                <a:hlinkClick r:id="rId4" tooltip="Radio frequency"/>
              </a:rPr>
              <a:t>radio frequency</a:t>
            </a:r>
            <a:r>
              <a:rPr lang="en-US" dirty="0"/>
              <a:t> to transmit data. Using light to transmit data allows Li-</a:t>
            </a:r>
            <a:r>
              <a:rPr lang="en-US" dirty="0" err="1"/>
              <a:t>Fi</a:t>
            </a:r>
            <a:r>
              <a:rPr lang="en-US" dirty="0"/>
              <a:t> to offer several advantages like working across higher </a:t>
            </a:r>
            <a:r>
              <a:rPr lang="en-US" dirty="0">
                <a:hlinkClick r:id="rId5" tooltip="Bandwidth (signal processing)"/>
              </a:rPr>
              <a:t>bandwidth</a:t>
            </a:r>
            <a:r>
              <a:rPr lang="en-US" dirty="0"/>
              <a:t> working in areas susceptible to electromagnetic interference (e.g. </a:t>
            </a:r>
            <a:r>
              <a:rPr lang="en-US" dirty="0">
                <a:hlinkClick r:id="rId6" tooltip="Aircraft cabin"/>
              </a:rPr>
              <a:t>aircraft cabins</a:t>
            </a:r>
            <a:r>
              <a:rPr lang="en-US" dirty="0"/>
              <a:t>, hospitals) and offering higher transmission </a:t>
            </a:r>
            <a:r>
              <a:rPr lang="en-US" dirty="0" err="1"/>
              <a:t>speeds.The</a:t>
            </a:r>
            <a:r>
              <a:rPr lang="en-US" dirty="0"/>
              <a:t> technology is actively being developed by several organizations across the globe</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med" p14:dur="800">
        <p:extLst>
          <p:ext uri="http://mobile.wps.cn/transition/2016/1">
            <p:transition val="wps_explode_r_800"/>
          </p:ext>
        </p:extLs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Pioneers</a:t>
            </a:r>
          </a:p>
        </p:txBody>
      </p:sp>
      <p:sp>
        <p:nvSpPr>
          <p:cNvPr id="1048612"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6154" lnSpcReduction="10000"/>
          </a:bodyPr>
          <a:lstStyle/>
          <a:p>
            <a:r>
              <a:rPr lang="en-US" i="1" dirty="0" err="1"/>
              <a:t>PureLiFi</a:t>
            </a:r>
            <a:r>
              <a:rPr lang="en-US" dirty="0"/>
              <a:t> demonstrated the first commercially available Li-</a:t>
            </a:r>
            <a:r>
              <a:rPr lang="en-US" dirty="0" err="1"/>
              <a:t>Fi</a:t>
            </a:r>
            <a:r>
              <a:rPr lang="en-US" dirty="0"/>
              <a:t> system, the Li-1st, at the 2014 </a:t>
            </a:r>
            <a:r>
              <a:rPr lang="en-US" dirty="0">
                <a:hlinkClick r:id="rId2" tooltip="Mobile World Congress"/>
              </a:rPr>
              <a:t>Mobile World Congress</a:t>
            </a:r>
            <a:r>
              <a:rPr lang="en-US" dirty="0"/>
              <a:t> in Barcelona.</a:t>
            </a:r>
          </a:p>
          <a:p>
            <a:r>
              <a:rPr lang="en-US" dirty="0" err="1"/>
              <a:t>Bg-Fi</a:t>
            </a:r>
            <a:r>
              <a:rPr lang="en-US" dirty="0"/>
              <a:t> is a Li-</a:t>
            </a:r>
            <a:r>
              <a:rPr lang="en-US" dirty="0" err="1"/>
              <a:t>Fi</a:t>
            </a:r>
            <a:r>
              <a:rPr lang="en-US" dirty="0"/>
              <a:t> system consisting of an application for a mobile device, and a simple consumer product, like an </a:t>
            </a:r>
            <a:r>
              <a:rPr lang="en-US" dirty="0" err="1"/>
              <a:t>IoT</a:t>
            </a:r>
            <a:r>
              <a:rPr lang="en-US" dirty="0"/>
              <a:t> (</a:t>
            </a:r>
            <a:r>
              <a:rPr lang="en-US" dirty="0">
                <a:hlinkClick r:id="rId3" tooltip="Internet of Things"/>
              </a:rPr>
              <a:t>Internet of Things</a:t>
            </a:r>
            <a:r>
              <a:rPr lang="en-US" dirty="0"/>
              <a:t>) device, with color sensor, microcontroller, and embedded software. Light from the mobile device display communicates to the color sensor on the consumer product, which converts the light into digital information. Light emitting diodes enable the consumer product to communicate synchronously with the mobile device.</a:t>
            </a:r>
          </a:p>
          <a:p>
            <a:endParaRPr lang="en-US" dirty="0"/>
          </a:p>
          <a:p>
            <a:endParaRPr lang="en-US" dirty="0"/>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Application</a:t>
            </a:r>
          </a:p>
        </p:txBody>
      </p:sp>
      <p:sp>
        <p:nvSpPr>
          <p:cNvPr id="1048614"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a:buNone/>
            </a:pPr>
            <a:endParaRPr lang="en-US" dirty="0"/>
          </a:p>
          <a:p>
            <a:r>
              <a:rPr lang="en-US" b="1" dirty="0"/>
              <a:t>Security</a:t>
            </a:r>
          </a:p>
          <a:p>
            <a:r>
              <a:rPr lang="en-US" dirty="0"/>
              <a:t>In contrast to </a:t>
            </a:r>
            <a:r>
              <a:rPr lang="en-US" dirty="0">
                <a:hlinkClick r:id="rId2" tooltip="Radio wave"/>
              </a:rPr>
              <a:t>radio frequency waves</a:t>
            </a:r>
            <a:r>
              <a:rPr lang="en-US" dirty="0"/>
              <a:t> used by Wi-Fi, lights cannot penetrate through walls and doors. This makes it more secure and makes it easier to control access to a </a:t>
            </a:r>
            <a:r>
              <a:rPr lang="en-US" dirty="0" err="1"/>
              <a:t>network.As</a:t>
            </a:r>
            <a:r>
              <a:rPr lang="en-US" dirty="0"/>
              <a:t> long as </a:t>
            </a:r>
            <a:r>
              <a:rPr lang="en-US" dirty="0">
                <a:hlinkClick r:id="rId3" tooltip="Transparent materials"/>
              </a:rPr>
              <a:t>transparent materials</a:t>
            </a:r>
            <a:r>
              <a:rPr lang="en-US" dirty="0"/>
              <a:t> like windows are covered, access to a Li-</a:t>
            </a:r>
            <a:r>
              <a:rPr lang="en-US" dirty="0" err="1"/>
              <a:t>Fi</a:t>
            </a:r>
            <a:r>
              <a:rPr lang="en-US" dirty="0"/>
              <a:t> channel is limited to devices inside the room.</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500">
        <p:extLst>
          <p:ext uri="http://mobile.wps.cn/transition/2016/1">
            <p:transition val="wps_teeter_l_1500"/>
          </p:ext>
        </p:extLs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t>Application</a:t>
            </a:r>
          </a:p>
        </p:txBody>
      </p:sp>
      <p:sp>
        <p:nvSpPr>
          <p:cNvPr id="1048616"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r>
              <a:rPr lang="en-US" b="1" dirty="0"/>
              <a:t>Hospital</a:t>
            </a:r>
          </a:p>
          <a:p>
            <a:r>
              <a:rPr lang="en-US" dirty="0"/>
              <a:t>Many treatments now involve multiple </a:t>
            </a:r>
            <a:r>
              <a:rPr lang="en-US" dirty="0" err="1"/>
              <a:t>individuals,Li-Fi</a:t>
            </a:r>
            <a:r>
              <a:rPr lang="en-US" dirty="0"/>
              <a:t> systems could be a better system to transmit communication about the information of patients. Besides providing a higher speed, light waves also have little effect on </a:t>
            </a:r>
            <a:r>
              <a:rPr lang="en-US" dirty="0">
                <a:hlinkClick r:id="rId2" tooltip="Medical equipment"/>
              </a:rPr>
              <a:t>medical </a:t>
            </a:r>
            <a:r>
              <a:rPr lang="en-US" dirty="0" err="1">
                <a:hlinkClick r:id="rId2" tooltip="Medical equipment"/>
              </a:rPr>
              <a:t>instruments</a:t>
            </a:r>
            <a:r>
              <a:rPr lang="en-US" dirty="0" err="1"/>
              <a:t>and</a:t>
            </a:r>
            <a:r>
              <a:rPr lang="en-US" dirty="0"/>
              <a:t> human bodies.</a:t>
            </a:r>
          </a:p>
          <a:p>
            <a:pPr>
              <a:buNone/>
            </a:pPr>
            <a:r>
              <a:rPr lang="en-US" dirty="0"/>
              <a:t/>
            </a:r>
            <a:br>
              <a:rPr lang="en-US" dirty="0"/>
            </a:br>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med" p14:dur="800">
        <p:extLst>
          <p:ext uri="http://mobile.wps.cn/transition/2016/1">
            <p:transition val="wps_explode_r_800"/>
          </p:ext>
        </p:extLs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t>Application</a:t>
            </a:r>
          </a:p>
        </p:txBody>
      </p:sp>
      <p:sp>
        <p:nvSpPr>
          <p:cNvPr id="1048618"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fontScale="96154"/>
          </a:bodyPr>
          <a:lstStyle/>
          <a:p>
            <a:r>
              <a:rPr lang="en-US" b="1" dirty="0"/>
              <a:t>Underwater application</a:t>
            </a:r>
          </a:p>
          <a:p>
            <a:r>
              <a:rPr lang="en-US" dirty="0"/>
              <a:t>Most </a:t>
            </a:r>
            <a:r>
              <a:rPr lang="en-US" dirty="0">
                <a:hlinkClick r:id="rId2" tooltip="Remotely operated underwater vehicle"/>
              </a:rPr>
              <a:t>remotely operated underwater vehicles</a:t>
            </a:r>
            <a:r>
              <a:rPr lang="en-US" dirty="0"/>
              <a:t> (ROVs) are controlled by wired connections. The length of their cabling places a hard limit on their operational range, and other potential factors such as the cable's weight and fragility may be restrictive. Since light can travel through water, Li-</a:t>
            </a:r>
            <a:r>
              <a:rPr lang="en-US" dirty="0" err="1"/>
              <a:t>Fi</a:t>
            </a:r>
            <a:r>
              <a:rPr lang="en-US" dirty="0"/>
              <a:t> based communications could offer much greater mobility. Li-</a:t>
            </a:r>
            <a:r>
              <a:rPr lang="en-US" dirty="0" err="1"/>
              <a:t>Fi's</a:t>
            </a:r>
            <a:r>
              <a:rPr lang="en-US" dirty="0"/>
              <a:t> utility is limited by the distance light can penetrate water. Significant amounts of light do not penetrate further than 200 meters. Past 1000 meters, no light penetrated</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200">
        <p14:prism dir="l" isContent="0" isInverted="0"/>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lstStyle/>
          <a:p>
            <a:r>
              <a:rPr lang="en-US" dirty="0"/>
              <a:t>Application</a:t>
            </a:r>
          </a:p>
        </p:txBody>
      </p:sp>
      <p:sp>
        <p:nvSpPr>
          <p:cNvPr id="1048601"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a:buNone/>
            </a:pPr>
            <a:r>
              <a:rPr lang="en-US" dirty="0">
                <a:hlinkClick r:id="rId2" tooltip="Vehicle"/>
              </a:rPr>
              <a:t>Vehicles</a:t>
            </a:r>
            <a:r>
              <a:rPr lang="en-US" dirty="0"/>
              <a:t> could communicate with one another via front and back lights to increase road safety. Street lights and traffic signals could also provide information about current road situations.</a:t>
            </a:r>
          </a:p>
          <a:p>
            <a:endParaRPr lang="en-US" b="1" dirty="0"/>
          </a:p>
          <a:p>
            <a:endParaRPr lang="en-US" dirty="0"/>
          </a:p>
        </p:txBody>
      </p:sp>
    </p:spTree>
  </p:cSld>
  <p:clrMapOvr>
    <a:masterClrMapping/>
  </p:clrMapOvr>
  <mc:AlternateContent xmlns:mc="http://schemas.openxmlformats.org/markup-compatibility/2006">
    <mc:Choice xmlns:p14="http://schemas.microsoft.com/office/powerpoint/2010/main" xmlns="" Requires="p14">
      <p:transition xmlns:p14="http://schemas.microsoft.com/office/powerpoint/2010/main" spd="slow" p14:dur="1250">
        <p14:switch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LIFI</vt:lpstr>
      <vt:lpstr>ORIGIN</vt:lpstr>
      <vt:lpstr>Source</vt:lpstr>
      <vt:lpstr>Source</vt:lpstr>
      <vt:lpstr>Pioneers</vt:lpstr>
      <vt:lpstr>Application</vt:lpstr>
      <vt:lpstr>Application</vt:lpstr>
      <vt:lpstr>Application</vt:lpstr>
      <vt:lpstr>Application</vt:lpstr>
      <vt:lpstr>Application</vt:lpstr>
      <vt:lpstr>Lifi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LIFI</dc:title>
  <dc:creator>RAVIN</dc:creator>
  <cp:lastModifiedBy>ADMIN</cp:lastModifiedBy>
  <cp:revision>1</cp:revision>
  <dcterms:created xsi:type="dcterms:W3CDTF">2019-03-05T16:42:42Z</dcterms:created>
  <dcterms:modified xsi:type="dcterms:W3CDTF">2023-09-03T13:11:54Z</dcterms:modified>
</cp:coreProperties>
</file>