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F6F9-E933-48EA-9C36-8CF5820B9D4B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2DA1-8C66-4718-BC81-A89A1496B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200525-0927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7244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solidFill>
                  <a:srgbClr val="FFFF00"/>
                </a:solidFill>
              </a:rPr>
              <a:t>NEUROSCIENCE</a:t>
            </a:r>
            <a:endParaRPr lang="en-US" sz="54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0943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CONCLUSION</a:t>
            </a:r>
            <a:r>
              <a:rPr lang="en-US" sz="3600" b="1" i="1" dirty="0" smtClean="0"/>
              <a:t> 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752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066800"/>
            <a:ext cx="64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It is making progress of understanding the essential stages of sleep and their function in normal neural </a:t>
            </a:r>
            <a:r>
              <a:rPr lang="en-US" sz="4000" dirty="0" err="1" smtClean="0">
                <a:solidFill>
                  <a:srgbClr val="FFFF00"/>
                </a:solidFill>
              </a:rPr>
              <a:t>process.The</a:t>
            </a:r>
            <a:r>
              <a:rPr lang="en-US" sz="4000" dirty="0" smtClean="0">
                <a:solidFill>
                  <a:srgbClr val="FFFF00"/>
                </a:solidFill>
              </a:rPr>
              <a:t> molecular mechanism of sleep homeostasis and circadian rhythms are being elucidated.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00525-WA0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1295400"/>
            <a:ext cx="5410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Neuroscience is the scientific study of nervous </a:t>
            </a:r>
            <a:r>
              <a:rPr lang="en-US" sz="4400" dirty="0" err="1" smtClean="0">
                <a:solidFill>
                  <a:srgbClr val="FFFF00"/>
                </a:solidFill>
              </a:rPr>
              <a:t>system.The</a:t>
            </a:r>
            <a:r>
              <a:rPr lang="en-US" sz="4400" dirty="0" smtClean="0">
                <a:solidFill>
                  <a:srgbClr val="FFFF00"/>
                </a:solidFill>
              </a:rPr>
              <a:t> scope of neuroscience has broadened over time to include different approaches.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>
                <a:uFill>
                  <a:solidFill>
                    <a:schemeClr val="bg1"/>
                  </a:solidFill>
                </a:uFill>
              </a:rPr>
              <a:t>INTRODUCTION</a:t>
            </a:r>
            <a:r>
              <a:rPr lang="en-US" sz="4000" i="1" dirty="0" smtClean="0"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sz="3600" b="1" dirty="0" smtClean="0">
                <a:uFill>
                  <a:solidFill>
                    <a:schemeClr val="bg1"/>
                  </a:solidFill>
                </a:uFill>
              </a:rPr>
              <a:t>:</a:t>
            </a:r>
            <a:endParaRPr lang="en-US" sz="3600" b="1" u="sng" dirty="0">
              <a:uFill>
                <a:solidFill>
                  <a:schemeClr val="bg1"/>
                </a:solidFill>
              </a:u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00525-WA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>
                <a:solidFill>
                  <a:srgbClr val="FFFFFF"/>
                </a:solidFill>
                <a:uFill>
                  <a:solidFill>
                    <a:schemeClr val="bg1"/>
                  </a:solidFill>
                </a:uFill>
              </a:rPr>
              <a:t>HISTORY</a:t>
            </a:r>
            <a:r>
              <a:rPr lang="en-US" sz="3600" b="1" i="1" u="sng" dirty="0" smtClean="0">
                <a:solidFill>
                  <a:srgbClr val="FFFFFF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 </a:t>
            </a:r>
            <a:r>
              <a:rPr lang="en-US" sz="3600" b="1" i="1" dirty="0" smtClean="0">
                <a:solidFill>
                  <a:srgbClr val="FFFFFF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:</a:t>
            </a:r>
            <a:endParaRPr lang="en-US" sz="3600" b="1" i="1" u="sng" dirty="0">
              <a:solidFill>
                <a:srgbClr val="FFFFFF"/>
              </a:solidFill>
              <a:uFill>
                <a:solidFill>
                  <a:schemeClr val="bg1"/>
                </a:solidFill>
              </a:u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143000"/>
            <a:ext cx="6248400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The founder of neuroscience has </a:t>
            </a:r>
            <a:r>
              <a:rPr lang="en-US" sz="3200" b="1" dirty="0" smtClean="0">
                <a:solidFill>
                  <a:schemeClr val="bg1"/>
                </a:solidFill>
              </a:rPr>
              <a:t>SANTIAGO RAMON Y </a:t>
            </a:r>
            <a:r>
              <a:rPr lang="en-US" sz="3200" b="1" dirty="0" err="1" smtClean="0">
                <a:solidFill>
                  <a:schemeClr val="bg1"/>
                </a:solidFill>
              </a:rPr>
              <a:t>CAJAL</a:t>
            </a:r>
            <a:r>
              <a:rPr lang="en-US" sz="3200" dirty="0" err="1" smtClean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rgbClr val="FFFF00"/>
                </a:solidFill>
              </a:rPr>
              <a:t>E</a:t>
            </a:r>
            <a:r>
              <a:rPr lang="en-US" sz="3200" dirty="0" err="1" smtClean="0">
                <a:solidFill>
                  <a:srgbClr val="FFFF00"/>
                </a:solidFill>
              </a:rPr>
              <a:t>arly</a:t>
            </a:r>
            <a:r>
              <a:rPr lang="en-US" sz="3200" dirty="0" smtClean="0">
                <a:solidFill>
                  <a:srgbClr val="FFFF00"/>
                </a:solidFill>
              </a:rPr>
              <a:t> study of the nervous system dates to ancient </a:t>
            </a:r>
            <a:r>
              <a:rPr lang="en-US" sz="3200" dirty="0" err="1" smtClean="0">
                <a:solidFill>
                  <a:srgbClr val="FFFF00"/>
                </a:solidFill>
              </a:rPr>
              <a:t>egypt.Early</a:t>
            </a:r>
            <a:r>
              <a:rPr lang="en-US" sz="3200" dirty="0" smtClean="0">
                <a:solidFill>
                  <a:srgbClr val="FFFF00"/>
                </a:solidFill>
              </a:rPr>
              <a:t> view on to the function of the brain regarded it to be a form of </a:t>
            </a:r>
            <a:r>
              <a:rPr lang="en-US" sz="3200" b="1" dirty="0" smtClean="0">
                <a:solidFill>
                  <a:schemeClr val="bg1"/>
                </a:solidFill>
              </a:rPr>
              <a:t>“CRANIAL STUFFING” </a:t>
            </a:r>
            <a:r>
              <a:rPr lang="en-US" sz="3200" dirty="0" smtClean="0">
                <a:solidFill>
                  <a:srgbClr val="FFFF00"/>
                </a:solidFill>
              </a:rPr>
              <a:t>of </a:t>
            </a:r>
            <a:r>
              <a:rPr lang="en-US" sz="3200" dirty="0" err="1" smtClean="0">
                <a:solidFill>
                  <a:srgbClr val="FFFF00"/>
                </a:solidFill>
              </a:rPr>
              <a:t>sorts.From</a:t>
            </a:r>
            <a:r>
              <a:rPr lang="en-US" sz="3200" dirty="0" smtClean="0">
                <a:solidFill>
                  <a:srgbClr val="FFFF00"/>
                </a:solidFill>
              </a:rPr>
              <a:t> the ancient </a:t>
            </a:r>
            <a:r>
              <a:rPr lang="en-US" sz="3200" dirty="0" err="1" smtClean="0">
                <a:solidFill>
                  <a:srgbClr val="FFFF00"/>
                </a:solidFill>
              </a:rPr>
              <a:t>egyptian</a:t>
            </a:r>
            <a:r>
              <a:rPr lang="en-US" sz="3200" dirty="0" smtClean="0">
                <a:solidFill>
                  <a:srgbClr val="FFFF00"/>
                </a:solidFill>
              </a:rPr>
              <a:t> mummifications to 18</a:t>
            </a:r>
            <a:r>
              <a:rPr lang="en-US" sz="3200" baseline="30000" dirty="0" smtClean="0">
                <a:solidFill>
                  <a:srgbClr val="FFFF00"/>
                </a:solidFill>
              </a:rPr>
              <a:t>th</a:t>
            </a:r>
            <a:r>
              <a:rPr lang="en-US" sz="3200" dirty="0" smtClean="0">
                <a:solidFill>
                  <a:srgbClr val="FFFF00"/>
                </a:solidFill>
              </a:rPr>
              <a:t> century scientific research on </a:t>
            </a:r>
            <a:r>
              <a:rPr lang="en-US" sz="3200" b="1" dirty="0" smtClean="0">
                <a:solidFill>
                  <a:schemeClr val="bg1"/>
                </a:solidFill>
              </a:rPr>
              <a:t>“GLOBULES” </a:t>
            </a:r>
            <a:r>
              <a:rPr lang="en-US" sz="3200" dirty="0" smtClean="0">
                <a:solidFill>
                  <a:srgbClr val="FFFF00"/>
                </a:solidFill>
              </a:rPr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“NEURONS”</a:t>
            </a:r>
            <a:r>
              <a:rPr lang="en-US" sz="3200" dirty="0" smtClean="0">
                <a:solidFill>
                  <a:srgbClr val="FFFF00"/>
                </a:solidFill>
              </a:rPr>
              <a:t>.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00525-WA0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13360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>
                <a:solidFill>
                  <a:srgbClr val="FFFF00"/>
                </a:solidFill>
              </a:rPr>
              <a:t>BRAIN</a:t>
            </a:r>
            <a:r>
              <a:rPr lang="en-US" sz="3600" i="1" u="sng" dirty="0" smtClean="0">
                <a:solidFill>
                  <a:srgbClr val="FFFF00"/>
                </a:solidFill>
              </a:rPr>
              <a:t> </a:t>
            </a:r>
            <a:r>
              <a:rPr lang="en-US" sz="4000" i="1" u="sng" dirty="0" smtClean="0">
                <a:solidFill>
                  <a:srgbClr val="FFFF00"/>
                </a:solidFill>
              </a:rPr>
              <a:t>NEUROSCIENCE </a:t>
            </a:r>
            <a:r>
              <a:rPr lang="en-US" sz="3600" b="1" i="1" dirty="0" smtClean="0">
                <a:solidFill>
                  <a:srgbClr val="FFFF00"/>
                </a:solidFill>
              </a:rPr>
              <a:t>: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13716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The neuroscience of brain is a rich field devoted to studying the many facts of nervous </a:t>
            </a:r>
            <a:r>
              <a:rPr lang="en-US" sz="3600" dirty="0" err="1" smtClean="0">
                <a:solidFill>
                  <a:srgbClr val="FFFFFF"/>
                </a:solidFill>
              </a:rPr>
              <a:t>system.The</a:t>
            </a:r>
            <a:r>
              <a:rPr lang="en-US" sz="3600" dirty="0" smtClean="0">
                <a:solidFill>
                  <a:srgbClr val="FFFFFF"/>
                </a:solidFill>
              </a:rPr>
              <a:t> nervous system includes both the central nervous system consisting of a brain and spinal cord.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0927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solidFill>
                  <a:srgbClr val="FFFF00"/>
                </a:solidFill>
              </a:rPr>
              <a:t>CONCEPTS </a:t>
            </a:r>
            <a:r>
              <a:rPr lang="en-US" sz="4000" i="1" u="sng" dirty="0" smtClean="0">
                <a:solidFill>
                  <a:srgbClr val="FFFF00"/>
                </a:solidFill>
              </a:rPr>
              <a:t>OF</a:t>
            </a:r>
            <a:r>
              <a:rPr lang="en-US" sz="3600" i="1" u="sng" dirty="0" smtClean="0">
                <a:solidFill>
                  <a:srgbClr val="FFFF00"/>
                </a:solidFill>
              </a:rPr>
              <a:t> NEUROSCIENCE</a:t>
            </a:r>
            <a:r>
              <a:rPr lang="en-US" sz="3600" i="1" dirty="0" smtClean="0">
                <a:solidFill>
                  <a:srgbClr val="FFFF00"/>
                </a:solidFill>
              </a:rPr>
              <a:t> </a:t>
            </a:r>
            <a:r>
              <a:rPr lang="en-US" sz="3600" b="1" i="1" dirty="0" smtClean="0">
                <a:solidFill>
                  <a:srgbClr val="FFFF00"/>
                </a:solidFill>
              </a:rPr>
              <a:t>: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447800"/>
            <a:ext cx="7467600" cy="440120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Consiousness</a:t>
            </a:r>
            <a:r>
              <a:rPr lang="en-US" sz="4000" dirty="0" smtClean="0"/>
              <a:t> Neuroscience.</a:t>
            </a:r>
          </a:p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Perception Neuroscience.</a:t>
            </a:r>
          </a:p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Cognitive Neuroscience.</a:t>
            </a:r>
          </a:p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Behaviour</a:t>
            </a:r>
            <a:r>
              <a:rPr lang="en-US" sz="4000" dirty="0" smtClean="0"/>
              <a:t> Neuroscience.</a:t>
            </a:r>
            <a:endParaRPr lang="en-US" sz="40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0928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MODERN</a:t>
            </a:r>
            <a:r>
              <a:rPr lang="en-US" sz="3600" b="1" i="1" u="sng" dirty="0" smtClean="0"/>
              <a:t> </a:t>
            </a:r>
            <a:r>
              <a:rPr lang="en-US" sz="4000" i="1" u="sng" dirty="0" smtClean="0"/>
              <a:t>NEUROSCIENCE</a:t>
            </a:r>
            <a:r>
              <a:rPr lang="en-US" sz="3600" i="1" u="sng" dirty="0" smtClean="0"/>
              <a:t> </a:t>
            </a:r>
            <a:r>
              <a:rPr lang="en-US" sz="3600" b="1" i="1" dirty="0" smtClean="0"/>
              <a:t>:</a:t>
            </a:r>
            <a:endParaRPr lang="en-US" sz="3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The father of modern neuroscience is </a:t>
            </a:r>
            <a:r>
              <a:rPr lang="en-US" sz="3200" b="1" dirty="0" smtClean="0">
                <a:solidFill>
                  <a:schemeClr val="bg1"/>
                </a:solidFill>
              </a:rPr>
              <a:t>CHRISTOPHER BERGLAND(THE ATHELETS WAY)</a:t>
            </a:r>
            <a:r>
              <a:rPr lang="en-US" sz="3200" dirty="0" smtClean="0">
                <a:solidFill>
                  <a:srgbClr val="FFC000"/>
                </a:solidFill>
              </a:rPr>
              <a:t>The scientific study of the nervous system increased significantly during the second half of the 12</a:t>
            </a:r>
            <a:r>
              <a:rPr lang="en-US" sz="3200" baseline="30000" dirty="0" smtClean="0">
                <a:solidFill>
                  <a:srgbClr val="FFC000"/>
                </a:solidFill>
              </a:rPr>
              <a:t>th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century.Due</a:t>
            </a:r>
            <a:r>
              <a:rPr lang="en-US" sz="3200" dirty="0" smtClean="0">
                <a:solidFill>
                  <a:srgbClr val="FFC000"/>
                </a:solidFill>
              </a:rPr>
              <a:t> to the high degree of plasticity of the human brain.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1012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MAJOR</a:t>
            </a:r>
            <a:r>
              <a:rPr lang="en-US" sz="3600" b="1" i="1" u="sng" dirty="0" smtClean="0"/>
              <a:t> </a:t>
            </a:r>
            <a:r>
              <a:rPr lang="en-US" sz="4000" i="1" u="sng" dirty="0" smtClean="0"/>
              <a:t>BRANCHES</a:t>
            </a:r>
            <a:r>
              <a:rPr lang="en-US" sz="3600" b="1" i="1" u="sng" dirty="0" smtClean="0"/>
              <a:t> </a:t>
            </a:r>
            <a:r>
              <a:rPr lang="en-US" sz="3600" b="1" i="1" dirty="0" smtClean="0"/>
              <a:t>:</a:t>
            </a:r>
            <a:endParaRPr lang="en-US" sz="3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447800"/>
            <a:ext cx="5867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Affective Neuroscience.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rgbClr val="FFFF00"/>
                </a:solidFill>
              </a:rPr>
              <a:t>Behavioural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Neuroscience.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Cellular Neuroscience.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Clinical Neuroscience.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0929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NEUROLOGY</a:t>
            </a:r>
            <a:r>
              <a:rPr lang="en-US" sz="3600" b="1" i="1" dirty="0" smtClean="0"/>
              <a:t> :</a:t>
            </a:r>
            <a:endParaRPr lang="en-US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219200"/>
            <a:ext cx="5715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Neurology is a specialized area of medicine that concerns </a:t>
            </a:r>
            <a:r>
              <a:rPr lang="en-US" sz="4000" dirty="0" err="1" smtClean="0">
                <a:solidFill>
                  <a:srgbClr val="FFFF00"/>
                </a:solidFill>
              </a:rPr>
              <a:t>disorders.It</a:t>
            </a:r>
            <a:r>
              <a:rPr lang="en-US" sz="4000" dirty="0" smtClean="0">
                <a:solidFill>
                  <a:srgbClr val="FFFF00"/>
                </a:solidFill>
              </a:rPr>
              <a:t> involves diagnosing and treating conditions of the </a:t>
            </a:r>
            <a:r>
              <a:rPr lang="en-US" sz="4000" dirty="0" err="1" smtClean="0">
                <a:solidFill>
                  <a:srgbClr val="FFFF00"/>
                </a:solidFill>
              </a:rPr>
              <a:t>central,peripheral</a:t>
            </a:r>
            <a:r>
              <a:rPr lang="en-US" sz="4000" dirty="0" smtClean="0">
                <a:solidFill>
                  <a:srgbClr val="FFFF00"/>
                </a:solidFill>
              </a:rPr>
              <a:t> and autonomic nervous systems</a:t>
            </a:r>
            <a:r>
              <a:rPr lang="en-US" sz="4000" dirty="0">
                <a:solidFill>
                  <a:srgbClr val="FFFF00"/>
                </a:solidFill>
              </a:rPr>
              <a:t>.</a:t>
            </a:r>
            <a:endParaRPr lang="en-US" sz="4000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00525-0927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 smtClean="0"/>
              <a:t>NEUROPHYSIOLOGY</a:t>
            </a:r>
            <a:r>
              <a:rPr lang="en-US" sz="4000" dirty="0" smtClean="0"/>
              <a:t> :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743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3716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It stimulates with electrodes with ion or voltage sensitive dyes on light sensitive channels.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It  has most closely associated with </a:t>
            </a:r>
            <a:r>
              <a:rPr lang="en-US" sz="3600" b="1" dirty="0" err="1" smtClean="0">
                <a:solidFill>
                  <a:srgbClr val="FFFF00"/>
                </a:solidFill>
              </a:rPr>
              <a:t>Biopsychology,Clinical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Psychology,Cognitive</a:t>
            </a:r>
            <a:r>
              <a:rPr lang="en-US" sz="3600" b="1" dirty="0" smtClean="0">
                <a:solidFill>
                  <a:srgbClr val="FFFF00"/>
                </a:solidFill>
              </a:rPr>
              <a:t> Psychology and Developmental Psychology</a:t>
            </a:r>
            <a:r>
              <a:rPr lang="en-US" sz="3600" dirty="0" smtClean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277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</cp:revision>
  <dcterms:created xsi:type="dcterms:W3CDTF">2020-05-25T04:51:47Z</dcterms:created>
  <dcterms:modified xsi:type="dcterms:W3CDTF">2023-09-03T13:12:16Z</dcterms:modified>
</cp:coreProperties>
</file>