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"/>
          <p:cNvSpPr txBox="1"/>
          <p:nvPr/>
        </p:nvSpPr>
        <p:spPr>
          <a:xfrm>
            <a:off x="1721139" y="1625600"/>
            <a:ext cx="6733200" cy="3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Mobile</a:t>
            </a:r>
            <a:endParaRPr sz="8000" b="1" i="1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1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Technology</a:t>
            </a:r>
            <a:endParaRPr sz="8000" i="1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1" descr="5G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41285" y="457199"/>
            <a:ext cx="3248025" cy="3455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84;p19">
            <a:extLst>
              <a:ext uri="{FF2B5EF4-FFF2-40B4-BE49-F238E27FC236}">
                <a16:creationId xmlns="" xmlns:a16="http://schemas.microsoft.com/office/drawing/2014/main" id="{0462554D-36BE-4B7B-B219-1D406CFCFC5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19200" y="854808"/>
            <a:ext cx="9633527" cy="540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95754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1C1C49A-42B5-4873-A82B-820FF34FF27D}"/>
              </a:ext>
            </a:extLst>
          </p:cNvPr>
          <p:cNvSpPr txBox="1"/>
          <p:nvPr/>
        </p:nvSpPr>
        <p:spPr>
          <a:xfrm>
            <a:off x="701963" y="2327564"/>
            <a:ext cx="11083636" cy="299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3600" dirty="0">
                <a:latin typeface="Georgia"/>
                <a:ea typeface="Georgia"/>
                <a:cs typeface="Georgia"/>
                <a:sym typeface="Georgia"/>
              </a:rPr>
              <a:t>OSI layer 1 &amp; OSI layer 2 define the wireless technology</a:t>
            </a:r>
            <a:endParaRPr lang="en-US" sz="3600" dirty="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3600" dirty="0">
                <a:latin typeface="Georgia"/>
                <a:ea typeface="Georgia"/>
                <a:cs typeface="Georgia"/>
                <a:sym typeface="Georgia"/>
              </a:rPr>
              <a:t>For these two layers the 5G mobile network is likely to be based on Open Wireless Architecture (OWA)</a:t>
            </a:r>
            <a:endParaRPr lang="en-US" sz="3600" dirty="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3600" dirty="0">
                <a:latin typeface="Georgia"/>
                <a:ea typeface="Georgia"/>
                <a:cs typeface="Georgia"/>
                <a:sym typeface="Georgia"/>
              </a:rPr>
              <a:t>Physical layer + Data link layer = OWA 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C117B02-F7EF-4160-B7D4-61E3C9240CD1}"/>
              </a:ext>
            </a:extLst>
          </p:cNvPr>
          <p:cNvSpPr txBox="1"/>
          <p:nvPr/>
        </p:nvSpPr>
        <p:spPr>
          <a:xfrm>
            <a:off x="2743200" y="646545"/>
            <a:ext cx="57265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FF00"/>
                </a:solidFill>
                <a:latin typeface="Comic Sans MS" panose="030F0702030302020204" pitchFamily="66" charset="0"/>
                <a:ea typeface="Georgia"/>
                <a:cs typeface="Georgia"/>
                <a:sym typeface="Georgia"/>
              </a:rPr>
              <a:t>Open Wireless Architecture                   (OWA)</a:t>
            </a:r>
            <a:endParaRPr lang="en-IN" sz="3200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0821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42C73A3-D4A3-412F-B865-7B4BF0D853E5}"/>
              </a:ext>
            </a:extLst>
          </p:cNvPr>
          <p:cNvSpPr txBox="1"/>
          <p:nvPr/>
        </p:nvSpPr>
        <p:spPr>
          <a:xfrm>
            <a:off x="406400" y="1856509"/>
            <a:ext cx="9088582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0" indent="-273050"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All mobile networks will use mobile IP</a:t>
            </a:r>
            <a:endParaRPr lang="en-US" sz="280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Each mobile terminal will be FA (Foreign Agent)</a:t>
            </a:r>
            <a:endParaRPr lang="en-US" sz="280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mobile can be attached to several mobiles or wireless networks at the same time</a:t>
            </a:r>
            <a:endParaRPr lang="en-US" sz="280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fixed IPv6 will be implemented in the mobile phones</a:t>
            </a:r>
            <a:endParaRPr lang="en-US" sz="280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Separation of network layer into two sub-layers:</a:t>
            </a:r>
            <a:endParaRPr lang="en-US" sz="280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 (i)  Lower network layer (for each interface)</a:t>
            </a:r>
            <a:endParaRPr lang="en-US" sz="280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 (ii) Upper network layer (for the mobile terminal)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46DB2D-6DF6-42A4-BA30-9317E622357A}"/>
              </a:ext>
            </a:extLst>
          </p:cNvPr>
          <p:cNvSpPr txBox="1"/>
          <p:nvPr/>
        </p:nvSpPr>
        <p:spPr>
          <a:xfrm>
            <a:off x="3278909" y="563418"/>
            <a:ext cx="5394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rgbClr val="FFFF00"/>
                </a:solidFill>
                <a:latin typeface="Comic Sans MS" panose="030F0702030302020204" pitchFamily="66" charset="0"/>
                <a:ea typeface="Georgia"/>
                <a:cs typeface="Georgia"/>
                <a:sym typeface="Georgia"/>
              </a:rPr>
              <a:t>Network Layer</a:t>
            </a:r>
            <a:endParaRPr lang="en-IN" sz="4800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7722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107408F-FA71-4952-87E9-9292AC634135}"/>
              </a:ext>
            </a:extLst>
          </p:cNvPr>
          <p:cNvSpPr txBox="1"/>
          <p:nvPr/>
        </p:nvSpPr>
        <p:spPr>
          <a:xfrm>
            <a:off x="3205017" y="609600"/>
            <a:ext cx="947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Comic Sans MS" panose="030F0702030302020204" pitchFamily="66" charset="0"/>
                <a:ea typeface="Georgia"/>
                <a:cs typeface="Georgia"/>
                <a:sym typeface="Georgia"/>
              </a:rPr>
              <a:t>Open Transport Protocol (OTP)</a:t>
            </a:r>
            <a:endParaRPr lang="en-IN" sz="3600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B265AF1-4A42-4F69-8ECF-66F924C6B1F6}"/>
              </a:ext>
            </a:extLst>
          </p:cNvPr>
          <p:cNvSpPr txBox="1"/>
          <p:nvPr/>
        </p:nvSpPr>
        <p:spPr>
          <a:xfrm>
            <a:off x="1283855" y="1865745"/>
            <a:ext cx="9328727" cy="4657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0" indent="-273050"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Wireless network differs from wired network regarding the transport layer</a:t>
            </a:r>
            <a:endParaRPr lang="en-US" sz="280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all TCP versions the assumption is that lost segments are due to network congestion</a:t>
            </a:r>
            <a:endParaRPr lang="en-US" sz="280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wireless, the loss is due to higher bit error ratio in the radio interface</a:t>
            </a:r>
            <a:endParaRPr lang="en-US" sz="280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5G mobile terminals have transport layer that is possible to be downloaded &amp; installed – Open Transport Protocol (OTP)</a:t>
            </a:r>
            <a:endParaRPr lang="en-US" sz="280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Transport layer + Session layer = OTP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3258791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9FE745D-DD3A-4800-8B52-7CEB60890CE1}"/>
              </a:ext>
            </a:extLst>
          </p:cNvPr>
          <p:cNvSpPr txBox="1"/>
          <p:nvPr/>
        </p:nvSpPr>
        <p:spPr>
          <a:xfrm>
            <a:off x="397164" y="1560945"/>
            <a:ext cx="9116291" cy="4226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0" indent="-273050"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Provides intelligent QoS (Quality of Service) management over variety of networks</a:t>
            </a:r>
            <a:endParaRPr lang="en-US" sz="2800" dirty="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Provides possibility for service quality testing &amp; storage of measurement information in information database in the mobile terminal</a:t>
            </a:r>
            <a:endParaRPr lang="en-US" sz="2800" dirty="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Select the best wireless connection for given services</a:t>
            </a:r>
            <a:endParaRPr lang="en-US" sz="2800" dirty="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QoS parameters, such as, delay, losses, BW, reliability, will be stored in DB of 5G mobile</a:t>
            </a:r>
            <a:endParaRPr lang="en-US" sz="2800" dirty="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Presentation layer + Application layer = Application 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12A678A-2519-4FA1-BCC4-032378CDB787}"/>
              </a:ext>
            </a:extLst>
          </p:cNvPr>
          <p:cNvSpPr txBox="1"/>
          <p:nvPr/>
        </p:nvSpPr>
        <p:spPr>
          <a:xfrm>
            <a:off x="3362037" y="547037"/>
            <a:ext cx="677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>
                <a:solidFill>
                  <a:srgbClr val="FFFF00"/>
                </a:solidFill>
                <a:latin typeface="Comic Sans MS" panose="030F0702030302020204" pitchFamily="66" charset="0"/>
                <a:ea typeface="Georgia"/>
                <a:cs typeface="Georgia"/>
                <a:sym typeface="Georgia"/>
              </a:rPr>
              <a:t>Application (service) Layer</a:t>
            </a:r>
            <a:endParaRPr lang="en-IN" sz="3600" b="1" i="1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9291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037B668-BDF1-4C6F-ACB5-E742143B9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6255" y="1968500"/>
            <a:ext cx="5304033" cy="3508663"/>
          </a:xfrm>
        </p:spPr>
        <p:txBody>
          <a:bodyPr>
            <a:normAutofit lnSpcReduction="10000"/>
          </a:bodyPr>
          <a:lstStyle/>
          <a:p>
            <a:pPr marL="273050" lvl="0" indent="-273050">
              <a:lnSpc>
                <a:spcPct val="90000"/>
              </a:lnSpc>
              <a:spcAft>
                <a:spcPts val="0"/>
              </a:spcAft>
              <a:buClr>
                <a:schemeClr val="accent1"/>
              </a:buClr>
              <a:buSzPts val="1955"/>
              <a:buFont typeface="Noto Sans Symbols"/>
              <a:buChar char="⮚"/>
            </a:pPr>
            <a:r>
              <a:rPr lang="en-US" sz="2400" u="sng" dirty="0">
                <a:latin typeface="Georgia"/>
                <a:ea typeface="Georgia"/>
                <a:cs typeface="Georgia"/>
                <a:sym typeface="Georgia"/>
              </a:rPr>
              <a:t>5G Hardware</a:t>
            </a: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:</a:t>
            </a:r>
            <a:endParaRPr lang="en-US" sz="2400" dirty="0"/>
          </a:p>
          <a:p>
            <a:pPr marL="273050" lvl="0" indent="-273050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955"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Uses UWB (Ultra Wide Band) networks with higher BW at low energy levels</a:t>
            </a:r>
            <a:endParaRPr lang="en-US" sz="2400" dirty="0"/>
          </a:p>
          <a:p>
            <a:pPr marL="273050" lvl="0" indent="-273050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955"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BW is of 4000 Mbps, which is 400 times faster than today’s wireless networks</a:t>
            </a:r>
            <a:endParaRPr lang="en-US" sz="2400" dirty="0"/>
          </a:p>
          <a:p>
            <a:pPr marL="273050" lvl="0" indent="-273050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955"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Uses smart antenna</a:t>
            </a:r>
            <a:endParaRPr lang="en-US" sz="2400" dirty="0"/>
          </a:p>
          <a:p>
            <a:pPr marL="273050" lvl="0" indent="-273050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955"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Uses CDMA (Code Division Multiple Access)   </a:t>
            </a:r>
            <a:endParaRPr lang="en-US" sz="2400" dirty="0"/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25A92BD-57BD-470F-A91E-D06EFBB4B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2655" y="1968500"/>
            <a:ext cx="5166162" cy="3822699"/>
          </a:xfrm>
        </p:spPr>
        <p:txBody>
          <a:bodyPr>
            <a:normAutofit/>
          </a:bodyPr>
          <a:lstStyle/>
          <a:p>
            <a:pPr marL="273050" lvl="0" indent="-273050">
              <a:lnSpc>
                <a:spcPct val="90000"/>
              </a:lnSpc>
              <a:spcAft>
                <a:spcPts val="0"/>
              </a:spcAft>
              <a:buClr>
                <a:schemeClr val="accent1"/>
              </a:buClr>
              <a:buSzPts val="1955"/>
              <a:buFont typeface="Noto Sans Symbols"/>
              <a:buChar char="⮚"/>
            </a:pPr>
            <a:r>
              <a:rPr lang="en-US" sz="2400" u="sng" dirty="0">
                <a:latin typeface="Georgia"/>
                <a:ea typeface="Georgia"/>
                <a:cs typeface="Georgia"/>
                <a:sym typeface="Georgia"/>
              </a:rPr>
              <a:t>5G Software</a:t>
            </a: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:</a:t>
            </a:r>
            <a:endParaRPr lang="en-US" sz="2400" dirty="0"/>
          </a:p>
          <a:p>
            <a:pPr marL="273050" lvl="0" indent="-273050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955"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5G will be single unified standard of different wireless networks, including LAN technologies, LAN/WAN, WWWW- World Wide Wireless Web, unified IP &amp; seamless combination of broadband</a:t>
            </a:r>
            <a:endParaRPr lang="en-US" sz="2400" dirty="0"/>
          </a:p>
          <a:p>
            <a:pPr marL="273050" lvl="0" indent="-273050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955"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Software defined radio, encryption, flexibility, Anti-Virus </a:t>
            </a:r>
            <a:endParaRPr lang="en-US" sz="2400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C33D674-6CB6-42A7-A197-3F4ED97BE65B}"/>
              </a:ext>
            </a:extLst>
          </p:cNvPr>
          <p:cNvSpPr txBox="1"/>
          <p:nvPr/>
        </p:nvSpPr>
        <p:spPr>
          <a:xfrm>
            <a:off x="2115127" y="526473"/>
            <a:ext cx="7028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FFFF00"/>
                </a:solidFill>
                <a:latin typeface="Comic Sans MS" panose="030F0702030302020204" pitchFamily="66" charset="0"/>
                <a:ea typeface="Georgia"/>
                <a:cs typeface="Georgia"/>
                <a:sym typeface="Georgia"/>
              </a:rPr>
              <a:t>Hardware &amp; Software of 5G</a:t>
            </a:r>
            <a:endParaRPr lang="en-IN" sz="3600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9096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FB14295-44D6-42FD-AA82-954CB42E7A89}"/>
              </a:ext>
            </a:extLst>
          </p:cNvPr>
          <p:cNvSpPr txBox="1"/>
          <p:nvPr/>
        </p:nvSpPr>
        <p:spPr>
          <a:xfrm>
            <a:off x="877454" y="1764146"/>
            <a:ext cx="8950037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0" indent="-273050"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High resolution for crazy cell phone users</a:t>
            </a:r>
            <a:endParaRPr lang="en-US" sz="2800" dirty="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Bi-directional large BW</a:t>
            </a:r>
            <a:endParaRPr lang="en-US" sz="2800" dirty="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Less traffic</a:t>
            </a:r>
            <a:endParaRPr lang="en-US" sz="2800" dirty="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25 Mbps connectivity speed</a:t>
            </a:r>
            <a:endParaRPr lang="en-US" sz="2800" dirty="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Enhanced &amp; available connectivity just about the world</a:t>
            </a:r>
            <a:endParaRPr lang="en-US" sz="2800" dirty="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Uploading &amp; Downloading speed of 5G touching the peak (up to 1 Gbps)</a:t>
            </a:r>
            <a:endParaRPr lang="en-US" sz="2800" dirty="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Better &amp; fast solution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FEC95E3-04AA-4988-A046-3DC4A59B719E}"/>
              </a:ext>
            </a:extLst>
          </p:cNvPr>
          <p:cNvSpPr txBox="1"/>
          <p:nvPr/>
        </p:nvSpPr>
        <p:spPr>
          <a:xfrm>
            <a:off x="3597564" y="374073"/>
            <a:ext cx="435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B92EF04-4CA8-4FE9-92C0-AD5634F82228}"/>
              </a:ext>
            </a:extLst>
          </p:cNvPr>
          <p:cNvSpPr txBox="1"/>
          <p:nvPr/>
        </p:nvSpPr>
        <p:spPr>
          <a:xfrm>
            <a:off x="3597564" y="374073"/>
            <a:ext cx="4350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srgbClr val="FFFF00"/>
                </a:solidFill>
                <a:latin typeface="Comic Sans MS" panose="030F0702030302020204" pitchFamily="66" charset="0"/>
                <a:ea typeface="Georgia"/>
                <a:cs typeface="Georgia"/>
                <a:sym typeface="Georgia"/>
              </a:rPr>
              <a:t>Features of 5G</a:t>
            </a:r>
            <a:endParaRPr lang="en-IN" sz="4400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7017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F94715F-94FB-411A-A2B0-9670B917F6E4}"/>
              </a:ext>
            </a:extLst>
          </p:cNvPr>
          <p:cNvSpPr txBox="1"/>
          <p:nvPr/>
        </p:nvSpPr>
        <p:spPr>
          <a:xfrm>
            <a:off x="2041236" y="1985818"/>
            <a:ext cx="8109527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0" indent="-273050"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4000" dirty="0">
                <a:latin typeface="Georgia"/>
                <a:ea typeface="Georgia"/>
                <a:cs typeface="Georgia"/>
                <a:sym typeface="Georgia"/>
              </a:rPr>
              <a:t>Data BW of 1 Gbps or higher</a:t>
            </a:r>
            <a:endParaRPr lang="en-US" sz="4000" dirty="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4000" dirty="0">
                <a:latin typeface="Georgia"/>
                <a:ea typeface="Georgia"/>
                <a:cs typeface="Georgia"/>
                <a:sym typeface="Georgia"/>
              </a:rPr>
              <a:t>Dynamic information access</a:t>
            </a:r>
            <a:endParaRPr lang="en-US" sz="4000" dirty="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4000" dirty="0">
                <a:latin typeface="Georgia"/>
                <a:ea typeface="Georgia"/>
                <a:cs typeface="Georgia"/>
                <a:sym typeface="Georgia"/>
              </a:rPr>
              <a:t>Globally accessible</a:t>
            </a:r>
            <a:endParaRPr lang="en-US" sz="4000" dirty="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4000" dirty="0">
                <a:latin typeface="Georgia"/>
                <a:ea typeface="Georgia"/>
                <a:cs typeface="Georgia"/>
                <a:sym typeface="Georgia"/>
              </a:rPr>
              <a:t>Available at low cost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2E04FB7-DE9A-47E9-B1CB-C4193BEE6ADF}"/>
              </a:ext>
            </a:extLst>
          </p:cNvPr>
          <p:cNvSpPr txBox="1"/>
          <p:nvPr/>
        </p:nvSpPr>
        <p:spPr>
          <a:xfrm>
            <a:off x="3491345" y="572655"/>
            <a:ext cx="4211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FFFF00"/>
                </a:solidFill>
                <a:latin typeface="Comic Sans MS" panose="030F0702030302020204" pitchFamily="66" charset="0"/>
                <a:ea typeface="Georgia"/>
                <a:cs typeface="Georgia"/>
                <a:sym typeface="Georgia"/>
              </a:rPr>
              <a:t>Advantages of 5G</a:t>
            </a:r>
            <a:endParaRPr lang="en-IN" sz="3600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Google Shape;431;p26" descr="http://kompletelykustom.com/images/check-icon.png">
            <a:extLst>
              <a:ext uri="{FF2B5EF4-FFF2-40B4-BE49-F238E27FC236}">
                <a16:creationId xmlns="" xmlns:a16="http://schemas.microsoft.com/office/drawing/2014/main" id="{C07B52A7-150E-4059-BB97-9E7165C5F44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71998" y="203200"/>
            <a:ext cx="3038475" cy="3028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172814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E4C21D3-3531-4EC8-A86C-92A311D215A6}"/>
              </a:ext>
            </a:extLst>
          </p:cNvPr>
          <p:cNvSpPr txBox="1"/>
          <p:nvPr/>
        </p:nvSpPr>
        <p:spPr>
          <a:xfrm>
            <a:off x="665018" y="1533237"/>
            <a:ext cx="9827491" cy="4288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0" indent="-273050"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3200">
                <a:latin typeface="Georgia"/>
                <a:ea typeface="Georgia"/>
                <a:cs typeface="Georgia"/>
                <a:sym typeface="Georgia"/>
              </a:rPr>
              <a:t>3G- Operator Centric,</a:t>
            </a:r>
            <a:endParaRPr lang="en-US" sz="320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</a:pPr>
            <a:r>
              <a:rPr lang="en-US" sz="3200">
                <a:latin typeface="Georgia"/>
                <a:ea typeface="Georgia"/>
                <a:cs typeface="Georgia"/>
                <a:sym typeface="Georgia"/>
              </a:rPr>
              <a:t>   4G- Service Centric whereas</a:t>
            </a:r>
            <a:endParaRPr lang="en-US" sz="320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</a:pPr>
            <a:r>
              <a:rPr lang="en-US" sz="3200">
                <a:latin typeface="Georgia"/>
                <a:ea typeface="Georgia"/>
                <a:cs typeface="Georgia"/>
                <a:sym typeface="Georgia"/>
              </a:rPr>
              <a:t>   5G- User Centric</a:t>
            </a:r>
            <a:endParaRPr lang="en-US" sz="320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3200">
                <a:latin typeface="Georgia"/>
                <a:ea typeface="Georgia"/>
                <a:cs typeface="Georgia"/>
                <a:sym typeface="Georgia"/>
              </a:rPr>
              <a:t>We have proposed 5G wireless concept designed as an open platform on different layers</a:t>
            </a:r>
            <a:endParaRPr lang="en-US" sz="320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3200">
                <a:latin typeface="Georgia"/>
                <a:ea typeface="Georgia"/>
                <a:cs typeface="Georgia"/>
                <a:sym typeface="Georgia"/>
              </a:rPr>
              <a:t>The new coming 5G technology will be available in the market at affordable rates, high peak future &amp; much reliability than preceding technologies  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B1795FE-B2B0-4E2F-A5EF-2F26FA87C93C}"/>
              </a:ext>
            </a:extLst>
          </p:cNvPr>
          <p:cNvSpPr txBox="1"/>
          <p:nvPr/>
        </p:nvSpPr>
        <p:spPr>
          <a:xfrm>
            <a:off x="4599709" y="191002"/>
            <a:ext cx="4405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FFFF00"/>
                </a:solidFill>
                <a:latin typeface="Comic Sans MS" panose="030F0702030302020204" pitchFamily="66" charset="0"/>
                <a:ea typeface="Georgia"/>
                <a:cs typeface="Georgia"/>
                <a:sym typeface="Georgia"/>
              </a:rPr>
              <a:t>Conclusion</a:t>
            </a:r>
            <a:endParaRPr lang="en-IN" sz="4000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090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DEC8587-4A19-4210-9FA4-A38E6AA79C91}"/>
              </a:ext>
            </a:extLst>
          </p:cNvPr>
          <p:cNvSpPr txBox="1"/>
          <p:nvPr/>
        </p:nvSpPr>
        <p:spPr>
          <a:xfrm>
            <a:off x="969818" y="2041235"/>
            <a:ext cx="10861964" cy="367280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273050" lvl="0" indent="-273050"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3600" dirty="0">
                <a:latin typeface="Georgia"/>
                <a:ea typeface="Georgia"/>
                <a:cs typeface="Georgia"/>
                <a:sym typeface="Georgia"/>
              </a:rPr>
              <a:t>5G Wireless: 5</a:t>
            </a:r>
            <a:r>
              <a:rPr lang="en-US" sz="3600" baseline="30000" dirty="0">
                <a:latin typeface="Georgia"/>
                <a:ea typeface="Georgia"/>
                <a:cs typeface="Georgia"/>
                <a:sym typeface="Georgia"/>
              </a:rPr>
              <a:t>th</a:t>
            </a:r>
            <a:r>
              <a:rPr lang="en-US" sz="3600" dirty="0">
                <a:latin typeface="Georgia"/>
                <a:ea typeface="Georgia"/>
                <a:cs typeface="Georgia"/>
                <a:sym typeface="Georgia"/>
              </a:rPr>
              <a:t> generation wireless technology</a:t>
            </a:r>
            <a:endParaRPr lang="en-US" sz="3600" dirty="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3600" dirty="0">
                <a:latin typeface="Georgia"/>
                <a:ea typeface="Georgia"/>
                <a:cs typeface="Georgia"/>
                <a:sym typeface="Georgia"/>
              </a:rPr>
              <a:t>Can be called REAL wireless world</a:t>
            </a:r>
            <a:endParaRPr lang="en-US" sz="3600" dirty="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3600" dirty="0">
                <a:latin typeface="Georgia"/>
                <a:ea typeface="Georgia"/>
                <a:cs typeface="Georgia"/>
                <a:sym typeface="Georgia"/>
              </a:rPr>
              <a:t>Has incredible transmission speed</a:t>
            </a:r>
            <a:endParaRPr lang="en-US" sz="3600" dirty="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3600" dirty="0">
                <a:latin typeface="Georgia"/>
                <a:ea typeface="Georgia"/>
                <a:cs typeface="Georgia"/>
                <a:sym typeface="Georgia"/>
              </a:rPr>
              <a:t>Concept is only theory not</a:t>
            </a:r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3600" dirty="0">
                <a:latin typeface="Georgia"/>
                <a:ea typeface="Georgia"/>
                <a:cs typeface="Georgia"/>
                <a:sym typeface="Georgia"/>
              </a:rPr>
              <a:t>Complete wireless communication with almost no limitations real.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F70837F-6877-4BAE-912A-0C058BAB7303}"/>
              </a:ext>
            </a:extLst>
          </p:cNvPr>
          <p:cNvSpPr txBox="1"/>
          <p:nvPr/>
        </p:nvSpPr>
        <p:spPr>
          <a:xfrm>
            <a:off x="4590474" y="814707"/>
            <a:ext cx="4248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 Black" panose="020B0A04020102020204" pitchFamily="34" charset="0"/>
                <a:ea typeface="Georgia"/>
                <a:cs typeface="Georgia"/>
                <a:sym typeface="Georgia"/>
              </a:rPr>
              <a:t>What is 5G?</a:t>
            </a:r>
            <a:endParaRPr lang="en-IN" sz="2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Google Shape;357;p15">
            <a:extLst>
              <a:ext uri="{FF2B5EF4-FFF2-40B4-BE49-F238E27FC236}">
                <a16:creationId xmlns="" xmlns:a16="http://schemas.microsoft.com/office/drawing/2014/main" id="{40738F1F-6A32-44F3-889A-2A9F3D7C2FF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39200" y="34917"/>
            <a:ext cx="2952750" cy="208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44815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587D2D7-19F9-4D37-9D05-A3A01C597A2D}"/>
              </a:ext>
            </a:extLst>
          </p:cNvPr>
          <p:cNvSpPr txBox="1"/>
          <p:nvPr/>
        </p:nvSpPr>
        <p:spPr>
          <a:xfrm>
            <a:off x="3177310" y="334662"/>
            <a:ext cx="49876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00"/>
                </a:solidFill>
                <a:latin typeface="Bahnschrift SemiLight" panose="020B0502040204020203" pitchFamily="34" charset="0"/>
                <a:ea typeface="Georgia"/>
                <a:cs typeface="Georgia"/>
                <a:sym typeface="Georgia"/>
              </a:rPr>
              <a:t>What does it offer? </a:t>
            </a:r>
            <a:endParaRPr lang="en-IN" sz="4400" dirty="0">
              <a:solidFill>
                <a:srgbClr val="FFFF00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123C8D3-4469-42BC-872B-2CF54EA75909}"/>
              </a:ext>
            </a:extLst>
          </p:cNvPr>
          <p:cNvSpPr txBox="1"/>
          <p:nvPr/>
        </p:nvSpPr>
        <p:spPr>
          <a:xfrm>
            <a:off x="1477820" y="1588654"/>
            <a:ext cx="7850909" cy="4226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>Worldwide cellular phones</a:t>
            </a:r>
            <a:endParaRPr lang="en-US" sz="360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>Extraordinary data capabilities</a:t>
            </a:r>
            <a:endParaRPr lang="en-US" sz="360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>High connectivity</a:t>
            </a:r>
            <a:endParaRPr lang="en-US" sz="360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>More power &amp; features in hand held phones</a:t>
            </a:r>
            <a:endParaRPr lang="en-US" sz="360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>Large phone memory, more dialing speed, more clarity in audio &amp; video </a:t>
            </a:r>
            <a:endParaRPr lang="en-US" sz="3600" dirty="0"/>
          </a:p>
        </p:txBody>
      </p:sp>
      <p:pic>
        <p:nvPicPr>
          <p:cNvPr id="6" name="Google Shape;329;p11" descr="http://www.clipartkid.com/images/283/36-question-mark-icon-png-free-cliparts-that-you-can-download-to-you-w0zgbv-clipart.png">
            <a:extLst>
              <a:ext uri="{FF2B5EF4-FFF2-40B4-BE49-F238E27FC236}">
                <a16:creationId xmlns="" xmlns:a16="http://schemas.microsoft.com/office/drawing/2014/main" id="{62E571F0-AB11-4701-83AA-9FDAE67A96E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16311" y="0"/>
            <a:ext cx="3995738" cy="39957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554248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6546EF9-4052-422B-9DA2-31A202423932}"/>
              </a:ext>
            </a:extLst>
          </p:cNvPr>
          <p:cNvSpPr txBox="1"/>
          <p:nvPr/>
        </p:nvSpPr>
        <p:spPr>
          <a:xfrm>
            <a:off x="914401" y="1616363"/>
            <a:ext cx="10594108" cy="3860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0" indent="-273050"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3200" dirty="0">
                <a:latin typeface="Georgia"/>
                <a:ea typeface="Georgia"/>
                <a:cs typeface="Georgia"/>
                <a:sym typeface="Georgia"/>
              </a:rPr>
              <a:t>Developed in 1980s &amp; completed in </a:t>
            </a:r>
            <a:endParaRPr lang="en-US" sz="3200" dirty="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</a:pPr>
            <a:r>
              <a:rPr lang="en-US" sz="3200" dirty="0">
                <a:latin typeface="Georgia"/>
                <a:ea typeface="Georgia"/>
                <a:cs typeface="Georgia"/>
                <a:sym typeface="Georgia"/>
              </a:rPr>
              <a:t>   early 1990s</a:t>
            </a:r>
            <a:endParaRPr lang="en-US" sz="3200" dirty="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3200" dirty="0">
                <a:latin typeface="Georgia"/>
                <a:ea typeface="Georgia"/>
                <a:cs typeface="Georgia"/>
                <a:sym typeface="Georgia"/>
              </a:rPr>
              <a:t>Based on analog system</a:t>
            </a:r>
            <a:endParaRPr lang="en-US" sz="3200" dirty="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3200" dirty="0">
                <a:latin typeface="Georgia"/>
                <a:ea typeface="Georgia"/>
                <a:cs typeface="Georgia"/>
                <a:sym typeface="Georgia"/>
              </a:rPr>
              <a:t>Speed up to 2.4 kbps</a:t>
            </a:r>
            <a:endParaRPr lang="en-US" sz="3200" dirty="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3200" dirty="0">
                <a:latin typeface="Georgia"/>
                <a:ea typeface="Georgia"/>
                <a:cs typeface="Georgia"/>
                <a:sym typeface="Georgia"/>
              </a:rPr>
              <a:t>AMPS (Advance Mobile Phone System) was launched by the US &amp; it was the 1G mobile system</a:t>
            </a:r>
            <a:endParaRPr lang="en-US" sz="3200" dirty="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3200" dirty="0">
                <a:latin typeface="Georgia"/>
                <a:ea typeface="Georgia"/>
                <a:cs typeface="Georgia"/>
                <a:sym typeface="Georgia"/>
              </a:rPr>
              <a:t>Allows user to make voice calls in 1 country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D98E68C-9A48-4706-9AF5-73D3D29407AA}"/>
              </a:ext>
            </a:extLst>
          </p:cNvPr>
          <p:cNvSpPr txBox="1"/>
          <p:nvPr/>
        </p:nvSpPr>
        <p:spPr>
          <a:xfrm>
            <a:off x="5107709" y="221673"/>
            <a:ext cx="28540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srgbClr val="FFFF00"/>
                </a:solidFill>
                <a:latin typeface="Comic Sans MS" panose="030F0702030302020204" pitchFamily="66" charset="0"/>
              </a:rPr>
              <a:t>1G</a:t>
            </a:r>
          </a:p>
        </p:txBody>
      </p:sp>
      <p:pic>
        <p:nvPicPr>
          <p:cNvPr id="4" name="Google Shape;342;p13">
            <a:extLst>
              <a:ext uri="{FF2B5EF4-FFF2-40B4-BE49-F238E27FC236}">
                <a16:creationId xmlns="" xmlns:a16="http://schemas.microsoft.com/office/drawing/2014/main" id="{75585CDA-202E-4404-9650-E5DA6B513D4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07462" y="874712"/>
            <a:ext cx="1687512" cy="2449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91230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9D8244D-2AB7-4A29-A6A3-5994DFBADDA3}"/>
              </a:ext>
            </a:extLst>
          </p:cNvPr>
          <p:cNvSpPr txBox="1"/>
          <p:nvPr/>
        </p:nvSpPr>
        <p:spPr>
          <a:xfrm>
            <a:off x="840508" y="1681018"/>
            <a:ext cx="9522691" cy="4529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145732">
              <a:lnSpc>
                <a:spcPct val="90000"/>
              </a:lnSpc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3200" dirty="0">
                <a:latin typeface="Georgia"/>
                <a:ea typeface="Georgia"/>
                <a:cs typeface="Georgia"/>
                <a:sym typeface="Georgia"/>
              </a:rPr>
              <a:t>Developed in late 1980s &amp; completed in</a:t>
            </a:r>
            <a:endParaRPr lang="en-US" sz="3200" dirty="0"/>
          </a:p>
          <a:p>
            <a:pPr lvl="0">
              <a:lnSpc>
                <a:spcPct val="90000"/>
              </a:lnSpc>
              <a:spcBef>
                <a:spcPts val="540"/>
              </a:spcBef>
              <a:buClr>
                <a:schemeClr val="accent1"/>
              </a:buClr>
              <a:buSzPts val="2295"/>
            </a:pPr>
            <a:r>
              <a:rPr lang="en-US" sz="3200" dirty="0">
                <a:latin typeface="Georgia"/>
                <a:ea typeface="Georgia"/>
                <a:cs typeface="Georgia"/>
                <a:sym typeface="Georgia"/>
              </a:rPr>
              <a:t>   late 1990s</a:t>
            </a:r>
            <a:endParaRPr lang="en-US" sz="3200" dirty="0"/>
          </a:p>
          <a:p>
            <a:pPr lvl="0" indent="-145732">
              <a:lnSpc>
                <a:spcPct val="90000"/>
              </a:lnSpc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3200" dirty="0">
                <a:latin typeface="Georgia"/>
                <a:ea typeface="Georgia"/>
                <a:cs typeface="Georgia"/>
                <a:sym typeface="Georgia"/>
              </a:rPr>
              <a:t>Based on digital system</a:t>
            </a:r>
            <a:endParaRPr lang="en-US" sz="3200" dirty="0"/>
          </a:p>
          <a:p>
            <a:pPr lvl="0" indent="-145732">
              <a:lnSpc>
                <a:spcPct val="90000"/>
              </a:lnSpc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3200" dirty="0">
                <a:latin typeface="Georgia"/>
                <a:ea typeface="Georgia"/>
                <a:cs typeface="Georgia"/>
                <a:sym typeface="Georgia"/>
              </a:rPr>
              <a:t>Speed up to 64 kbps</a:t>
            </a:r>
            <a:endParaRPr lang="en-US" sz="3200" dirty="0"/>
          </a:p>
          <a:p>
            <a:pPr lvl="0" indent="-145732">
              <a:lnSpc>
                <a:spcPct val="90000"/>
              </a:lnSpc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3200" dirty="0">
                <a:latin typeface="Georgia"/>
                <a:ea typeface="Georgia"/>
                <a:cs typeface="Georgia"/>
                <a:sym typeface="Georgia"/>
              </a:rPr>
              <a:t>Services such are digital voice &amp; SMS with more clarity</a:t>
            </a:r>
            <a:endParaRPr lang="en-US" sz="3200" dirty="0"/>
          </a:p>
          <a:p>
            <a:pPr lvl="0" indent="-145732">
              <a:lnSpc>
                <a:spcPct val="90000"/>
              </a:lnSpc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3200" dirty="0">
                <a:latin typeface="Georgia"/>
                <a:ea typeface="Georgia"/>
                <a:cs typeface="Georgia"/>
                <a:sym typeface="Georgia"/>
              </a:rPr>
              <a:t>Semi global facility</a:t>
            </a:r>
            <a:endParaRPr lang="en-US" sz="3200" dirty="0"/>
          </a:p>
          <a:p>
            <a:pPr lvl="0" indent="-145732">
              <a:lnSpc>
                <a:spcPct val="90000"/>
              </a:lnSpc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3200" dirty="0">
                <a:latin typeface="Georgia"/>
                <a:ea typeface="Georgia"/>
                <a:cs typeface="Georgia"/>
                <a:sym typeface="Georgia"/>
              </a:rPr>
              <a:t>2G are the handsets we are using today, with 2.5G</a:t>
            </a:r>
            <a:endParaRPr lang="en-US" sz="3200" dirty="0"/>
          </a:p>
          <a:p>
            <a:pPr lvl="0">
              <a:lnSpc>
                <a:spcPct val="90000"/>
              </a:lnSpc>
              <a:spcBef>
                <a:spcPts val="540"/>
              </a:spcBef>
              <a:buClr>
                <a:schemeClr val="accent1"/>
              </a:buClr>
              <a:buSzPts val="2295"/>
            </a:pPr>
            <a:r>
              <a:rPr lang="en-US" sz="3200" dirty="0">
                <a:latin typeface="Georgia"/>
                <a:ea typeface="Georgia"/>
                <a:cs typeface="Georgia"/>
                <a:sym typeface="Georgia"/>
              </a:rPr>
              <a:t>   having more capabilities 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CBE6441-6C2C-4276-8D9A-5D833742BA4F}"/>
              </a:ext>
            </a:extLst>
          </p:cNvPr>
          <p:cNvSpPr txBox="1"/>
          <p:nvPr/>
        </p:nvSpPr>
        <p:spPr>
          <a:xfrm>
            <a:off x="4969163" y="231525"/>
            <a:ext cx="4461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FFFF00"/>
                </a:solidFill>
                <a:latin typeface="Comic Sans MS" panose="030F0702030302020204" pitchFamily="66" charset="0"/>
              </a:rPr>
              <a:t>2G</a:t>
            </a:r>
          </a:p>
        </p:txBody>
      </p:sp>
      <p:pic>
        <p:nvPicPr>
          <p:cNvPr id="4" name="Google Shape;349;p14">
            <a:extLst>
              <a:ext uri="{FF2B5EF4-FFF2-40B4-BE49-F238E27FC236}">
                <a16:creationId xmlns="" xmlns:a16="http://schemas.microsoft.com/office/drawing/2014/main" id="{EF525C3D-0A56-42C6-BC23-B58B82393B1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0327" y="416502"/>
            <a:ext cx="1497012" cy="31670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56414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C4D326A-CC0B-4C68-83C5-FDFFD0224B52}"/>
              </a:ext>
            </a:extLst>
          </p:cNvPr>
          <p:cNvSpPr/>
          <p:nvPr/>
        </p:nvSpPr>
        <p:spPr>
          <a:xfrm>
            <a:off x="1667163" y="1846728"/>
            <a:ext cx="8857673" cy="3860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lvl="0" indent="-273050"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Developed between late 1990s &amp; early 2000s until present day</a:t>
            </a:r>
            <a:endParaRPr lang="en-US" sz="2800" dirty="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Transmission speed from 125 kbps to 2 Mbps</a:t>
            </a:r>
            <a:endParaRPr lang="en-US" sz="2800" dirty="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Superior voice quality </a:t>
            </a:r>
            <a:endParaRPr lang="en-US" sz="2800" dirty="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Good clarity in video conference</a:t>
            </a:r>
            <a:endParaRPr lang="en-US" sz="2800" dirty="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E-mail, PDA, information surfing,  on-line  shopping/ banking, games, etc.</a:t>
            </a:r>
            <a:endParaRPr lang="en-US" sz="2800" dirty="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Global roaming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390CD6E-D40F-4C00-9863-701DCEC50B2E}"/>
              </a:ext>
            </a:extLst>
          </p:cNvPr>
          <p:cNvSpPr txBox="1"/>
          <p:nvPr/>
        </p:nvSpPr>
        <p:spPr>
          <a:xfrm>
            <a:off x="5301673" y="508000"/>
            <a:ext cx="362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rgbClr val="FFFF00"/>
                </a:solidFill>
                <a:latin typeface="Comic Sans MS" panose="030F0702030302020204" pitchFamily="66" charset="0"/>
              </a:rPr>
              <a:t>3G</a:t>
            </a:r>
          </a:p>
        </p:txBody>
      </p:sp>
      <p:pic>
        <p:nvPicPr>
          <p:cNvPr id="4" name="Google Shape;356;p15">
            <a:extLst>
              <a:ext uri="{FF2B5EF4-FFF2-40B4-BE49-F238E27FC236}">
                <a16:creationId xmlns="" xmlns:a16="http://schemas.microsoft.com/office/drawing/2014/main" id="{D2264DCA-C02F-4C1E-994E-AE8C237200C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93287" y="3503323"/>
            <a:ext cx="1795462" cy="2808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94181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82982AD-6E6E-40D2-9243-DCDE1DED24FE}"/>
              </a:ext>
            </a:extLst>
          </p:cNvPr>
          <p:cNvSpPr txBox="1"/>
          <p:nvPr/>
        </p:nvSpPr>
        <p:spPr>
          <a:xfrm>
            <a:off x="1505527" y="1450109"/>
            <a:ext cx="8746837" cy="4106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0" indent="-273050"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Developed in 2010</a:t>
            </a:r>
            <a:endParaRPr lang="en-US" sz="400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Faster &amp; more reliable</a:t>
            </a:r>
            <a:endParaRPr lang="en-US" sz="400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Speed up to 100 Mbps</a:t>
            </a:r>
            <a:endParaRPr lang="en-US" sz="400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High performance</a:t>
            </a:r>
            <a:endParaRPr lang="en-US" sz="400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Easy roaming</a:t>
            </a:r>
            <a:endParaRPr lang="en-US" sz="400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Low cost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1E7832D-0460-4D41-932C-92D19A0C9F0A}"/>
              </a:ext>
            </a:extLst>
          </p:cNvPr>
          <p:cNvSpPr txBox="1"/>
          <p:nvPr/>
        </p:nvSpPr>
        <p:spPr>
          <a:xfrm>
            <a:off x="4904509" y="378309"/>
            <a:ext cx="3509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rgbClr val="FFFF00"/>
                </a:solidFill>
                <a:latin typeface="Comic Sans MS" panose="030F0702030302020204" pitchFamily="66" charset="0"/>
              </a:rPr>
              <a:t>4G</a:t>
            </a:r>
          </a:p>
        </p:txBody>
      </p:sp>
      <p:pic>
        <p:nvPicPr>
          <p:cNvPr id="5" name="Google Shape;364;p16">
            <a:extLst>
              <a:ext uri="{FF2B5EF4-FFF2-40B4-BE49-F238E27FC236}">
                <a16:creationId xmlns="" xmlns:a16="http://schemas.microsoft.com/office/drawing/2014/main" id="{EAF77995-1C45-43E5-B200-D66B9FFAB7E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92290" y="287193"/>
            <a:ext cx="1930400" cy="331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65;p16">
            <a:extLst>
              <a:ext uri="{FF2B5EF4-FFF2-40B4-BE49-F238E27FC236}">
                <a16:creationId xmlns="" xmlns:a16="http://schemas.microsoft.com/office/drawing/2014/main" id="{6A44276A-6594-463B-A148-A046879AE37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9648" y="3873593"/>
            <a:ext cx="3400425" cy="2638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79413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1A8E943-AB30-47F4-879C-75EC32D27DAA}"/>
              </a:ext>
            </a:extLst>
          </p:cNvPr>
          <p:cNvSpPr/>
          <p:nvPr/>
        </p:nvSpPr>
        <p:spPr>
          <a:xfrm>
            <a:off x="914400" y="1656979"/>
            <a:ext cx="6096000" cy="42883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3050" lvl="0" indent="-273050"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3200" dirty="0">
                <a:latin typeface="Georgia"/>
                <a:ea typeface="Georgia"/>
                <a:cs typeface="Georgia"/>
                <a:sym typeface="Georgia"/>
              </a:rPr>
              <a:t>Next major phase of mobile        telecommunication &amp; wireless                       system</a:t>
            </a:r>
            <a:endParaRPr lang="en-US" sz="3200" dirty="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3200" dirty="0">
                <a:latin typeface="Georgia"/>
                <a:ea typeface="Georgia"/>
                <a:cs typeface="Georgia"/>
                <a:sym typeface="Georgia"/>
              </a:rPr>
              <a:t>10 times more capacity than                         others</a:t>
            </a:r>
            <a:endParaRPr lang="en-US" sz="3200" dirty="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3200" dirty="0">
                <a:latin typeface="Georgia"/>
                <a:ea typeface="Georgia"/>
                <a:cs typeface="Georgia"/>
                <a:sym typeface="Georgia"/>
              </a:rPr>
              <a:t>Expected speed up to 1 Gbps</a:t>
            </a:r>
            <a:endParaRPr lang="en-US" sz="3200" dirty="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3200" dirty="0">
                <a:latin typeface="Georgia"/>
                <a:ea typeface="Georgia"/>
                <a:cs typeface="Georgia"/>
                <a:sym typeface="Georgia"/>
              </a:rPr>
              <a:t>More faster &amp; reliable than 4G</a:t>
            </a:r>
            <a:endParaRPr lang="en-US" sz="3200" dirty="0"/>
          </a:p>
          <a:p>
            <a:pPr marL="273050" lvl="0" indent="-273050">
              <a:spcBef>
                <a:spcPts val="540"/>
              </a:spcBef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3200" dirty="0">
                <a:latin typeface="Georgia"/>
                <a:ea typeface="Georgia"/>
                <a:cs typeface="Georgia"/>
                <a:sym typeface="Georgia"/>
              </a:rPr>
              <a:t>Lower cost than previous </a:t>
            </a:r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9AC8E22-156D-4361-9550-F3C58AC03A50}"/>
              </a:ext>
            </a:extLst>
          </p:cNvPr>
          <p:cNvSpPr txBox="1"/>
          <p:nvPr/>
        </p:nvSpPr>
        <p:spPr>
          <a:xfrm>
            <a:off x="5126182" y="339238"/>
            <a:ext cx="3278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FFFF00"/>
                </a:solidFill>
                <a:latin typeface="Comic Sans MS" panose="030F0702030302020204" pitchFamily="66" charset="0"/>
              </a:rPr>
              <a:t>5G</a:t>
            </a:r>
          </a:p>
        </p:txBody>
      </p:sp>
      <p:pic>
        <p:nvPicPr>
          <p:cNvPr id="4" name="Google Shape;372;p17">
            <a:extLst>
              <a:ext uri="{FF2B5EF4-FFF2-40B4-BE49-F238E27FC236}">
                <a16:creationId xmlns="" xmlns:a16="http://schemas.microsoft.com/office/drawing/2014/main" id="{349A113B-2C1C-49BA-9957-DA21D13B478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37825" y="1263794"/>
            <a:ext cx="2532062" cy="455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73019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79;p18">
            <a:extLst>
              <a:ext uri="{FF2B5EF4-FFF2-40B4-BE49-F238E27FC236}">
                <a16:creationId xmlns="" xmlns:a16="http://schemas.microsoft.com/office/drawing/2014/main" id="{90627DE9-62CC-424A-89F5-A0B4C7A8071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189039"/>
            <a:ext cx="11998036" cy="566896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935D8BC-7C3E-4748-88D4-64FF9D857150}"/>
              </a:ext>
            </a:extLst>
          </p:cNvPr>
          <p:cNvSpPr txBox="1"/>
          <p:nvPr/>
        </p:nvSpPr>
        <p:spPr>
          <a:xfrm>
            <a:off x="3542145" y="147782"/>
            <a:ext cx="5107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Comic Sans MS" panose="030F0702030302020204" pitchFamily="66" charset="0"/>
                <a:ea typeface="Georgia"/>
                <a:cs typeface="Georgia"/>
                <a:sym typeface="Georgia"/>
              </a:rPr>
              <a:t>COMPARISON  OF  1G TO 5G  TECHNOLOGIES</a:t>
            </a:r>
            <a:endParaRPr lang="en-IN" sz="2800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6244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747</Words>
  <PresentationFormat>Custom</PresentationFormat>
  <Paragraphs>103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Celestial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ADMIN</cp:lastModifiedBy>
  <cp:revision>2</cp:revision>
  <dcterms:modified xsi:type="dcterms:W3CDTF">2023-09-03T13:12:30Z</dcterms:modified>
</cp:coreProperties>
</file>