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2" r:id="rId4"/>
    <p:sldId id="261" r:id="rId5"/>
    <p:sldId id="263" r:id="rId6"/>
    <p:sldId id="278" r:id="rId7"/>
    <p:sldId id="279" r:id="rId8"/>
    <p:sldId id="264" r:id="rId9"/>
    <p:sldId id="273" r:id="rId10"/>
    <p:sldId id="276" r:id="rId11"/>
    <p:sldId id="267" r:id="rId12"/>
    <p:sldId id="266" r:id="rId13"/>
    <p:sldId id="268" r:id="rId14"/>
    <p:sldId id="269" r:id="rId15"/>
    <p:sldId id="270" r:id="rId16"/>
    <p:sldId id="277" r:id="rId17"/>
    <p:sldId id="280" r:id="rId18"/>
    <p:sldId id="281" r:id="rId19"/>
    <p:sldId id="282" r:id="rId20"/>
    <p:sldId id="283" r:id="rId21"/>
    <p:sldId id="271" r:id="rId22"/>
    <p:sldId id="272" r:id="rId23"/>
    <p:sldId id="260" r:id="rId2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44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27" name="PlaceHolder 2"/>
          <p:cNvSpPr>
            <a:spLocks noGrp="1"/>
          </p:cNvSpPr>
          <p:nvPr>
            <p:ph type="body"/>
          </p:nvPr>
        </p:nvSpPr>
        <p:spPr>
          <a:xfrm>
            <a:off x="502920" y="176832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8" name="PlaceHolder 3"/>
          <p:cNvSpPr>
            <a:spLocks noGrp="1"/>
          </p:cNvSpPr>
          <p:nvPr>
            <p:ph type="body"/>
          </p:nvPr>
        </p:nvSpPr>
        <p:spPr>
          <a:xfrm>
            <a:off x="502920" y="437400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30"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1"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2" name="PlaceHolder 4"/>
          <p:cNvSpPr>
            <a:spLocks noGrp="1"/>
          </p:cNvSpPr>
          <p:nvPr>
            <p:ph type="body"/>
          </p:nvPr>
        </p:nvSpPr>
        <p:spPr>
          <a:xfrm>
            <a:off x="5029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3" name="PlaceHolder 5"/>
          <p:cNvSpPr>
            <a:spLocks noGrp="1"/>
          </p:cNvSpPr>
          <p:nvPr>
            <p:ph type="body"/>
          </p:nvPr>
        </p:nvSpPr>
        <p:spPr>
          <a:xfrm>
            <a:off x="51505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35" name="PlaceHolder 2"/>
          <p:cNvSpPr>
            <a:spLocks noGrp="1"/>
          </p:cNvSpPr>
          <p:nvPr>
            <p:ph type="body"/>
          </p:nvPr>
        </p:nvSpPr>
        <p:spPr>
          <a:xfrm>
            <a:off x="50292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6" name="PlaceHolder 3"/>
          <p:cNvSpPr>
            <a:spLocks noGrp="1"/>
          </p:cNvSpPr>
          <p:nvPr>
            <p:ph type="body"/>
          </p:nvPr>
        </p:nvSpPr>
        <p:spPr>
          <a:xfrm>
            <a:off x="356940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7" name="PlaceHolder 4"/>
          <p:cNvSpPr>
            <a:spLocks noGrp="1"/>
          </p:cNvSpPr>
          <p:nvPr>
            <p:ph type="body"/>
          </p:nvPr>
        </p:nvSpPr>
        <p:spPr>
          <a:xfrm>
            <a:off x="663552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8" name="PlaceHolder 5"/>
          <p:cNvSpPr>
            <a:spLocks noGrp="1"/>
          </p:cNvSpPr>
          <p:nvPr>
            <p:ph type="body"/>
          </p:nvPr>
        </p:nvSpPr>
        <p:spPr>
          <a:xfrm>
            <a:off x="50292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9" name="PlaceHolder 6"/>
          <p:cNvSpPr>
            <a:spLocks noGrp="1"/>
          </p:cNvSpPr>
          <p:nvPr>
            <p:ph type="body"/>
          </p:nvPr>
        </p:nvSpPr>
        <p:spPr>
          <a:xfrm>
            <a:off x="356940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40" name="PlaceHolder 7"/>
          <p:cNvSpPr>
            <a:spLocks noGrp="1"/>
          </p:cNvSpPr>
          <p:nvPr>
            <p:ph type="body"/>
          </p:nvPr>
        </p:nvSpPr>
        <p:spPr>
          <a:xfrm>
            <a:off x="663552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6" name="PlaceHolder 2"/>
          <p:cNvSpPr>
            <a:spLocks noGrp="1"/>
          </p:cNvSpPr>
          <p:nvPr>
            <p:ph type="subTitle"/>
          </p:nvPr>
        </p:nvSpPr>
        <p:spPr>
          <a:xfrm>
            <a:off x="502920" y="1768320"/>
            <a:ext cx="9069480" cy="4988160"/>
          </a:xfrm>
          <a:prstGeom prst="rect">
            <a:avLst/>
          </a:prstGeom>
        </p:spPr>
        <p:txBody>
          <a:bodyPr lIns="0" tIns="0" rIns="0" bIns="0" anchor="ctr"/>
          <a:lstStyle/>
          <a:p>
            <a:pPr marL="342720" indent="-342720" algn="ctr"/>
            <a:endParaRPr lang="en-IN"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8" name="PlaceHolder 2"/>
          <p:cNvSpPr>
            <a:spLocks noGrp="1"/>
          </p:cNvSpPr>
          <p:nvPr>
            <p:ph type="body"/>
          </p:nvPr>
        </p:nvSpPr>
        <p:spPr>
          <a:xfrm>
            <a:off x="502920" y="1768320"/>
            <a:ext cx="906948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0" name="PlaceHolder 2"/>
          <p:cNvSpPr>
            <a:spLocks noGrp="1"/>
          </p:cNvSpPr>
          <p:nvPr>
            <p:ph type="body"/>
          </p:nvPr>
        </p:nvSpPr>
        <p:spPr>
          <a:xfrm>
            <a:off x="5029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1" name="PlaceHolder 3"/>
          <p:cNvSpPr>
            <a:spLocks noGrp="1"/>
          </p:cNvSpPr>
          <p:nvPr>
            <p:ph type="body"/>
          </p:nvPr>
        </p:nvSpPr>
        <p:spPr>
          <a:xfrm>
            <a:off x="51505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320"/>
            <a:ext cx="9069480" cy="5843520"/>
          </a:xfrm>
          <a:prstGeom prst="rect">
            <a:avLst/>
          </a:prstGeom>
        </p:spPr>
        <p:txBody>
          <a:bodyPr lIns="0" tIns="0" rIns="0" bIns="0" anchor="ctr"/>
          <a:lstStyle/>
          <a:p>
            <a:pPr marL="342720" indent="-342720"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5"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6" name="PlaceHolder 3"/>
          <p:cNvSpPr>
            <a:spLocks noGrp="1"/>
          </p:cNvSpPr>
          <p:nvPr>
            <p:ph type="body"/>
          </p:nvPr>
        </p:nvSpPr>
        <p:spPr>
          <a:xfrm>
            <a:off x="51505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7" name="PlaceHolder 4"/>
          <p:cNvSpPr>
            <a:spLocks noGrp="1"/>
          </p:cNvSpPr>
          <p:nvPr>
            <p:ph type="body"/>
          </p:nvPr>
        </p:nvSpPr>
        <p:spPr>
          <a:xfrm>
            <a:off x="5029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9" name="PlaceHolder 2"/>
          <p:cNvSpPr>
            <a:spLocks noGrp="1"/>
          </p:cNvSpPr>
          <p:nvPr>
            <p:ph type="body"/>
          </p:nvPr>
        </p:nvSpPr>
        <p:spPr>
          <a:xfrm>
            <a:off x="5029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0"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1" name="PlaceHolder 4"/>
          <p:cNvSpPr>
            <a:spLocks noGrp="1"/>
          </p:cNvSpPr>
          <p:nvPr>
            <p:ph type="body"/>
          </p:nvPr>
        </p:nvSpPr>
        <p:spPr>
          <a:xfrm>
            <a:off x="51505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23"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4"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5" name="PlaceHolder 4"/>
          <p:cNvSpPr>
            <a:spLocks noGrp="1"/>
          </p:cNvSpPr>
          <p:nvPr>
            <p:ph type="body"/>
          </p:nvPr>
        </p:nvSpPr>
        <p:spPr>
          <a:xfrm>
            <a:off x="502920" y="437400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r>
              <a:rPr lang="en-IN" sz="4400" b="0" strike="noStrike" spc="-1">
                <a:solidFill>
                  <a:srgbClr val="000000"/>
                </a:solidFill>
                <a:latin typeface="Arial"/>
              </a:rPr>
              <a:t>Click to edit the title text format</a:t>
            </a:r>
          </a:p>
        </p:txBody>
      </p:sp>
      <p:sp>
        <p:nvSpPr>
          <p:cNvPr id="6" name="PlaceHolder 2"/>
          <p:cNvSpPr>
            <a:spLocks noGrp="1"/>
          </p:cNvSpPr>
          <p:nvPr>
            <p:ph type="body"/>
          </p:nvPr>
        </p:nvSpPr>
        <p:spPr>
          <a:xfrm>
            <a:off x="502920" y="1768320"/>
            <a:ext cx="9069480" cy="4988160"/>
          </a:xfrm>
          <a:prstGeom prst="rect">
            <a:avLst/>
          </a:prstGeom>
        </p:spPr>
        <p:txBody>
          <a:bodyPr lIns="0" tIns="28080" rIns="0" bIns="0">
            <a:normAutofit/>
          </a:bodyPr>
          <a:lstStyle/>
          <a:p>
            <a:pPr marL="342720" indent="-342720">
              <a:spcAft>
                <a:spcPts val="1412"/>
              </a:spcAft>
            </a:pPr>
            <a:r>
              <a:rPr lang="en-IN" sz="3200" b="0" strike="noStrike" spc="-1">
                <a:solidFill>
                  <a:srgbClr val="000000"/>
                </a:solidFill>
                <a:latin typeface="Arial"/>
              </a:rPr>
              <a:t>Click to edit the outline text format</a:t>
            </a:r>
          </a:p>
          <a:p>
            <a:pPr marL="342720" lvl="1" indent="-342720">
              <a:spcAft>
                <a:spcPts val="1412"/>
              </a:spcAft>
              <a:buClr>
                <a:srgbClr val="000000"/>
              </a:buClr>
              <a:buFont typeface="Times New Roman"/>
              <a:buChar char="–"/>
            </a:pPr>
            <a:r>
              <a:rPr lang="en-IN" sz="3200" b="0" strike="noStrike" spc="-1">
                <a:solidFill>
                  <a:srgbClr val="000000"/>
                </a:solidFill>
                <a:latin typeface="Arial"/>
              </a:rPr>
              <a:t>Second Outline Level</a:t>
            </a:r>
          </a:p>
          <a:p>
            <a:pPr marL="342720" lvl="2" indent="-342720">
              <a:spcAft>
                <a:spcPts val="1412"/>
              </a:spcAft>
              <a:buClr>
                <a:srgbClr val="000000"/>
              </a:buClr>
              <a:buFont typeface="Times New Roman"/>
              <a:buChar char="•"/>
            </a:pPr>
            <a:r>
              <a:rPr lang="en-IN" sz="3200" b="0" strike="noStrike" spc="-1">
                <a:solidFill>
                  <a:srgbClr val="000000"/>
                </a:solidFill>
                <a:latin typeface="Arial"/>
              </a:rPr>
              <a:t>Third Outline Level</a:t>
            </a:r>
          </a:p>
          <a:p>
            <a:pPr marL="342720" lvl="3" indent="-342720">
              <a:spcAft>
                <a:spcPts val="1412"/>
              </a:spcAft>
              <a:buClr>
                <a:srgbClr val="000000"/>
              </a:buClr>
              <a:buFont typeface="Times New Roman"/>
              <a:buChar char="–"/>
            </a:pPr>
            <a:r>
              <a:rPr lang="en-IN" sz="3200" b="0" strike="noStrike" spc="-1">
                <a:solidFill>
                  <a:srgbClr val="000000"/>
                </a:solidFill>
                <a:latin typeface="Arial"/>
              </a:rPr>
              <a:t>Fourth Outline Level</a:t>
            </a:r>
          </a:p>
          <a:p>
            <a:pPr marL="342720" lvl="4" indent="-342720">
              <a:spcAft>
                <a:spcPts val="1412"/>
              </a:spcAft>
              <a:buClr>
                <a:srgbClr val="000000"/>
              </a:buClr>
              <a:buFont typeface="Times New Roman"/>
              <a:buChar char="»"/>
            </a:pPr>
            <a:r>
              <a:rPr lang="en-IN" sz="3200" b="0" strike="noStrike" spc="-1">
                <a:solidFill>
                  <a:srgbClr val="000000"/>
                </a:solidFill>
                <a:latin typeface="Arial"/>
              </a:rPr>
              <a:t>Fifth Outline Level</a:t>
            </a:r>
          </a:p>
          <a:p>
            <a:pPr marL="342720" lvl="5" indent="-342720">
              <a:spcAft>
                <a:spcPts val="1412"/>
              </a:spcAft>
              <a:buClr>
                <a:srgbClr val="000000"/>
              </a:buClr>
              <a:buFont typeface="Times New Roman"/>
              <a:buChar char="»"/>
            </a:pPr>
            <a:r>
              <a:rPr lang="en-IN" sz="3200" b="0" strike="noStrike" spc="-1">
                <a:solidFill>
                  <a:srgbClr val="000000"/>
                </a:solidFill>
                <a:latin typeface="Arial"/>
              </a:rPr>
              <a:t>Sixth Outline Level</a:t>
            </a:r>
          </a:p>
          <a:p>
            <a:pPr marL="342720" lvl="6" indent="-342720">
              <a:spcAft>
                <a:spcPts val="1412"/>
              </a:spcAft>
              <a:buClr>
                <a:srgbClr val="000000"/>
              </a:buClr>
              <a:buFont typeface="Times New Roman"/>
              <a:buChar char="»"/>
            </a:pPr>
            <a:r>
              <a:rPr lang="en-IN" sz="3200" b="0" strike="noStrike" spc="-1">
                <a:solidFill>
                  <a:srgbClr val="000000"/>
                </a:solidFill>
                <a:latin typeface="Arial"/>
              </a:rPr>
              <a:t>Seventh Outline Level</a:t>
            </a:r>
          </a:p>
        </p:txBody>
      </p:sp>
      <p:sp>
        <p:nvSpPr>
          <p:cNvPr id="2" name="PlaceHolder 3"/>
          <p:cNvSpPr>
            <a:spLocks noGrp="1"/>
          </p:cNvSpPr>
          <p:nvPr>
            <p:ph type="dt"/>
          </p:nvPr>
        </p:nvSpPr>
        <p:spPr>
          <a:xfrm>
            <a:off x="502920" y="6886440"/>
            <a:ext cx="2346120" cy="519120"/>
          </a:xfrm>
          <a:prstGeom prst="rect">
            <a:avLst/>
          </a:prstGeom>
        </p:spPr>
        <p:txBody>
          <a:bodyPr lIns="0" tIns="0" rIns="0" bIns="0"/>
          <a:lstStyle/>
          <a:p>
            <a:pPr>
              <a:lnSpc>
                <a:spcPct val="93000"/>
              </a:lnSpc>
            </a:pPr>
            <a:r>
              <a:rPr lang="en-IN" sz="1400" b="0" strike="noStrike" spc="-1">
                <a:solidFill>
                  <a:srgbClr val="000000"/>
                </a:solidFill>
                <a:latin typeface="Times New Roman"/>
                <a:ea typeface="DejaVu Sans"/>
              </a:rPr>
              <a:t>&lt;date/time&gt;</a:t>
            </a:r>
            <a:endParaRPr lang="en-IN" sz="1400" b="0" strike="noStrike" spc="-1">
              <a:solidFill>
                <a:srgbClr val="000000"/>
              </a:solidFill>
              <a:latin typeface="Arial"/>
            </a:endParaRPr>
          </a:p>
        </p:txBody>
      </p:sp>
      <p:sp>
        <p:nvSpPr>
          <p:cNvPr id="3" name="PlaceHolder 4"/>
          <p:cNvSpPr>
            <a:spLocks noGrp="1"/>
          </p:cNvSpPr>
          <p:nvPr>
            <p:ph type="ftr"/>
          </p:nvPr>
        </p:nvSpPr>
        <p:spPr>
          <a:xfrm>
            <a:off x="3448080" y="6886440"/>
            <a:ext cx="3193920" cy="519120"/>
          </a:xfrm>
          <a:prstGeom prst="rect">
            <a:avLst/>
          </a:prstGeom>
        </p:spPr>
        <p:txBody>
          <a:bodyPr lIns="0" tIns="0" rIns="0" bIns="0"/>
          <a:lstStyle/>
          <a:p>
            <a:pPr algn="ctr">
              <a:lnSpc>
                <a:spcPct val="93000"/>
              </a:lnSpc>
            </a:pPr>
            <a:r>
              <a:rPr lang="en-IN" sz="1400" b="0" strike="noStrike" spc="-1">
                <a:solidFill>
                  <a:srgbClr val="000000"/>
                </a:solidFill>
                <a:latin typeface="Times New Roman"/>
                <a:ea typeface="DejaVu Sans"/>
              </a:rPr>
              <a:t>&lt;footer&gt;</a:t>
            </a:r>
            <a:endParaRPr lang="en-IN" sz="1400" b="0" strike="noStrike" spc="-1">
              <a:solidFill>
                <a:srgbClr val="000000"/>
              </a:solidFill>
              <a:latin typeface="Arial"/>
            </a:endParaRPr>
          </a:p>
        </p:txBody>
      </p:sp>
      <p:sp>
        <p:nvSpPr>
          <p:cNvPr id="4" name="PlaceHolder 5"/>
          <p:cNvSpPr>
            <a:spLocks noGrp="1"/>
          </p:cNvSpPr>
          <p:nvPr>
            <p:ph type="sldNum"/>
          </p:nvPr>
        </p:nvSpPr>
        <p:spPr>
          <a:xfrm>
            <a:off x="7227720" y="6886440"/>
            <a:ext cx="2346480" cy="519120"/>
          </a:xfrm>
          <a:prstGeom prst="rect">
            <a:avLst/>
          </a:prstGeom>
        </p:spPr>
        <p:txBody>
          <a:bodyPr lIns="0" tIns="0" rIns="0" bIns="0"/>
          <a:lstStyle/>
          <a:p>
            <a:pPr algn="r">
              <a:lnSpc>
                <a:spcPct val="93000"/>
              </a:lnSpc>
            </a:pPr>
            <a:fld id="{B3A7BEB7-E81D-416E-919D-E64F22CEF7F6}" type="slidenum">
              <a:rPr lang="en-IN" sz="1400" b="0" strike="noStrike" spc="-1">
                <a:solidFill>
                  <a:srgbClr val="000000"/>
                </a:solidFill>
                <a:latin typeface="Times New Roman"/>
                <a:ea typeface="DejaVu Sans"/>
              </a:rPr>
              <a:t>‹#›</a:t>
            </a:fld>
            <a:endParaRPr lang="en-IN" sz="14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TextShape 1"/>
          <p:cNvSpPr txBox="1"/>
          <p:nvPr/>
        </p:nvSpPr>
        <p:spPr>
          <a:xfrm>
            <a:off x="502920" y="1466760"/>
            <a:ext cx="9070920" cy="5791355"/>
          </a:xfrm>
          <a:prstGeom prst="rect">
            <a:avLst/>
          </a:prstGeom>
          <a:noFill/>
          <a:ln>
            <a:noFill/>
          </a:ln>
        </p:spPr>
        <p:txBody>
          <a:bodyPr lIns="0" tIns="31680" rIns="0" bIns="0" anchor="ctr"/>
          <a:lstStyle/>
          <a:p>
            <a:pPr algn="ctr">
              <a:lnSpc>
                <a:spcPct val="93000"/>
              </a:lnSpc>
            </a:pPr>
            <a:r>
              <a:rPr lang="en-IN" sz="3600" b="1" spc="-1" dirty="0" smtClean="0">
                <a:solidFill>
                  <a:srgbClr val="FF0000"/>
                </a:solidFill>
                <a:latin typeface="Times New Roman"/>
              </a:rPr>
              <a:t>Smart Society </a:t>
            </a:r>
            <a:r>
              <a:rPr lang="en-IN" sz="3600" b="1" spc="-1" dirty="0">
                <a:solidFill>
                  <a:srgbClr val="FF0000"/>
                </a:solidFill>
                <a:latin typeface="Times New Roman"/>
              </a:rPr>
              <a:t>S</a:t>
            </a:r>
            <a:r>
              <a:rPr lang="en-IN" sz="3600" b="1" spc="-1" dirty="0" smtClean="0">
                <a:solidFill>
                  <a:srgbClr val="FF0000"/>
                </a:solidFill>
                <a:latin typeface="Times New Roman"/>
              </a:rPr>
              <a:t>ecurity System</a:t>
            </a:r>
            <a:r>
              <a:rPr lang="en-IN" sz="3600" b="0" strike="noStrike" spc="-1" dirty="0" smtClean="0">
                <a:solidFill>
                  <a:srgbClr val="FF0000"/>
                </a:solidFill>
                <a:latin typeface="Times New Roman"/>
              </a:rPr>
              <a:t> </a:t>
            </a:r>
            <a:endParaRPr lang="en-IN" sz="3600" b="0" strike="noStrike" spc="-1" dirty="0" smtClean="0">
              <a:solidFill>
                <a:srgbClr val="FF0000"/>
              </a:solidFill>
              <a:latin typeface="Arial"/>
            </a:endParaRPr>
          </a:p>
          <a:p>
            <a:pPr algn="ctr">
              <a:lnSpc>
                <a:spcPct val="93000"/>
              </a:lnSpc>
            </a:pPr>
            <a:r>
              <a:rPr lang="en-IN" sz="3600" b="1" strike="noStrike" spc="-1" dirty="0" smtClean="0">
                <a:solidFill>
                  <a:srgbClr val="000000"/>
                </a:solidFill>
                <a:latin typeface="Times New Roman"/>
              </a:rPr>
              <a:t>Group </a:t>
            </a:r>
            <a:r>
              <a:rPr lang="en-IN" sz="3600" b="1" strike="noStrike" spc="-1" dirty="0">
                <a:solidFill>
                  <a:srgbClr val="000000"/>
                </a:solidFill>
                <a:latin typeface="Times New Roman"/>
              </a:rPr>
              <a:t>No. </a:t>
            </a:r>
            <a:r>
              <a:rPr lang="en-IN" sz="3600" b="1" strike="noStrike" spc="-1" dirty="0" smtClean="0">
                <a:solidFill>
                  <a:srgbClr val="000000"/>
                </a:solidFill>
                <a:latin typeface="Times New Roman"/>
              </a:rPr>
              <a:t>14</a:t>
            </a:r>
          </a:p>
          <a:p>
            <a:pPr>
              <a:lnSpc>
                <a:spcPct val="93000"/>
              </a:lnSpc>
            </a:pPr>
            <a:endParaRPr lang="en-IN" sz="3600" b="0" strike="noStrike" spc="-1" dirty="0">
              <a:solidFill>
                <a:srgbClr val="000000"/>
              </a:solidFill>
              <a:latin typeface="Arial"/>
            </a:endParaRPr>
          </a:p>
          <a:p>
            <a:pPr>
              <a:lnSpc>
                <a:spcPct val="93000"/>
              </a:lnSpc>
            </a:pPr>
            <a:r>
              <a:rPr lang="en-IN" sz="3600" b="1" strike="noStrike" spc="-1" dirty="0" smtClean="0">
                <a:solidFill>
                  <a:srgbClr val="000000"/>
                </a:solidFill>
                <a:latin typeface="Times New Roman"/>
              </a:rPr>
              <a:t>	Group members:		Student ID:</a:t>
            </a:r>
          </a:p>
          <a:p>
            <a:pPr>
              <a:lnSpc>
                <a:spcPct val="93000"/>
              </a:lnSpc>
            </a:pPr>
            <a:r>
              <a:rPr lang="en-IN" sz="3600" spc="-1" dirty="0" smtClean="0">
                <a:solidFill>
                  <a:srgbClr val="000000"/>
                </a:solidFill>
                <a:latin typeface="Times New Roman"/>
              </a:rPr>
              <a:t>	Pranav Chauhan		17204004</a:t>
            </a:r>
            <a:r>
              <a:rPr lang="en-IN" sz="3600" strike="noStrike" spc="-1" dirty="0" smtClean="0">
                <a:solidFill>
                  <a:srgbClr val="000000"/>
                </a:solidFill>
                <a:latin typeface="Times New Roman"/>
              </a:rPr>
              <a:t>		Sachin Gupta			17204001</a:t>
            </a:r>
            <a:r>
              <a:rPr lang="en-IN" sz="3600" spc="-1" dirty="0" smtClean="0">
                <a:solidFill>
                  <a:srgbClr val="000000"/>
                </a:solidFill>
                <a:latin typeface="Times New Roman"/>
              </a:rPr>
              <a:t>		</a:t>
            </a:r>
            <a:r>
              <a:rPr lang="en-IN" sz="3600" spc="-1" dirty="0" err="1" smtClean="0">
                <a:solidFill>
                  <a:srgbClr val="000000"/>
                </a:solidFill>
                <a:latin typeface="Times New Roman"/>
              </a:rPr>
              <a:t>Rohit</a:t>
            </a:r>
            <a:r>
              <a:rPr lang="en-IN" sz="3600" spc="-1" dirty="0" smtClean="0">
                <a:solidFill>
                  <a:srgbClr val="000000"/>
                </a:solidFill>
                <a:latin typeface="Times New Roman"/>
              </a:rPr>
              <a:t> </a:t>
            </a:r>
            <a:r>
              <a:rPr lang="en-IN" sz="3600" spc="-1" dirty="0" err="1" smtClean="0">
                <a:solidFill>
                  <a:srgbClr val="000000"/>
                </a:solidFill>
                <a:latin typeface="Times New Roman"/>
              </a:rPr>
              <a:t>Arava</a:t>
            </a:r>
            <a:r>
              <a:rPr lang="en-IN" sz="3600" spc="-1" dirty="0" smtClean="0">
                <a:solidFill>
                  <a:srgbClr val="000000"/>
                </a:solidFill>
                <a:latin typeface="Times New Roman"/>
              </a:rPr>
              <a:t>	</a:t>
            </a:r>
            <a:r>
              <a:rPr lang="en-IN" sz="3600" spc="-1" dirty="0">
                <a:solidFill>
                  <a:srgbClr val="000000"/>
                </a:solidFill>
                <a:latin typeface="Times New Roman"/>
              </a:rPr>
              <a:t>	</a:t>
            </a:r>
            <a:r>
              <a:rPr lang="en-IN" sz="3600" spc="-1" dirty="0" smtClean="0">
                <a:solidFill>
                  <a:srgbClr val="000000"/>
                </a:solidFill>
                <a:latin typeface="Times New Roman"/>
              </a:rPr>
              <a:t>	17204017</a:t>
            </a:r>
          </a:p>
          <a:p>
            <a:pPr algn="ctr">
              <a:lnSpc>
                <a:spcPct val="93000"/>
              </a:lnSpc>
            </a:pPr>
            <a:endParaRPr lang="en-IN" sz="3600" spc="-1" dirty="0">
              <a:solidFill>
                <a:srgbClr val="000000"/>
              </a:solidFill>
              <a:latin typeface="Arial"/>
            </a:endParaRPr>
          </a:p>
          <a:p>
            <a:pPr>
              <a:lnSpc>
                <a:spcPct val="93000"/>
              </a:lnSpc>
            </a:pPr>
            <a:r>
              <a:rPr lang="en-IN" sz="3200" u="sng" spc="-1" dirty="0" err="1" smtClean="0">
                <a:solidFill>
                  <a:srgbClr val="000000"/>
                </a:solidFill>
                <a:latin typeface="Arial"/>
              </a:rPr>
              <a:t>Dr.</a:t>
            </a:r>
            <a:r>
              <a:rPr lang="en-IN" sz="3200" u="sng" spc="-1" dirty="0" smtClean="0">
                <a:solidFill>
                  <a:srgbClr val="000000"/>
                </a:solidFill>
                <a:latin typeface="Arial"/>
              </a:rPr>
              <a:t> </a:t>
            </a:r>
            <a:r>
              <a:rPr lang="en-IN" sz="3200" b="0" u="sng" strike="noStrike" spc="-1" dirty="0" smtClean="0">
                <a:solidFill>
                  <a:srgbClr val="000000"/>
                </a:solidFill>
                <a:latin typeface="Arial"/>
              </a:rPr>
              <a:t>Sameer </a:t>
            </a:r>
            <a:r>
              <a:rPr lang="en-IN" sz="3200" b="0" u="sng" strike="noStrike" spc="-1" dirty="0" err="1" smtClean="0">
                <a:solidFill>
                  <a:srgbClr val="000000"/>
                </a:solidFill>
                <a:latin typeface="Arial"/>
              </a:rPr>
              <a:t>Nanivadekar</a:t>
            </a:r>
            <a:r>
              <a:rPr lang="en-IN" sz="3200" b="0" strike="noStrike" spc="-1" smtClean="0">
                <a:solidFill>
                  <a:srgbClr val="000000"/>
                </a:solidFill>
                <a:latin typeface="Arial"/>
              </a:rPr>
              <a:t>	  </a:t>
            </a:r>
            <a:r>
              <a:rPr lang="en-IN" sz="3200" b="0" u="sng" strike="noStrike" spc="-1" smtClean="0">
                <a:solidFill>
                  <a:srgbClr val="000000"/>
                </a:solidFill>
                <a:latin typeface="Arial"/>
              </a:rPr>
              <a:t>Prof</a:t>
            </a:r>
            <a:r>
              <a:rPr lang="en-IN" sz="3200" b="0" u="sng" strike="noStrike" spc="-1" dirty="0" err="1" smtClean="0">
                <a:solidFill>
                  <a:srgbClr val="000000"/>
                </a:solidFill>
                <a:latin typeface="Arial"/>
              </a:rPr>
              <a:t>.</a:t>
            </a:r>
            <a:r>
              <a:rPr lang="en-IN" sz="3200" b="0" u="sng" strike="noStrike" spc="-1" dirty="0" smtClean="0">
                <a:solidFill>
                  <a:srgbClr val="000000"/>
                </a:solidFill>
                <a:latin typeface="Arial"/>
              </a:rPr>
              <a:t> Poonam </a:t>
            </a:r>
            <a:r>
              <a:rPr lang="en-IN" sz="3200" b="0" u="sng" strike="noStrike" spc="-1" dirty="0" err="1" smtClean="0">
                <a:solidFill>
                  <a:srgbClr val="000000"/>
                </a:solidFill>
                <a:latin typeface="Arial"/>
              </a:rPr>
              <a:t>Dhawale</a:t>
            </a:r>
            <a:endParaRPr lang="en-IN" sz="3200" u="sng" spc="-1" dirty="0">
              <a:solidFill>
                <a:srgbClr val="000000"/>
              </a:solidFill>
              <a:latin typeface="Arial"/>
            </a:endParaRPr>
          </a:p>
          <a:p>
            <a:pPr>
              <a:lnSpc>
                <a:spcPct val="93000"/>
              </a:lnSpc>
            </a:pPr>
            <a:r>
              <a:rPr lang="en-IN" sz="3200" b="1" strike="noStrike" spc="-1" dirty="0" smtClean="0">
                <a:solidFill>
                  <a:srgbClr val="000000"/>
                </a:solidFill>
                <a:latin typeface="Times New Roman"/>
              </a:rPr>
              <a:t>	Project Guide			  Co-Guide</a:t>
            </a:r>
            <a:endParaRPr lang="en-IN" sz="3200" b="0" strike="noStrike" spc="-1" dirty="0">
              <a:solidFill>
                <a:srgbClr val="000000"/>
              </a:solidFill>
              <a:latin typeface="Arial"/>
            </a:endParaRPr>
          </a:p>
        </p:txBody>
      </p:sp>
      <p:pic>
        <p:nvPicPr>
          <p:cNvPr id="42" name="Picture 41"/>
          <p:cNvPicPr/>
          <p:nvPr/>
        </p:nvPicPr>
        <p:blipFill>
          <a:blip r:embed="rId2"/>
          <a:stretch/>
        </p:blipFill>
        <p:spPr>
          <a:xfrm>
            <a:off x="647640" y="127080"/>
            <a:ext cx="9070920" cy="1643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0920" y="845196"/>
            <a:ext cx="8715602" cy="5283754"/>
          </a:xfrm>
          <a:prstGeom prst="rect">
            <a:avLst/>
          </a:prstGeom>
        </p:spPr>
        <p:txBody>
          <a:bodyPr wrap="square">
            <a:spAutoFit/>
          </a:bodyPr>
          <a:lstStyle/>
          <a:p>
            <a:pPr marL="107640" algn="just">
              <a:lnSpc>
                <a:spcPct val="93000"/>
              </a:lnSpc>
              <a:spcAft>
                <a:spcPts val="1412"/>
              </a:spcAft>
              <a:buClr>
                <a:srgbClr val="000000"/>
              </a:buClr>
              <a:buSzPct val="45000"/>
            </a:pPr>
            <a:r>
              <a:rPr lang="en-IN" sz="4800" b="1" spc="-1" dirty="0">
                <a:solidFill>
                  <a:srgbClr val="000000"/>
                </a:solidFill>
                <a:latin typeface="Times New Roman"/>
              </a:rPr>
              <a:t>Paper: 3</a:t>
            </a:r>
            <a:endParaRPr lang="en-IN" sz="4800" b="1" spc="-1" dirty="0" smtClean="0">
              <a:solidFill>
                <a:srgbClr val="000000"/>
              </a:solidFill>
              <a:latin typeface="Times New Roman"/>
            </a:endParaRPr>
          </a:p>
          <a:p>
            <a:pPr marL="107640" algn="just">
              <a:lnSpc>
                <a:spcPct val="93000"/>
              </a:lnSpc>
              <a:spcAft>
                <a:spcPts val="1412"/>
              </a:spcAft>
              <a:buClr>
                <a:srgbClr val="000000"/>
              </a:buClr>
              <a:buSzPct val="45000"/>
            </a:pPr>
            <a:r>
              <a:rPr lang="en-US" sz="2800" spc="-1" dirty="0">
                <a:solidFill>
                  <a:srgbClr val="FF0000"/>
                </a:solidFill>
                <a:latin typeface="Times New Roman"/>
              </a:rPr>
              <a:t>Forward Vehicle Detection Based on Incremental Learning and Fast </a:t>
            </a:r>
            <a:r>
              <a:rPr lang="en-US" sz="2800" spc="-1" dirty="0" smtClean="0">
                <a:solidFill>
                  <a:srgbClr val="FF0000"/>
                </a:solidFill>
                <a:latin typeface="Times New Roman"/>
              </a:rPr>
              <a:t>R-CNN</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smtClean="0">
                <a:solidFill>
                  <a:srgbClr val="000000"/>
                </a:solidFill>
                <a:latin typeface="Times New Roman"/>
              </a:rPr>
              <a:t>Published in 2017</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a:solidFill>
                  <a:srgbClr val="000000"/>
                </a:solidFill>
                <a:latin typeface="Times New Roman"/>
              </a:rPr>
              <a:t>Authors: </a:t>
            </a:r>
            <a:r>
              <a:rPr lang="en-US" sz="2800" spc="-1" dirty="0" err="1" smtClean="0">
                <a:solidFill>
                  <a:srgbClr val="000000"/>
                </a:solidFill>
                <a:latin typeface="Times New Roman"/>
              </a:rPr>
              <a:t>KaijingShi</a:t>
            </a:r>
            <a:r>
              <a:rPr lang="en-US" sz="2800" spc="-1" dirty="0" smtClean="0">
                <a:solidFill>
                  <a:srgbClr val="000000"/>
                </a:solidFill>
                <a:latin typeface="Times New Roman"/>
              </a:rPr>
              <a:t>, Nan Ma, Hong </a:t>
            </a:r>
            <a:r>
              <a:rPr lang="en-US" sz="2800" spc="-1" dirty="0" err="1" smtClean="0">
                <a:solidFill>
                  <a:srgbClr val="000000"/>
                </a:solidFill>
                <a:latin typeface="Times New Roman"/>
              </a:rPr>
              <a:t>Bao</a:t>
            </a:r>
            <a:endParaRPr lang="en-IN" sz="2800" spc="-1" dirty="0" smtClean="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Method/Algorithm Used: Used CNN for re-training on ImageNet dataset. And recognized real-time traffic which including cars of all type.</a:t>
            </a:r>
            <a:endParaRPr lang="en-IN" sz="2800" spc="-1" dirty="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Drawbacks: Only the vehicles are detected. No case of storing identity. Includes less features</a:t>
            </a:r>
          </a:p>
        </p:txBody>
      </p:sp>
    </p:spTree>
    <p:extLst>
      <p:ext uri="{BB962C8B-B14F-4D97-AF65-F5344CB8AC3E}">
        <p14:creationId xmlns:p14="http://schemas.microsoft.com/office/powerpoint/2010/main" val="835368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0677" y="407871"/>
            <a:ext cx="8715602" cy="6665543"/>
          </a:xfrm>
          <a:prstGeom prst="rect">
            <a:avLst/>
          </a:prstGeom>
        </p:spPr>
        <p:txBody>
          <a:bodyPr wrap="square">
            <a:spAutoFit/>
          </a:bodyPr>
          <a:lstStyle/>
          <a:p>
            <a:pPr marL="107640" algn="just">
              <a:lnSpc>
                <a:spcPct val="93000"/>
              </a:lnSpc>
              <a:spcAft>
                <a:spcPts val="1412"/>
              </a:spcAft>
              <a:buClr>
                <a:srgbClr val="000000"/>
              </a:buClr>
              <a:buSzPct val="45000"/>
            </a:pPr>
            <a:r>
              <a:rPr lang="en-IN" sz="4800" b="1" spc="-1" dirty="0">
                <a:solidFill>
                  <a:srgbClr val="000000"/>
                </a:solidFill>
                <a:latin typeface="Times New Roman"/>
              </a:rPr>
              <a:t>Paper: 4</a:t>
            </a:r>
            <a:endParaRPr lang="en-IN" sz="4800" b="1" spc="-1" dirty="0" smtClean="0">
              <a:solidFill>
                <a:srgbClr val="000000"/>
              </a:solidFill>
              <a:latin typeface="Times New Roman"/>
            </a:endParaRPr>
          </a:p>
          <a:p>
            <a:pPr marL="107640" algn="just">
              <a:lnSpc>
                <a:spcPct val="93000"/>
              </a:lnSpc>
              <a:spcAft>
                <a:spcPts val="1412"/>
              </a:spcAft>
              <a:buClr>
                <a:srgbClr val="000000"/>
              </a:buClr>
              <a:buSzPct val="45000"/>
            </a:pPr>
            <a:r>
              <a:rPr lang="en-US" sz="2800" spc="-1" dirty="0">
                <a:solidFill>
                  <a:srgbClr val="FF0000"/>
                </a:solidFill>
                <a:latin typeface="Times New Roman"/>
              </a:rPr>
              <a:t>Video Based License Plate Recognition of Moving Vehicles</a:t>
            </a:r>
          </a:p>
          <a:p>
            <a:pPr marL="107640" algn="just">
              <a:lnSpc>
                <a:spcPct val="93000"/>
              </a:lnSpc>
              <a:spcAft>
                <a:spcPts val="1412"/>
              </a:spcAft>
              <a:buClr>
                <a:srgbClr val="000000"/>
              </a:buClr>
              <a:buSzPct val="45000"/>
            </a:pPr>
            <a:r>
              <a:rPr lang="en-US" sz="2800" spc="-1" dirty="0">
                <a:solidFill>
                  <a:srgbClr val="FF0000"/>
                </a:solidFill>
                <a:latin typeface="Times New Roman"/>
              </a:rPr>
              <a:t>Using Convolutional Neural </a:t>
            </a:r>
            <a:r>
              <a:rPr lang="en-US" sz="2800" spc="-1" dirty="0" smtClean="0">
                <a:solidFill>
                  <a:srgbClr val="FF0000"/>
                </a:solidFill>
                <a:latin typeface="Times New Roman"/>
              </a:rPr>
              <a:t>Network</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smtClean="0">
                <a:solidFill>
                  <a:srgbClr val="000000"/>
                </a:solidFill>
                <a:latin typeface="Times New Roman"/>
              </a:rPr>
              <a:t>Published in 2018</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smtClean="0">
                <a:solidFill>
                  <a:srgbClr val="000000"/>
                </a:solidFill>
                <a:latin typeface="Times New Roman"/>
              </a:rPr>
              <a:t>Authors</a:t>
            </a:r>
            <a:r>
              <a:rPr lang="en-US" sz="2800" spc="-1" dirty="0">
                <a:solidFill>
                  <a:srgbClr val="000000"/>
                </a:solidFill>
                <a:latin typeface="Times New Roman"/>
              </a:rPr>
              <a:t>: </a:t>
            </a:r>
            <a:r>
              <a:rPr lang="en-US" sz="2800" spc="-1" dirty="0" err="1">
                <a:solidFill>
                  <a:srgbClr val="000000"/>
                </a:solidFill>
                <a:latin typeface="Times New Roman"/>
              </a:rPr>
              <a:t>Sanghyeop</a:t>
            </a:r>
            <a:r>
              <a:rPr lang="en-US" sz="2800" spc="-1" dirty="0">
                <a:solidFill>
                  <a:srgbClr val="000000"/>
                </a:solidFill>
                <a:latin typeface="Times New Roman"/>
              </a:rPr>
              <a:t> </a:t>
            </a:r>
            <a:r>
              <a:rPr lang="en-US" sz="2800" spc="-1" dirty="0" smtClean="0">
                <a:solidFill>
                  <a:srgbClr val="000000"/>
                </a:solidFill>
                <a:latin typeface="Times New Roman"/>
              </a:rPr>
              <a:t>Lee, </a:t>
            </a:r>
            <a:r>
              <a:rPr lang="en-US" sz="2800" spc="-1" dirty="0" err="1">
                <a:solidFill>
                  <a:srgbClr val="000000"/>
                </a:solidFill>
                <a:latin typeface="Times New Roman"/>
              </a:rPr>
              <a:t>Keum</a:t>
            </a:r>
            <a:r>
              <a:rPr lang="en-US" sz="2800" spc="-1" dirty="0">
                <a:solidFill>
                  <a:srgbClr val="000000"/>
                </a:solidFill>
                <a:latin typeface="Times New Roman"/>
              </a:rPr>
              <a:t>-Young </a:t>
            </a:r>
            <a:r>
              <a:rPr lang="en-US" sz="2800" spc="-1" dirty="0" smtClean="0">
                <a:solidFill>
                  <a:srgbClr val="000000"/>
                </a:solidFill>
                <a:latin typeface="Times New Roman"/>
              </a:rPr>
              <a:t>Son, </a:t>
            </a:r>
            <a:r>
              <a:rPr lang="en-US" sz="2800" spc="-1" dirty="0" err="1" smtClean="0">
                <a:solidFill>
                  <a:srgbClr val="000000"/>
                </a:solidFill>
                <a:latin typeface="Times New Roman"/>
              </a:rPr>
              <a:t>Byung</a:t>
            </a:r>
            <a:r>
              <a:rPr lang="en-US" sz="2800" spc="-1" dirty="0" smtClean="0">
                <a:solidFill>
                  <a:srgbClr val="000000"/>
                </a:solidFill>
                <a:latin typeface="Times New Roman"/>
              </a:rPr>
              <a:t>-Woo Yoon, </a:t>
            </a:r>
            <a:r>
              <a:rPr lang="en-US" sz="2800" spc="-1" dirty="0" err="1">
                <a:solidFill>
                  <a:srgbClr val="000000"/>
                </a:solidFill>
                <a:latin typeface="Times New Roman"/>
              </a:rPr>
              <a:t>Jangsik</a:t>
            </a:r>
            <a:r>
              <a:rPr lang="en-US" sz="2800" spc="-1" dirty="0">
                <a:solidFill>
                  <a:srgbClr val="000000"/>
                </a:solidFill>
                <a:latin typeface="Times New Roman"/>
              </a:rPr>
              <a:t> </a:t>
            </a:r>
            <a:r>
              <a:rPr lang="en-US" sz="2800" spc="-1" dirty="0" smtClean="0">
                <a:solidFill>
                  <a:srgbClr val="000000"/>
                </a:solidFill>
                <a:latin typeface="Times New Roman"/>
              </a:rPr>
              <a:t>Park</a:t>
            </a:r>
            <a:endParaRPr lang="en-IN" sz="2800" spc="-1" dirty="0" smtClean="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Method/Algorithm Used: Uses </a:t>
            </a:r>
            <a:r>
              <a:rPr lang="en-IN" sz="2800" spc="-1" dirty="0" err="1" smtClean="0">
                <a:solidFill>
                  <a:srgbClr val="000000"/>
                </a:solidFill>
                <a:latin typeface="Times New Roman"/>
              </a:rPr>
              <a:t>AlexNet</a:t>
            </a:r>
            <a:r>
              <a:rPr lang="en-IN" sz="2800" spc="-1" dirty="0" smtClean="0">
                <a:solidFill>
                  <a:srgbClr val="000000"/>
                </a:solidFill>
                <a:latin typeface="Times New Roman"/>
              </a:rPr>
              <a:t> for training the ImageNet along with </a:t>
            </a:r>
            <a:r>
              <a:rPr lang="en-IN" sz="2800" spc="-1" dirty="0" err="1" smtClean="0">
                <a:solidFill>
                  <a:srgbClr val="000000"/>
                </a:solidFill>
                <a:latin typeface="Times New Roman"/>
              </a:rPr>
              <a:t>OpenALRP</a:t>
            </a:r>
            <a:r>
              <a:rPr lang="en-IN" sz="2800" spc="-1" dirty="0" smtClean="0">
                <a:solidFill>
                  <a:srgbClr val="000000"/>
                </a:solidFill>
                <a:latin typeface="Times New Roman"/>
              </a:rPr>
              <a:t> for detecting number plates.</a:t>
            </a:r>
            <a:endParaRPr lang="en-IN" sz="2800" spc="-1" dirty="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Drawbacks: Needs GPU computation to run. Output varies on any funky stickers on number plate. Includes less features</a:t>
            </a:r>
          </a:p>
        </p:txBody>
      </p:sp>
    </p:spTree>
    <p:extLst>
      <p:ext uri="{BB962C8B-B14F-4D97-AF65-F5344CB8AC3E}">
        <p14:creationId xmlns:p14="http://schemas.microsoft.com/office/powerpoint/2010/main" val="3712884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676" y="714596"/>
            <a:ext cx="8715602" cy="5684505"/>
          </a:xfrm>
          <a:prstGeom prst="rect">
            <a:avLst/>
          </a:prstGeom>
        </p:spPr>
        <p:txBody>
          <a:bodyPr wrap="square">
            <a:spAutoFit/>
          </a:bodyPr>
          <a:lstStyle/>
          <a:p>
            <a:pPr marL="107640" algn="just">
              <a:lnSpc>
                <a:spcPct val="93000"/>
              </a:lnSpc>
              <a:spcAft>
                <a:spcPts val="1412"/>
              </a:spcAft>
              <a:buClr>
                <a:srgbClr val="000000"/>
              </a:buClr>
              <a:buSzPct val="45000"/>
            </a:pPr>
            <a:r>
              <a:rPr lang="en-IN" sz="4800" b="1" spc="-1" dirty="0">
                <a:solidFill>
                  <a:srgbClr val="000000"/>
                </a:solidFill>
                <a:latin typeface="Times New Roman"/>
              </a:rPr>
              <a:t>Paper: </a:t>
            </a:r>
            <a:r>
              <a:rPr lang="en-IN" sz="4800" b="1" spc="-1" dirty="0" smtClean="0">
                <a:solidFill>
                  <a:srgbClr val="000000"/>
                </a:solidFill>
                <a:latin typeface="Times New Roman"/>
              </a:rPr>
              <a:t>5</a:t>
            </a:r>
          </a:p>
          <a:p>
            <a:pPr marL="107640" algn="just">
              <a:lnSpc>
                <a:spcPct val="93000"/>
              </a:lnSpc>
              <a:spcAft>
                <a:spcPts val="1412"/>
              </a:spcAft>
              <a:buClr>
                <a:srgbClr val="000000"/>
              </a:buClr>
              <a:buSzPct val="45000"/>
            </a:pPr>
            <a:r>
              <a:rPr lang="en-US" sz="2800" spc="-1" dirty="0">
                <a:solidFill>
                  <a:srgbClr val="FF0000"/>
                </a:solidFill>
                <a:latin typeface="Times New Roman"/>
              </a:rPr>
              <a:t>A Hidden Markov Model for Vehicle Detection and </a:t>
            </a:r>
            <a:r>
              <a:rPr lang="en-US" sz="2800" spc="-1" dirty="0" smtClean="0">
                <a:solidFill>
                  <a:srgbClr val="FF0000"/>
                </a:solidFill>
                <a:latin typeface="Times New Roman"/>
              </a:rPr>
              <a:t>Counting</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smtClean="0">
                <a:solidFill>
                  <a:srgbClr val="000000"/>
                </a:solidFill>
                <a:latin typeface="Times New Roman"/>
              </a:rPr>
              <a:t>Published in 2015</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a:solidFill>
                  <a:srgbClr val="000000"/>
                </a:solidFill>
                <a:latin typeface="Times New Roman"/>
              </a:rPr>
              <a:t>Authors: Nicholas </a:t>
            </a:r>
            <a:r>
              <a:rPr lang="en-US" sz="2800" spc="-1" dirty="0" smtClean="0">
                <a:solidFill>
                  <a:srgbClr val="000000"/>
                </a:solidFill>
                <a:latin typeface="Times New Roman"/>
              </a:rPr>
              <a:t>Miller, Mohan </a:t>
            </a:r>
            <a:r>
              <a:rPr lang="en-US" sz="2800" spc="-1" dirty="0">
                <a:solidFill>
                  <a:srgbClr val="000000"/>
                </a:solidFill>
                <a:latin typeface="Times New Roman"/>
              </a:rPr>
              <a:t>A</a:t>
            </a:r>
            <a:r>
              <a:rPr lang="en-US" sz="2800" spc="-1" dirty="0" smtClean="0">
                <a:solidFill>
                  <a:srgbClr val="000000"/>
                </a:solidFill>
                <a:latin typeface="Times New Roman"/>
              </a:rPr>
              <a:t>. Thomas, Justin </a:t>
            </a:r>
            <a:r>
              <a:rPr lang="en-US" sz="2800" spc="-1" dirty="0">
                <a:solidFill>
                  <a:srgbClr val="000000"/>
                </a:solidFill>
                <a:latin typeface="Times New Roman"/>
              </a:rPr>
              <a:t>A. </a:t>
            </a:r>
            <a:r>
              <a:rPr lang="en-US" sz="2800" spc="-1" dirty="0" err="1" smtClean="0">
                <a:solidFill>
                  <a:srgbClr val="000000"/>
                </a:solidFill>
                <a:latin typeface="Times New Roman"/>
              </a:rPr>
              <a:t>Eichel</a:t>
            </a:r>
            <a:r>
              <a:rPr lang="en-US" sz="2800" spc="-1" dirty="0" smtClean="0">
                <a:solidFill>
                  <a:srgbClr val="000000"/>
                </a:solidFill>
                <a:latin typeface="Times New Roman"/>
              </a:rPr>
              <a:t>, </a:t>
            </a:r>
            <a:r>
              <a:rPr lang="en-US" sz="2800" spc="-1" dirty="0" err="1" smtClean="0">
                <a:solidFill>
                  <a:srgbClr val="000000"/>
                </a:solidFill>
                <a:latin typeface="Times New Roman"/>
              </a:rPr>
              <a:t>Akshaya</a:t>
            </a:r>
            <a:r>
              <a:rPr lang="en-US" sz="2800" spc="-1" dirty="0" smtClean="0">
                <a:solidFill>
                  <a:srgbClr val="000000"/>
                </a:solidFill>
                <a:latin typeface="Times New Roman"/>
              </a:rPr>
              <a:t> Mishra</a:t>
            </a:r>
            <a:endParaRPr lang="en-IN" sz="2800" spc="-1" dirty="0" smtClean="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Method/Algorithm Used: Tracking and counting number of vehicles. Used </a:t>
            </a:r>
            <a:r>
              <a:rPr lang="en-IN" sz="2800" spc="-1" dirty="0" err="1" smtClean="0">
                <a:solidFill>
                  <a:srgbClr val="000000"/>
                </a:solidFill>
                <a:latin typeface="Times New Roman"/>
              </a:rPr>
              <a:t>matlab</a:t>
            </a:r>
            <a:r>
              <a:rPr lang="en-IN" sz="2800" spc="-1" dirty="0" smtClean="0">
                <a:solidFill>
                  <a:srgbClr val="000000"/>
                </a:solidFill>
                <a:latin typeface="Times New Roman"/>
              </a:rPr>
              <a:t> for hidden line.</a:t>
            </a:r>
            <a:endParaRPr lang="en-IN" sz="2800" spc="-1" dirty="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Drawbacks: Using </a:t>
            </a:r>
            <a:r>
              <a:rPr lang="en-IN" sz="2800" spc="-1" dirty="0" err="1" smtClean="0">
                <a:solidFill>
                  <a:srgbClr val="000000"/>
                </a:solidFill>
                <a:latin typeface="Times New Roman"/>
              </a:rPr>
              <a:t>maltab</a:t>
            </a:r>
            <a:r>
              <a:rPr lang="en-IN" sz="2800" spc="-1" dirty="0" smtClean="0">
                <a:solidFill>
                  <a:srgbClr val="000000"/>
                </a:solidFill>
                <a:latin typeface="Times New Roman"/>
              </a:rPr>
              <a:t> is not that convenient for such </a:t>
            </a:r>
            <a:r>
              <a:rPr lang="en-IN" sz="2800" spc="-1" dirty="0" err="1" smtClean="0">
                <a:solidFill>
                  <a:srgbClr val="000000"/>
                </a:solidFill>
                <a:latin typeface="Times New Roman"/>
              </a:rPr>
              <a:t>task.Accuracy</a:t>
            </a:r>
            <a:r>
              <a:rPr lang="en-IN" sz="2800" spc="-1" dirty="0" smtClean="0">
                <a:solidFill>
                  <a:srgbClr val="000000"/>
                </a:solidFill>
                <a:latin typeface="Times New Roman"/>
              </a:rPr>
              <a:t> can be varied if the driver drives in half lane. Includes less features</a:t>
            </a:r>
          </a:p>
        </p:txBody>
      </p:sp>
    </p:spTree>
    <p:extLst>
      <p:ext uri="{BB962C8B-B14F-4D97-AF65-F5344CB8AC3E}">
        <p14:creationId xmlns:p14="http://schemas.microsoft.com/office/powerpoint/2010/main" val="1722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8383" y="164519"/>
            <a:ext cx="8534400" cy="7017306"/>
          </a:xfrm>
          <a:prstGeom prst="rect">
            <a:avLst/>
          </a:prstGeom>
        </p:spPr>
        <p:txBody>
          <a:bodyPr wrap="square">
            <a:spAutoFit/>
          </a:bodyPr>
          <a:lstStyle/>
          <a:p>
            <a:pPr lvl="0" algn="just">
              <a:lnSpc>
                <a:spcPct val="150000"/>
              </a:lnSpc>
            </a:pPr>
            <a:r>
              <a:rPr lang="en-US" sz="4800" b="1" dirty="0" smtClean="0">
                <a:solidFill>
                  <a:srgbClr val="FF0000"/>
                </a:solidFill>
                <a:latin typeface="Times New Roman" panose="02020603050405020304" pitchFamily="18" charset="0"/>
                <a:ea typeface="Montserrat"/>
                <a:cs typeface="Times New Roman" panose="02020603050405020304" pitchFamily="18" charset="0"/>
                <a:sym typeface="Montserrat"/>
              </a:rPr>
              <a:t>Problem Statement </a:t>
            </a:r>
            <a:endParaRPr lang="en-US" sz="4800" b="1" dirty="0">
              <a:solidFill>
                <a:srgbClr val="FF0000"/>
              </a:solidFill>
              <a:latin typeface="Times New Roman" panose="02020603050405020304" pitchFamily="18" charset="0"/>
              <a:ea typeface="Montserrat"/>
              <a:cs typeface="Times New Roman" panose="02020603050405020304" pitchFamily="18" charset="0"/>
              <a:sym typeface="Montserrat"/>
            </a:endParaRPr>
          </a:p>
          <a:p>
            <a:pPr lvl="0" algn="just">
              <a:lnSpc>
                <a:spcPct val="150000"/>
              </a:lnSpc>
              <a:buClr>
                <a:schemeClr val="dk1"/>
              </a:buClr>
              <a:buSzPts val="1100"/>
            </a:pPr>
            <a:r>
              <a:rPr lang="en-US" sz="2800" dirty="0">
                <a:latin typeface="Times New Roman" panose="02020603050405020304" pitchFamily="18" charset="0"/>
                <a:ea typeface="Montserrat"/>
                <a:cs typeface="Times New Roman" panose="02020603050405020304" pitchFamily="18" charset="0"/>
                <a:sym typeface="Montserrat"/>
              </a:rPr>
              <a:t>1. Security is one off the major problem faced in societies</a:t>
            </a:r>
          </a:p>
          <a:p>
            <a:pPr lvl="0" algn="just">
              <a:lnSpc>
                <a:spcPct val="150000"/>
              </a:lnSpc>
            </a:pPr>
            <a:r>
              <a:rPr lang="en-US" sz="2800" dirty="0">
                <a:latin typeface="Times New Roman" panose="02020603050405020304" pitchFamily="18" charset="0"/>
                <a:ea typeface="Montserrat"/>
                <a:cs typeface="Times New Roman" panose="02020603050405020304" pitchFamily="18" charset="0"/>
                <a:sym typeface="Montserrat"/>
              </a:rPr>
              <a:t>2. Boundaries of the society are less secure.</a:t>
            </a:r>
          </a:p>
          <a:p>
            <a:pPr lvl="0" algn="just">
              <a:lnSpc>
                <a:spcPct val="150000"/>
              </a:lnSpc>
              <a:buClr>
                <a:schemeClr val="dk1"/>
              </a:buClr>
              <a:buSzPts val="1100"/>
            </a:pPr>
            <a:r>
              <a:rPr lang="en-US" sz="2800" dirty="0">
                <a:latin typeface="Times New Roman" panose="02020603050405020304" pitchFamily="18" charset="0"/>
                <a:ea typeface="Montserrat"/>
                <a:cs typeface="Times New Roman" panose="02020603050405020304" pitchFamily="18" charset="0"/>
                <a:sym typeface="Montserrat"/>
              </a:rPr>
              <a:t>3. Many outsider/salesman enter without </a:t>
            </a:r>
            <a:r>
              <a:rPr lang="en-US" sz="2800" dirty="0" smtClean="0">
                <a:latin typeface="Times New Roman" panose="02020603050405020304" pitchFamily="18" charset="0"/>
                <a:ea typeface="Montserrat"/>
                <a:cs typeface="Times New Roman" panose="02020603050405020304" pitchFamily="18" charset="0"/>
                <a:sym typeface="Montserrat"/>
              </a:rPr>
              <a:t>permission.</a:t>
            </a:r>
            <a:endParaRPr lang="en-US" sz="2800" dirty="0">
              <a:latin typeface="Times New Roman" panose="02020603050405020304" pitchFamily="18" charset="0"/>
              <a:ea typeface="Montserrat"/>
              <a:cs typeface="Times New Roman" panose="02020603050405020304" pitchFamily="18" charset="0"/>
              <a:sym typeface="Montserrat"/>
            </a:endParaRPr>
          </a:p>
          <a:p>
            <a:pPr lvl="0" algn="just">
              <a:lnSpc>
                <a:spcPct val="150000"/>
              </a:lnSpc>
            </a:pPr>
            <a:r>
              <a:rPr lang="en-US" sz="2800" dirty="0">
                <a:latin typeface="Times New Roman" panose="02020603050405020304" pitchFamily="18" charset="0"/>
                <a:ea typeface="Montserrat"/>
                <a:cs typeface="Times New Roman" panose="02020603050405020304" pitchFamily="18" charset="0"/>
                <a:sym typeface="Montserrat"/>
              </a:rPr>
              <a:t>4. IN and OUT of the residential vehicle needs to be managed.</a:t>
            </a:r>
          </a:p>
          <a:p>
            <a:pPr lvl="0" algn="just">
              <a:lnSpc>
                <a:spcPct val="150000"/>
              </a:lnSpc>
            </a:pPr>
            <a:r>
              <a:rPr lang="en-US" sz="2800" dirty="0">
                <a:latin typeface="Times New Roman" panose="02020603050405020304" pitchFamily="18" charset="0"/>
                <a:ea typeface="Montserrat"/>
                <a:cs typeface="Times New Roman" panose="02020603050405020304" pitchFamily="18" charset="0"/>
                <a:sym typeface="Montserrat"/>
              </a:rPr>
              <a:t>5. No more information of the </a:t>
            </a:r>
            <a:r>
              <a:rPr lang="en-US" sz="2800" dirty="0" smtClean="0">
                <a:latin typeface="Times New Roman" panose="02020603050405020304" pitchFamily="18" charset="0"/>
                <a:ea typeface="Montserrat"/>
                <a:cs typeface="Times New Roman" panose="02020603050405020304" pitchFamily="18" charset="0"/>
                <a:sym typeface="Montserrat"/>
              </a:rPr>
              <a:t>outsider </a:t>
            </a:r>
            <a:r>
              <a:rPr lang="en-US" sz="2800" dirty="0">
                <a:latin typeface="Times New Roman" panose="02020603050405020304" pitchFamily="18" charset="0"/>
                <a:ea typeface="Montserrat"/>
                <a:cs typeface="Times New Roman" panose="02020603050405020304" pitchFamily="18" charset="0"/>
                <a:sym typeface="Montserrat"/>
              </a:rPr>
              <a:t>is available.</a:t>
            </a:r>
          </a:p>
          <a:p>
            <a:pPr lvl="0" algn="just">
              <a:lnSpc>
                <a:spcPct val="150000"/>
              </a:lnSpc>
            </a:pPr>
            <a:r>
              <a:rPr lang="en-US" sz="2800" dirty="0">
                <a:latin typeface="Times New Roman" panose="02020603050405020304" pitchFamily="18" charset="0"/>
                <a:ea typeface="Montserrat"/>
                <a:cs typeface="Times New Roman" panose="02020603050405020304" pitchFamily="18" charset="0"/>
                <a:sym typeface="Montserrat"/>
              </a:rPr>
              <a:t>6. Many society face problem of illegal vehicle parking.</a:t>
            </a:r>
          </a:p>
          <a:p>
            <a:pPr lvl="0" algn="just">
              <a:lnSpc>
                <a:spcPct val="150000"/>
              </a:lnSpc>
            </a:pPr>
            <a:r>
              <a:rPr lang="en-US" sz="2800" dirty="0">
                <a:latin typeface="Times New Roman" panose="02020603050405020304" pitchFamily="18" charset="0"/>
                <a:ea typeface="Montserrat"/>
                <a:cs typeface="Times New Roman" panose="02020603050405020304" pitchFamily="18" charset="0"/>
                <a:sym typeface="Montserrat"/>
              </a:rPr>
              <a:t>7. Current </a:t>
            </a:r>
            <a:r>
              <a:rPr lang="en-US" sz="2800" dirty="0" smtClean="0">
                <a:latin typeface="Times New Roman" panose="02020603050405020304" pitchFamily="18" charset="0"/>
                <a:ea typeface="Montserrat"/>
                <a:cs typeface="Times New Roman" panose="02020603050405020304" pitchFamily="18" charset="0"/>
                <a:sym typeface="Montserrat"/>
              </a:rPr>
              <a:t>technologies </a:t>
            </a:r>
            <a:r>
              <a:rPr lang="en-US" sz="2800" dirty="0">
                <a:latin typeface="Times New Roman" panose="02020603050405020304" pitchFamily="18" charset="0"/>
                <a:ea typeface="Montserrat"/>
                <a:cs typeface="Times New Roman" panose="02020603050405020304" pitchFamily="18" charset="0"/>
                <a:sym typeface="Montserrat"/>
              </a:rPr>
              <a:t>that have the </a:t>
            </a:r>
            <a:r>
              <a:rPr lang="en-US" sz="2800" dirty="0" smtClean="0">
                <a:latin typeface="Times New Roman" panose="02020603050405020304" pitchFamily="18" charset="0"/>
                <a:ea typeface="Montserrat"/>
                <a:cs typeface="Times New Roman" panose="02020603050405020304" pitchFamily="18" charset="0"/>
                <a:sym typeface="Montserrat"/>
              </a:rPr>
              <a:t>similar </a:t>
            </a:r>
            <a:r>
              <a:rPr lang="en-US" sz="2800" dirty="0">
                <a:latin typeface="Times New Roman" panose="02020603050405020304" pitchFamily="18" charset="0"/>
                <a:ea typeface="Montserrat"/>
                <a:cs typeface="Times New Roman" panose="02020603050405020304" pitchFamily="18" charset="0"/>
                <a:sym typeface="Montserrat"/>
              </a:rPr>
              <a:t>functionality are costlier and not that capable</a:t>
            </a:r>
            <a:r>
              <a:rPr lang="en-US" sz="2800" dirty="0" smtClean="0">
                <a:latin typeface="Times New Roman" panose="02020603050405020304" pitchFamily="18" charset="0"/>
                <a:ea typeface="Montserrat"/>
                <a:cs typeface="Times New Roman" panose="02020603050405020304" pitchFamily="18" charset="0"/>
                <a:sym typeface="Montserrat"/>
              </a:rPr>
              <a:t>.</a:t>
            </a:r>
            <a:endParaRPr lang="en-US" sz="2800" dirty="0">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3098693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153" y="296973"/>
            <a:ext cx="4481996"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Existing System</a:t>
            </a:r>
            <a:endParaRPr lang="en-IN" sz="4800" b="1" spc="-1" dirty="0">
              <a:solidFill>
                <a:srgbClr val="FF0000"/>
              </a:solidFill>
              <a:latin typeface="Times New Roma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893" y="172279"/>
            <a:ext cx="6806339" cy="7262191"/>
          </a:xfrm>
          <a:prstGeom prst="rect">
            <a:avLst/>
          </a:prstGeom>
        </p:spPr>
      </p:pic>
    </p:spTree>
    <p:extLst>
      <p:ext uri="{BB962C8B-B14F-4D97-AF65-F5344CB8AC3E}">
        <p14:creationId xmlns:p14="http://schemas.microsoft.com/office/powerpoint/2010/main" val="2574448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2528" y="146763"/>
            <a:ext cx="4777077"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Proposed System</a:t>
            </a:r>
            <a:endParaRPr lang="en-IN" sz="4800" b="1" spc="-1" dirty="0">
              <a:solidFill>
                <a:srgbClr val="FF0000"/>
              </a:solidFill>
              <a:latin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129" y="965835"/>
            <a:ext cx="7162800" cy="6638925"/>
          </a:xfrm>
          <a:prstGeom prst="rect">
            <a:avLst/>
          </a:prstGeom>
        </p:spPr>
      </p:pic>
    </p:spTree>
    <p:extLst>
      <p:ext uri="{BB962C8B-B14F-4D97-AF65-F5344CB8AC3E}">
        <p14:creationId xmlns:p14="http://schemas.microsoft.com/office/powerpoint/2010/main" val="972742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28" y="146763"/>
            <a:ext cx="4413196"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Imaginary Line</a:t>
            </a:r>
            <a:endParaRPr lang="en-IN" sz="4800" b="1" spc="-1" dirty="0">
              <a:solidFill>
                <a:srgbClr val="FF0000"/>
              </a:solidFill>
              <a:latin typeface="Times New Roma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32" y="926079"/>
            <a:ext cx="8302471" cy="6269851"/>
          </a:xfrm>
          <a:prstGeom prst="rect">
            <a:avLst/>
          </a:prstGeom>
        </p:spPr>
      </p:pic>
    </p:spTree>
    <p:extLst>
      <p:ext uri="{BB962C8B-B14F-4D97-AF65-F5344CB8AC3E}">
        <p14:creationId xmlns:p14="http://schemas.microsoft.com/office/powerpoint/2010/main" val="2615089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28" y="146763"/>
            <a:ext cx="5526641"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Scope of the Project</a:t>
            </a:r>
            <a:endParaRPr lang="en-IN" sz="4800" b="1" spc="-1" dirty="0">
              <a:solidFill>
                <a:srgbClr val="FF0000"/>
              </a:solidFill>
              <a:latin typeface="Times New Roman"/>
            </a:endParaRPr>
          </a:p>
        </p:txBody>
      </p:sp>
      <p:sp>
        <p:nvSpPr>
          <p:cNvPr id="3" name="Rectangle 2"/>
          <p:cNvSpPr/>
          <p:nvPr/>
        </p:nvSpPr>
        <p:spPr>
          <a:xfrm>
            <a:off x="453610" y="1255120"/>
            <a:ext cx="9233729" cy="4616648"/>
          </a:xfrm>
          <a:prstGeom prst="rect">
            <a:avLst/>
          </a:prstGeom>
        </p:spPr>
        <p:txBody>
          <a:bodyPr wrap="square">
            <a:spAutoFit/>
          </a:bodyPr>
          <a:lstStyle/>
          <a:p>
            <a:pPr lvl="0" algn="just">
              <a:lnSpc>
                <a:spcPct val="150000"/>
              </a:lnSpc>
              <a:buClr>
                <a:schemeClr val="dk1"/>
              </a:buClr>
              <a:buSzPts val="1100"/>
            </a:pPr>
            <a:r>
              <a:rPr lang="en-US" sz="2800" dirty="0" smtClean="0">
                <a:latin typeface="Times New Roman" panose="02020603050405020304" pitchFamily="18" charset="0"/>
                <a:ea typeface="Montserrat"/>
                <a:cs typeface="Times New Roman" panose="02020603050405020304" pitchFamily="18" charset="0"/>
                <a:sym typeface="Montserrat"/>
              </a:rPr>
              <a:t>1. Detect residential and non-residential vehicle through vehicle number plate.</a:t>
            </a:r>
          </a:p>
          <a:p>
            <a:pPr lvl="0" algn="just">
              <a:lnSpc>
                <a:spcPct val="150000"/>
              </a:lnSpc>
              <a:buClr>
                <a:schemeClr val="dk1"/>
              </a:buClr>
              <a:buSzPts val="1100"/>
            </a:pPr>
            <a:r>
              <a:rPr lang="en-US" sz="2800" dirty="0" smtClean="0">
                <a:latin typeface="Times New Roman" panose="02020603050405020304" pitchFamily="18" charset="0"/>
                <a:ea typeface="Montserrat"/>
                <a:cs typeface="Times New Roman" panose="02020603050405020304" pitchFamily="18" charset="0"/>
                <a:sym typeface="Montserrat"/>
              </a:rPr>
              <a:t>2.  Send a message to </a:t>
            </a:r>
            <a:r>
              <a:rPr lang="en-US" sz="2800" dirty="0">
                <a:latin typeface="Times New Roman" panose="02020603050405020304" pitchFamily="18" charset="0"/>
                <a:ea typeface="Montserrat"/>
                <a:cs typeface="Times New Roman" panose="02020603050405020304" pitchFamily="18" charset="0"/>
                <a:sym typeface="Montserrat"/>
              </a:rPr>
              <a:t>o</a:t>
            </a:r>
            <a:r>
              <a:rPr lang="en-US" sz="2800" dirty="0" smtClean="0">
                <a:latin typeface="Times New Roman" panose="02020603050405020304" pitchFamily="18" charset="0"/>
                <a:ea typeface="Montserrat"/>
                <a:cs typeface="Times New Roman" panose="02020603050405020304" pitchFamily="18" charset="0"/>
                <a:sym typeface="Montserrat"/>
              </a:rPr>
              <a:t>wner about his vehicle actions.</a:t>
            </a:r>
          </a:p>
          <a:p>
            <a:pPr lvl="0" algn="just">
              <a:lnSpc>
                <a:spcPct val="150000"/>
              </a:lnSpc>
              <a:buClr>
                <a:schemeClr val="dk1"/>
              </a:buClr>
              <a:buSzPts val="1100"/>
            </a:pPr>
            <a:r>
              <a:rPr lang="en-US" sz="2800" dirty="0" smtClean="0">
                <a:latin typeface="Times New Roman" panose="02020603050405020304" pitchFamily="18" charset="0"/>
                <a:ea typeface="Montserrat"/>
                <a:cs typeface="Times New Roman" panose="02020603050405020304" pitchFamily="18" charset="0"/>
                <a:sym typeface="Montserrat"/>
              </a:rPr>
              <a:t>3.  Need of watchman will be overcome.</a:t>
            </a:r>
          </a:p>
          <a:p>
            <a:pPr algn="just">
              <a:lnSpc>
                <a:spcPct val="150000"/>
              </a:lnSpc>
              <a:buClr>
                <a:schemeClr val="dk1"/>
              </a:buClr>
              <a:buSzPts val="1100"/>
            </a:pPr>
            <a:r>
              <a:rPr lang="en-US" sz="2800" dirty="0" smtClean="0">
                <a:latin typeface="Times New Roman" panose="02020603050405020304" pitchFamily="18" charset="0"/>
                <a:ea typeface="Montserrat"/>
                <a:cs typeface="Times New Roman" panose="02020603050405020304" pitchFamily="18" charset="0"/>
                <a:sym typeface="Montserrat"/>
              </a:rPr>
              <a:t>4. Detect </a:t>
            </a:r>
            <a:r>
              <a:rPr lang="en-US" sz="2800" dirty="0">
                <a:latin typeface="Times New Roman" panose="02020603050405020304" pitchFamily="18" charset="0"/>
                <a:ea typeface="Montserrat"/>
                <a:cs typeface="Times New Roman" panose="02020603050405020304" pitchFamily="18" charset="0"/>
                <a:sym typeface="Montserrat"/>
              </a:rPr>
              <a:t>residential and non-residential </a:t>
            </a:r>
            <a:r>
              <a:rPr lang="en-US" sz="2800" dirty="0" smtClean="0">
                <a:latin typeface="Times New Roman" panose="02020603050405020304" pitchFamily="18" charset="0"/>
                <a:ea typeface="Montserrat"/>
                <a:cs typeface="Times New Roman" panose="02020603050405020304" pitchFamily="18" charset="0"/>
                <a:sym typeface="Montserrat"/>
              </a:rPr>
              <a:t>member through face detection.</a:t>
            </a:r>
          </a:p>
          <a:p>
            <a:pPr algn="just">
              <a:lnSpc>
                <a:spcPct val="150000"/>
              </a:lnSpc>
              <a:buClr>
                <a:schemeClr val="dk1"/>
              </a:buClr>
              <a:buSzPts val="1100"/>
            </a:pPr>
            <a:r>
              <a:rPr lang="en-US" sz="2800" dirty="0" smtClean="0">
                <a:latin typeface="Times New Roman" panose="02020603050405020304" pitchFamily="18" charset="0"/>
                <a:ea typeface="Montserrat"/>
                <a:cs typeface="Times New Roman" panose="02020603050405020304" pitchFamily="18" charset="0"/>
                <a:sym typeface="Montserrat"/>
              </a:rPr>
              <a:t>5.Any intruder penetrating wall will be captured</a:t>
            </a:r>
            <a:endParaRPr lang="en-US" sz="2800" dirty="0">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136897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28" y="146763"/>
            <a:ext cx="5392117"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Project Limitations</a:t>
            </a:r>
            <a:endParaRPr lang="en-IN" sz="4800" b="1" spc="-1" dirty="0">
              <a:solidFill>
                <a:srgbClr val="FF0000"/>
              </a:solidFill>
              <a:latin typeface="Times New Roman"/>
            </a:endParaRPr>
          </a:p>
        </p:txBody>
      </p:sp>
      <p:sp>
        <p:nvSpPr>
          <p:cNvPr id="3" name="Rectangle 2"/>
          <p:cNvSpPr/>
          <p:nvPr/>
        </p:nvSpPr>
        <p:spPr>
          <a:xfrm>
            <a:off x="453610" y="1255120"/>
            <a:ext cx="9233729" cy="2031325"/>
          </a:xfrm>
          <a:prstGeom prst="rect">
            <a:avLst/>
          </a:prstGeom>
        </p:spPr>
        <p:txBody>
          <a:bodyPr wrap="square">
            <a:spAutoFit/>
          </a:bodyPr>
          <a:lstStyle/>
          <a:p>
            <a:pPr lvl="0" algn="just">
              <a:lnSpc>
                <a:spcPct val="150000"/>
              </a:lnSpc>
              <a:buClr>
                <a:schemeClr val="dk1"/>
              </a:buClr>
              <a:buSzPts val="1100"/>
            </a:pPr>
            <a:r>
              <a:rPr lang="en-US" sz="2800" dirty="0" smtClean="0">
                <a:latin typeface="Times New Roman" panose="02020603050405020304" pitchFamily="18" charset="0"/>
                <a:ea typeface="Montserrat"/>
                <a:cs typeface="Times New Roman" panose="02020603050405020304" pitchFamily="18" charset="0"/>
                <a:sym typeface="Montserrat"/>
              </a:rPr>
              <a:t>1. If a residential member suffering from viral disease will be triggered as a non-residential member.</a:t>
            </a:r>
          </a:p>
          <a:p>
            <a:pPr lvl="0" algn="just">
              <a:lnSpc>
                <a:spcPct val="150000"/>
              </a:lnSpc>
              <a:buClr>
                <a:schemeClr val="dk1"/>
              </a:buClr>
              <a:buSzPts val="1100"/>
            </a:pPr>
            <a:r>
              <a:rPr lang="en-US" sz="2800" dirty="0" smtClean="0">
                <a:latin typeface="Times New Roman" panose="02020603050405020304" pitchFamily="18" charset="0"/>
                <a:cs typeface="Times New Roman" panose="02020603050405020304" pitchFamily="18" charset="0"/>
              </a:rPr>
              <a:t>2. </a:t>
            </a:r>
            <a:r>
              <a:rPr lang="en-US" sz="2800" dirty="0" err="1" smtClean="0">
                <a:latin typeface="Times New Roman" panose="02020603050405020304" pitchFamily="18" charset="0"/>
                <a:cs typeface="Times New Roman" panose="02020603050405020304" pitchFamily="18" charset="0"/>
              </a:rPr>
              <a:t>Mulitlinguistic</a:t>
            </a:r>
            <a:r>
              <a:rPr lang="en-US" sz="2800" dirty="0" smtClean="0">
                <a:latin typeface="Times New Roman" panose="02020603050405020304" pitchFamily="18" charset="0"/>
                <a:cs typeface="Times New Roman" panose="02020603050405020304" pitchFamily="18" charset="0"/>
              </a:rPr>
              <a:t> number plates would not recognized.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334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528" y="146763"/>
            <a:ext cx="5220725"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Project Estimation</a:t>
            </a:r>
            <a:endParaRPr lang="en-IN" sz="4800" b="1" spc="-1" dirty="0">
              <a:solidFill>
                <a:srgbClr val="FF0000"/>
              </a:solidFill>
              <a:latin typeface="Times New Roman"/>
            </a:endParaRPr>
          </a:p>
        </p:txBody>
      </p:sp>
      <p:pic>
        <p:nvPicPr>
          <p:cNvPr id="3" name="Picture 2"/>
          <p:cNvPicPr>
            <a:picLocks noChangeAspect="1"/>
          </p:cNvPicPr>
          <p:nvPr/>
        </p:nvPicPr>
        <p:blipFill>
          <a:blip r:embed="rId2"/>
          <a:stretch>
            <a:fillRect/>
          </a:stretch>
        </p:blipFill>
        <p:spPr>
          <a:xfrm>
            <a:off x="8054971" y="2051657"/>
            <a:ext cx="1246043" cy="1213678"/>
          </a:xfrm>
          <a:prstGeom prst="rect">
            <a:avLst/>
          </a:prstGeom>
        </p:spPr>
      </p:pic>
      <p:pic>
        <p:nvPicPr>
          <p:cNvPr id="4" name="Picture 3"/>
          <p:cNvPicPr>
            <a:picLocks noChangeAspect="1"/>
          </p:cNvPicPr>
          <p:nvPr/>
        </p:nvPicPr>
        <p:blipFill>
          <a:blip r:embed="rId3"/>
          <a:stretch>
            <a:fillRect/>
          </a:stretch>
        </p:blipFill>
        <p:spPr>
          <a:xfrm>
            <a:off x="673825" y="4699004"/>
            <a:ext cx="2467570" cy="1049476"/>
          </a:xfrm>
          <a:prstGeom prst="rect">
            <a:avLst/>
          </a:prstGeom>
        </p:spPr>
      </p:pic>
      <p:pic>
        <p:nvPicPr>
          <p:cNvPr id="5" name="Picture 4"/>
          <p:cNvPicPr>
            <a:picLocks noChangeAspect="1"/>
          </p:cNvPicPr>
          <p:nvPr/>
        </p:nvPicPr>
        <p:blipFill>
          <a:blip r:embed="rId4"/>
          <a:stretch>
            <a:fillRect/>
          </a:stretch>
        </p:blipFill>
        <p:spPr>
          <a:xfrm>
            <a:off x="6309314" y="4699004"/>
            <a:ext cx="955883" cy="1529413"/>
          </a:xfrm>
          <a:prstGeom prst="rect">
            <a:avLst/>
          </a:prstGeom>
        </p:spPr>
      </p:pic>
      <p:pic>
        <p:nvPicPr>
          <p:cNvPr id="10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626" y="2051657"/>
            <a:ext cx="3419254" cy="13221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527402" y="1638222"/>
            <a:ext cx="2594077" cy="2119451"/>
          </a:xfrm>
          <a:prstGeom prst="rect">
            <a:avLst/>
          </a:prstGeom>
        </p:spPr>
      </p:pic>
      <p:sp>
        <p:nvSpPr>
          <p:cNvPr id="7" name="Rectangle 6"/>
          <p:cNvSpPr/>
          <p:nvPr/>
        </p:nvSpPr>
        <p:spPr>
          <a:xfrm>
            <a:off x="1292884" y="3768467"/>
            <a:ext cx="1063112"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Monitor</a:t>
            </a:r>
          </a:p>
          <a:p>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2,700</a:t>
            </a:r>
            <a:endParaRPr lang="en-US" dirty="0"/>
          </a:p>
        </p:txBody>
      </p:sp>
      <p:sp>
        <p:nvSpPr>
          <p:cNvPr id="9" name="Rectangle 8"/>
          <p:cNvSpPr/>
          <p:nvPr/>
        </p:nvSpPr>
        <p:spPr>
          <a:xfrm>
            <a:off x="6375210" y="6228417"/>
            <a:ext cx="889987"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Mouse</a:t>
            </a:r>
          </a:p>
          <a:p>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250</a:t>
            </a:r>
            <a:endParaRPr lang="en-US" dirty="0"/>
          </a:p>
        </p:txBody>
      </p:sp>
      <p:sp>
        <p:nvSpPr>
          <p:cNvPr id="10" name="Rectangle 9"/>
          <p:cNvSpPr/>
          <p:nvPr/>
        </p:nvSpPr>
        <p:spPr>
          <a:xfrm>
            <a:off x="4844808" y="3499330"/>
            <a:ext cx="1095172"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Keyboard</a:t>
            </a:r>
          </a:p>
          <a:p>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250</a:t>
            </a:r>
            <a:endParaRPr lang="en-US" dirty="0"/>
          </a:p>
        </p:txBody>
      </p:sp>
      <p:sp>
        <p:nvSpPr>
          <p:cNvPr id="11" name="Rectangle 10"/>
          <p:cNvSpPr/>
          <p:nvPr/>
        </p:nvSpPr>
        <p:spPr>
          <a:xfrm>
            <a:off x="8280031" y="3248610"/>
            <a:ext cx="902811"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Camera</a:t>
            </a:r>
          </a:p>
          <a:p>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999</a:t>
            </a:r>
            <a:endParaRPr lang="en-US" dirty="0"/>
          </a:p>
        </p:txBody>
      </p:sp>
      <p:sp>
        <p:nvSpPr>
          <p:cNvPr id="12" name="Rectangle 11"/>
          <p:cNvSpPr/>
          <p:nvPr/>
        </p:nvSpPr>
        <p:spPr>
          <a:xfrm>
            <a:off x="1376054" y="5748480"/>
            <a:ext cx="1063112"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DVR</a:t>
            </a:r>
          </a:p>
          <a:p>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1,775</a:t>
            </a:r>
            <a:endParaRPr lang="en-US" dirty="0"/>
          </a:p>
        </p:txBody>
      </p:sp>
      <p:pic>
        <p:nvPicPr>
          <p:cNvPr id="8" name="Picture 7"/>
          <p:cNvPicPr>
            <a:picLocks noChangeAspect="1"/>
          </p:cNvPicPr>
          <p:nvPr/>
        </p:nvPicPr>
        <p:blipFill>
          <a:blip r:embed="rId7"/>
          <a:stretch>
            <a:fillRect/>
          </a:stretch>
        </p:blipFill>
        <p:spPr>
          <a:xfrm>
            <a:off x="3733626" y="4303422"/>
            <a:ext cx="1487754" cy="1617889"/>
          </a:xfrm>
          <a:prstGeom prst="rect">
            <a:avLst/>
          </a:prstGeom>
        </p:spPr>
      </p:pic>
      <p:sp>
        <p:nvSpPr>
          <p:cNvPr id="14" name="Rectangle 13"/>
          <p:cNvSpPr/>
          <p:nvPr/>
        </p:nvSpPr>
        <p:spPr>
          <a:xfrm>
            <a:off x="3812134" y="5921311"/>
            <a:ext cx="1460656" cy="646331"/>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GSM Module</a:t>
            </a:r>
          </a:p>
          <a:p>
            <a:r>
              <a:rPr lang="en-US" dirty="0" err="1" smtClean="0">
                <a:latin typeface="Times New Roman" panose="02020603050405020304" pitchFamily="18" charset="0"/>
                <a:cs typeface="Times New Roman" panose="02020603050405020304" pitchFamily="18" charset="0"/>
              </a:rPr>
              <a:t>Rs</a:t>
            </a:r>
            <a:r>
              <a:rPr lang="en-US" dirty="0" smtClean="0">
                <a:latin typeface="Times New Roman" panose="02020603050405020304" pitchFamily="18" charset="0"/>
                <a:cs typeface="Times New Roman" panose="02020603050405020304" pitchFamily="18" charset="0"/>
              </a:rPr>
              <a:t>. 1,500</a:t>
            </a:r>
            <a:endParaRPr lang="en-US" dirty="0"/>
          </a:p>
        </p:txBody>
      </p:sp>
      <p:sp>
        <p:nvSpPr>
          <p:cNvPr id="15" name="Rectangle 14"/>
          <p:cNvSpPr/>
          <p:nvPr/>
        </p:nvSpPr>
        <p:spPr>
          <a:xfrm>
            <a:off x="7891879" y="4927024"/>
            <a:ext cx="1679114" cy="1073371"/>
          </a:xfrm>
          <a:prstGeom prst="rect">
            <a:avLst/>
          </a:prstGeom>
        </p:spPr>
        <p:txBody>
          <a:bodyPr wrap="none">
            <a:spAutoFit/>
          </a:bodyPr>
          <a:lstStyle/>
          <a:p>
            <a:pPr marL="107640">
              <a:lnSpc>
                <a:spcPct val="93000"/>
              </a:lnSpc>
              <a:spcAft>
                <a:spcPts val="1412"/>
              </a:spcAft>
              <a:buClr>
                <a:srgbClr val="000000"/>
              </a:buClr>
              <a:buSzPct val="45000"/>
            </a:pPr>
            <a:r>
              <a:rPr lang="en-IN" sz="2800" b="1" spc="-1" dirty="0" smtClean="0">
                <a:solidFill>
                  <a:srgbClr val="FF0000"/>
                </a:solidFill>
                <a:latin typeface="Times New Roman"/>
              </a:rPr>
              <a:t>Approx.</a:t>
            </a:r>
          </a:p>
          <a:p>
            <a:pPr marL="107640">
              <a:lnSpc>
                <a:spcPct val="93000"/>
              </a:lnSpc>
              <a:spcAft>
                <a:spcPts val="1412"/>
              </a:spcAft>
              <a:buClr>
                <a:srgbClr val="000000"/>
              </a:buClr>
              <a:buSzPct val="45000"/>
            </a:pPr>
            <a:r>
              <a:rPr lang="en-IN" sz="2800" b="1" spc="-1" dirty="0" err="1" smtClean="0">
                <a:solidFill>
                  <a:srgbClr val="FF0000"/>
                </a:solidFill>
                <a:latin typeface="Times New Roman"/>
              </a:rPr>
              <a:t>Rs</a:t>
            </a:r>
            <a:r>
              <a:rPr lang="en-IN" sz="2800" b="1" spc="-1" dirty="0" smtClean="0">
                <a:solidFill>
                  <a:srgbClr val="FF0000"/>
                </a:solidFill>
                <a:latin typeface="Times New Roman"/>
              </a:rPr>
              <a:t>. 8,000</a:t>
            </a:r>
            <a:endParaRPr lang="en-IN" sz="2800" b="1" spc="-1" dirty="0">
              <a:solidFill>
                <a:srgbClr val="FF0000"/>
              </a:solidFill>
              <a:latin typeface="Times New Roman"/>
            </a:endParaRPr>
          </a:p>
        </p:txBody>
      </p:sp>
    </p:spTree>
    <p:extLst>
      <p:ext uri="{BB962C8B-B14F-4D97-AF65-F5344CB8AC3E}">
        <p14:creationId xmlns:p14="http://schemas.microsoft.com/office/powerpoint/2010/main" val="1304730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Shape 1"/>
          <p:cNvSpPr txBox="1"/>
          <p:nvPr/>
        </p:nvSpPr>
        <p:spPr>
          <a:xfrm>
            <a:off x="504360" y="144000"/>
            <a:ext cx="9070920" cy="1057320"/>
          </a:xfrm>
          <a:prstGeom prst="rect">
            <a:avLst/>
          </a:prstGeom>
          <a:noFill/>
          <a:ln>
            <a:noFill/>
          </a:ln>
        </p:spPr>
        <p:txBody>
          <a:bodyPr lIns="0" tIns="31680" rIns="0" bIns="0" anchor="ctr"/>
          <a:lstStyle/>
          <a:p>
            <a:pPr algn="ctr">
              <a:lnSpc>
                <a:spcPct val="93000"/>
              </a:lnSpc>
            </a:pPr>
            <a:r>
              <a:rPr lang="en-IN" sz="3600" b="1" strike="noStrike" spc="-1">
                <a:solidFill>
                  <a:srgbClr val="000000"/>
                </a:solidFill>
                <a:latin typeface="Times New Roman"/>
              </a:rPr>
              <a:t>Contents</a:t>
            </a:r>
            <a:endParaRPr lang="en-IN" sz="3600" b="0" strike="noStrike" spc="-1">
              <a:solidFill>
                <a:srgbClr val="000000"/>
              </a:solidFill>
              <a:latin typeface="Arial"/>
            </a:endParaRPr>
          </a:p>
        </p:txBody>
      </p:sp>
      <p:sp>
        <p:nvSpPr>
          <p:cNvPr id="44" name="TextShape 2"/>
          <p:cNvSpPr txBox="1"/>
          <p:nvPr/>
        </p:nvSpPr>
        <p:spPr>
          <a:xfrm>
            <a:off x="502920" y="1201680"/>
            <a:ext cx="9070920" cy="4989600"/>
          </a:xfrm>
          <a:prstGeom prst="rect">
            <a:avLst/>
          </a:prstGeom>
          <a:noFill/>
          <a:ln>
            <a:noFill/>
          </a:ln>
        </p:spPr>
        <p:txBody>
          <a:bodyPr lIns="0" tIns="21240" rIns="0" bIns="0">
            <a:normAutofit lnSpcReduction="10000"/>
          </a:bodyPr>
          <a:lstStyle/>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Abstract</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Objectives</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err="1">
                <a:solidFill>
                  <a:srgbClr val="000000"/>
                </a:solidFill>
                <a:latin typeface="Times New Roman"/>
              </a:rPr>
              <a:t>Litrature</a:t>
            </a:r>
            <a:r>
              <a:rPr lang="en-IN" sz="2400" b="0" strike="noStrike" spc="-1" dirty="0">
                <a:solidFill>
                  <a:srgbClr val="000000"/>
                </a:solidFill>
                <a:latin typeface="Times New Roman"/>
              </a:rPr>
              <a:t> Review</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Problem Definition</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Existing System Architecture/Working</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Proposed System Architecture/Working</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Conclusion</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References</a:t>
            </a:r>
            <a:endParaRPr lang="en-IN" sz="2400" b="0" strike="noStrike" spc="-1" dirty="0">
              <a:solidFill>
                <a:srgbClr val="000000"/>
              </a:solidFill>
              <a:latin typeface="Arial"/>
            </a:endParaRPr>
          </a:p>
          <a:p>
            <a:pPr marL="431640" indent="-324000">
              <a:lnSpc>
                <a:spcPct val="93000"/>
              </a:lnSpc>
              <a:spcAft>
                <a:spcPts val="1412"/>
              </a:spcAft>
              <a:buClr>
                <a:srgbClr val="000000"/>
              </a:buClr>
              <a:buSzPct val="45000"/>
              <a:buFont typeface="Wingdings" charset="2"/>
              <a:buChar char=""/>
            </a:pPr>
            <a:r>
              <a:rPr lang="en-IN" sz="2400" b="0" strike="noStrike" spc="-1" dirty="0">
                <a:solidFill>
                  <a:srgbClr val="000000"/>
                </a:solidFill>
                <a:latin typeface="Times New Roman"/>
              </a:rPr>
              <a:t>Publication</a:t>
            </a:r>
            <a:endParaRPr lang="en-IN" sz="24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1068349"/>
            <a:ext cx="8188960" cy="4154984"/>
          </a:xfrm>
          <a:prstGeom prst="rect">
            <a:avLst/>
          </a:prstGeom>
        </p:spPr>
        <p:txBody>
          <a:bodyPr wrap="square">
            <a:spAutoFit/>
          </a:bodyPr>
          <a:lstStyle/>
          <a:p>
            <a:r>
              <a:rPr lang="en-US" sz="4800" b="1" dirty="0">
                <a:solidFill>
                  <a:srgbClr val="FF0000"/>
                </a:solidFill>
                <a:latin typeface="Times New Roman" panose="02020603050405020304" pitchFamily="18" charset="0"/>
              </a:rPr>
              <a:t>Technology Stack </a:t>
            </a:r>
            <a:endParaRPr lang="en-US" sz="4800" b="1" dirty="0" smtClean="0">
              <a:solidFill>
                <a:srgbClr val="FF0000"/>
              </a:solidFill>
              <a:latin typeface="Times New Roman" panose="02020603050405020304" pitchFamily="18" charset="0"/>
            </a:endParaRPr>
          </a:p>
          <a:p>
            <a:endParaRPr lang="en-US" sz="4800" dirty="0">
              <a:solidFill>
                <a:srgbClr val="FF0000"/>
              </a:solidFill>
              <a:latin typeface="Times New Roman" panose="02020603050405020304" pitchFamily="18" charset="0"/>
            </a:endParaRPr>
          </a:p>
          <a:p>
            <a:r>
              <a:rPr lang="en-US" sz="2800" b="1" dirty="0">
                <a:solidFill>
                  <a:srgbClr val="000000"/>
                </a:solidFill>
                <a:latin typeface="Times New Roman" panose="02020603050405020304" pitchFamily="18" charset="0"/>
              </a:rPr>
              <a:t>Hardware Requirements </a:t>
            </a:r>
            <a:endParaRPr lang="en-US" sz="2800" dirty="0">
              <a:solidFill>
                <a:srgbClr val="000000"/>
              </a:solidFill>
              <a:latin typeface="Times New Roman" panose="02020603050405020304" pitchFamily="18" charset="0"/>
            </a:endParaRPr>
          </a:p>
          <a:p>
            <a:r>
              <a:rPr lang="en-US" sz="2800" dirty="0">
                <a:solidFill>
                  <a:srgbClr val="000000"/>
                </a:solidFill>
                <a:latin typeface="Times New Roman" panose="02020603050405020304" pitchFamily="18" charset="0"/>
              </a:rPr>
              <a:t>• Laptop or PC with minimum 4GB of RAM</a:t>
            </a:r>
            <a:r>
              <a:rPr lang="en-US" sz="2800">
                <a:solidFill>
                  <a:srgbClr val="000000"/>
                </a:solidFill>
                <a:latin typeface="Times New Roman" panose="02020603050405020304" pitchFamily="18" charset="0"/>
              </a:rPr>
              <a:t>. </a:t>
            </a:r>
            <a:endParaRPr lang="en-US" sz="2800" smtClean="0">
              <a:solidFill>
                <a:srgbClr val="000000"/>
              </a:solidFill>
              <a:latin typeface="Times New Roman" panose="02020603050405020304" pitchFamily="18" charset="0"/>
            </a:endParaRPr>
          </a:p>
          <a:p>
            <a:endParaRPr lang="en-US" sz="2800" dirty="0">
              <a:solidFill>
                <a:srgbClr val="000000"/>
              </a:solidFill>
              <a:latin typeface="Times New Roman" panose="02020603050405020304" pitchFamily="18" charset="0"/>
            </a:endParaRPr>
          </a:p>
          <a:p>
            <a:r>
              <a:rPr lang="en-US" sz="2800" b="1" dirty="0">
                <a:solidFill>
                  <a:srgbClr val="000000"/>
                </a:solidFill>
                <a:latin typeface="Times New Roman" panose="02020603050405020304" pitchFamily="18" charset="0"/>
              </a:rPr>
              <a:t>Software Requirements </a:t>
            </a:r>
            <a:endParaRPr lang="en-US" sz="2800" dirty="0">
              <a:solidFill>
                <a:srgbClr val="000000"/>
              </a:solidFill>
              <a:latin typeface="Times New Roman" panose="02020603050405020304" pitchFamily="18" charset="0"/>
            </a:endParaRPr>
          </a:p>
          <a:p>
            <a:r>
              <a:rPr lang="en-US" sz="2800" dirty="0">
                <a:solidFill>
                  <a:srgbClr val="000000"/>
                </a:solidFill>
                <a:latin typeface="Times New Roman" panose="02020603050405020304" pitchFamily="18" charset="0"/>
              </a:rPr>
              <a:t>• Machine Learning(Python) </a:t>
            </a:r>
          </a:p>
          <a:p>
            <a:r>
              <a:rPr lang="en-US" sz="2800" dirty="0">
                <a:solidFill>
                  <a:srgbClr val="000000"/>
                </a:solidFill>
                <a:latin typeface="Times New Roman" panose="02020603050405020304" pitchFamily="18" charset="0"/>
              </a:rPr>
              <a:t>• Neural Networks(RCNN) </a:t>
            </a:r>
            <a:endParaRPr lang="en-US" sz="2800" dirty="0"/>
          </a:p>
        </p:txBody>
      </p:sp>
    </p:spTree>
    <p:extLst>
      <p:ext uri="{BB962C8B-B14F-4D97-AF65-F5344CB8AC3E}">
        <p14:creationId xmlns:p14="http://schemas.microsoft.com/office/powerpoint/2010/main" val="485642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2337" y="708837"/>
            <a:ext cx="3235501"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Conclusion</a:t>
            </a:r>
            <a:endParaRPr lang="en-IN" sz="4800" b="1" spc="-1" dirty="0">
              <a:solidFill>
                <a:srgbClr val="FF0000"/>
              </a:solidFill>
              <a:latin typeface="Times New Roman"/>
            </a:endParaRPr>
          </a:p>
        </p:txBody>
      </p:sp>
      <p:sp>
        <p:nvSpPr>
          <p:cNvPr id="4" name="Rectangle 3"/>
          <p:cNvSpPr/>
          <p:nvPr/>
        </p:nvSpPr>
        <p:spPr>
          <a:xfrm>
            <a:off x="1003717" y="1257522"/>
            <a:ext cx="8485502" cy="3970318"/>
          </a:xfrm>
          <a:prstGeom prst="rect">
            <a:avLst/>
          </a:prstGeom>
        </p:spPr>
        <p:txBody>
          <a:bodyPr wrap="square">
            <a:spAutoFit/>
          </a:bodyPr>
          <a:lstStyle/>
          <a:p>
            <a:pPr algn="just"/>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proposed system will avoid security concerns in the real-time </a:t>
            </a:r>
            <a:r>
              <a:rPr lang="en-US" sz="2800" dirty="0" smtClean="0">
                <a:latin typeface="Times New Roman" panose="02020603050405020304" pitchFamily="18" charset="0"/>
                <a:cs typeface="Times New Roman" panose="02020603050405020304" pitchFamily="18" charset="0"/>
              </a:rPr>
              <a:t>scenario. Boundaries of the society will be free from intruders. IN and OUT on the vehicles will be notified to the owner. Detailed information of all the non residential members will be stored. Will reduce the chances of illegal parking. Our system will we cost effective that every society can afford.</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477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505" y="612584"/>
            <a:ext cx="2908745"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FF0000"/>
                </a:solidFill>
                <a:latin typeface="Times New Roman"/>
              </a:rPr>
              <a:t>Reference</a:t>
            </a:r>
            <a:endParaRPr lang="en-IN" sz="4800" b="1" spc="-1" dirty="0">
              <a:solidFill>
                <a:srgbClr val="FF0000"/>
              </a:solidFill>
              <a:latin typeface="Times New Roman"/>
            </a:endParaRPr>
          </a:p>
        </p:txBody>
      </p:sp>
      <p:sp>
        <p:nvSpPr>
          <p:cNvPr id="3" name="Rectangle 2"/>
          <p:cNvSpPr/>
          <p:nvPr/>
        </p:nvSpPr>
        <p:spPr>
          <a:xfrm>
            <a:off x="966505" y="1566863"/>
            <a:ext cx="8605520" cy="532453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1.Wang W, Gee T, Price J, et al. Real time multi-vehicle tracking and counting at intersections from a fisheye camera[C]//2015 IEEE Winter Conference on Applications of Computer Vision. IEEE, 2015: 17-24.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2.H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Saghaei</a:t>
            </a:r>
            <a:r>
              <a:rPr lang="en-US" sz="2000" dirty="0">
                <a:latin typeface="Times New Roman" panose="02020603050405020304" pitchFamily="18" charset="0"/>
                <a:cs typeface="Times New Roman" panose="02020603050405020304" pitchFamily="18" charset="0"/>
              </a:rPr>
              <a:t>, “Proposal for Automatic License and Number Plate Recognition System for Vehicle Identification,”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preprint arXiv:1610.03341, Oct  2016</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3.Zhang </a:t>
            </a:r>
            <a:r>
              <a:rPr lang="en-US" sz="2000" dirty="0" err="1">
                <a:latin typeface="Times New Roman" panose="02020603050405020304" pitchFamily="18" charset="0"/>
                <a:cs typeface="Times New Roman" panose="02020603050405020304" pitchFamily="18" charset="0"/>
              </a:rPr>
              <a:t>Quanfa,et</a:t>
            </a:r>
            <a:r>
              <a:rPr lang="en-US" sz="2000" dirty="0">
                <a:latin typeface="Times New Roman" panose="02020603050405020304" pitchFamily="18" charset="0"/>
                <a:cs typeface="Times New Roman" panose="02020603050405020304" pitchFamily="18" charset="0"/>
              </a:rPr>
              <a:t> al. "Engineering vehicle inspection based on HOG feature and machine learning." Computer system application ,2013:104-107</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4.Ala </a:t>
            </a:r>
            <a:r>
              <a:rPr lang="en-US" sz="2000" dirty="0" err="1">
                <a:latin typeface="Times New Roman" panose="02020603050405020304" pitchFamily="18" charset="0"/>
                <a:cs typeface="Times New Roman" panose="02020603050405020304" pitchFamily="18" charset="0"/>
              </a:rPr>
              <a:t>Mhalla</a:t>
            </a:r>
            <a:r>
              <a:rPr lang="en-US" sz="2000" dirty="0">
                <a:latin typeface="Times New Roman" panose="02020603050405020304" pitchFamily="18" charset="0"/>
                <a:cs typeface="Times New Roman" panose="02020603050405020304" pitchFamily="18" charset="0"/>
              </a:rPr>
              <a:t>, Thierry chateau, Sami </a:t>
            </a:r>
            <a:r>
              <a:rPr lang="en-US" sz="2000" dirty="0" err="1">
                <a:latin typeface="Times New Roman" panose="02020603050405020304" pitchFamily="18" charset="0"/>
                <a:cs typeface="Times New Roman" panose="02020603050405020304" pitchFamily="18" charset="0"/>
              </a:rPr>
              <a:t>Gazzah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Najoua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Essoukri</a:t>
            </a:r>
            <a:r>
              <a:rPr lang="en-US" sz="2000" dirty="0">
                <a:latin typeface="Times New Roman" panose="02020603050405020304" pitchFamily="18" charset="0"/>
                <a:cs typeface="Times New Roman" panose="02020603050405020304" pitchFamily="18" charset="0"/>
              </a:rPr>
              <a:t> Ben Amara, “A Faster R-CNN Multi-Object Detector on a </a:t>
            </a:r>
            <a:r>
              <a:rPr lang="en-US" sz="2000" dirty="0" err="1">
                <a:latin typeface="Times New Roman" panose="02020603050405020304" pitchFamily="18" charset="0"/>
                <a:cs typeface="Times New Roman" panose="02020603050405020304" pitchFamily="18" charset="0"/>
              </a:rPr>
              <a:t>Nvidia</a:t>
            </a:r>
            <a:r>
              <a:rPr lang="en-US" sz="2000" dirty="0">
                <a:latin typeface="Times New Roman" panose="02020603050405020304" pitchFamily="18" charset="0"/>
                <a:cs typeface="Times New Roman" panose="02020603050405020304" pitchFamily="18" charset="0"/>
              </a:rPr>
              <a:t> Jetson TX1 Embedded System,” Proceedings of the 10th International Conference on Distributed Smart Camera, pp. 208-209, 2016</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5.Girshick,Ross</a:t>
            </a:r>
            <a:r>
              <a:rPr lang="en-US" sz="2000" dirty="0">
                <a:latin typeface="Times New Roman" panose="02020603050405020304" pitchFamily="18" charset="0"/>
                <a:cs typeface="Times New Roman" panose="02020603050405020304" pitchFamily="18" charset="0"/>
              </a:rPr>
              <a:t>."Fast R-CNN."IEEE International Conference on Computer </a:t>
            </a:r>
            <a:r>
              <a:rPr lang="en-US" sz="2000" dirty="0" err="1">
                <a:latin typeface="Times New Roman" panose="02020603050405020304" pitchFamily="18" charset="0"/>
                <a:cs typeface="Times New Roman" panose="02020603050405020304" pitchFamily="18" charset="0"/>
              </a:rPr>
              <a:t>VisionIEEE</a:t>
            </a:r>
            <a:r>
              <a:rPr lang="en-US" sz="2000" dirty="0">
                <a:latin typeface="Times New Roman" panose="02020603050405020304" pitchFamily="18" charset="0"/>
                <a:cs typeface="Times New Roman" panose="02020603050405020304" pitchFamily="18" charset="0"/>
              </a:rPr>
              <a:t> Computer Society, 2015:14401448.</a:t>
            </a:r>
          </a:p>
        </p:txBody>
      </p:sp>
    </p:spTree>
    <p:extLst>
      <p:ext uri="{BB962C8B-B14F-4D97-AF65-F5344CB8AC3E}">
        <p14:creationId xmlns:p14="http://schemas.microsoft.com/office/powerpoint/2010/main" val="3380435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TextShape 1"/>
          <p:cNvSpPr txBox="1"/>
          <p:nvPr/>
        </p:nvSpPr>
        <p:spPr>
          <a:xfrm>
            <a:off x="647280" y="3057480"/>
            <a:ext cx="9070920" cy="1262160"/>
          </a:xfrm>
          <a:prstGeom prst="rect">
            <a:avLst/>
          </a:prstGeom>
          <a:noFill/>
          <a:ln>
            <a:noFill/>
          </a:ln>
        </p:spPr>
        <p:txBody>
          <a:bodyPr lIns="0" tIns="31680" rIns="0" bIns="0" anchor="ctr"/>
          <a:lstStyle/>
          <a:p>
            <a:pPr algn="ctr">
              <a:lnSpc>
                <a:spcPct val="93000"/>
              </a:lnSpc>
            </a:pPr>
            <a:r>
              <a:rPr lang="en-IN" sz="3600" b="0" strike="noStrike" spc="-1">
                <a:solidFill>
                  <a:srgbClr val="000000"/>
                </a:solidFill>
                <a:latin typeface="Times New Roman"/>
              </a:rPr>
              <a:t>Thank You...!!</a:t>
            </a:r>
            <a:endParaRPr lang="en-IN" sz="3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9983" y="956160"/>
            <a:ext cx="8077200" cy="5139869"/>
          </a:xfrm>
          <a:prstGeom prst="rect">
            <a:avLst/>
          </a:prstGeom>
        </p:spPr>
        <p:txBody>
          <a:bodyPr wrap="square">
            <a:spAutoFit/>
          </a:bodyPr>
          <a:lstStyle/>
          <a:p>
            <a:pPr algn="just"/>
            <a:r>
              <a:rPr lang="en-US" sz="4800" b="1" dirty="0" smtClean="0">
                <a:solidFill>
                  <a:srgbClr val="FF0000"/>
                </a:solidFill>
                <a:latin typeface="Times New Roman" panose="02020603050405020304" pitchFamily="18" charset="0"/>
                <a:cs typeface="Times New Roman" panose="02020603050405020304" pitchFamily="18" charset="0"/>
              </a:rPr>
              <a:t>Abstract</a:t>
            </a:r>
            <a:endParaRPr lang="en-US" sz="4800" b="1" dirty="0">
              <a:solidFill>
                <a:srgbClr val="FF0000"/>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Dynamic vehicle </a:t>
            </a:r>
            <a:r>
              <a:rPr lang="en-US" sz="2800" dirty="0" smtClean="0">
                <a:latin typeface="Times New Roman" panose="02020603050405020304" pitchFamily="18" charset="0"/>
                <a:cs typeface="Times New Roman" panose="02020603050405020304" pitchFamily="18" charset="0"/>
              </a:rPr>
              <a:t>and human detection </a:t>
            </a:r>
            <a:r>
              <a:rPr lang="en-US" sz="2800" dirty="0">
                <a:latin typeface="Times New Roman" panose="02020603050405020304" pitchFamily="18" charset="0"/>
                <a:cs typeface="Times New Roman" panose="02020603050405020304" pitchFamily="18" charset="0"/>
              </a:rPr>
              <a:t>and tracking can </a:t>
            </a:r>
            <a:r>
              <a:rPr lang="en-US" sz="2800" dirty="0" smtClean="0">
                <a:latin typeface="Times New Roman" panose="02020603050405020304" pitchFamily="18" charset="0"/>
                <a:cs typeface="Times New Roman" panose="02020603050405020304" pitchFamily="18" charset="0"/>
              </a:rPr>
              <a:t>provide essential </a:t>
            </a:r>
            <a:r>
              <a:rPr lang="en-US" sz="2800" dirty="0">
                <a:latin typeface="Times New Roman" panose="02020603050405020304" pitchFamily="18" charset="0"/>
                <a:cs typeface="Times New Roman" panose="02020603050405020304" pitchFamily="18" charset="0"/>
              </a:rPr>
              <a:t>data to solve </a:t>
            </a:r>
            <a:r>
              <a:rPr lang="en-US" sz="2800" dirty="0" smtClean="0">
                <a:latin typeface="Times New Roman" panose="02020603050405020304" pitchFamily="18" charset="0"/>
                <a:cs typeface="Times New Roman" panose="02020603050405020304" pitchFamily="18" charset="0"/>
              </a:rPr>
              <a:t>the problem </a:t>
            </a:r>
            <a:r>
              <a:rPr lang="en-US" sz="2800"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society </a:t>
            </a:r>
            <a:r>
              <a:rPr lang="en-US" sz="2800" dirty="0">
                <a:latin typeface="Times New Roman" panose="02020603050405020304" pitchFamily="18" charset="0"/>
                <a:cs typeface="Times New Roman" panose="02020603050405020304" pitchFamily="18" charset="0"/>
              </a:rPr>
              <a:t>planning </a:t>
            </a:r>
            <a:r>
              <a:rPr lang="en-US" sz="2800" dirty="0" smtClean="0">
                <a:latin typeface="Times New Roman" panose="02020603050405020304" pitchFamily="18" charset="0"/>
                <a:cs typeface="Times New Roman" panose="02020603050405020304" pitchFamily="18" charset="0"/>
              </a:rPr>
              <a:t>and road </a:t>
            </a:r>
            <a:r>
              <a:rPr lang="en-US" sz="2800" dirty="0">
                <a:latin typeface="Times New Roman" panose="02020603050405020304" pitchFamily="18" charset="0"/>
                <a:cs typeface="Times New Roman" panose="02020603050405020304" pitchFamily="18" charset="0"/>
              </a:rPr>
              <a:t>management</a:t>
            </a:r>
            <a:r>
              <a:rPr lang="en-US" sz="2800" dirty="0" smtClean="0">
                <a:latin typeface="Times New Roman" panose="02020603050405020304" pitchFamily="18" charset="0"/>
                <a:cs typeface="Times New Roman" panose="02020603050405020304" pitchFamily="18" charset="0"/>
              </a:rPr>
              <a:t>. Using this </a:t>
            </a:r>
            <a:r>
              <a:rPr lang="en-US" sz="2800" dirty="0">
                <a:latin typeface="Times New Roman" panose="02020603050405020304" pitchFamily="18" charset="0"/>
                <a:cs typeface="Times New Roman" panose="02020603050405020304" pitchFamily="18" charset="0"/>
              </a:rPr>
              <a:t>model, </a:t>
            </a:r>
            <a:r>
              <a:rPr lang="en-US" sz="2800" dirty="0" smtClean="0">
                <a:latin typeface="Times New Roman" panose="02020603050405020304" pitchFamily="18" charset="0"/>
                <a:cs typeface="Times New Roman" panose="02020603050405020304" pitchFamily="18" charset="0"/>
              </a:rPr>
              <a:t>we will obtain Human </a:t>
            </a:r>
            <a:r>
              <a:rPr lang="en-US" sz="2800" dirty="0">
                <a:latin typeface="Times New Roman" panose="02020603050405020304" pitchFamily="18" charset="0"/>
                <a:cs typeface="Times New Roman" panose="02020603050405020304" pitchFamily="18" charset="0"/>
              </a:rPr>
              <a:t>candidates, </a:t>
            </a:r>
            <a:r>
              <a:rPr lang="en-US" sz="2800" dirty="0" smtClean="0">
                <a:latin typeface="Times New Roman" panose="02020603050405020304" pitchFamily="18" charset="0"/>
                <a:cs typeface="Times New Roman" panose="02020603050405020304" pitchFamily="18" charset="0"/>
              </a:rPr>
              <a:t>vehicle probabilities, vehicle number </a:t>
            </a:r>
            <a:r>
              <a:rPr lang="en-US" sz="2800" dirty="0">
                <a:latin typeface="Times New Roman" panose="02020603050405020304" pitchFamily="18" charset="0"/>
                <a:cs typeface="Times New Roman" panose="02020603050405020304" pitchFamily="18" charset="0"/>
              </a:rPr>
              <a:t>and their coordinates in </a:t>
            </a:r>
            <a:r>
              <a:rPr lang="en-US" sz="2800" dirty="0" smtClean="0">
                <a:latin typeface="Times New Roman" panose="02020603050405020304" pitchFamily="18" charset="0"/>
                <a:cs typeface="Times New Roman" panose="02020603050405020304" pitchFamily="18" charset="0"/>
              </a:rPr>
              <a:t>real-time. The detection </a:t>
            </a:r>
            <a:r>
              <a:rPr lang="en-US" sz="2800" dirty="0">
                <a:latin typeface="Times New Roman" panose="02020603050405020304" pitchFamily="18" charset="0"/>
                <a:cs typeface="Times New Roman" panose="02020603050405020304" pitchFamily="18" charset="0"/>
              </a:rPr>
              <a:t>speed of our model </a:t>
            </a:r>
            <a:r>
              <a:rPr lang="en-US" sz="2800" dirty="0" smtClean="0">
                <a:latin typeface="Times New Roman" panose="02020603050405020304" pitchFamily="18" charset="0"/>
                <a:cs typeface="Times New Roman" panose="02020603050405020304" pitchFamily="18" charset="0"/>
              </a:rPr>
              <a:t>will be fast </a:t>
            </a:r>
            <a:r>
              <a:rPr lang="en-US" sz="2800" dirty="0">
                <a:latin typeface="Times New Roman" panose="02020603050405020304" pitchFamily="18" charset="0"/>
                <a:cs typeface="Times New Roman" panose="02020603050405020304" pitchFamily="18" charset="0"/>
              </a:rPr>
              <a:t>enough to </a:t>
            </a:r>
            <a:r>
              <a:rPr lang="en-US" sz="2800" dirty="0" smtClean="0">
                <a:latin typeface="Times New Roman" panose="02020603050405020304" pitchFamily="18" charset="0"/>
                <a:cs typeface="Times New Roman" panose="02020603050405020304" pitchFamily="18" charset="0"/>
              </a:rPr>
              <a:t>process streaming </a:t>
            </a:r>
            <a:r>
              <a:rPr lang="en-US" sz="2800" dirty="0">
                <a:latin typeface="Times New Roman" panose="02020603050405020304" pitchFamily="18" charset="0"/>
                <a:cs typeface="Times New Roman" panose="02020603050405020304" pitchFamily="18" charset="0"/>
              </a:rPr>
              <a:t>video. </a:t>
            </a:r>
            <a:r>
              <a:rPr lang="en-US" sz="2800" dirty="0" smtClean="0">
                <a:latin typeface="Times New Roman" panose="02020603050405020304" pitchFamily="18" charset="0"/>
                <a:cs typeface="Times New Roman" panose="02020603050405020304" pitchFamily="18" charset="0"/>
              </a:rPr>
              <a:t>Our proposed model will be on real-time footage, accurate human and vehicle detection, </a:t>
            </a:r>
            <a:r>
              <a:rPr lang="en-US" sz="2800" dirty="0">
                <a:latin typeface="Times New Roman" panose="02020603050405020304" pitchFamily="18" charset="0"/>
                <a:cs typeface="Times New Roman" panose="02020603050405020304" pitchFamily="18" charset="0"/>
              </a:rPr>
              <a:t>making it </a:t>
            </a:r>
            <a:r>
              <a:rPr lang="en-US" sz="2800" dirty="0" smtClean="0">
                <a:latin typeface="Times New Roman" panose="02020603050405020304" pitchFamily="18" charset="0"/>
                <a:cs typeface="Times New Roman" panose="02020603050405020304" pitchFamily="18" charset="0"/>
              </a:rPr>
              <a:t>ideal for </a:t>
            </a:r>
            <a:r>
              <a:rPr lang="en-US" sz="2800" dirty="0">
                <a:latin typeface="Times New Roman" panose="02020603050405020304" pitchFamily="18" charset="0"/>
                <a:cs typeface="Times New Roman" panose="02020603050405020304" pitchFamily="18" charset="0"/>
              </a:rPr>
              <a:t>computer vision </a:t>
            </a:r>
            <a:r>
              <a:rPr lang="en-US" sz="2800" dirty="0" smtClean="0">
                <a:latin typeface="Times New Roman" panose="02020603050405020304" pitchFamily="18" charset="0"/>
                <a:cs typeface="Times New Roman" panose="02020603050405020304" pitchFamily="18" charset="0"/>
              </a:rPr>
              <a:t>application and safer for society.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760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4963" y="1099929"/>
            <a:ext cx="8077200" cy="4216539"/>
          </a:xfrm>
          <a:prstGeom prst="rect">
            <a:avLst/>
          </a:prstGeom>
        </p:spPr>
        <p:txBody>
          <a:bodyPr wrap="square">
            <a:spAutoFit/>
          </a:bodyPr>
          <a:lstStyle/>
          <a:p>
            <a:pPr algn="just"/>
            <a:r>
              <a:rPr lang="en-IN" sz="4800" b="1" spc="-1" dirty="0">
                <a:solidFill>
                  <a:srgbClr val="FF0000"/>
                </a:solidFill>
                <a:latin typeface="Times New Roman" panose="02020603050405020304" pitchFamily="18" charset="0"/>
                <a:cs typeface="Times New Roman" panose="02020603050405020304" pitchFamily="18" charset="0"/>
              </a:rPr>
              <a:t>Introduction</a:t>
            </a:r>
          </a:p>
          <a:p>
            <a:pPr algn="just"/>
            <a:endParaRPr lang="en-US" sz="2400" b="1"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Scope of </a:t>
            </a:r>
            <a:r>
              <a:rPr lang="en-US" sz="2800" dirty="0">
                <a:latin typeface="Times New Roman" panose="02020603050405020304" pitchFamily="18" charset="0"/>
                <a:cs typeface="Times New Roman" panose="02020603050405020304" pitchFamily="18" charset="0"/>
              </a:rPr>
              <a:t>Smart </a:t>
            </a:r>
            <a:r>
              <a:rPr lang="en-US" sz="2800" dirty="0" smtClean="0">
                <a:latin typeface="Times New Roman" panose="02020603050405020304" pitchFamily="18" charset="0"/>
                <a:cs typeface="Times New Roman" panose="02020603050405020304" pitchFamily="18" charset="0"/>
              </a:rPr>
              <a:t>Society </a:t>
            </a:r>
            <a:r>
              <a:rPr lang="en-US" sz="2800" dirty="0">
                <a:latin typeface="Times New Roman" panose="02020603050405020304" pitchFamily="18" charset="0"/>
                <a:cs typeface="Times New Roman" panose="02020603050405020304" pitchFamily="18" charset="0"/>
              </a:rPr>
              <a:t>Security System is basically notifying the vehicle owners about the check-in and check-out of their </a:t>
            </a:r>
            <a:r>
              <a:rPr lang="en-US" sz="2800" dirty="0" smtClean="0">
                <a:latin typeface="Times New Roman" panose="02020603050405020304" pitchFamily="18" charset="0"/>
                <a:cs typeface="Times New Roman" panose="02020603050405020304" pitchFamily="18" charset="0"/>
              </a:rPr>
              <a:t>respective </a:t>
            </a:r>
            <a:r>
              <a:rPr lang="en-US" sz="2800" dirty="0">
                <a:latin typeface="Times New Roman" panose="02020603050405020304" pitchFamily="18" charset="0"/>
                <a:cs typeface="Times New Roman" panose="02020603050405020304" pitchFamily="18" charset="0"/>
              </a:rPr>
              <a:t>vehicle into their </a:t>
            </a:r>
            <a:r>
              <a:rPr lang="en-US" sz="2800" dirty="0" smtClean="0">
                <a:latin typeface="Times New Roman" panose="02020603050405020304" pitchFamily="18" charset="0"/>
                <a:cs typeface="Times New Roman" panose="02020603050405020304" pitchFamily="18" charset="0"/>
              </a:rPr>
              <a:t>apartments.</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will work as a security system for vehicle </a:t>
            </a:r>
            <a:r>
              <a:rPr lang="en-US" sz="2800" dirty="0" smtClean="0">
                <a:latin typeface="Times New Roman" panose="02020603050405020304" pitchFamily="18" charset="0"/>
                <a:cs typeface="Times New Roman" panose="02020603050405020304" pitchFamily="18" charset="0"/>
              </a:rPr>
              <a:t>parking. </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Proper Details of the outsider will be maintained.</a:t>
            </a:r>
          </a:p>
        </p:txBody>
      </p:sp>
    </p:spTree>
    <p:extLst>
      <p:ext uri="{BB962C8B-B14F-4D97-AF65-F5344CB8AC3E}">
        <p14:creationId xmlns:p14="http://schemas.microsoft.com/office/powerpoint/2010/main" val="1812136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4720" y="931257"/>
            <a:ext cx="8077200" cy="5509200"/>
          </a:xfrm>
          <a:prstGeom prst="rect">
            <a:avLst/>
          </a:prstGeom>
        </p:spPr>
        <p:txBody>
          <a:bodyPr wrap="square">
            <a:spAutoFit/>
          </a:bodyPr>
          <a:lstStyle/>
          <a:p>
            <a:pPr algn="just"/>
            <a:r>
              <a:rPr lang="en-IN" sz="4800" b="1" spc="-1" dirty="0" smtClean="0">
                <a:solidFill>
                  <a:srgbClr val="FF0000"/>
                </a:solidFill>
                <a:latin typeface="Times New Roman" panose="02020603050405020304" pitchFamily="18" charset="0"/>
                <a:cs typeface="Times New Roman" panose="02020603050405020304" pitchFamily="18" charset="0"/>
              </a:rPr>
              <a:t>Objective</a:t>
            </a:r>
            <a:endParaRPr lang="en-IN" sz="4800" b="1" spc="-1" dirty="0">
              <a:solidFill>
                <a:srgbClr val="FF0000"/>
              </a:solidFill>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objective of this system is to develop an efficient and intelligent security system which everyone can afford and everyone can rely on it.</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To track and monitor all the suspects In the premises and classify them and store it for further consequences.</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After satisfying all these constraints the algorithm will generate the best possible log which can be understood at a ease. And will be globally acceptable as a benchmark for security.</a:t>
            </a:r>
          </a:p>
        </p:txBody>
      </p:sp>
    </p:spTree>
    <p:extLst>
      <p:ext uri="{BB962C8B-B14F-4D97-AF65-F5344CB8AC3E}">
        <p14:creationId xmlns:p14="http://schemas.microsoft.com/office/powerpoint/2010/main" val="1241460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9109590"/>
              </p:ext>
            </p:extLst>
          </p:nvPr>
        </p:nvGraphicFramePr>
        <p:xfrm>
          <a:off x="314960" y="307011"/>
          <a:ext cx="9408160" cy="6555361"/>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746477577"/>
                    </a:ext>
                  </a:extLst>
                </a:gridCol>
                <a:gridCol w="2570480">
                  <a:extLst>
                    <a:ext uri="{9D8B030D-6E8A-4147-A177-3AD203B41FA5}">
                      <a16:colId xmlns:a16="http://schemas.microsoft.com/office/drawing/2014/main" val="109452829"/>
                    </a:ext>
                  </a:extLst>
                </a:gridCol>
                <a:gridCol w="1361440">
                  <a:extLst>
                    <a:ext uri="{9D8B030D-6E8A-4147-A177-3AD203B41FA5}">
                      <a16:colId xmlns:a16="http://schemas.microsoft.com/office/drawing/2014/main" val="1083242246"/>
                    </a:ext>
                  </a:extLst>
                </a:gridCol>
                <a:gridCol w="2580640">
                  <a:extLst>
                    <a:ext uri="{9D8B030D-6E8A-4147-A177-3AD203B41FA5}">
                      <a16:colId xmlns:a16="http://schemas.microsoft.com/office/drawing/2014/main" val="450561607"/>
                    </a:ext>
                  </a:extLst>
                </a:gridCol>
                <a:gridCol w="2011680">
                  <a:extLst>
                    <a:ext uri="{9D8B030D-6E8A-4147-A177-3AD203B41FA5}">
                      <a16:colId xmlns:a16="http://schemas.microsoft.com/office/drawing/2014/main" val="198755644"/>
                    </a:ext>
                  </a:extLst>
                </a:gridCol>
              </a:tblGrid>
              <a:tr h="438406">
                <a:tc>
                  <a:txBody>
                    <a:bodyPr/>
                    <a:lstStyle/>
                    <a:p>
                      <a:r>
                        <a:rPr lang="en-US" dirty="0" smtClean="0">
                          <a:latin typeface="Times New Roman" panose="02020603050405020304" pitchFamily="18" charset="0"/>
                          <a:cs typeface="Times New Roman" panose="02020603050405020304" pitchFamily="18" charset="0"/>
                        </a:rPr>
                        <a:t>Sr. 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Topic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Published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Drawbacks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2468855"/>
                  </a:ext>
                </a:extLst>
              </a:tr>
              <a:tr h="1461512">
                <a:tc>
                  <a:txBody>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marL="107640" algn="l">
                        <a:lnSpc>
                          <a:spcPct val="93000"/>
                        </a:lnSpc>
                        <a:spcAft>
                          <a:spcPts val="1412"/>
                        </a:spcAft>
                        <a:buClr>
                          <a:srgbClr val="000000"/>
                        </a:buClr>
                        <a:buSzPct val="45000"/>
                      </a:pPr>
                      <a:r>
                        <a:rPr lang="en-US" sz="1800" spc="-1" dirty="0" smtClean="0">
                          <a:solidFill>
                            <a:schemeClr val="tx1"/>
                          </a:solidFill>
                          <a:latin typeface="Times New Roman" panose="02020603050405020304" pitchFamily="18" charset="0"/>
                          <a:cs typeface="Times New Roman" panose="02020603050405020304" pitchFamily="18" charset="0"/>
                        </a:rPr>
                        <a:t>REAL-TIME VEHICLE</a:t>
                      </a:r>
                      <a:r>
                        <a:rPr lang="en-US" sz="1800" spc="-1" baseline="0" dirty="0" smtClean="0">
                          <a:solidFill>
                            <a:schemeClr val="tx1"/>
                          </a:solidFill>
                          <a:latin typeface="Times New Roman" panose="02020603050405020304" pitchFamily="18" charset="0"/>
                          <a:cs typeface="Times New Roman" panose="02020603050405020304" pitchFamily="18" charset="0"/>
                        </a:rPr>
                        <a:t> </a:t>
                      </a:r>
                      <a:r>
                        <a:rPr lang="en-US" sz="1800" spc="-1" dirty="0" smtClean="0">
                          <a:solidFill>
                            <a:schemeClr val="tx1"/>
                          </a:solidFill>
                          <a:latin typeface="Times New Roman" panose="02020603050405020304" pitchFamily="18" charset="0"/>
                          <a:cs typeface="Times New Roman" panose="02020603050405020304" pitchFamily="18" charset="0"/>
                        </a:rPr>
                        <a:t>DETECTION</a:t>
                      </a:r>
                      <a:r>
                        <a:rPr lang="en-US" sz="1800" spc="-1" baseline="0" dirty="0" smtClean="0">
                          <a:solidFill>
                            <a:schemeClr val="tx1"/>
                          </a:solidFill>
                          <a:latin typeface="Times New Roman" panose="02020603050405020304" pitchFamily="18" charset="0"/>
                          <a:cs typeface="Times New Roman" panose="02020603050405020304" pitchFamily="18" charset="0"/>
                        </a:rPr>
                        <a:t> </a:t>
                      </a:r>
                      <a:r>
                        <a:rPr lang="en-US" sz="1800" spc="-1" dirty="0" smtClean="0">
                          <a:solidFill>
                            <a:schemeClr val="tx1"/>
                          </a:solidFill>
                          <a:latin typeface="Times New Roman" panose="02020603050405020304" pitchFamily="18" charset="0"/>
                          <a:cs typeface="Times New Roman" panose="02020603050405020304" pitchFamily="18" charset="0"/>
                        </a:rPr>
                        <a:t>AND TRACKING USING DEEP</a:t>
                      </a:r>
                      <a:r>
                        <a:rPr lang="en-US" sz="1800" spc="-1" baseline="0" dirty="0" smtClean="0">
                          <a:solidFill>
                            <a:schemeClr val="tx1"/>
                          </a:solidFill>
                          <a:latin typeface="Times New Roman" panose="02020603050405020304" pitchFamily="18" charset="0"/>
                          <a:cs typeface="Times New Roman" panose="02020603050405020304" pitchFamily="18" charset="0"/>
                        </a:rPr>
                        <a:t> </a:t>
                      </a:r>
                      <a:r>
                        <a:rPr lang="en-US" sz="1800" spc="-1" dirty="0" smtClean="0">
                          <a:solidFill>
                            <a:schemeClr val="tx1"/>
                          </a:solidFill>
                          <a:latin typeface="Times New Roman" panose="02020603050405020304" pitchFamily="18" charset="0"/>
                          <a:cs typeface="Times New Roman" panose="02020603050405020304" pitchFamily="18" charset="0"/>
                        </a:rPr>
                        <a:t>NEURAL NETWORKS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pc="-1" dirty="0" smtClean="0">
                          <a:solidFill>
                            <a:srgbClr val="000000"/>
                          </a:solidFill>
                          <a:latin typeface="Times New Roman" panose="02020603050405020304" pitchFamily="18" charset="0"/>
                          <a:cs typeface="Times New Roman" panose="02020603050405020304" pitchFamily="18" charset="0"/>
                        </a:rPr>
                        <a:t>2016</a:t>
                      </a:r>
                    </a:p>
                    <a:p>
                      <a:endParaRPr lang="en-US" dirty="0">
                        <a:latin typeface="Times New Roman" panose="02020603050405020304" pitchFamily="18" charset="0"/>
                        <a:cs typeface="Times New Roman" panose="02020603050405020304" pitchFamily="18" charset="0"/>
                      </a:endParaRPr>
                    </a:p>
                  </a:txBody>
                  <a:tcPr/>
                </a:tc>
                <a:tc>
                  <a:txBody>
                    <a:bodyPr/>
                    <a:lstStyle/>
                    <a:p>
                      <a:r>
                        <a:rPr lang="en-IN" sz="1800" spc="-1" dirty="0" smtClean="0">
                          <a:solidFill>
                            <a:srgbClr val="000000"/>
                          </a:solidFill>
                          <a:latin typeface="Times New Roman" panose="02020603050405020304" pitchFamily="18" charset="0"/>
                          <a:cs typeface="Times New Roman" panose="02020603050405020304" pitchFamily="18" charset="0"/>
                        </a:rPr>
                        <a:t>Dynamic vehicle detection using CNN. Trained using ImageNet dataset</a:t>
                      </a:r>
                      <a:endParaRPr lang="en-US" dirty="0">
                        <a:latin typeface="Times New Roman" panose="02020603050405020304" pitchFamily="18" charset="0"/>
                        <a:cs typeface="Times New Roman" panose="02020603050405020304" pitchFamily="18" charset="0"/>
                      </a:endParaRPr>
                    </a:p>
                  </a:txBody>
                  <a:tcPr/>
                </a:tc>
                <a:tc>
                  <a:txBody>
                    <a:bodyPr/>
                    <a:lstStyle/>
                    <a:p>
                      <a:r>
                        <a:rPr lang="en-IN" sz="1800" spc="-1" dirty="0" smtClean="0">
                          <a:solidFill>
                            <a:srgbClr val="000000"/>
                          </a:solidFill>
                          <a:latin typeface="Times New Roman" panose="02020603050405020304" pitchFamily="18" charset="0"/>
                          <a:cs typeface="Times New Roman" panose="02020603050405020304" pitchFamily="18" charset="0"/>
                        </a:rPr>
                        <a:t>Needs High processing power to run the get the output file. Includes less features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9073987"/>
                  </a:ext>
                </a:extLst>
              </a:tr>
              <a:tr h="2237493">
                <a:tc>
                  <a:txBody>
                    <a:bodyPr/>
                    <a:lstStyle/>
                    <a:p>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pc="-1" dirty="0" smtClean="0">
                          <a:solidFill>
                            <a:schemeClr val="tx1"/>
                          </a:solidFill>
                          <a:latin typeface="Times New Roman" panose="02020603050405020304" pitchFamily="18" charset="0"/>
                          <a:cs typeface="Times New Roman" panose="02020603050405020304" pitchFamily="18" charset="0"/>
                        </a:rPr>
                        <a:t>A New Approach For Vehicle Number Plate Detection</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2018</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spc="-1" dirty="0" smtClean="0">
                          <a:solidFill>
                            <a:srgbClr val="000000"/>
                          </a:solidFill>
                          <a:latin typeface="Times New Roman" panose="02020603050405020304" pitchFamily="18" charset="0"/>
                          <a:cs typeface="Times New Roman" panose="02020603050405020304" pitchFamily="18" charset="0"/>
                        </a:rPr>
                        <a:t>Firstly Grayscale conversion of the footage and then CCA for segregating and then noise reduction. After this character is segmented and applied OCR for fetching number plate.</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spc="-1" dirty="0" smtClean="0">
                          <a:solidFill>
                            <a:srgbClr val="000000"/>
                          </a:solidFill>
                          <a:latin typeface="Times New Roman" panose="02020603050405020304" pitchFamily="18" charset="0"/>
                          <a:cs typeface="Times New Roman" panose="02020603050405020304" pitchFamily="18" charset="0"/>
                        </a:rPr>
                        <a:t>Suitable for detecting vehicles at fixed places only. Includes less features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0697673"/>
                  </a:ext>
                </a:extLst>
              </a:tr>
              <a:tr h="438406">
                <a:tc>
                  <a:txBody>
                    <a:bodyPr/>
                    <a:lstStyle/>
                    <a:p>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pc="-1" dirty="0" smtClean="0">
                          <a:solidFill>
                            <a:schemeClr val="tx1"/>
                          </a:solidFill>
                          <a:latin typeface="Times New Roman" panose="02020603050405020304" pitchFamily="18" charset="0"/>
                          <a:cs typeface="Times New Roman" panose="02020603050405020304" pitchFamily="18" charset="0"/>
                        </a:rPr>
                        <a:t>Forward Vehicle Detection Based on Incremental Learning and Fast R-CNN</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2017</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spc="-1" dirty="0" smtClean="0">
                          <a:solidFill>
                            <a:srgbClr val="000000"/>
                          </a:solidFill>
                          <a:latin typeface="Times New Roman" panose="02020603050405020304" pitchFamily="18" charset="0"/>
                          <a:cs typeface="Times New Roman" panose="02020603050405020304" pitchFamily="18" charset="0"/>
                        </a:rPr>
                        <a:t>Used CNN for re-training on ImageNet dataset. And recognized real-time traffic which including cars of all type.</a:t>
                      </a:r>
                    </a:p>
                    <a:p>
                      <a:endParaRPr lang="en-US" dirty="0">
                        <a:latin typeface="Times New Roman" panose="02020603050405020304" pitchFamily="18" charset="0"/>
                        <a:cs typeface="Times New Roman" panose="02020603050405020304" pitchFamily="18" charset="0"/>
                      </a:endParaRPr>
                    </a:p>
                  </a:txBody>
                  <a:tcPr/>
                </a:tc>
                <a:tc>
                  <a:txBody>
                    <a:bodyPr/>
                    <a:lstStyle/>
                    <a:p>
                      <a:r>
                        <a:rPr lang="en-IN" sz="1800" spc="-1" dirty="0" smtClean="0">
                          <a:solidFill>
                            <a:srgbClr val="000000"/>
                          </a:solidFill>
                          <a:latin typeface="Times New Roman" panose="02020603050405020304" pitchFamily="18" charset="0"/>
                          <a:cs typeface="Times New Roman" panose="02020603050405020304" pitchFamily="18" charset="0"/>
                        </a:rPr>
                        <a:t>Only the vehicles are detected. No case of storing identity. Includes less features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8452845"/>
                  </a:ext>
                </a:extLst>
              </a:tr>
            </a:tbl>
          </a:graphicData>
        </a:graphic>
      </p:graphicFrame>
    </p:spTree>
    <p:extLst>
      <p:ext uri="{BB962C8B-B14F-4D97-AF65-F5344CB8AC3E}">
        <p14:creationId xmlns:p14="http://schemas.microsoft.com/office/powerpoint/2010/main" val="173770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0949841"/>
              </p:ext>
            </p:extLst>
          </p:nvPr>
        </p:nvGraphicFramePr>
        <p:xfrm>
          <a:off x="314960" y="307011"/>
          <a:ext cx="9408160" cy="4765042"/>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746477577"/>
                    </a:ext>
                  </a:extLst>
                </a:gridCol>
                <a:gridCol w="2570480">
                  <a:extLst>
                    <a:ext uri="{9D8B030D-6E8A-4147-A177-3AD203B41FA5}">
                      <a16:colId xmlns:a16="http://schemas.microsoft.com/office/drawing/2014/main" val="109452829"/>
                    </a:ext>
                  </a:extLst>
                </a:gridCol>
                <a:gridCol w="1361440">
                  <a:extLst>
                    <a:ext uri="{9D8B030D-6E8A-4147-A177-3AD203B41FA5}">
                      <a16:colId xmlns:a16="http://schemas.microsoft.com/office/drawing/2014/main" val="1083242246"/>
                    </a:ext>
                  </a:extLst>
                </a:gridCol>
                <a:gridCol w="2336800">
                  <a:extLst>
                    <a:ext uri="{9D8B030D-6E8A-4147-A177-3AD203B41FA5}">
                      <a16:colId xmlns:a16="http://schemas.microsoft.com/office/drawing/2014/main" val="450561607"/>
                    </a:ext>
                  </a:extLst>
                </a:gridCol>
                <a:gridCol w="2255520">
                  <a:extLst>
                    <a:ext uri="{9D8B030D-6E8A-4147-A177-3AD203B41FA5}">
                      <a16:colId xmlns:a16="http://schemas.microsoft.com/office/drawing/2014/main" val="198755644"/>
                    </a:ext>
                  </a:extLst>
                </a:gridCol>
              </a:tblGrid>
              <a:tr h="438406">
                <a:tc>
                  <a:txBody>
                    <a:bodyPr/>
                    <a:lstStyle/>
                    <a:p>
                      <a:r>
                        <a:rPr lang="en-US" dirty="0" smtClean="0">
                          <a:latin typeface="Times New Roman" panose="02020603050405020304" pitchFamily="18" charset="0"/>
                          <a:cs typeface="Times New Roman" panose="02020603050405020304" pitchFamily="18" charset="0"/>
                        </a:rPr>
                        <a:t>Sr. 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Topic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Published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Drawbacks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2468855"/>
                  </a:ext>
                </a:extLst>
              </a:tr>
              <a:tr h="1461512">
                <a:tc>
                  <a:txBody>
                    <a:bodyPr/>
                    <a:lstStyle/>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marL="107640" algn="l">
                        <a:lnSpc>
                          <a:spcPct val="93000"/>
                        </a:lnSpc>
                        <a:spcAft>
                          <a:spcPts val="1412"/>
                        </a:spcAft>
                        <a:buClr>
                          <a:srgbClr val="000000"/>
                        </a:buClr>
                        <a:buSzPct val="45000"/>
                      </a:pPr>
                      <a:r>
                        <a:rPr lang="en-US" sz="1800" spc="-1" dirty="0" smtClean="0">
                          <a:solidFill>
                            <a:schemeClr val="tx1"/>
                          </a:solidFill>
                          <a:latin typeface="Times New Roman" panose="02020603050405020304" pitchFamily="18" charset="0"/>
                          <a:cs typeface="Times New Roman" panose="02020603050405020304" pitchFamily="18" charset="0"/>
                        </a:rPr>
                        <a:t>Video Based License Plate Recognition of Moving Vehicles</a:t>
                      </a:r>
                    </a:p>
                    <a:p>
                      <a:pPr marL="107640" algn="l">
                        <a:lnSpc>
                          <a:spcPct val="93000"/>
                        </a:lnSpc>
                        <a:spcAft>
                          <a:spcPts val="1412"/>
                        </a:spcAft>
                        <a:buClr>
                          <a:srgbClr val="000000"/>
                        </a:buClr>
                        <a:buSzPct val="45000"/>
                      </a:pPr>
                      <a:r>
                        <a:rPr lang="en-US" sz="1800" spc="-1" dirty="0" smtClean="0">
                          <a:solidFill>
                            <a:schemeClr val="tx1"/>
                          </a:solidFill>
                          <a:latin typeface="Times New Roman" panose="02020603050405020304" pitchFamily="18" charset="0"/>
                          <a:cs typeface="Times New Roman" panose="02020603050405020304" pitchFamily="18" charset="0"/>
                        </a:rPr>
                        <a:t>Using Convolutional Neural Network</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pc="-1" dirty="0" smtClean="0">
                          <a:solidFill>
                            <a:srgbClr val="000000"/>
                          </a:solidFill>
                          <a:latin typeface="Times New Roman" panose="02020603050405020304" pitchFamily="18" charset="0"/>
                          <a:cs typeface="Times New Roman" panose="02020603050405020304" pitchFamily="18" charset="0"/>
                        </a:rPr>
                        <a:t>2018</a:t>
                      </a:r>
                    </a:p>
                    <a:p>
                      <a:endParaRPr lang="en-US" dirty="0">
                        <a:latin typeface="Times New Roman" panose="02020603050405020304" pitchFamily="18" charset="0"/>
                        <a:cs typeface="Times New Roman" panose="02020603050405020304" pitchFamily="18" charset="0"/>
                      </a:endParaRPr>
                    </a:p>
                  </a:txBody>
                  <a:tcPr/>
                </a:tc>
                <a:tc>
                  <a:txBody>
                    <a:bodyPr/>
                    <a:lstStyle/>
                    <a:p>
                      <a:pPr marL="107640" indent="0" algn="l">
                        <a:lnSpc>
                          <a:spcPct val="93000"/>
                        </a:lnSpc>
                        <a:spcAft>
                          <a:spcPts val="1412"/>
                        </a:spcAft>
                        <a:buClr>
                          <a:srgbClr val="000000"/>
                        </a:buClr>
                        <a:buSzPct val="45000"/>
                        <a:buFont typeface="Wingdings" panose="05000000000000000000" pitchFamily="2" charset="2"/>
                        <a:buNone/>
                      </a:pPr>
                      <a:r>
                        <a:rPr lang="en-IN" sz="1800" spc="-1" dirty="0" smtClean="0">
                          <a:solidFill>
                            <a:srgbClr val="000000"/>
                          </a:solidFill>
                          <a:latin typeface="Times New Roman" panose="02020603050405020304" pitchFamily="18" charset="0"/>
                          <a:cs typeface="Times New Roman" panose="02020603050405020304" pitchFamily="18" charset="0"/>
                        </a:rPr>
                        <a:t>Uses </a:t>
                      </a:r>
                      <a:r>
                        <a:rPr lang="en-IN" sz="1800" spc="-1" dirty="0" err="1" smtClean="0">
                          <a:solidFill>
                            <a:srgbClr val="000000"/>
                          </a:solidFill>
                          <a:latin typeface="Times New Roman" panose="02020603050405020304" pitchFamily="18" charset="0"/>
                          <a:cs typeface="Times New Roman" panose="02020603050405020304" pitchFamily="18" charset="0"/>
                        </a:rPr>
                        <a:t>AlexNet</a:t>
                      </a:r>
                      <a:r>
                        <a:rPr lang="en-IN" sz="1800" spc="-1" dirty="0" smtClean="0">
                          <a:solidFill>
                            <a:srgbClr val="000000"/>
                          </a:solidFill>
                          <a:latin typeface="Times New Roman" panose="02020603050405020304" pitchFamily="18" charset="0"/>
                          <a:cs typeface="Times New Roman" panose="02020603050405020304" pitchFamily="18" charset="0"/>
                        </a:rPr>
                        <a:t> for training the ImageNet along with </a:t>
                      </a:r>
                      <a:r>
                        <a:rPr lang="en-IN" sz="1800" spc="-1" dirty="0" err="1" smtClean="0">
                          <a:solidFill>
                            <a:srgbClr val="000000"/>
                          </a:solidFill>
                          <a:latin typeface="Times New Roman" panose="02020603050405020304" pitchFamily="18" charset="0"/>
                          <a:cs typeface="Times New Roman" panose="02020603050405020304" pitchFamily="18" charset="0"/>
                        </a:rPr>
                        <a:t>OpenALRP</a:t>
                      </a:r>
                      <a:r>
                        <a:rPr lang="en-IN" sz="1800" spc="-1" dirty="0" smtClean="0">
                          <a:solidFill>
                            <a:srgbClr val="000000"/>
                          </a:solidFill>
                          <a:latin typeface="Times New Roman" panose="02020603050405020304" pitchFamily="18" charset="0"/>
                          <a:cs typeface="Times New Roman" panose="02020603050405020304" pitchFamily="18" charset="0"/>
                        </a:rPr>
                        <a:t> for detecting number plates.</a:t>
                      </a:r>
                      <a:endParaRPr lang="en-IN" sz="1800" spc="-1"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107640" indent="0" algn="l">
                        <a:lnSpc>
                          <a:spcPct val="93000"/>
                        </a:lnSpc>
                        <a:spcAft>
                          <a:spcPts val="1412"/>
                        </a:spcAft>
                        <a:buClr>
                          <a:srgbClr val="000000"/>
                        </a:buClr>
                        <a:buSzPct val="45000"/>
                        <a:buFont typeface="Wingdings" panose="05000000000000000000" pitchFamily="2" charset="2"/>
                        <a:buNone/>
                      </a:pPr>
                      <a:r>
                        <a:rPr lang="en-IN" sz="1800" spc="-1" dirty="0" smtClean="0">
                          <a:solidFill>
                            <a:srgbClr val="000000"/>
                          </a:solidFill>
                          <a:latin typeface="Times New Roman" panose="02020603050405020304" pitchFamily="18" charset="0"/>
                          <a:cs typeface="Times New Roman" panose="02020603050405020304" pitchFamily="18" charset="0"/>
                        </a:rPr>
                        <a:t>Needs GPU computation to run. Output varies on any funky stickers on number plate. Includes less features</a:t>
                      </a:r>
                    </a:p>
                  </a:txBody>
                  <a:tcPr/>
                </a:tc>
                <a:extLst>
                  <a:ext uri="{0D108BD9-81ED-4DB2-BD59-A6C34878D82A}">
                    <a16:rowId xmlns:a16="http://schemas.microsoft.com/office/drawing/2014/main" val="2129073987"/>
                  </a:ext>
                </a:extLst>
              </a:tr>
              <a:tr h="2237493">
                <a:tc>
                  <a:txBody>
                    <a:bodyPr/>
                    <a:lstStyle/>
                    <a:p>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marL="107640" algn="l">
                        <a:lnSpc>
                          <a:spcPct val="93000"/>
                        </a:lnSpc>
                        <a:spcAft>
                          <a:spcPts val="1412"/>
                        </a:spcAft>
                        <a:buClr>
                          <a:srgbClr val="000000"/>
                        </a:buClr>
                        <a:buSzPct val="45000"/>
                      </a:pPr>
                      <a:r>
                        <a:rPr lang="en-US" sz="1800" spc="-1" dirty="0" smtClean="0">
                          <a:solidFill>
                            <a:schemeClr val="tx1"/>
                          </a:solidFill>
                          <a:latin typeface="Times New Roman" panose="02020603050405020304" pitchFamily="18" charset="0"/>
                          <a:cs typeface="Times New Roman" panose="02020603050405020304" pitchFamily="18" charset="0"/>
                        </a:rPr>
                        <a:t>A Hidden Markov Model for Vehicle Detection and Counting</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2015</a:t>
                      </a:r>
                      <a:endParaRPr lang="en-US" dirty="0">
                        <a:latin typeface="Times New Roman" panose="02020603050405020304" pitchFamily="18" charset="0"/>
                        <a:cs typeface="Times New Roman" panose="02020603050405020304" pitchFamily="18" charset="0"/>
                      </a:endParaRPr>
                    </a:p>
                  </a:txBody>
                  <a:tcPr/>
                </a:tc>
                <a:tc>
                  <a:txBody>
                    <a:bodyPr/>
                    <a:lstStyle/>
                    <a:p>
                      <a:pPr marL="107640" indent="0" algn="l">
                        <a:lnSpc>
                          <a:spcPct val="93000"/>
                        </a:lnSpc>
                        <a:spcAft>
                          <a:spcPts val="1412"/>
                        </a:spcAft>
                        <a:buClr>
                          <a:srgbClr val="000000"/>
                        </a:buClr>
                        <a:buSzPct val="45000"/>
                        <a:buFont typeface="Wingdings" panose="05000000000000000000" pitchFamily="2" charset="2"/>
                        <a:buNone/>
                      </a:pPr>
                      <a:r>
                        <a:rPr lang="en-IN" sz="1800" spc="-1" dirty="0" smtClean="0">
                          <a:solidFill>
                            <a:srgbClr val="000000"/>
                          </a:solidFill>
                          <a:latin typeface="Times New Roman" panose="02020603050405020304" pitchFamily="18" charset="0"/>
                          <a:cs typeface="Times New Roman" panose="02020603050405020304" pitchFamily="18" charset="0"/>
                        </a:rPr>
                        <a:t>Tracking and counting number of vehicles. Used </a:t>
                      </a:r>
                      <a:r>
                        <a:rPr lang="en-IN" sz="1800" spc="-1" dirty="0" err="1" smtClean="0">
                          <a:solidFill>
                            <a:srgbClr val="000000"/>
                          </a:solidFill>
                          <a:latin typeface="Times New Roman" panose="02020603050405020304" pitchFamily="18" charset="0"/>
                          <a:cs typeface="Times New Roman" panose="02020603050405020304" pitchFamily="18" charset="0"/>
                        </a:rPr>
                        <a:t>matlab</a:t>
                      </a:r>
                      <a:r>
                        <a:rPr lang="en-IN" sz="1800" spc="-1" dirty="0" smtClean="0">
                          <a:solidFill>
                            <a:srgbClr val="000000"/>
                          </a:solidFill>
                          <a:latin typeface="Times New Roman" panose="02020603050405020304" pitchFamily="18" charset="0"/>
                          <a:cs typeface="Times New Roman" panose="02020603050405020304" pitchFamily="18" charset="0"/>
                        </a:rPr>
                        <a:t> for hidden line.</a:t>
                      </a:r>
                    </a:p>
                    <a:p>
                      <a:endParaRPr lang="en-US" dirty="0">
                        <a:latin typeface="Times New Roman" panose="02020603050405020304" pitchFamily="18" charset="0"/>
                        <a:cs typeface="Times New Roman" panose="02020603050405020304" pitchFamily="18" charset="0"/>
                      </a:endParaRPr>
                    </a:p>
                  </a:txBody>
                  <a:tcPr/>
                </a:tc>
                <a:tc>
                  <a:txBody>
                    <a:bodyPr/>
                    <a:lstStyle/>
                    <a:p>
                      <a:pPr marL="107640" indent="0" algn="l">
                        <a:lnSpc>
                          <a:spcPct val="93000"/>
                        </a:lnSpc>
                        <a:spcAft>
                          <a:spcPts val="1412"/>
                        </a:spcAft>
                        <a:buClr>
                          <a:srgbClr val="000000"/>
                        </a:buClr>
                        <a:buSzPct val="45000"/>
                        <a:buFont typeface="Wingdings" panose="05000000000000000000" pitchFamily="2" charset="2"/>
                        <a:buNone/>
                      </a:pPr>
                      <a:r>
                        <a:rPr lang="en-IN" sz="1800" spc="-1" dirty="0" smtClean="0">
                          <a:solidFill>
                            <a:srgbClr val="000000"/>
                          </a:solidFill>
                          <a:latin typeface="Times New Roman" panose="02020603050405020304" pitchFamily="18" charset="0"/>
                          <a:cs typeface="Times New Roman" panose="02020603050405020304" pitchFamily="18" charset="0"/>
                        </a:rPr>
                        <a:t>Using </a:t>
                      </a:r>
                      <a:r>
                        <a:rPr lang="en-IN" sz="1800" spc="-1" dirty="0" err="1" smtClean="0">
                          <a:solidFill>
                            <a:srgbClr val="000000"/>
                          </a:solidFill>
                          <a:latin typeface="Times New Roman" panose="02020603050405020304" pitchFamily="18" charset="0"/>
                          <a:cs typeface="Times New Roman" panose="02020603050405020304" pitchFamily="18" charset="0"/>
                        </a:rPr>
                        <a:t>maltab</a:t>
                      </a:r>
                      <a:r>
                        <a:rPr lang="en-IN" sz="1800" spc="-1" dirty="0" smtClean="0">
                          <a:solidFill>
                            <a:srgbClr val="000000"/>
                          </a:solidFill>
                          <a:latin typeface="Times New Roman" panose="02020603050405020304" pitchFamily="18" charset="0"/>
                          <a:cs typeface="Times New Roman" panose="02020603050405020304" pitchFamily="18" charset="0"/>
                        </a:rPr>
                        <a:t> is not that convenient for such task. Accuracy can be varied if the driver drives in half lane. Includes less features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0697673"/>
                  </a:ext>
                </a:extLst>
              </a:tr>
            </a:tbl>
          </a:graphicData>
        </a:graphic>
      </p:graphicFrame>
    </p:spTree>
    <p:extLst>
      <p:ext uri="{BB962C8B-B14F-4D97-AF65-F5344CB8AC3E}">
        <p14:creationId xmlns:p14="http://schemas.microsoft.com/office/powerpoint/2010/main" val="394142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3685" y="206318"/>
            <a:ext cx="5079789" cy="779316"/>
          </a:xfrm>
          <a:prstGeom prst="rect">
            <a:avLst/>
          </a:prstGeom>
        </p:spPr>
        <p:txBody>
          <a:bodyPr wrap="none">
            <a:spAutoFit/>
          </a:bodyPr>
          <a:lstStyle/>
          <a:p>
            <a:pPr marL="107640">
              <a:lnSpc>
                <a:spcPct val="93000"/>
              </a:lnSpc>
              <a:spcAft>
                <a:spcPts val="1412"/>
              </a:spcAft>
              <a:buClr>
                <a:srgbClr val="000000"/>
              </a:buClr>
              <a:buSzPct val="45000"/>
            </a:pPr>
            <a:r>
              <a:rPr lang="en-IN" sz="4800" b="1" spc="-1" dirty="0" smtClean="0">
                <a:solidFill>
                  <a:srgbClr val="000000"/>
                </a:solidFill>
                <a:latin typeface="Times New Roman"/>
              </a:rPr>
              <a:t>Literature </a:t>
            </a:r>
            <a:r>
              <a:rPr lang="en-IN" sz="4800" b="1" spc="-1" dirty="0">
                <a:solidFill>
                  <a:srgbClr val="000000"/>
                </a:solidFill>
                <a:latin typeface="Times New Roman"/>
              </a:rPr>
              <a:t>Review</a:t>
            </a:r>
            <a:endParaRPr lang="en-IN" sz="4800" b="1" spc="-1" dirty="0">
              <a:solidFill>
                <a:srgbClr val="000000"/>
              </a:solidFill>
            </a:endParaRPr>
          </a:p>
        </p:txBody>
      </p:sp>
      <p:sp>
        <p:nvSpPr>
          <p:cNvPr id="10" name="Rectangle 9"/>
          <p:cNvSpPr/>
          <p:nvPr/>
        </p:nvSpPr>
        <p:spPr>
          <a:xfrm>
            <a:off x="653685" y="985634"/>
            <a:ext cx="8715602" cy="5283754"/>
          </a:xfrm>
          <a:prstGeom prst="rect">
            <a:avLst/>
          </a:prstGeom>
        </p:spPr>
        <p:txBody>
          <a:bodyPr wrap="square">
            <a:spAutoFit/>
          </a:bodyPr>
          <a:lstStyle/>
          <a:p>
            <a:pPr marL="107640" algn="just">
              <a:lnSpc>
                <a:spcPct val="93000"/>
              </a:lnSpc>
              <a:spcAft>
                <a:spcPts val="1412"/>
              </a:spcAft>
              <a:buClr>
                <a:srgbClr val="000000"/>
              </a:buClr>
              <a:buSzPct val="45000"/>
            </a:pPr>
            <a:r>
              <a:rPr lang="en-IN" sz="4800" b="1" spc="-1" dirty="0">
                <a:solidFill>
                  <a:srgbClr val="000000"/>
                </a:solidFill>
                <a:latin typeface="Times New Roman"/>
              </a:rPr>
              <a:t>Paper: </a:t>
            </a:r>
            <a:r>
              <a:rPr lang="en-IN" sz="4800" b="1" spc="-1" dirty="0" smtClean="0">
                <a:solidFill>
                  <a:srgbClr val="000000"/>
                </a:solidFill>
                <a:latin typeface="Times New Roman"/>
              </a:rPr>
              <a:t>1</a:t>
            </a:r>
          </a:p>
          <a:p>
            <a:pPr marL="107640" algn="just">
              <a:lnSpc>
                <a:spcPct val="93000"/>
              </a:lnSpc>
              <a:spcAft>
                <a:spcPts val="1412"/>
              </a:spcAft>
              <a:buClr>
                <a:srgbClr val="000000"/>
              </a:buClr>
              <a:buSzPct val="45000"/>
            </a:pPr>
            <a:r>
              <a:rPr lang="en-US" sz="2800" spc="-1" dirty="0">
                <a:solidFill>
                  <a:srgbClr val="FF0000"/>
                </a:solidFill>
                <a:latin typeface="Times New Roman"/>
              </a:rPr>
              <a:t>REAL-TIME VEHICLE DETECTION AND TRACKING </a:t>
            </a:r>
            <a:r>
              <a:rPr lang="en-US" sz="2800" spc="-1">
                <a:solidFill>
                  <a:srgbClr val="FF0000"/>
                </a:solidFill>
                <a:latin typeface="Times New Roman"/>
              </a:rPr>
              <a:t>USING </a:t>
            </a:r>
            <a:r>
              <a:rPr lang="en-US" sz="2800" spc="-1" smtClean="0">
                <a:solidFill>
                  <a:srgbClr val="FF0000"/>
                </a:solidFill>
                <a:latin typeface="Times New Roman"/>
              </a:rPr>
              <a:t>DEEP NEURAL </a:t>
            </a:r>
            <a:r>
              <a:rPr lang="en-US" sz="2800" spc="-1" dirty="0" smtClean="0">
                <a:solidFill>
                  <a:srgbClr val="FF0000"/>
                </a:solidFill>
                <a:latin typeface="Times New Roman"/>
              </a:rPr>
              <a:t>NETWORKS</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smtClean="0">
                <a:solidFill>
                  <a:srgbClr val="000000"/>
                </a:solidFill>
                <a:latin typeface="Times New Roman"/>
              </a:rPr>
              <a:t>Published in 2016</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smtClean="0">
                <a:solidFill>
                  <a:srgbClr val="000000"/>
                </a:solidFill>
                <a:latin typeface="Times New Roman"/>
              </a:rPr>
              <a:t>Authors</a:t>
            </a:r>
            <a:r>
              <a:rPr lang="en-US" sz="2800" spc="-1" dirty="0">
                <a:solidFill>
                  <a:srgbClr val="000000"/>
                </a:solidFill>
                <a:latin typeface="Times New Roman"/>
              </a:rPr>
              <a:t>: Xiao-Feng </a:t>
            </a:r>
            <a:r>
              <a:rPr lang="en-US" sz="2800" spc="-1" dirty="0" err="1" smtClean="0">
                <a:solidFill>
                  <a:srgbClr val="000000"/>
                </a:solidFill>
                <a:latin typeface="Times New Roman"/>
              </a:rPr>
              <a:t>Gu</a:t>
            </a:r>
            <a:r>
              <a:rPr lang="en-US" sz="2800" spc="-1" dirty="0" smtClean="0">
                <a:solidFill>
                  <a:srgbClr val="000000"/>
                </a:solidFill>
                <a:latin typeface="Times New Roman"/>
              </a:rPr>
              <a:t>, </a:t>
            </a:r>
            <a:r>
              <a:rPr lang="en-US" sz="2800" spc="-1" dirty="0" err="1" smtClean="0">
                <a:solidFill>
                  <a:srgbClr val="000000"/>
                </a:solidFill>
                <a:latin typeface="Times New Roman"/>
              </a:rPr>
              <a:t>Zi</a:t>
            </a:r>
            <a:r>
              <a:rPr lang="en-US" sz="2800" spc="-1" dirty="0" smtClean="0">
                <a:solidFill>
                  <a:srgbClr val="000000"/>
                </a:solidFill>
                <a:latin typeface="Times New Roman"/>
              </a:rPr>
              <a:t>-Wei Chen, Ting-Song Ma, Fan Li, Long Yan</a:t>
            </a:r>
            <a:endParaRPr lang="en-IN" sz="2800" spc="-1" dirty="0" smtClean="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Method/Algorithm Used: Dynamic </a:t>
            </a:r>
            <a:r>
              <a:rPr lang="en-IN" sz="2800" spc="-1" dirty="0">
                <a:solidFill>
                  <a:srgbClr val="000000"/>
                </a:solidFill>
                <a:latin typeface="Times New Roman"/>
              </a:rPr>
              <a:t>v</a:t>
            </a:r>
            <a:r>
              <a:rPr lang="en-IN" sz="2800" spc="-1" dirty="0" smtClean="0">
                <a:solidFill>
                  <a:srgbClr val="000000"/>
                </a:solidFill>
                <a:latin typeface="Times New Roman"/>
              </a:rPr>
              <a:t>ehicle detection using CNN. Trained using ImageNet dataset</a:t>
            </a:r>
            <a:endParaRPr lang="en-IN" sz="2800" spc="-1" dirty="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Drawbacks: Needs High processing power to run the get the output file. Includes less features</a:t>
            </a:r>
          </a:p>
        </p:txBody>
      </p:sp>
    </p:spTree>
    <p:extLst>
      <p:ext uri="{BB962C8B-B14F-4D97-AF65-F5344CB8AC3E}">
        <p14:creationId xmlns:p14="http://schemas.microsoft.com/office/powerpoint/2010/main" val="12438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883" y="593406"/>
            <a:ext cx="8715602" cy="5684505"/>
          </a:xfrm>
          <a:prstGeom prst="rect">
            <a:avLst/>
          </a:prstGeom>
        </p:spPr>
        <p:txBody>
          <a:bodyPr wrap="square">
            <a:spAutoFit/>
          </a:bodyPr>
          <a:lstStyle/>
          <a:p>
            <a:pPr marL="107640" algn="just">
              <a:lnSpc>
                <a:spcPct val="93000"/>
              </a:lnSpc>
              <a:spcAft>
                <a:spcPts val="1412"/>
              </a:spcAft>
              <a:buClr>
                <a:srgbClr val="000000"/>
              </a:buClr>
              <a:buSzPct val="45000"/>
            </a:pPr>
            <a:r>
              <a:rPr lang="en-IN" sz="4800" b="1" spc="-1" dirty="0">
                <a:solidFill>
                  <a:srgbClr val="000000"/>
                </a:solidFill>
                <a:latin typeface="Times New Roman"/>
              </a:rPr>
              <a:t>Paper: 2</a:t>
            </a:r>
            <a:endParaRPr lang="en-IN" sz="4800" b="1" spc="-1" dirty="0" smtClean="0">
              <a:solidFill>
                <a:srgbClr val="000000"/>
              </a:solidFill>
              <a:latin typeface="Times New Roman"/>
            </a:endParaRPr>
          </a:p>
          <a:p>
            <a:pPr marL="107640" algn="just">
              <a:lnSpc>
                <a:spcPct val="93000"/>
              </a:lnSpc>
              <a:spcAft>
                <a:spcPts val="1412"/>
              </a:spcAft>
              <a:buClr>
                <a:srgbClr val="000000"/>
              </a:buClr>
              <a:buSzPct val="45000"/>
            </a:pPr>
            <a:r>
              <a:rPr lang="en-US" sz="2800" spc="-1" dirty="0">
                <a:solidFill>
                  <a:srgbClr val="FF0000"/>
                </a:solidFill>
                <a:latin typeface="Times New Roman"/>
              </a:rPr>
              <a:t>A New Approach For Vehicle Number Plate </a:t>
            </a:r>
            <a:r>
              <a:rPr lang="en-US" sz="2800" spc="-1" dirty="0" smtClean="0">
                <a:solidFill>
                  <a:srgbClr val="FF0000"/>
                </a:solidFill>
                <a:latin typeface="Times New Roman"/>
              </a:rPr>
              <a:t>Detection</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smtClean="0">
                <a:solidFill>
                  <a:srgbClr val="000000"/>
                </a:solidFill>
                <a:latin typeface="Times New Roman"/>
              </a:rPr>
              <a:t>Published in 2018</a:t>
            </a:r>
          </a:p>
          <a:p>
            <a:pPr marL="564840" indent="-457200" algn="just">
              <a:lnSpc>
                <a:spcPct val="93000"/>
              </a:lnSpc>
              <a:spcAft>
                <a:spcPts val="1412"/>
              </a:spcAft>
              <a:buClr>
                <a:srgbClr val="000000"/>
              </a:buClr>
              <a:buSzPct val="45000"/>
              <a:buFont typeface="Wingdings" panose="05000000000000000000" pitchFamily="2" charset="2"/>
              <a:buChar char="v"/>
            </a:pPr>
            <a:r>
              <a:rPr lang="en-US" sz="2800" spc="-1" dirty="0">
                <a:solidFill>
                  <a:srgbClr val="000000"/>
                </a:solidFill>
                <a:latin typeface="Times New Roman"/>
              </a:rPr>
              <a:t>Authors: </a:t>
            </a:r>
            <a:r>
              <a:rPr lang="en-US" sz="2800" spc="-1" dirty="0" err="1">
                <a:solidFill>
                  <a:srgbClr val="000000"/>
                </a:solidFill>
                <a:latin typeface="Times New Roman"/>
              </a:rPr>
              <a:t>Sarthak</a:t>
            </a:r>
            <a:r>
              <a:rPr lang="en-US" sz="2800" spc="-1" dirty="0">
                <a:solidFill>
                  <a:srgbClr val="000000"/>
                </a:solidFill>
                <a:latin typeface="Times New Roman"/>
              </a:rPr>
              <a:t> </a:t>
            </a:r>
            <a:r>
              <a:rPr lang="en-US" sz="2800" spc="-1" dirty="0" err="1" smtClean="0">
                <a:solidFill>
                  <a:srgbClr val="000000"/>
                </a:solidFill>
                <a:latin typeface="Times New Roman"/>
              </a:rPr>
              <a:t>Babbar</a:t>
            </a:r>
            <a:r>
              <a:rPr lang="en-US" sz="2800" spc="-1" dirty="0" smtClean="0">
                <a:solidFill>
                  <a:srgbClr val="000000"/>
                </a:solidFill>
                <a:latin typeface="Times New Roman"/>
              </a:rPr>
              <a:t>, </a:t>
            </a:r>
            <a:r>
              <a:rPr lang="en-US" sz="2800" spc="-1" dirty="0" err="1" smtClean="0">
                <a:solidFill>
                  <a:srgbClr val="000000"/>
                </a:solidFill>
                <a:latin typeface="Times New Roman"/>
              </a:rPr>
              <a:t>Saommya</a:t>
            </a:r>
            <a:r>
              <a:rPr lang="en-US" sz="2800" spc="-1" dirty="0" smtClean="0">
                <a:solidFill>
                  <a:srgbClr val="000000"/>
                </a:solidFill>
                <a:latin typeface="Times New Roman"/>
              </a:rPr>
              <a:t> </a:t>
            </a:r>
            <a:r>
              <a:rPr lang="en-US" sz="2800" spc="-1" dirty="0" err="1" smtClean="0">
                <a:solidFill>
                  <a:srgbClr val="000000"/>
                </a:solidFill>
                <a:latin typeface="Times New Roman"/>
              </a:rPr>
              <a:t>Kesarwani</a:t>
            </a:r>
            <a:r>
              <a:rPr lang="en-US" sz="2800" spc="-1" dirty="0" smtClean="0">
                <a:solidFill>
                  <a:srgbClr val="000000"/>
                </a:solidFill>
                <a:latin typeface="Times New Roman"/>
              </a:rPr>
              <a:t>, </a:t>
            </a:r>
            <a:r>
              <a:rPr lang="en-US" sz="2800" spc="-1" dirty="0" err="1" smtClean="0">
                <a:solidFill>
                  <a:srgbClr val="000000"/>
                </a:solidFill>
                <a:latin typeface="Times New Roman"/>
              </a:rPr>
              <a:t>Navroz</a:t>
            </a:r>
            <a:r>
              <a:rPr lang="en-US" sz="2800" spc="-1" dirty="0" smtClean="0">
                <a:solidFill>
                  <a:srgbClr val="000000"/>
                </a:solidFill>
                <a:latin typeface="Times New Roman"/>
              </a:rPr>
              <a:t> </a:t>
            </a:r>
            <a:r>
              <a:rPr lang="en-US" sz="2800" spc="-1" dirty="0" err="1" smtClean="0">
                <a:solidFill>
                  <a:srgbClr val="000000"/>
                </a:solidFill>
                <a:latin typeface="Times New Roman"/>
              </a:rPr>
              <a:t>Dewan</a:t>
            </a:r>
            <a:r>
              <a:rPr lang="en-US" sz="2800" spc="-1" dirty="0" smtClean="0">
                <a:solidFill>
                  <a:srgbClr val="000000"/>
                </a:solidFill>
                <a:latin typeface="Times New Roman"/>
              </a:rPr>
              <a:t>, </a:t>
            </a:r>
            <a:r>
              <a:rPr lang="en-US" sz="2800" spc="-1" dirty="0" err="1" smtClean="0">
                <a:solidFill>
                  <a:srgbClr val="000000"/>
                </a:solidFill>
                <a:latin typeface="Times New Roman"/>
              </a:rPr>
              <a:t>Kartik</a:t>
            </a:r>
            <a:r>
              <a:rPr lang="en-US" sz="2800" spc="-1" dirty="0" smtClean="0">
                <a:solidFill>
                  <a:srgbClr val="000000"/>
                </a:solidFill>
                <a:latin typeface="Times New Roman"/>
              </a:rPr>
              <a:t> </a:t>
            </a:r>
            <a:r>
              <a:rPr lang="en-US" sz="2800" spc="-1" dirty="0" err="1" smtClean="0">
                <a:solidFill>
                  <a:srgbClr val="000000"/>
                </a:solidFill>
                <a:latin typeface="Times New Roman"/>
              </a:rPr>
              <a:t>Shangle</a:t>
            </a:r>
            <a:r>
              <a:rPr lang="en-US" sz="2800" spc="-1" dirty="0" smtClean="0">
                <a:solidFill>
                  <a:srgbClr val="000000"/>
                </a:solidFill>
                <a:latin typeface="Times New Roman"/>
              </a:rPr>
              <a:t>, Sanjeev </a:t>
            </a:r>
            <a:r>
              <a:rPr lang="en-US" sz="2800" spc="-1" dirty="0">
                <a:solidFill>
                  <a:srgbClr val="000000"/>
                </a:solidFill>
                <a:latin typeface="Times New Roman"/>
              </a:rPr>
              <a:t>Patel </a:t>
            </a:r>
            <a:endParaRPr lang="en-IN" sz="2800" spc="-1" dirty="0" smtClean="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Method/Algorithm Used: Firstly Grayscale conversion of the footage and then CCA for segregating and then noise reduction. After this character is segmented and applied OCR for fetching number plate.</a:t>
            </a:r>
            <a:endParaRPr lang="en-IN" sz="2800" spc="-1" dirty="0">
              <a:solidFill>
                <a:srgbClr val="000000"/>
              </a:solidFill>
              <a:latin typeface="Times New Roman"/>
            </a:endParaRPr>
          </a:p>
          <a:p>
            <a:pPr marL="564840" indent="-457200" algn="just">
              <a:lnSpc>
                <a:spcPct val="93000"/>
              </a:lnSpc>
              <a:spcAft>
                <a:spcPts val="1412"/>
              </a:spcAft>
              <a:buClr>
                <a:srgbClr val="000000"/>
              </a:buClr>
              <a:buSzPct val="45000"/>
              <a:buFont typeface="Wingdings" panose="05000000000000000000" pitchFamily="2" charset="2"/>
              <a:buChar char="v"/>
            </a:pPr>
            <a:r>
              <a:rPr lang="en-IN" sz="2800" spc="-1" dirty="0" smtClean="0">
                <a:solidFill>
                  <a:srgbClr val="000000"/>
                </a:solidFill>
                <a:latin typeface="Times New Roman"/>
              </a:rPr>
              <a:t>Drawbacks: Suitable for detecting vehicles at fixed places only. Includes less features</a:t>
            </a:r>
          </a:p>
        </p:txBody>
      </p:sp>
    </p:spTree>
    <p:extLst>
      <p:ext uri="{BB962C8B-B14F-4D97-AF65-F5344CB8AC3E}">
        <p14:creationId xmlns:p14="http://schemas.microsoft.com/office/powerpoint/2010/main" val="512820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2444</TotalTime>
  <Words>1275</Words>
  <Application>Microsoft Office PowerPoint</Application>
  <PresentationFormat>Custom</PresentationFormat>
  <Paragraphs>156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DejaVu Sans</vt:lpstr>
      <vt:lpstr>Montserrat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 b</dc:creator>
  <dc:description/>
  <cp:lastModifiedBy>Pranav Chauhan</cp:lastModifiedBy>
  <cp:revision>126</cp:revision>
  <dcterms:created xsi:type="dcterms:W3CDTF">2017-10-25T13:52:14Z</dcterms:created>
  <dcterms:modified xsi:type="dcterms:W3CDTF">2019-05-02T05:18:14Z</dcterms:modified>
  <dc:language>en-IN</dc:language>
</cp:coreProperties>
</file>