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18288000" cy="10287000"/>
  <p:notesSz cx="6858000" cy="9144000"/>
  <p:embeddedFontLst>
    <p:embeddedFont>
      <p:font typeface="Neue Machina Ultra-Bold" charset="1" panose="00000900000000000000"/>
      <p:regular r:id="rId42"/>
    </p:embeddedFont>
    <p:embeddedFont>
      <p:font typeface="Canva Sans Bold" charset="1" panose="020B0803030501040103"/>
      <p:regular r:id="rId43"/>
    </p:embeddedFont>
    <p:embeddedFont>
      <p:font typeface="Canva Sans" charset="1" panose="020B0503030501040103"/>
      <p:regular r:id="rId44"/>
    </p:embeddedFont>
    <p:embeddedFont>
      <p:font typeface="Canva Sans Italics" charset="1" panose="020B0503030501040103"/>
      <p:regular r:id="rId45"/>
    </p:embeddedFont>
    <p:embeddedFont>
      <p:font typeface="Neue Machina" charset="1" panose="00000500000000000000"/>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553885" y="3288178"/>
            <a:ext cx="8603385" cy="8603385"/>
          </a:xfrm>
          <a:custGeom>
            <a:avLst/>
            <a:gdLst/>
            <a:ahLst/>
            <a:cxnLst/>
            <a:rect r="r" b="b" t="t" l="l"/>
            <a:pathLst>
              <a:path h="8603385" w="8603385">
                <a:moveTo>
                  <a:pt x="0" y="0"/>
                </a:moveTo>
                <a:lnTo>
                  <a:pt x="8603385" y="0"/>
                </a:lnTo>
                <a:lnTo>
                  <a:pt x="8603385" y="8603385"/>
                </a:lnTo>
                <a:lnTo>
                  <a:pt x="0" y="8603385"/>
                </a:lnTo>
                <a:lnTo>
                  <a:pt x="0" y="0"/>
                </a:lnTo>
                <a:close/>
              </a:path>
            </a:pathLst>
          </a:custGeom>
          <a:blipFill>
            <a:blip r:embed="rId2">
              <a:alphaModFix amt="17000"/>
            </a:blip>
            <a:stretch>
              <a:fillRect l="0" t="0" r="0" b="0"/>
            </a:stretch>
          </a:blipFill>
        </p:spPr>
      </p:sp>
      <p:sp>
        <p:nvSpPr>
          <p:cNvPr name="TextBox 3" id="3"/>
          <p:cNvSpPr txBox="true"/>
          <p:nvPr/>
        </p:nvSpPr>
        <p:spPr>
          <a:xfrm rot="0">
            <a:off x="1028700" y="740880"/>
            <a:ext cx="16964069" cy="2103963"/>
          </a:xfrm>
          <a:prstGeom prst="rect">
            <a:avLst/>
          </a:prstGeom>
        </p:spPr>
        <p:txBody>
          <a:bodyPr anchor="t" rtlCol="false" tIns="0" lIns="0" bIns="0" rIns="0">
            <a:spAutoFit/>
          </a:bodyPr>
          <a:lstStyle/>
          <a:p>
            <a:pPr algn="l">
              <a:lnSpc>
                <a:spcPts val="8458"/>
              </a:lnSpc>
            </a:pPr>
            <a:r>
              <a:rPr lang="en-US" sz="6041">
                <a:solidFill>
                  <a:srgbClr val="FFDE59"/>
                </a:solidFill>
                <a:latin typeface="Neue Machina Ultra-Bold"/>
                <a:ea typeface="Neue Machina Ultra-Bold"/>
                <a:cs typeface="Neue Machina Ultra-Bold"/>
                <a:sym typeface="Neue Machina Ultra-Bold"/>
              </a:rPr>
              <a:t>CONTROLLING POWERPOINT PRESENTATION USING HAND GESTURES</a:t>
            </a:r>
          </a:p>
        </p:txBody>
      </p:sp>
      <p:sp>
        <p:nvSpPr>
          <p:cNvPr name="TextBox 4" id="4"/>
          <p:cNvSpPr txBox="true"/>
          <p:nvPr/>
        </p:nvSpPr>
        <p:spPr>
          <a:xfrm rot="0">
            <a:off x="523960" y="4716060"/>
            <a:ext cx="9547263" cy="2370530"/>
          </a:xfrm>
          <a:prstGeom prst="rect">
            <a:avLst/>
          </a:prstGeom>
        </p:spPr>
        <p:txBody>
          <a:bodyPr anchor="t" rtlCol="false" tIns="0" lIns="0" bIns="0" rIns="0">
            <a:spAutoFit/>
          </a:bodyPr>
          <a:lstStyle/>
          <a:p>
            <a:pPr algn="l">
              <a:lnSpc>
                <a:spcPts val="4711"/>
              </a:lnSpc>
            </a:pPr>
            <a:r>
              <a:rPr lang="en-US" sz="3365">
                <a:solidFill>
                  <a:srgbClr val="FFDE59"/>
                </a:solidFill>
                <a:latin typeface="Neue Machina Ultra-Bold"/>
                <a:ea typeface="Neue Machina Ultra-Bold"/>
                <a:cs typeface="Neue Machina Ultra-Bold"/>
                <a:sym typeface="Neue Machina Ultra-Bold"/>
              </a:rPr>
              <a:t>PRANAV T (KMC21CS042)</a:t>
            </a:r>
          </a:p>
          <a:p>
            <a:pPr algn="l">
              <a:lnSpc>
                <a:spcPts val="4711"/>
              </a:lnSpc>
            </a:pPr>
            <a:r>
              <a:rPr lang="en-US" sz="3365">
                <a:solidFill>
                  <a:srgbClr val="FFDE59"/>
                </a:solidFill>
                <a:latin typeface="Neue Machina Ultra-Bold"/>
                <a:ea typeface="Neue Machina Ultra-Bold"/>
                <a:cs typeface="Neue Machina Ultra-Bold"/>
                <a:sym typeface="Neue Machina Ultra-Bold"/>
              </a:rPr>
              <a:t>MUHAMMED DANISH A P (KMC21CS033)</a:t>
            </a:r>
          </a:p>
          <a:p>
            <a:pPr algn="l">
              <a:lnSpc>
                <a:spcPts val="4711"/>
              </a:lnSpc>
            </a:pPr>
            <a:r>
              <a:rPr lang="en-US" sz="3365">
                <a:solidFill>
                  <a:srgbClr val="FFDE59"/>
                </a:solidFill>
                <a:latin typeface="Neue Machina Ultra-Bold"/>
                <a:ea typeface="Neue Machina Ultra-Bold"/>
                <a:cs typeface="Neue Machina Ultra-Bold"/>
                <a:sym typeface="Neue Machina Ultra-Bold"/>
              </a:rPr>
              <a:t>MUHAMMED ROSHAN K R (KMC21CS036)</a:t>
            </a:r>
          </a:p>
          <a:p>
            <a:pPr algn="l">
              <a:lnSpc>
                <a:spcPts val="4711"/>
              </a:lnSpc>
            </a:pPr>
            <a:r>
              <a:rPr lang="en-US" sz="3365">
                <a:solidFill>
                  <a:srgbClr val="FFDE59"/>
                </a:solidFill>
                <a:latin typeface="Neue Machina Ultra-Bold"/>
                <a:ea typeface="Neue Machina Ultra-Bold"/>
                <a:cs typeface="Neue Machina Ultra-Bold"/>
                <a:sym typeface="Neue Machina Ultra-Bold"/>
              </a:rPr>
              <a:t>NIHAL (KMC21CS041)</a:t>
            </a:r>
          </a:p>
        </p:txBody>
      </p:sp>
      <p:sp>
        <p:nvSpPr>
          <p:cNvPr name="TextBox 5" id="5"/>
          <p:cNvSpPr txBox="true"/>
          <p:nvPr/>
        </p:nvSpPr>
        <p:spPr>
          <a:xfrm rot="0">
            <a:off x="13012109" y="4725585"/>
            <a:ext cx="4247191" cy="2864286"/>
          </a:xfrm>
          <a:prstGeom prst="rect">
            <a:avLst/>
          </a:prstGeom>
        </p:spPr>
        <p:txBody>
          <a:bodyPr anchor="t" rtlCol="false" tIns="0" lIns="0" bIns="0" rIns="0">
            <a:spAutoFit/>
          </a:bodyPr>
          <a:lstStyle/>
          <a:p>
            <a:pPr algn="ctr">
              <a:lnSpc>
                <a:spcPts val="4562"/>
              </a:lnSpc>
            </a:pPr>
            <a:r>
              <a:rPr lang="en-US" sz="3258">
                <a:solidFill>
                  <a:srgbClr val="FFDE59"/>
                </a:solidFill>
                <a:latin typeface="Neue Machina Ultra-Bold"/>
                <a:ea typeface="Neue Machina Ultra-Bold"/>
                <a:cs typeface="Neue Machina Ultra-Bold"/>
                <a:sym typeface="Neue Machina Ultra-Bold"/>
              </a:rPr>
              <a:t>GUIDED BY : -</a:t>
            </a:r>
          </a:p>
          <a:p>
            <a:pPr algn="ctr">
              <a:lnSpc>
                <a:spcPts val="4562"/>
              </a:lnSpc>
            </a:pPr>
            <a:r>
              <a:rPr lang="en-US" sz="3258">
                <a:solidFill>
                  <a:srgbClr val="FFDE59"/>
                </a:solidFill>
                <a:latin typeface="Neue Machina Ultra-Bold"/>
                <a:ea typeface="Neue Machina Ultra-Bold"/>
                <a:cs typeface="Neue Machina Ultra-Bold"/>
                <a:sym typeface="Neue Machina Ultra-Bold"/>
              </a:rPr>
              <a:t>Mrs. MUHSINA K</a:t>
            </a:r>
          </a:p>
          <a:p>
            <a:pPr algn="ctr">
              <a:lnSpc>
                <a:spcPts val="4562"/>
              </a:lnSpc>
            </a:pPr>
            <a:r>
              <a:rPr lang="en-US" sz="3258">
                <a:solidFill>
                  <a:srgbClr val="FFDE59"/>
                </a:solidFill>
                <a:latin typeface="Neue Machina Ultra-Bold"/>
                <a:ea typeface="Neue Machina Ultra-Bold"/>
                <a:cs typeface="Neue Machina Ultra-Bold"/>
                <a:sym typeface="Neue Machina Ultra-Bold"/>
              </a:rPr>
              <a:t>Asst. professor</a:t>
            </a:r>
          </a:p>
          <a:p>
            <a:pPr algn="ctr">
              <a:lnSpc>
                <a:spcPts val="4562"/>
              </a:lnSpc>
            </a:pPr>
            <a:r>
              <a:rPr lang="en-US" sz="3258">
                <a:solidFill>
                  <a:srgbClr val="FFDE59"/>
                </a:solidFill>
                <a:latin typeface="Neue Machina Ultra-Bold"/>
                <a:ea typeface="Neue Machina Ultra-Bold"/>
                <a:cs typeface="Neue Machina Ultra-Bold"/>
                <a:sym typeface="Neue Machina Ultra-Bold"/>
              </a:rPr>
              <a:t>CSE department</a:t>
            </a:r>
          </a:p>
          <a:p>
            <a:pPr algn="ctr">
              <a:lnSpc>
                <a:spcPts val="4562"/>
              </a:lnSpc>
            </a:pPr>
            <a:r>
              <a:rPr lang="en-US" sz="3258">
                <a:solidFill>
                  <a:srgbClr val="FFDE59"/>
                </a:solidFill>
                <a:latin typeface="Neue Machina Ultra-Bold"/>
                <a:ea typeface="Neue Machina Ultra-Bold"/>
                <a:cs typeface="Neue Machina Ultra-Bold"/>
                <a:sym typeface="Neue Machina Ultra-Bold"/>
              </a:rPr>
              <a:t>KMCTCE</a:t>
            </a:r>
          </a:p>
        </p:txBody>
      </p:sp>
    </p:spTree>
  </p:cSld>
  <p:clrMapOvr>
    <a:masterClrMapping/>
  </p:clrMapOvr>
</p:sld>
</file>

<file path=ppt/slides/slide10.xml><?xml version="1.0" encoding="utf-8"?>
<p:sld xmlns:p="http://schemas.openxmlformats.org/presentationml/2006/main" xmlns:a="http://schemas.openxmlformats.org/drawingml/2006/main">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7654790" y="9182100"/>
            <a:ext cx="327978" cy="679450"/>
          </a:xfrm>
          <a:prstGeom prst="rect">
            <a:avLst/>
          </a:prstGeom>
        </p:spPr>
        <p:txBody>
          <a:bodyPr anchor="t" rtlCol="false" tIns="0" lIns="0" bIns="0" rIns="0">
            <a:spAutoFit/>
          </a:bodyPr>
          <a:lstStyle/>
          <a:p>
            <a:pPr algn="ctr">
              <a:lnSpc>
                <a:spcPts val="5599"/>
              </a:lnSpc>
            </a:pPr>
            <a:r>
              <a:rPr lang="en-US" sz="3999">
                <a:solidFill>
                  <a:srgbClr val="FFDE59"/>
                </a:solidFill>
                <a:latin typeface="Canva Sans Bold"/>
                <a:ea typeface="Canva Sans Bold"/>
                <a:cs typeface="Canva Sans Bold"/>
                <a:sym typeface="Canva Sans Bold"/>
              </a:rPr>
              <a:t>9</a:t>
            </a:r>
          </a:p>
        </p:txBody>
      </p:sp>
      <p:grpSp>
        <p:nvGrpSpPr>
          <p:cNvPr name="Group 3" id="3"/>
          <p:cNvGrpSpPr/>
          <p:nvPr/>
        </p:nvGrpSpPr>
        <p:grpSpPr>
          <a:xfrm rot="0">
            <a:off x="533789" y="1981926"/>
            <a:ext cx="16973919" cy="7914768"/>
            <a:chOff x="0" y="0"/>
            <a:chExt cx="22631892" cy="10553024"/>
          </a:xfrm>
        </p:grpSpPr>
        <p:grpSp>
          <p:nvGrpSpPr>
            <p:cNvPr name="Group 4" id="4"/>
            <p:cNvGrpSpPr/>
            <p:nvPr/>
          </p:nvGrpSpPr>
          <p:grpSpPr>
            <a:xfrm rot="0">
              <a:off x="12264462" y="8841073"/>
              <a:ext cx="6847877" cy="1711951"/>
              <a:chOff x="0" y="0"/>
              <a:chExt cx="1377457" cy="344360"/>
            </a:xfrm>
          </p:grpSpPr>
          <p:sp>
            <p:nvSpPr>
              <p:cNvPr name="Freeform 5" id="5"/>
              <p:cNvSpPr/>
              <p:nvPr/>
            </p:nvSpPr>
            <p:spPr>
              <a:xfrm flipH="false" flipV="false" rot="0">
                <a:off x="0" y="0"/>
                <a:ext cx="1377457" cy="344360"/>
              </a:xfrm>
              <a:custGeom>
                <a:avLst/>
                <a:gdLst/>
                <a:ahLst/>
                <a:cxnLst/>
                <a:rect r="r" b="b" t="t" l="l"/>
                <a:pathLst>
                  <a:path h="344360" w="1377457">
                    <a:moveTo>
                      <a:pt x="75494" y="0"/>
                    </a:moveTo>
                    <a:lnTo>
                      <a:pt x="1301962" y="0"/>
                    </a:lnTo>
                    <a:cubicBezTo>
                      <a:pt x="1321985" y="0"/>
                      <a:pt x="1341187" y="7954"/>
                      <a:pt x="1355345" y="22112"/>
                    </a:cubicBezTo>
                    <a:cubicBezTo>
                      <a:pt x="1369503" y="36270"/>
                      <a:pt x="1377457" y="55472"/>
                      <a:pt x="1377457" y="75494"/>
                    </a:cubicBezTo>
                    <a:lnTo>
                      <a:pt x="1377457" y="268866"/>
                    </a:lnTo>
                    <a:cubicBezTo>
                      <a:pt x="1377457" y="288888"/>
                      <a:pt x="1369503" y="308091"/>
                      <a:pt x="1355345" y="322249"/>
                    </a:cubicBezTo>
                    <a:cubicBezTo>
                      <a:pt x="1341187" y="336407"/>
                      <a:pt x="1321985" y="344360"/>
                      <a:pt x="1301962" y="344360"/>
                    </a:cubicBezTo>
                    <a:lnTo>
                      <a:pt x="75494" y="344360"/>
                    </a:lnTo>
                    <a:cubicBezTo>
                      <a:pt x="55472" y="344360"/>
                      <a:pt x="36270" y="336407"/>
                      <a:pt x="22112" y="322249"/>
                    </a:cubicBezTo>
                    <a:cubicBezTo>
                      <a:pt x="7954" y="308091"/>
                      <a:pt x="0" y="288888"/>
                      <a:pt x="0" y="268866"/>
                    </a:cubicBezTo>
                    <a:lnTo>
                      <a:pt x="0" y="75494"/>
                    </a:lnTo>
                    <a:cubicBezTo>
                      <a:pt x="0" y="55472"/>
                      <a:pt x="7954" y="36270"/>
                      <a:pt x="22112" y="22112"/>
                    </a:cubicBezTo>
                    <a:cubicBezTo>
                      <a:pt x="36270" y="7954"/>
                      <a:pt x="55472" y="0"/>
                      <a:pt x="75494" y="0"/>
                    </a:cubicBezTo>
                    <a:close/>
                  </a:path>
                </a:pathLst>
              </a:custGeom>
              <a:solidFill>
                <a:srgbClr val="FFDE59"/>
              </a:solidFill>
            </p:spPr>
          </p:sp>
          <p:sp>
            <p:nvSpPr>
              <p:cNvPr name="TextBox 6" id="6"/>
              <p:cNvSpPr txBox="true"/>
              <p:nvPr/>
            </p:nvSpPr>
            <p:spPr>
              <a:xfrm>
                <a:off x="0" y="-38100"/>
                <a:ext cx="1377457" cy="382460"/>
              </a:xfrm>
              <a:prstGeom prst="rect">
                <a:avLst/>
              </a:prstGeom>
            </p:spPr>
            <p:txBody>
              <a:bodyPr anchor="ctr" rtlCol="false" tIns="50800" lIns="50800" bIns="50800" rIns="50800"/>
              <a:lstStyle/>
              <a:p>
                <a:pPr algn="ctr">
                  <a:lnSpc>
                    <a:spcPts val="3050"/>
                  </a:lnSpc>
                </a:pPr>
              </a:p>
            </p:txBody>
          </p:sp>
        </p:grpSp>
        <p:grpSp>
          <p:nvGrpSpPr>
            <p:cNvPr name="Group 7" id="7"/>
            <p:cNvGrpSpPr/>
            <p:nvPr/>
          </p:nvGrpSpPr>
          <p:grpSpPr>
            <a:xfrm rot="0">
              <a:off x="8449639" y="6217366"/>
              <a:ext cx="4693489" cy="1289262"/>
              <a:chOff x="0" y="0"/>
              <a:chExt cx="1345805" cy="369682"/>
            </a:xfrm>
          </p:grpSpPr>
          <p:sp>
            <p:nvSpPr>
              <p:cNvPr name="Freeform 8" id="8"/>
              <p:cNvSpPr/>
              <p:nvPr/>
            </p:nvSpPr>
            <p:spPr>
              <a:xfrm flipH="false" flipV="false" rot="0">
                <a:off x="0" y="0"/>
                <a:ext cx="1345805" cy="369682"/>
              </a:xfrm>
              <a:custGeom>
                <a:avLst/>
                <a:gdLst/>
                <a:ahLst/>
                <a:cxnLst/>
                <a:rect r="r" b="b" t="t" l="l"/>
                <a:pathLst>
                  <a:path h="369682" w="1345805">
                    <a:moveTo>
                      <a:pt x="110148" y="0"/>
                    </a:moveTo>
                    <a:lnTo>
                      <a:pt x="1235658" y="0"/>
                    </a:lnTo>
                    <a:cubicBezTo>
                      <a:pt x="1264871" y="0"/>
                      <a:pt x="1292887" y="11605"/>
                      <a:pt x="1313544" y="32261"/>
                    </a:cubicBezTo>
                    <a:cubicBezTo>
                      <a:pt x="1334200" y="52918"/>
                      <a:pt x="1345805" y="80935"/>
                      <a:pt x="1345805" y="110148"/>
                    </a:cubicBezTo>
                    <a:lnTo>
                      <a:pt x="1345805" y="259534"/>
                    </a:lnTo>
                    <a:cubicBezTo>
                      <a:pt x="1345805" y="320367"/>
                      <a:pt x="1296491" y="369682"/>
                      <a:pt x="1235658" y="369682"/>
                    </a:cubicBezTo>
                    <a:lnTo>
                      <a:pt x="110148" y="369682"/>
                    </a:lnTo>
                    <a:cubicBezTo>
                      <a:pt x="80935" y="369682"/>
                      <a:pt x="52918" y="358077"/>
                      <a:pt x="32261" y="337420"/>
                    </a:cubicBezTo>
                    <a:cubicBezTo>
                      <a:pt x="11605" y="316763"/>
                      <a:pt x="0" y="288747"/>
                      <a:pt x="0" y="259534"/>
                    </a:cubicBezTo>
                    <a:lnTo>
                      <a:pt x="0" y="110148"/>
                    </a:lnTo>
                    <a:cubicBezTo>
                      <a:pt x="0" y="80935"/>
                      <a:pt x="11605" y="52918"/>
                      <a:pt x="32261" y="32261"/>
                    </a:cubicBezTo>
                    <a:cubicBezTo>
                      <a:pt x="52918" y="11605"/>
                      <a:pt x="80935" y="0"/>
                      <a:pt x="110148" y="0"/>
                    </a:cubicBezTo>
                    <a:close/>
                  </a:path>
                </a:pathLst>
              </a:custGeom>
              <a:solidFill>
                <a:srgbClr val="FFDE59"/>
              </a:solidFill>
            </p:spPr>
          </p:sp>
          <p:sp>
            <p:nvSpPr>
              <p:cNvPr name="TextBox 9" id="9"/>
              <p:cNvSpPr txBox="true"/>
              <p:nvPr/>
            </p:nvSpPr>
            <p:spPr>
              <a:xfrm>
                <a:off x="0" y="-38100"/>
                <a:ext cx="1345805" cy="407782"/>
              </a:xfrm>
              <a:prstGeom prst="rect">
                <a:avLst/>
              </a:prstGeom>
            </p:spPr>
            <p:txBody>
              <a:bodyPr anchor="ctr" rtlCol="false" tIns="35637" lIns="35637" bIns="35637" rIns="35637"/>
              <a:lstStyle/>
              <a:p>
                <a:pPr algn="ctr">
                  <a:lnSpc>
                    <a:spcPts val="3050"/>
                  </a:lnSpc>
                </a:pPr>
              </a:p>
            </p:txBody>
          </p:sp>
        </p:grpSp>
        <p:grpSp>
          <p:nvGrpSpPr>
            <p:cNvPr name="Group 10" id="10"/>
            <p:cNvGrpSpPr/>
            <p:nvPr/>
          </p:nvGrpSpPr>
          <p:grpSpPr>
            <a:xfrm rot="0">
              <a:off x="18092940" y="6217412"/>
              <a:ext cx="4538952" cy="1245109"/>
              <a:chOff x="0" y="0"/>
              <a:chExt cx="1301493" cy="357021"/>
            </a:xfrm>
          </p:grpSpPr>
          <p:sp>
            <p:nvSpPr>
              <p:cNvPr name="Freeform 11" id="11"/>
              <p:cNvSpPr/>
              <p:nvPr/>
            </p:nvSpPr>
            <p:spPr>
              <a:xfrm flipH="false" flipV="false" rot="0">
                <a:off x="0" y="0"/>
                <a:ext cx="1301493" cy="357021"/>
              </a:xfrm>
              <a:custGeom>
                <a:avLst/>
                <a:gdLst/>
                <a:ahLst/>
                <a:cxnLst/>
                <a:rect r="r" b="b" t="t" l="l"/>
                <a:pathLst>
                  <a:path h="357021" w="1301493">
                    <a:moveTo>
                      <a:pt x="113898" y="0"/>
                    </a:moveTo>
                    <a:lnTo>
                      <a:pt x="1187596" y="0"/>
                    </a:lnTo>
                    <a:cubicBezTo>
                      <a:pt x="1250500" y="0"/>
                      <a:pt x="1301493" y="50994"/>
                      <a:pt x="1301493" y="113898"/>
                    </a:cubicBezTo>
                    <a:lnTo>
                      <a:pt x="1301493" y="243123"/>
                    </a:lnTo>
                    <a:cubicBezTo>
                      <a:pt x="1301493" y="273331"/>
                      <a:pt x="1289494" y="302301"/>
                      <a:pt x="1268134" y="323661"/>
                    </a:cubicBezTo>
                    <a:cubicBezTo>
                      <a:pt x="1246774" y="345021"/>
                      <a:pt x="1217803" y="357021"/>
                      <a:pt x="1187596" y="357021"/>
                    </a:cubicBezTo>
                    <a:lnTo>
                      <a:pt x="113898" y="357021"/>
                    </a:lnTo>
                    <a:cubicBezTo>
                      <a:pt x="50994" y="357021"/>
                      <a:pt x="0" y="306027"/>
                      <a:pt x="0" y="243123"/>
                    </a:cubicBezTo>
                    <a:lnTo>
                      <a:pt x="0" y="113898"/>
                    </a:lnTo>
                    <a:cubicBezTo>
                      <a:pt x="0" y="50994"/>
                      <a:pt x="50994" y="0"/>
                      <a:pt x="113898" y="0"/>
                    </a:cubicBezTo>
                    <a:close/>
                  </a:path>
                </a:pathLst>
              </a:custGeom>
              <a:solidFill>
                <a:srgbClr val="FFDE59"/>
              </a:solidFill>
            </p:spPr>
          </p:sp>
          <p:sp>
            <p:nvSpPr>
              <p:cNvPr name="TextBox 12" id="12"/>
              <p:cNvSpPr txBox="true"/>
              <p:nvPr/>
            </p:nvSpPr>
            <p:spPr>
              <a:xfrm>
                <a:off x="0" y="-38100"/>
                <a:ext cx="1301493" cy="395121"/>
              </a:xfrm>
              <a:prstGeom prst="rect">
                <a:avLst/>
              </a:prstGeom>
            </p:spPr>
            <p:txBody>
              <a:bodyPr anchor="ctr" rtlCol="false" tIns="35637" lIns="35637" bIns="35637" rIns="35637"/>
              <a:lstStyle/>
              <a:p>
                <a:pPr algn="ctr">
                  <a:lnSpc>
                    <a:spcPts val="3050"/>
                  </a:lnSpc>
                </a:pPr>
              </a:p>
            </p:txBody>
          </p:sp>
        </p:grpSp>
        <p:sp>
          <p:nvSpPr>
            <p:cNvPr name="AutoShape 13" id="13"/>
            <p:cNvSpPr/>
            <p:nvPr/>
          </p:nvSpPr>
          <p:spPr>
            <a:xfrm>
              <a:off x="10794235" y="5391604"/>
              <a:ext cx="2149" cy="825762"/>
            </a:xfrm>
            <a:prstGeom prst="line">
              <a:avLst/>
            </a:prstGeom>
            <a:ln cap="flat" w="37414">
              <a:solidFill>
                <a:srgbClr val="FFFFFF"/>
              </a:solidFill>
              <a:prstDash val="solid"/>
              <a:headEnd type="none" len="sm" w="sm"/>
              <a:tailEnd type="arrow" len="sm" w="med"/>
            </a:ln>
          </p:spPr>
        </p:sp>
        <p:sp>
          <p:nvSpPr>
            <p:cNvPr name="AutoShape 14" id="14"/>
            <p:cNvSpPr/>
            <p:nvPr/>
          </p:nvSpPr>
          <p:spPr>
            <a:xfrm flipV="true">
              <a:off x="10794235" y="5409101"/>
              <a:ext cx="2545435" cy="0"/>
            </a:xfrm>
            <a:prstGeom prst="line">
              <a:avLst/>
            </a:prstGeom>
            <a:ln cap="flat" w="37414">
              <a:solidFill>
                <a:srgbClr val="FFFFFF"/>
              </a:solidFill>
              <a:prstDash val="solid"/>
              <a:headEnd type="none" len="sm" w="sm"/>
              <a:tailEnd type="none" len="sm" w="sm"/>
            </a:ln>
          </p:spPr>
        </p:sp>
        <p:sp>
          <p:nvSpPr>
            <p:cNvPr name="AutoShape 15" id="15"/>
            <p:cNvSpPr/>
            <p:nvPr/>
          </p:nvSpPr>
          <p:spPr>
            <a:xfrm>
              <a:off x="20362416" y="5409101"/>
              <a:ext cx="0" cy="808310"/>
            </a:xfrm>
            <a:prstGeom prst="line">
              <a:avLst/>
            </a:prstGeom>
            <a:ln cap="flat" w="37414">
              <a:solidFill>
                <a:srgbClr val="FFFFFF"/>
              </a:solidFill>
              <a:prstDash val="solid"/>
              <a:headEnd type="none" len="sm" w="sm"/>
              <a:tailEnd type="arrow" len="sm" w="med"/>
            </a:ln>
          </p:spPr>
        </p:sp>
        <p:sp>
          <p:nvSpPr>
            <p:cNvPr name="AutoShape 16" id="16"/>
            <p:cNvSpPr/>
            <p:nvPr/>
          </p:nvSpPr>
          <p:spPr>
            <a:xfrm>
              <a:off x="17799177" y="5409101"/>
              <a:ext cx="2563239" cy="0"/>
            </a:xfrm>
            <a:prstGeom prst="line">
              <a:avLst/>
            </a:prstGeom>
            <a:ln cap="flat" w="37414">
              <a:solidFill>
                <a:srgbClr val="FFFFFF"/>
              </a:solidFill>
              <a:prstDash val="solid"/>
              <a:headEnd type="none" len="sm" w="sm"/>
              <a:tailEnd type="none" len="sm" w="sm"/>
            </a:ln>
          </p:spPr>
        </p:sp>
        <p:grpSp>
          <p:nvGrpSpPr>
            <p:cNvPr name="Group 17" id="17"/>
            <p:cNvGrpSpPr/>
            <p:nvPr/>
          </p:nvGrpSpPr>
          <p:grpSpPr>
            <a:xfrm rot="0">
              <a:off x="13050475" y="4683818"/>
              <a:ext cx="5275851" cy="1533593"/>
              <a:chOff x="0" y="0"/>
              <a:chExt cx="1512791" cy="439741"/>
            </a:xfrm>
          </p:grpSpPr>
          <p:sp>
            <p:nvSpPr>
              <p:cNvPr name="Freeform 18" id="18"/>
              <p:cNvSpPr/>
              <p:nvPr/>
            </p:nvSpPr>
            <p:spPr>
              <a:xfrm flipH="false" flipV="false" rot="0">
                <a:off x="0" y="0"/>
                <a:ext cx="1512791" cy="439741"/>
              </a:xfrm>
              <a:custGeom>
                <a:avLst/>
                <a:gdLst/>
                <a:ahLst/>
                <a:cxnLst/>
                <a:rect r="r" b="b" t="t" l="l"/>
                <a:pathLst>
                  <a:path h="439741" w="1512791">
                    <a:moveTo>
                      <a:pt x="97989" y="0"/>
                    </a:moveTo>
                    <a:lnTo>
                      <a:pt x="1414802" y="0"/>
                    </a:lnTo>
                    <a:cubicBezTo>
                      <a:pt x="1468920" y="0"/>
                      <a:pt x="1512791" y="43871"/>
                      <a:pt x="1512791" y="97989"/>
                    </a:cubicBezTo>
                    <a:lnTo>
                      <a:pt x="1512791" y="341752"/>
                    </a:lnTo>
                    <a:cubicBezTo>
                      <a:pt x="1512791" y="367740"/>
                      <a:pt x="1502467" y="392664"/>
                      <a:pt x="1484091" y="411040"/>
                    </a:cubicBezTo>
                    <a:cubicBezTo>
                      <a:pt x="1465714" y="429417"/>
                      <a:pt x="1440790" y="439741"/>
                      <a:pt x="1414802" y="439741"/>
                    </a:cubicBezTo>
                    <a:lnTo>
                      <a:pt x="97989" y="439741"/>
                    </a:lnTo>
                    <a:cubicBezTo>
                      <a:pt x="72001" y="439741"/>
                      <a:pt x="47077" y="429417"/>
                      <a:pt x="28700" y="411040"/>
                    </a:cubicBezTo>
                    <a:cubicBezTo>
                      <a:pt x="10324" y="392664"/>
                      <a:pt x="0" y="367740"/>
                      <a:pt x="0" y="341752"/>
                    </a:cubicBezTo>
                    <a:lnTo>
                      <a:pt x="0" y="97989"/>
                    </a:lnTo>
                    <a:cubicBezTo>
                      <a:pt x="0" y="72001"/>
                      <a:pt x="10324" y="47077"/>
                      <a:pt x="28700" y="28700"/>
                    </a:cubicBezTo>
                    <a:cubicBezTo>
                      <a:pt x="47077" y="10324"/>
                      <a:pt x="72001" y="0"/>
                      <a:pt x="97989" y="0"/>
                    </a:cubicBezTo>
                    <a:close/>
                  </a:path>
                </a:pathLst>
              </a:custGeom>
              <a:solidFill>
                <a:srgbClr val="FFDE59"/>
              </a:solidFill>
            </p:spPr>
          </p:sp>
          <p:sp>
            <p:nvSpPr>
              <p:cNvPr name="TextBox 19" id="19"/>
              <p:cNvSpPr txBox="true"/>
              <p:nvPr/>
            </p:nvSpPr>
            <p:spPr>
              <a:xfrm>
                <a:off x="0" y="-38100"/>
                <a:ext cx="1512791" cy="477841"/>
              </a:xfrm>
              <a:prstGeom prst="rect">
                <a:avLst/>
              </a:prstGeom>
            </p:spPr>
            <p:txBody>
              <a:bodyPr anchor="ctr" rtlCol="false" tIns="35637" lIns="35637" bIns="35637" rIns="35637"/>
              <a:lstStyle/>
              <a:p>
                <a:pPr algn="ctr">
                  <a:lnSpc>
                    <a:spcPts val="3050"/>
                  </a:lnSpc>
                </a:pPr>
              </a:p>
            </p:txBody>
          </p:sp>
        </p:grpSp>
        <p:grpSp>
          <p:nvGrpSpPr>
            <p:cNvPr name="Group 20" id="20"/>
            <p:cNvGrpSpPr/>
            <p:nvPr/>
          </p:nvGrpSpPr>
          <p:grpSpPr>
            <a:xfrm rot="0">
              <a:off x="0" y="2288652"/>
              <a:ext cx="5461158" cy="1765941"/>
              <a:chOff x="0" y="0"/>
              <a:chExt cx="1143237" cy="369682"/>
            </a:xfrm>
          </p:grpSpPr>
          <p:sp>
            <p:nvSpPr>
              <p:cNvPr name="Freeform 21" id="21"/>
              <p:cNvSpPr/>
              <p:nvPr/>
            </p:nvSpPr>
            <p:spPr>
              <a:xfrm flipH="false" flipV="false" rot="0">
                <a:off x="0" y="0"/>
                <a:ext cx="1143237" cy="369682"/>
              </a:xfrm>
              <a:custGeom>
                <a:avLst/>
                <a:gdLst/>
                <a:ahLst/>
                <a:cxnLst/>
                <a:rect r="r" b="b" t="t" l="l"/>
                <a:pathLst>
                  <a:path h="369682" w="1143237">
                    <a:moveTo>
                      <a:pt x="94664" y="0"/>
                    </a:moveTo>
                    <a:lnTo>
                      <a:pt x="1048573" y="0"/>
                    </a:lnTo>
                    <a:cubicBezTo>
                      <a:pt x="1100854" y="0"/>
                      <a:pt x="1143237" y="42383"/>
                      <a:pt x="1143237" y="94664"/>
                    </a:cubicBezTo>
                    <a:lnTo>
                      <a:pt x="1143237" y="275017"/>
                    </a:lnTo>
                    <a:cubicBezTo>
                      <a:pt x="1143237" y="327299"/>
                      <a:pt x="1100854" y="369682"/>
                      <a:pt x="1048573" y="369682"/>
                    </a:cubicBezTo>
                    <a:lnTo>
                      <a:pt x="94664" y="369682"/>
                    </a:lnTo>
                    <a:cubicBezTo>
                      <a:pt x="42383" y="369682"/>
                      <a:pt x="0" y="327299"/>
                      <a:pt x="0" y="275017"/>
                    </a:cubicBezTo>
                    <a:lnTo>
                      <a:pt x="0" y="94664"/>
                    </a:lnTo>
                    <a:cubicBezTo>
                      <a:pt x="0" y="42383"/>
                      <a:pt x="42383" y="0"/>
                      <a:pt x="94664" y="0"/>
                    </a:cubicBezTo>
                    <a:close/>
                  </a:path>
                </a:pathLst>
              </a:custGeom>
              <a:solidFill>
                <a:srgbClr val="FFDE59"/>
              </a:solidFill>
            </p:spPr>
          </p:sp>
          <p:sp>
            <p:nvSpPr>
              <p:cNvPr name="TextBox 22" id="22"/>
              <p:cNvSpPr txBox="true"/>
              <p:nvPr/>
            </p:nvSpPr>
            <p:spPr>
              <a:xfrm>
                <a:off x="0" y="-38100"/>
                <a:ext cx="1143237" cy="407782"/>
              </a:xfrm>
              <a:prstGeom prst="rect">
                <a:avLst/>
              </a:prstGeom>
            </p:spPr>
            <p:txBody>
              <a:bodyPr anchor="ctr" rtlCol="false" tIns="48813" lIns="48813" bIns="48813" rIns="48813"/>
              <a:lstStyle/>
              <a:p>
                <a:pPr algn="ctr">
                  <a:lnSpc>
                    <a:spcPts val="3050"/>
                  </a:lnSpc>
                </a:pPr>
              </a:p>
            </p:txBody>
          </p:sp>
        </p:grpSp>
        <p:grpSp>
          <p:nvGrpSpPr>
            <p:cNvPr name="Group 23" id="23"/>
            <p:cNvGrpSpPr/>
            <p:nvPr/>
          </p:nvGrpSpPr>
          <p:grpSpPr>
            <a:xfrm rot="0">
              <a:off x="12957822" y="2288652"/>
              <a:ext cx="5461158" cy="1765941"/>
              <a:chOff x="0" y="0"/>
              <a:chExt cx="1143237" cy="369682"/>
            </a:xfrm>
          </p:grpSpPr>
          <p:sp>
            <p:nvSpPr>
              <p:cNvPr name="Freeform 24" id="24"/>
              <p:cNvSpPr/>
              <p:nvPr/>
            </p:nvSpPr>
            <p:spPr>
              <a:xfrm flipH="false" flipV="false" rot="0">
                <a:off x="0" y="0"/>
                <a:ext cx="1143237" cy="369682"/>
              </a:xfrm>
              <a:custGeom>
                <a:avLst/>
                <a:gdLst/>
                <a:ahLst/>
                <a:cxnLst/>
                <a:rect r="r" b="b" t="t" l="l"/>
                <a:pathLst>
                  <a:path h="369682" w="1143237">
                    <a:moveTo>
                      <a:pt x="94664" y="0"/>
                    </a:moveTo>
                    <a:lnTo>
                      <a:pt x="1048573" y="0"/>
                    </a:lnTo>
                    <a:cubicBezTo>
                      <a:pt x="1100854" y="0"/>
                      <a:pt x="1143237" y="42383"/>
                      <a:pt x="1143237" y="94664"/>
                    </a:cubicBezTo>
                    <a:lnTo>
                      <a:pt x="1143237" y="275017"/>
                    </a:lnTo>
                    <a:cubicBezTo>
                      <a:pt x="1143237" y="327299"/>
                      <a:pt x="1100854" y="369682"/>
                      <a:pt x="1048573" y="369682"/>
                    </a:cubicBezTo>
                    <a:lnTo>
                      <a:pt x="94664" y="369682"/>
                    </a:lnTo>
                    <a:cubicBezTo>
                      <a:pt x="42383" y="369682"/>
                      <a:pt x="0" y="327299"/>
                      <a:pt x="0" y="275017"/>
                    </a:cubicBezTo>
                    <a:lnTo>
                      <a:pt x="0" y="94664"/>
                    </a:lnTo>
                    <a:cubicBezTo>
                      <a:pt x="0" y="42383"/>
                      <a:pt x="42383" y="0"/>
                      <a:pt x="94664" y="0"/>
                    </a:cubicBezTo>
                    <a:close/>
                  </a:path>
                </a:pathLst>
              </a:custGeom>
              <a:solidFill>
                <a:srgbClr val="FFDE59"/>
              </a:solidFill>
            </p:spPr>
          </p:sp>
          <p:sp>
            <p:nvSpPr>
              <p:cNvPr name="TextBox 25" id="25"/>
              <p:cNvSpPr txBox="true"/>
              <p:nvPr/>
            </p:nvSpPr>
            <p:spPr>
              <a:xfrm>
                <a:off x="0" y="-38100"/>
                <a:ext cx="1143237" cy="407782"/>
              </a:xfrm>
              <a:prstGeom prst="rect">
                <a:avLst/>
              </a:prstGeom>
            </p:spPr>
            <p:txBody>
              <a:bodyPr anchor="ctr" rtlCol="false" tIns="48813" lIns="48813" bIns="48813" rIns="48813"/>
              <a:lstStyle/>
              <a:p>
                <a:pPr algn="ctr">
                  <a:lnSpc>
                    <a:spcPts val="3050"/>
                  </a:lnSpc>
                </a:pPr>
              </a:p>
            </p:txBody>
          </p:sp>
        </p:grpSp>
        <p:grpSp>
          <p:nvGrpSpPr>
            <p:cNvPr name="Group 26" id="26"/>
            <p:cNvGrpSpPr/>
            <p:nvPr/>
          </p:nvGrpSpPr>
          <p:grpSpPr>
            <a:xfrm rot="0">
              <a:off x="6741698" y="2288652"/>
              <a:ext cx="5461158" cy="1765941"/>
              <a:chOff x="0" y="0"/>
              <a:chExt cx="1143237" cy="369682"/>
            </a:xfrm>
          </p:grpSpPr>
          <p:sp>
            <p:nvSpPr>
              <p:cNvPr name="Freeform 27" id="27"/>
              <p:cNvSpPr/>
              <p:nvPr/>
            </p:nvSpPr>
            <p:spPr>
              <a:xfrm flipH="false" flipV="false" rot="0">
                <a:off x="0" y="0"/>
                <a:ext cx="1143237" cy="369682"/>
              </a:xfrm>
              <a:custGeom>
                <a:avLst/>
                <a:gdLst/>
                <a:ahLst/>
                <a:cxnLst/>
                <a:rect r="r" b="b" t="t" l="l"/>
                <a:pathLst>
                  <a:path h="369682" w="1143237">
                    <a:moveTo>
                      <a:pt x="94664" y="0"/>
                    </a:moveTo>
                    <a:lnTo>
                      <a:pt x="1048573" y="0"/>
                    </a:lnTo>
                    <a:cubicBezTo>
                      <a:pt x="1100854" y="0"/>
                      <a:pt x="1143237" y="42383"/>
                      <a:pt x="1143237" y="94664"/>
                    </a:cubicBezTo>
                    <a:lnTo>
                      <a:pt x="1143237" y="275017"/>
                    </a:lnTo>
                    <a:cubicBezTo>
                      <a:pt x="1143237" y="327299"/>
                      <a:pt x="1100854" y="369682"/>
                      <a:pt x="1048573" y="369682"/>
                    </a:cubicBezTo>
                    <a:lnTo>
                      <a:pt x="94664" y="369682"/>
                    </a:lnTo>
                    <a:cubicBezTo>
                      <a:pt x="42383" y="369682"/>
                      <a:pt x="0" y="327299"/>
                      <a:pt x="0" y="275017"/>
                    </a:cubicBezTo>
                    <a:lnTo>
                      <a:pt x="0" y="94664"/>
                    </a:lnTo>
                    <a:cubicBezTo>
                      <a:pt x="0" y="42383"/>
                      <a:pt x="42383" y="0"/>
                      <a:pt x="94664" y="0"/>
                    </a:cubicBezTo>
                    <a:close/>
                  </a:path>
                </a:pathLst>
              </a:custGeom>
              <a:solidFill>
                <a:srgbClr val="FFDE59"/>
              </a:solidFill>
            </p:spPr>
          </p:sp>
          <p:sp>
            <p:nvSpPr>
              <p:cNvPr name="TextBox 28" id="28"/>
              <p:cNvSpPr txBox="true"/>
              <p:nvPr/>
            </p:nvSpPr>
            <p:spPr>
              <a:xfrm>
                <a:off x="0" y="-38100"/>
                <a:ext cx="1143237" cy="407782"/>
              </a:xfrm>
              <a:prstGeom prst="rect">
                <a:avLst/>
              </a:prstGeom>
            </p:spPr>
            <p:txBody>
              <a:bodyPr anchor="ctr" rtlCol="false" tIns="48813" lIns="48813" bIns="48813" rIns="48813"/>
              <a:lstStyle/>
              <a:p>
                <a:pPr algn="ctr">
                  <a:lnSpc>
                    <a:spcPts val="3050"/>
                  </a:lnSpc>
                </a:pPr>
              </a:p>
            </p:txBody>
          </p:sp>
        </p:grpSp>
        <p:grpSp>
          <p:nvGrpSpPr>
            <p:cNvPr name="Group 29" id="29"/>
            <p:cNvGrpSpPr/>
            <p:nvPr/>
          </p:nvGrpSpPr>
          <p:grpSpPr>
            <a:xfrm rot="0">
              <a:off x="524560" y="0"/>
              <a:ext cx="4412037" cy="1494741"/>
              <a:chOff x="0" y="0"/>
              <a:chExt cx="923614" cy="312909"/>
            </a:xfrm>
          </p:grpSpPr>
          <p:sp>
            <p:nvSpPr>
              <p:cNvPr name="Freeform 30" id="30"/>
              <p:cNvSpPr/>
              <p:nvPr/>
            </p:nvSpPr>
            <p:spPr>
              <a:xfrm flipH="false" flipV="false" rot="0">
                <a:off x="0" y="0"/>
                <a:ext cx="923614" cy="312909"/>
              </a:xfrm>
              <a:custGeom>
                <a:avLst/>
                <a:gdLst/>
                <a:ahLst/>
                <a:cxnLst/>
                <a:rect r="r" b="b" t="t" l="l"/>
                <a:pathLst>
                  <a:path h="312909" w="923614">
                    <a:moveTo>
                      <a:pt x="117174" y="0"/>
                    </a:moveTo>
                    <a:lnTo>
                      <a:pt x="806440" y="0"/>
                    </a:lnTo>
                    <a:cubicBezTo>
                      <a:pt x="871154" y="0"/>
                      <a:pt x="923614" y="52461"/>
                      <a:pt x="923614" y="117174"/>
                    </a:cubicBezTo>
                    <a:lnTo>
                      <a:pt x="923614" y="195735"/>
                    </a:lnTo>
                    <a:cubicBezTo>
                      <a:pt x="923614" y="226811"/>
                      <a:pt x="911269" y="256615"/>
                      <a:pt x="889295" y="278589"/>
                    </a:cubicBezTo>
                    <a:cubicBezTo>
                      <a:pt x="867321" y="300564"/>
                      <a:pt x="837517" y="312909"/>
                      <a:pt x="806440" y="312909"/>
                    </a:cubicBezTo>
                    <a:lnTo>
                      <a:pt x="117174" y="312909"/>
                    </a:lnTo>
                    <a:cubicBezTo>
                      <a:pt x="52461" y="312909"/>
                      <a:pt x="0" y="260448"/>
                      <a:pt x="0" y="195735"/>
                    </a:cubicBezTo>
                    <a:lnTo>
                      <a:pt x="0" y="117174"/>
                    </a:lnTo>
                    <a:cubicBezTo>
                      <a:pt x="0" y="52461"/>
                      <a:pt x="52461" y="0"/>
                      <a:pt x="117174" y="0"/>
                    </a:cubicBezTo>
                    <a:close/>
                  </a:path>
                </a:pathLst>
              </a:custGeom>
              <a:solidFill>
                <a:srgbClr val="FFDE59"/>
              </a:solidFill>
            </p:spPr>
          </p:sp>
          <p:sp>
            <p:nvSpPr>
              <p:cNvPr name="TextBox 31" id="31"/>
              <p:cNvSpPr txBox="true"/>
              <p:nvPr/>
            </p:nvSpPr>
            <p:spPr>
              <a:xfrm>
                <a:off x="0" y="-38100"/>
                <a:ext cx="923614" cy="351009"/>
              </a:xfrm>
              <a:prstGeom prst="rect">
                <a:avLst/>
              </a:prstGeom>
            </p:spPr>
            <p:txBody>
              <a:bodyPr anchor="ctr" rtlCol="false" tIns="48813" lIns="48813" bIns="48813" rIns="48813"/>
              <a:lstStyle/>
              <a:p>
                <a:pPr algn="ctr">
                  <a:lnSpc>
                    <a:spcPts val="3050"/>
                  </a:lnSpc>
                </a:pPr>
              </a:p>
            </p:txBody>
          </p:sp>
        </p:grpSp>
        <p:sp>
          <p:nvSpPr>
            <p:cNvPr name="AutoShape 32" id="32"/>
            <p:cNvSpPr/>
            <p:nvPr/>
          </p:nvSpPr>
          <p:spPr>
            <a:xfrm>
              <a:off x="2730579" y="1494741"/>
              <a:ext cx="0" cy="793911"/>
            </a:xfrm>
            <a:prstGeom prst="line">
              <a:avLst/>
            </a:prstGeom>
            <a:ln cap="flat" w="49886">
              <a:solidFill>
                <a:srgbClr val="FFFFFF"/>
              </a:solidFill>
              <a:prstDash val="solid"/>
              <a:headEnd type="none" len="sm" w="sm"/>
              <a:tailEnd type="arrow" len="sm" w="med"/>
            </a:ln>
          </p:spPr>
        </p:sp>
        <p:sp>
          <p:nvSpPr>
            <p:cNvPr name="AutoShape 33" id="33"/>
            <p:cNvSpPr/>
            <p:nvPr/>
          </p:nvSpPr>
          <p:spPr>
            <a:xfrm>
              <a:off x="5461158" y="3171623"/>
              <a:ext cx="1280540" cy="0"/>
            </a:xfrm>
            <a:prstGeom prst="line">
              <a:avLst/>
            </a:prstGeom>
            <a:ln cap="flat" w="49886">
              <a:solidFill>
                <a:srgbClr val="FFFFFF"/>
              </a:solidFill>
              <a:prstDash val="solid"/>
              <a:headEnd type="none" len="sm" w="sm"/>
              <a:tailEnd type="arrow" len="sm" w="med"/>
            </a:ln>
          </p:spPr>
        </p:sp>
        <p:sp>
          <p:nvSpPr>
            <p:cNvPr name="AutoShape 34" id="34"/>
            <p:cNvSpPr/>
            <p:nvPr/>
          </p:nvSpPr>
          <p:spPr>
            <a:xfrm>
              <a:off x="12202855" y="3171623"/>
              <a:ext cx="754967" cy="0"/>
            </a:xfrm>
            <a:prstGeom prst="line">
              <a:avLst/>
            </a:prstGeom>
            <a:ln cap="flat" w="49886">
              <a:solidFill>
                <a:srgbClr val="FFFFFF"/>
              </a:solidFill>
              <a:prstDash val="solid"/>
              <a:headEnd type="none" len="sm" w="sm"/>
              <a:tailEnd type="arrow" len="sm" w="med"/>
            </a:ln>
          </p:spPr>
        </p:sp>
        <p:sp>
          <p:nvSpPr>
            <p:cNvPr name="AutoShape 35" id="35"/>
            <p:cNvSpPr/>
            <p:nvPr/>
          </p:nvSpPr>
          <p:spPr>
            <a:xfrm>
              <a:off x="10794235" y="9697049"/>
              <a:ext cx="1470227" cy="0"/>
            </a:xfrm>
            <a:prstGeom prst="line">
              <a:avLst/>
            </a:prstGeom>
            <a:ln cap="flat" w="49886">
              <a:solidFill>
                <a:srgbClr val="FFFFFF"/>
              </a:solidFill>
              <a:prstDash val="solid"/>
              <a:headEnd type="none" len="sm" w="sm"/>
              <a:tailEnd type="arrow" len="sm" w="med"/>
            </a:ln>
          </p:spPr>
        </p:sp>
        <p:sp>
          <p:nvSpPr>
            <p:cNvPr name="AutoShape 36" id="36"/>
            <p:cNvSpPr/>
            <p:nvPr/>
          </p:nvSpPr>
          <p:spPr>
            <a:xfrm flipH="true">
              <a:off x="19112339" y="9697049"/>
              <a:ext cx="1250077" cy="0"/>
            </a:xfrm>
            <a:prstGeom prst="line">
              <a:avLst/>
            </a:prstGeom>
            <a:ln cap="flat" w="49886">
              <a:solidFill>
                <a:srgbClr val="FFFFFF"/>
              </a:solidFill>
              <a:prstDash val="solid"/>
              <a:headEnd type="none" len="sm" w="sm"/>
              <a:tailEnd type="arrow" len="sm" w="med"/>
            </a:ln>
          </p:spPr>
        </p:sp>
        <p:sp>
          <p:nvSpPr>
            <p:cNvPr name="AutoShape 37" id="37"/>
            <p:cNvSpPr/>
            <p:nvPr/>
          </p:nvSpPr>
          <p:spPr>
            <a:xfrm flipH="true">
              <a:off x="10796384" y="7506629"/>
              <a:ext cx="0" cy="2190420"/>
            </a:xfrm>
            <a:prstGeom prst="line">
              <a:avLst/>
            </a:prstGeom>
            <a:ln cap="flat" w="49886">
              <a:solidFill>
                <a:srgbClr val="FFFFFF"/>
              </a:solidFill>
              <a:prstDash val="solid"/>
              <a:headEnd type="none" len="sm" w="sm"/>
              <a:tailEnd type="none" len="sm" w="sm"/>
            </a:ln>
          </p:spPr>
        </p:sp>
        <p:sp>
          <p:nvSpPr>
            <p:cNvPr name="AutoShape 38" id="38"/>
            <p:cNvSpPr/>
            <p:nvPr/>
          </p:nvSpPr>
          <p:spPr>
            <a:xfrm flipH="true">
              <a:off x="20362416" y="7462521"/>
              <a:ext cx="0" cy="2234528"/>
            </a:xfrm>
            <a:prstGeom prst="line">
              <a:avLst/>
            </a:prstGeom>
            <a:ln cap="flat" w="49886">
              <a:solidFill>
                <a:srgbClr val="FFFFFF"/>
              </a:solidFill>
              <a:prstDash val="solid"/>
              <a:headEnd type="none" len="sm" w="sm"/>
              <a:tailEnd type="none" len="sm" w="sm"/>
            </a:ln>
          </p:spPr>
        </p:sp>
        <p:sp>
          <p:nvSpPr>
            <p:cNvPr name="TextBox 39" id="39"/>
            <p:cNvSpPr txBox="true"/>
            <p:nvPr/>
          </p:nvSpPr>
          <p:spPr>
            <a:xfrm rot="0">
              <a:off x="1759053" y="185767"/>
              <a:ext cx="1943051" cy="1088808"/>
            </a:xfrm>
            <a:prstGeom prst="rect">
              <a:avLst/>
            </a:prstGeom>
          </p:spPr>
          <p:txBody>
            <a:bodyPr anchor="t" rtlCol="false" tIns="0" lIns="0" bIns="0" rIns="0">
              <a:spAutoFit/>
            </a:bodyPr>
            <a:lstStyle/>
            <a:p>
              <a:pPr algn="ctr">
                <a:lnSpc>
                  <a:spcPts val="6874"/>
                </a:lnSpc>
              </a:pPr>
              <a:r>
                <a:rPr lang="en-US" sz="4910">
                  <a:solidFill>
                    <a:srgbClr val="000000"/>
                  </a:solidFill>
                  <a:latin typeface="Neue Machina Ultra-Bold"/>
                  <a:ea typeface="Neue Machina Ultra-Bold"/>
                  <a:cs typeface="Neue Machina Ultra-Bold"/>
                  <a:sym typeface="Neue Machina Ultra-Bold"/>
                </a:rPr>
                <a:t>user</a:t>
              </a:r>
            </a:p>
          </p:txBody>
        </p:sp>
        <p:sp>
          <p:nvSpPr>
            <p:cNvPr name="TextBox 40" id="40"/>
            <p:cNvSpPr txBox="true"/>
            <p:nvPr/>
          </p:nvSpPr>
          <p:spPr>
            <a:xfrm rot="0">
              <a:off x="1235253" y="2767596"/>
              <a:ext cx="2990652" cy="875462"/>
            </a:xfrm>
            <a:prstGeom prst="rect">
              <a:avLst/>
            </a:prstGeom>
          </p:spPr>
          <p:txBody>
            <a:bodyPr anchor="t" rtlCol="false" tIns="0" lIns="0" bIns="0" rIns="0">
              <a:spAutoFit/>
            </a:bodyPr>
            <a:lstStyle/>
            <a:p>
              <a:pPr algn="ctr">
                <a:lnSpc>
                  <a:spcPts val="5504"/>
                </a:lnSpc>
              </a:pPr>
              <a:r>
                <a:rPr lang="en-US" sz="3931">
                  <a:solidFill>
                    <a:srgbClr val="000000"/>
                  </a:solidFill>
                  <a:latin typeface="Neue Machina Ultra-Bold"/>
                  <a:ea typeface="Neue Machina Ultra-Bold"/>
                  <a:cs typeface="Neue Machina Ultra-Bold"/>
                  <a:sym typeface="Neue Machina Ultra-Bold"/>
                </a:rPr>
                <a:t>webcam</a:t>
              </a:r>
            </a:p>
          </p:txBody>
        </p:sp>
        <p:sp>
          <p:nvSpPr>
            <p:cNvPr name="TextBox 41" id="41"/>
            <p:cNvSpPr txBox="true"/>
            <p:nvPr/>
          </p:nvSpPr>
          <p:spPr>
            <a:xfrm rot="0">
              <a:off x="8142967" y="2398155"/>
              <a:ext cx="2658619" cy="2318443"/>
            </a:xfrm>
            <a:prstGeom prst="rect">
              <a:avLst/>
            </a:prstGeom>
          </p:spPr>
          <p:txBody>
            <a:bodyPr anchor="t" rtlCol="false" tIns="0" lIns="0" bIns="0" rIns="0">
              <a:spAutoFit/>
            </a:bodyPr>
            <a:lstStyle/>
            <a:p>
              <a:pPr algn="ctr">
                <a:lnSpc>
                  <a:spcPts val="4652"/>
                </a:lnSpc>
              </a:pPr>
              <a:r>
                <a:rPr lang="en-US" sz="3322">
                  <a:solidFill>
                    <a:srgbClr val="000000"/>
                  </a:solidFill>
                  <a:latin typeface="Neue Machina Ultra-Bold"/>
                  <a:ea typeface="Neue Machina Ultra-Bold"/>
                  <a:cs typeface="Neue Machina Ultra-Bold"/>
                  <a:sym typeface="Neue Machina Ultra-Bold"/>
                </a:rPr>
                <a:t>Hand</a:t>
              </a:r>
            </a:p>
            <a:p>
              <a:pPr algn="ctr">
                <a:lnSpc>
                  <a:spcPts val="4652"/>
                </a:lnSpc>
              </a:pPr>
              <a:r>
                <a:rPr lang="en-US" sz="3322">
                  <a:solidFill>
                    <a:srgbClr val="000000"/>
                  </a:solidFill>
                  <a:latin typeface="Neue Machina Ultra-Bold"/>
                  <a:ea typeface="Neue Machina Ultra-Bold"/>
                  <a:cs typeface="Neue Machina Ultra-Bold"/>
                  <a:sym typeface="Neue Machina Ultra-Bold"/>
                </a:rPr>
                <a:t>detector</a:t>
              </a:r>
            </a:p>
            <a:p>
              <a:pPr algn="ctr">
                <a:lnSpc>
                  <a:spcPts val="4652"/>
                </a:lnSpc>
              </a:pPr>
            </a:p>
          </p:txBody>
        </p:sp>
        <p:sp>
          <p:nvSpPr>
            <p:cNvPr name="TextBox 42" id="42"/>
            <p:cNvSpPr txBox="true"/>
            <p:nvPr/>
          </p:nvSpPr>
          <p:spPr>
            <a:xfrm rot="0">
              <a:off x="13864201" y="2412371"/>
              <a:ext cx="3647240" cy="2274695"/>
            </a:xfrm>
            <a:prstGeom prst="rect">
              <a:avLst/>
            </a:prstGeom>
          </p:spPr>
          <p:txBody>
            <a:bodyPr anchor="t" rtlCol="false" tIns="0" lIns="0" bIns="0" rIns="0">
              <a:spAutoFit/>
            </a:bodyPr>
            <a:lstStyle/>
            <a:p>
              <a:pPr algn="ctr">
                <a:lnSpc>
                  <a:spcPts val="4561"/>
                </a:lnSpc>
              </a:pPr>
              <a:r>
                <a:rPr lang="en-US" sz="3258">
                  <a:solidFill>
                    <a:srgbClr val="000000"/>
                  </a:solidFill>
                  <a:latin typeface="Neue Machina Ultra-Bold"/>
                  <a:ea typeface="Neue Machina Ultra-Bold"/>
                  <a:cs typeface="Neue Machina Ultra-Bold"/>
                  <a:sym typeface="Neue Machina Ultra-Bold"/>
                </a:rPr>
                <a:t>gesture</a:t>
              </a:r>
            </a:p>
            <a:p>
              <a:pPr algn="ctr">
                <a:lnSpc>
                  <a:spcPts val="4561"/>
                </a:lnSpc>
              </a:pPr>
              <a:r>
                <a:rPr lang="en-US" sz="3258">
                  <a:solidFill>
                    <a:srgbClr val="000000"/>
                  </a:solidFill>
                  <a:latin typeface="Neue Machina Ultra-Bold"/>
                  <a:ea typeface="Neue Machina Ultra-Bold"/>
                  <a:cs typeface="Neue Machina Ultra-Bold"/>
                  <a:sym typeface="Neue Machina Ultra-Bold"/>
                </a:rPr>
                <a:t>recognition</a:t>
              </a:r>
            </a:p>
            <a:p>
              <a:pPr algn="ctr">
                <a:lnSpc>
                  <a:spcPts val="4561"/>
                </a:lnSpc>
              </a:pPr>
            </a:p>
          </p:txBody>
        </p:sp>
        <p:sp>
          <p:nvSpPr>
            <p:cNvPr name="TextBox 43" id="43"/>
            <p:cNvSpPr txBox="true"/>
            <p:nvPr/>
          </p:nvSpPr>
          <p:spPr>
            <a:xfrm rot="0">
              <a:off x="13823226" y="4754329"/>
              <a:ext cx="3730349" cy="2146048"/>
            </a:xfrm>
            <a:prstGeom prst="rect">
              <a:avLst/>
            </a:prstGeom>
          </p:spPr>
          <p:txBody>
            <a:bodyPr anchor="t" rtlCol="false" tIns="0" lIns="0" bIns="0" rIns="0">
              <a:spAutoFit/>
            </a:bodyPr>
            <a:lstStyle/>
            <a:p>
              <a:pPr algn="ctr">
                <a:lnSpc>
                  <a:spcPts val="4314"/>
                </a:lnSpc>
              </a:pPr>
              <a:r>
                <a:rPr lang="en-US" sz="3081">
                  <a:solidFill>
                    <a:srgbClr val="000000"/>
                  </a:solidFill>
                  <a:latin typeface="Neue Machina Ultra-Bold"/>
                  <a:ea typeface="Neue Machina Ultra-Bold"/>
                  <a:cs typeface="Neue Machina Ultra-Bold"/>
                  <a:sym typeface="Neue Machina Ultra-Bold"/>
                </a:rPr>
                <a:t>presentation</a:t>
              </a:r>
            </a:p>
            <a:p>
              <a:pPr algn="ctr">
                <a:lnSpc>
                  <a:spcPts val="4314"/>
                </a:lnSpc>
              </a:pPr>
              <a:r>
                <a:rPr lang="en-US" sz="3081">
                  <a:solidFill>
                    <a:srgbClr val="000000"/>
                  </a:solidFill>
                  <a:latin typeface="Neue Machina Ultra-Bold"/>
                  <a:ea typeface="Neue Machina Ultra-Bold"/>
                  <a:cs typeface="Neue Machina Ultra-Bold"/>
                  <a:sym typeface="Neue Machina Ultra-Bold"/>
                </a:rPr>
                <a:t>controller</a:t>
              </a:r>
            </a:p>
            <a:p>
              <a:pPr algn="ctr">
                <a:lnSpc>
                  <a:spcPts val="4314"/>
                </a:lnSpc>
              </a:pPr>
            </a:p>
          </p:txBody>
        </p:sp>
        <p:sp>
          <p:nvSpPr>
            <p:cNvPr name="TextBox 44" id="44"/>
            <p:cNvSpPr txBox="true"/>
            <p:nvPr/>
          </p:nvSpPr>
          <p:spPr>
            <a:xfrm rot="0">
              <a:off x="9472276" y="6238814"/>
              <a:ext cx="2136735" cy="1223706"/>
            </a:xfrm>
            <a:prstGeom prst="rect">
              <a:avLst/>
            </a:prstGeom>
          </p:spPr>
          <p:txBody>
            <a:bodyPr anchor="t" rtlCol="false" tIns="0" lIns="0" bIns="0" rIns="0">
              <a:spAutoFit/>
            </a:bodyPr>
            <a:lstStyle/>
            <a:p>
              <a:pPr algn="ctr">
                <a:lnSpc>
                  <a:spcPts val="3723"/>
                </a:lnSpc>
              </a:pPr>
              <a:r>
                <a:rPr lang="en-US" sz="2659">
                  <a:solidFill>
                    <a:srgbClr val="000000"/>
                  </a:solidFill>
                  <a:latin typeface="Neue Machina Ultra-Bold"/>
                  <a:ea typeface="Neue Machina Ultra-Bold"/>
                  <a:cs typeface="Neue Machina Ultra-Bold"/>
                  <a:sym typeface="Neue Machina Ultra-Bold"/>
                </a:rPr>
                <a:t>slide</a:t>
              </a:r>
            </a:p>
            <a:p>
              <a:pPr algn="ctr">
                <a:lnSpc>
                  <a:spcPts val="3723"/>
                </a:lnSpc>
              </a:pPr>
              <a:r>
                <a:rPr lang="en-US" sz="2659">
                  <a:solidFill>
                    <a:srgbClr val="000000"/>
                  </a:solidFill>
                  <a:latin typeface="Neue Machina Ultra-Bold"/>
                  <a:ea typeface="Neue Machina Ultra-Bold"/>
                  <a:cs typeface="Neue Machina Ultra-Bold"/>
                  <a:sym typeface="Neue Machina Ultra-Bold"/>
                </a:rPr>
                <a:t>manager</a:t>
              </a:r>
            </a:p>
          </p:txBody>
        </p:sp>
        <p:sp>
          <p:nvSpPr>
            <p:cNvPr name="TextBox 45" id="45"/>
            <p:cNvSpPr txBox="true"/>
            <p:nvPr/>
          </p:nvSpPr>
          <p:spPr>
            <a:xfrm rot="0">
              <a:off x="18985153" y="6286037"/>
              <a:ext cx="2754527" cy="1220592"/>
            </a:xfrm>
            <a:prstGeom prst="rect">
              <a:avLst/>
            </a:prstGeom>
          </p:spPr>
          <p:txBody>
            <a:bodyPr anchor="t" rtlCol="false" tIns="0" lIns="0" bIns="0" rIns="0">
              <a:spAutoFit/>
            </a:bodyPr>
            <a:lstStyle/>
            <a:p>
              <a:pPr algn="ctr">
                <a:lnSpc>
                  <a:spcPts val="3713"/>
                </a:lnSpc>
              </a:pPr>
              <a:r>
                <a:rPr lang="en-US" sz="2652">
                  <a:solidFill>
                    <a:srgbClr val="000000"/>
                  </a:solidFill>
                  <a:latin typeface="Neue Machina Ultra-Bold"/>
                  <a:ea typeface="Neue Machina Ultra-Bold"/>
                  <a:cs typeface="Neue Machina Ultra-Bold"/>
                  <a:sym typeface="Neue Machina Ultra-Bold"/>
                </a:rPr>
                <a:t>annotation</a:t>
              </a:r>
            </a:p>
            <a:p>
              <a:pPr algn="ctr">
                <a:lnSpc>
                  <a:spcPts val="3713"/>
                </a:lnSpc>
              </a:pPr>
              <a:r>
                <a:rPr lang="en-US" sz="2652">
                  <a:solidFill>
                    <a:srgbClr val="000000"/>
                  </a:solidFill>
                  <a:latin typeface="Neue Machina Ultra-Bold"/>
                  <a:ea typeface="Neue Machina Ultra-Bold"/>
                  <a:cs typeface="Neue Machina Ultra-Bold"/>
                  <a:sym typeface="Neue Machina Ultra-Bold"/>
                </a:rPr>
                <a:t>manager</a:t>
              </a:r>
            </a:p>
          </p:txBody>
        </p:sp>
        <p:sp>
          <p:nvSpPr>
            <p:cNvPr name="TextBox 46" id="46"/>
            <p:cNvSpPr txBox="true"/>
            <p:nvPr/>
          </p:nvSpPr>
          <p:spPr>
            <a:xfrm rot="0">
              <a:off x="13864201" y="8953996"/>
              <a:ext cx="3733916" cy="1419430"/>
            </a:xfrm>
            <a:prstGeom prst="rect">
              <a:avLst/>
            </a:prstGeom>
          </p:spPr>
          <p:txBody>
            <a:bodyPr anchor="t" rtlCol="false" tIns="0" lIns="0" bIns="0" rIns="0">
              <a:spAutoFit/>
            </a:bodyPr>
            <a:lstStyle/>
            <a:p>
              <a:pPr algn="ctr">
                <a:lnSpc>
                  <a:spcPts val="4318"/>
                </a:lnSpc>
              </a:pPr>
              <a:r>
                <a:rPr lang="en-US" sz="3084">
                  <a:solidFill>
                    <a:srgbClr val="000000"/>
                  </a:solidFill>
                  <a:latin typeface="Neue Machina Ultra-Bold"/>
                  <a:ea typeface="Neue Machina Ultra-Bold"/>
                  <a:cs typeface="Neue Machina Ultra-Bold"/>
                  <a:sym typeface="Neue Machina Ultra-Bold"/>
                </a:rPr>
                <a:t>presentation</a:t>
              </a:r>
            </a:p>
            <a:p>
              <a:pPr algn="ctr">
                <a:lnSpc>
                  <a:spcPts val="4318"/>
                </a:lnSpc>
              </a:pPr>
              <a:r>
                <a:rPr lang="en-US" sz="3084">
                  <a:solidFill>
                    <a:srgbClr val="000000"/>
                  </a:solidFill>
                  <a:latin typeface="Neue Machina Ultra-Bold"/>
                  <a:ea typeface="Neue Machina Ultra-Bold"/>
                  <a:cs typeface="Neue Machina Ultra-Bold"/>
                  <a:sym typeface="Neue Machina Ultra-Bold"/>
                </a:rPr>
                <a:t>slides</a:t>
              </a:r>
            </a:p>
          </p:txBody>
        </p:sp>
        <p:sp>
          <p:nvSpPr>
            <p:cNvPr name="AutoShape 47" id="47"/>
            <p:cNvSpPr/>
            <p:nvPr/>
          </p:nvSpPr>
          <p:spPr>
            <a:xfrm>
              <a:off x="15688401" y="4054593"/>
              <a:ext cx="0" cy="629225"/>
            </a:xfrm>
            <a:prstGeom prst="line">
              <a:avLst/>
            </a:prstGeom>
            <a:ln cap="flat" w="49886">
              <a:solidFill>
                <a:srgbClr val="FFFFFF"/>
              </a:solidFill>
              <a:prstDash val="solid"/>
              <a:headEnd type="none" len="sm" w="sm"/>
              <a:tailEnd type="arrow" len="sm" w="med"/>
            </a:ln>
          </p:spPr>
        </p:sp>
      </p:grpSp>
      <p:sp>
        <p:nvSpPr>
          <p:cNvPr name="TextBox 48" id="48"/>
          <p:cNvSpPr txBox="true"/>
          <p:nvPr/>
        </p:nvSpPr>
        <p:spPr>
          <a:xfrm rot="0">
            <a:off x="1028700" y="150178"/>
            <a:ext cx="8839041" cy="1576069"/>
          </a:xfrm>
          <a:prstGeom prst="rect">
            <a:avLst/>
          </a:prstGeom>
        </p:spPr>
        <p:txBody>
          <a:bodyPr anchor="t" rtlCol="false" tIns="0" lIns="0" bIns="0" rIns="0">
            <a:spAutoFit/>
          </a:bodyPr>
          <a:lstStyle/>
          <a:p>
            <a:pPr algn="ctr">
              <a:lnSpc>
                <a:spcPts val="12880"/>
              </a:lnSpc>
            </a:pPr>
            <a:r>
              <a:rPr lang="en-US" sz="9200">
                <a:solidFill>
                  <a:srgbClr val="FFDE59"/>
                </a:solidFill>
                <a:latin typeface="Neue Machina Ultra-Bold"/>
                <a:ea typeface="Neue Machina Ultra-Bold"/>
                <a:cs typeface="Neue Machina Ultra-Bold"/>
                <a:sym typeface="Neue Machina Ultra-Bold"/>
              </a:rPr>
              <a:t>ARTITECTURE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DE59">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7507708" y="9182100"/>
            <a:ext cx="622141"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ea typeface="Canva Sans Bold"/>
                <a:cs typeface="Canva Sans Bold"/>
                <a:sym typeface="Canva Sans Bold"/>
              </a:rPr>
              <a:t>10</a:t>
            </a:r>
          </a:p>
        </p:txBody>
      </p:sp>
      <p:sp>
        <p:nvSpPr>
          <p:cNvPr name="Freeform 3" id="3"/>
          <p:cNvSpPr/>
          <p:nvPr/>
        </p:nvSpPr>
        <p:spPr>
          <a:xfrm flipH="false" flipV="false" rot="0">
            <a:off x="4553885" y="3288178"/>
            <a:ext cx="8603385" cy="8603385"/>
          </a:xfrm>
          <a:custGeom>
            <a:avLst/>
            <a:gdLst/>
            <a:ahLst/>
            <a:cxnLst/>
            <a:rect r="r" b="b" t="t" l="l"/>
            <a:pathLst>
              <a:path h="8603385" w="8603385">
                <a:moveTo>
                  <a:pt x="0" y="0"/>
                </a:moveTo>
                <a:lnTo>
                  <a:pt x="8603385" y="0"/>
                </a:lnTo>
                <a:lnTo>
                  <a:pt x="8603385" y="8603385"/>
                </a:lnTo>
                <a:lnTo>
                  <a:pt x="0" y="8603385"/>
                </a:lnTo>
                <a:lnTo>
                  <a:pt x="0" y="0"/>
                </a:lnTo>
                <a:close/>
              </a:path>
            </a:pathLst>
          </a:custGeom>
          <a:blipFill>
            <a:blip r:embed="rId2">
              <a:alphaModFix amt="17000"/>
            </a:blip>
            <a:stretch>
              <a:fillRect l="0" t="0" r="0" b="0"/>
            </a:stretch>
          </a:blipFill>
        </p:spPr>
      </p:sp>
      <p:sp>
        <p:nvSpPr>
          <p:cNvPr name="TextBox 4" id="4"/>
          <p:cNvSpPr txBox="true"/>
          <p:nvPr/>
        </p:nvSpPr>
        <p:spPr>
          <a:xfrm rot="0">
            <a:off x="5134769" y="3254327"/>
            <a:ext cx="8018462" cy="3578322"/>
          </a:xfrm>
          <a:prstGeom prst="rect">
            <a:avLst/>
          </a:prstGeom>
        </p:spPr>
        <p:txBody>
          <a:bodyPr anchor="t" rtlCol="false" tIns="0" lIns="0" bIns="0" rIns="0">
            <a:spAutoFit/>
          </a:bodyPr>
          <a:lstStyle/>
          <a:p>
            <a:pPr algn="ctr">
              <a:lnSpc>
                <a:spcPts val="14344"/>
              </a:lnSpc>
            </a:pPr>
            <a:r>
              <a:rPr lang="en-US" sz="10246">
                <a:solidFill>
                  <a:srgbClr val="000000"/>
                </a:solidFill>
                <a:latin typeface="Neue Machina Ultra-Bold"/>
                <a:ea typeface="Neue Machina Ultra-Bold"/>
                <a:cs typeface="Neue Machina Ultra-Bold"/>
                <a:sym typeface="Neue Machina Ultra-Bold"/>
              </a:rPr>
              <a:t>DATAFLOW</a:t>
            </a:r>
          </a:p>
          <a:p>
            <a:pPr algn="ctr">
              <a:lnSpc>
                <a:spcPts val="14344"/>
              </a:lnSpc>
              <a:spcBef>
                <a:spcPct val="0"/>
              </a:spcBef>
            </a:pPr>
            <a:r>
              <a:rPr lang="en-US" sz="10246">
                <a:solidFill>
                  <a:srgbClr val="000000"/>
                </a:solidFill>
                <a:latin typeface="Neue Machina Ultra-Bold"/>
                <a:ea typeface="Neue Machina Ultra-Bold"/>
                <a:cs typeface="Neue Machina Ultra-Bold"/>
                <a:sym typeface="Neue Machina Ultra-Bold"/>
              </a:rPr>
              <a:t>DIAGRAM</a:t>
            </a:r>
          </a:p>
        </p:txBody>
      </p:sp>
    </p:spTree>
  </p:cSld>
  <p:clrMapOvr>
    <a:masterClrMapping/>
  </p:clrMapOvr>
</p:sld>
</file>

<file path=ppt/slides/slide12.xml><?xml version="1.0" encoding="utf-8"?>
<p:sld xmlns:p="http://schemas.openxmlformats.org/presentationml/2006/main" xmlns:a="http://schemas.openxmlformats.org/drawingml/2006/main">
  <p:cSld>
    <p:bg>
      <p:bgPr>
        <a:gradFill rotWithShape="true">
          <a:gsLst>
            <a:gs pos="0">
              <a:srgbClr val="FFDE59">
                <a:alpha val="100000"/>
              </a:srgbClr>
            </a:gs>
            <a:gs pos="100000">
              <a:srgbClr val="FF914D">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2360742" y="3907049"/>
            <a:ext cx="12775409" cy="2107878"/>
            <a:chOff x="0" y="0"/>
            <a:chExt cx="17033879" cy="2810504"/>
          </a:xfrm>
        </p:grpSpPr>
        <p:grpSp>
          <p:nvGrpSpPr>
            <p:cNvPr name="Group 3" id="3"/>
            <p:cNvGrpSpPr/>
            <p:nvPr/>
          </p:nvGrpSpPr>
          <p:grpSpPr>
            <a:xfrm rot="0">
              <a:off x="6850847" y="0"/>
              <a:ext cx="2810504" cy="281050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p:spPr>
          </p:sp>
          <p:sp>
            <p:nvSpPr>
              <p:cNvPr name="TextBox 5" id="5"/>
              <p:cNvSpPr txBox="true"/>
              <p:nvPr/>
            </p:nvSpPr>
            <p:spPr>
              <a:xfrm>
                <a:off x="76200" y="38100"/>
                <a:ext cx="660400" cy="698500"/>
              </a:xfrm>
              <a:prstGeom prst="rect">
                <a:avLst/>
              </a:prstGeom>
            </p:spPr>
            <p:txBody>
              <a:bodyPr anchor="ctr" rtlCol="false" tIns="36309" lIns="36309" bIns="36309" rIns="36309"/>
              <a:lstStyle/>
              <a:p>
                <a:pPr algn="ctr">
                  <a:lnSpc>
                    <a:spcPts val="2660"/>
                  </a:lnSpc>
                  <a:spcBef>
                    <a:spcPct val="0"/>
                  </a:spcBef>
                </a:pPr>
              </a:p>
            </p:txBody>
          </p:sp>
        </p:grpSp>
        <p:sp>
          <p:nvSpPr>
            <p:cNvPr name="TextBox 6" id="6"/>
            <p:cNvSpPr txBox="true"/>
            <p:nvPr/>
          </p:nvSpPr>
          <p:spPr>
            <a:xfrm rot="0">
              <a:off x="7090494" y="889735"/>
              <a:ext cx="2331209" cy="980973"/>
            </a:xfrm>
            <a:prstGeom prst="rect">
              <a:avLst/>
            </a:prstGeom>
          </p:spPr>
          <p:txBody>
            <a:bodyPr anchor="t" rtlCol="false" tIns="0" lIns="0" bIns="0" rIns="0">
              <a:spAutoFit/>
            </a:bodyPr>
            <a:lstStyle/>
            <a:p>
              <a:pPr algn="ctr">
                <a:lnSpc>
                  <a:spcPts val="3050"/>
                </a:lnSpc>
              </a:pPr>
              <a:r>
                <a:rPr lang="en-US" sz="2178">
                  <a:solidFill>
                    <a:srgbClr val="FFDE59"/>
                  </a:solidFill>
                  <a:latin typeface="Canva Sans Bold"/>
                  <a:ea typeface="Canva Sans Bold"/>
                  <a:cs typeface="Canva Sans Bold"/>
                  <a:sym typeface="Canva Sans Bold"/>
                </a:rPr>
                <a:t>presentation</a:t>
              </a:r>
            </a:p>
            <a:p>
              <a:pPr algn="ctr">
                <a:lnSpc>
                  <a:spcPts val="3050"/>
                </a:lnSpc>
              </a:pPr>
              <a:r>
                <a:rPr lang="en-US" sz="2178">
                  <a:solidFill>
                    <a:srgbClr val="FFDE59"/>
                  </a:solidFill>
                  <a:latin typeface="Canva Sans Bold"/>
                  <a:ea typeface="Canva Sans Bold"/>
                  <a:cs typeface="Canva Sans Bold"/>
                  <a:sym typeface="Canva Sans Bold"/>
                </a:rPr>
                <a:t>control</a:t>
              </a:r>
            </a:p>
          </p:txBody>
        </p:sp>
        <p:grpSp>
          <p:nvGrpSpPr>
            <p:cNvPr name="Group 7" id="7"/>
            <p:cNvGrpSpPr/>
            <p:nvPr/>
          </p:nvGrpSpPr>
          <p:grpSpPr>
            <a:xfrm rot="0">
              <a:off x="0" y="892991"/>
              <a:ext cx="3941016" cy="1130083"/>
              <a:chOff x="0" y="0"/>
              <a:chExt cx="833653" cy="239049"/>
            </a:xfrm>
          </p:grpSpPr>
          <p:sp>
            <p:nvSpPr>
              <p:cNvPr name="Freeform 8" id="8"/>
              <p:cNvSpPr/>
              <p:nvPr/>
            </p:nvSpPr>
            <p:spPr>
              <a:xfrm flipH="false" flipV="false" rot="0">
                <a:off x="0" y="0"/>
                <a:ext cx="833653" cy="239049"/>
              </a:xfrm>
              <a:custGeom>
                <a:avLst/>
                <a:gdLst/>
                <a:ahLst/>
                <a:cxnLst/>
                <a:rect r="r" b="b" t="t" l="l"/>
                <a:pathLst>
                  <a:path h="239049" w="833653">
                    <a:moveTo>
                      <a:pt x="0" y="0"/>
                    </a:moveTo>
                    <a:lnTo>
                      <a:pt x="833653" y="0"/>
                    </a:lnTo>
                    <a:lnTo>
                      <a:pt x="833653" y="239049"/>
                    </a:lnTo>
                    <a:lnTo>
                      <a:pt x="0" y="239049"/>
                    </a:lnTo>
                    <a:close/>
                  </a:path>
                </a:pathLst>
              </a:custGeom>
              <a:gradFill rotWithShape="true">
                <a:gsLst>
                  <a:gs pos="0">
                    <a:srgbClr val="000000">
                      <a:alpha val="100000"/>
                    </a:srgbClr>
                  </a:gs>
                  <a:gs pos="100000">
                    <a:srgbClr val="737373">
                      <a:alpha val="100000"/>
                    </a:srgbClr>
                  </a:gs>
                </a:gsLst>
                <a:lin ang="0"/>
              </a:gradFill>
            </p:spPr>
          </p:sp>
          <p:sp>
            <p:nvSpPr>
              <p:cNvPr name="TextBox 9" id="9"/>
              <p:cNvSpPr txBox="true"/>
              <p:nvPr/>
            </p:nvSpPr>
            <p:spPr>
              <a:xfrm>
                <a:off x="0" y="-38100"/>
                <a:ext cx="833653" cy="277149"/>
              </a:xfrm>
              <a:prstGeom prst="rect">
                <a:avLst/>
              </a:prstGeom>
            </p:spPr>
            <p:txBody>
              <a:bodyPr anchor="ctr" rtlCol="false" tIns="47437" lIns="47437" bIns="47437" rIns="47437"/>
              <a:lstStyle/>
              <a:p>
                <a:pPr algn="ctr">
                  <a:lnSpc>
                    <a:spcPts val="2659"/>
                  </a:lnSpc>
                </a:pPr>
              </a:p>
            </p:txBody>
          </p:sp>
        </p:grpSp>
        <p:sp>
          <p:nvSpPr>
            <p:cNvPr name="TextBox 10" id="10"/>
            <p:cNvSpPr txBox="true"/>
            <p:nvPr/>
          </p:nvSpPr>
          <p:spPr>
            <a:xfrm rot="0">
              <a:off x="489372" y="941022"/>
              <a:ext cx="2962272" cy="948296"/>
            </a:xfrm>
            <a:prstGeom prst="rect">
              <a:avLst/>
            </a:prstGeom>
          </p:spPr>
          <p:txBody>
            <a:bodyPr anchor="t" rtlCol="false" tIns="0" lIns="0" bIns="0" rIns="0">
              <a:spAutoFit/>
            </a:bodyPr>
            <a:lstStyle/>
            <a:p>
              <a:pPr algn="ctr">
                <a:lnSpc>
                  <a:spcPts val="6013"/>
                </a:lnSpc>
              </a:pPr>
              <a:r>
                <a:rPr lang="en-US" sz="4295">
                  <a:solidFill>
                    <a:srgbClr val="FFDE59"/>
                  </a:solidFill>
                  <a:latin typeface="Canva Sans Bold"/>
                  <a:ea typeface="Canva Sans Bold"/>
                  <a:cs typeface="Canva Sans Bold"/>
                  <a:sym typeface="Canva Sans Bold"/>
                </a:rPr>
                <a:t>webcam</a:t>
              </a:r>
            </a:p>
          </p:txBody>
        </p:sp>
        <p:grpSp>
          <p:nvGrpSpPr>
            <p:cNvPr name="Group 11" id="11"/>
            <p:cNvGrpSpPr/>
            <p:nvPr/>
          </p:nvGrpSpPr>
          <p:grpSpPr>
            <a:xfrm rot="0">
              <a:off x="11718750" y="892991"/>
              <a:ext cx="5315129" cy="1024521"/>
              <a:chOff x="0" y="0"/>
              <a:chExt cx="1274847" cy="245734"/>
            </a:xfrm>
          </p:grpSpPr>
          <p:sp>
            <p:nvSpPr>
              <p:cNvPr name="Freeform 12" id="12"/>
              <p:cNvSpPr/>
              <p:nvPr/>
            </p:nvSpPr>
            <p:spPr>
              <a:xfrm flipH="false" flipV="false" rot="0">
                <a:off x="0" y="0"/>
                <a:ext cx="1274847" cy="245734"/>
              </a:xfrm>
              <a:custGeom>
                <a:avLst/>
                <a:gdLst/>
                <a:ahLst/>
                <a:cxnLst/>
                <a:rect r="r" b="b" t="t" l="l"/>
                <a:pathLst>
                  <a:path h="245734" w="1274847">
                    <a:moveTo>
                      <a:pt x="0" y="0"/>
                    </a:moveTo>
                    <a:lnTo>
                      <a:pt x="1274847" y="0"/>
                    </a:lnTo>
                    <a:lnTo>
                      <a:pt x="1274847" y="245734"/>
                    </a:lnTo>
                    <a:lnTo>
                      <a:pt x="0" y="245734"/>
                    </a:lnTo>
                    <a:close/>
                  </a:path>
                </a:pathLst>
              </a:custGeom>
              <a:gradFill rotWithShape="true">
                <a:gsLst>
                  <a:gs pos="0">
                    <a:srgbClr val="000000">
                      <a:alpha val="100000"/>
                    </a:srgbClr>
                  </a:gs>
                  <a:gs pos="100000">
                    <a:srgbClr val="737373">
                      <a:alpha val="100000"/>
                    </a:srgbClr>
                  </a:gs>
                </a:gsLst>
                <a:lin ang="0"/>
              </a:gradFill>
            </p:spPr>
          </p:sp>
          <p:sp>
            <p:nvSpPr>
              <p:cNvPr name="TextBox 13" id="13"/>
              <p:cNvSpPr txBox="true"/>
              <p:nvPr/>
            </p:nvSpPr>
            <p:spPr>
              <a:xfrm>
                <a:off x="0" y="-38100"/>
                <a:ext cx="1274847" cy="283834"/>
              </a:xfrm>
              <a:prstGeom prst="rect">
                <a:avLst/>
              </a:prstGeom>
            </p:spPr>
            <p:txBody>
              <a:bodyPr anchor="ctr" rtlCol="false" tIns="41836" lIns="41836" bIns="41836" rIns="41836"/>
              <a:lstStyle/>
              <a:p>
                <a:pPr algn="ctr">
                  <a:lnSpc>
                    <a:spcPts val="2659"/>
                  </a:lnSpc>
                </a:pPr>
              </a:p>
            </p:txBody>
          </p:sp>
        </p:grpSp>
        <p:sp>
          <p:nvSpPr>
            <p:cNvPr name="TextBox 14" id="14"/>
            <p:cNvSpPr txBox="true"/>
            <p:nvPr/>
          </p:nvSpPr>
          <p:spPr>
            <a:xfrm rot="0">
              <a:off x="11864038" y="1006933"/>
              <a:ext cx="5024553" cy="702092"/>
            </a:xfrm>
            <a:prstGeom prst="rect">
              <a:avLst/>
            </a:prstGeom>
          </p:spPr>
          <p:txBody>
            <a:bodyPr anchor="t" rtlCol="false" tIns="0" lIns="0" bIns="0" rIns="0">
              <a:spAutoFit/>
            </a:bodyPr>
            <a:lstStyle/>
            <a:p>
              <a:pPr algn="ctr">
                <a:lnSpc>
                  <a:spcPts val="4430"/>
                </a:lnSpc>
              </a:pPr>
              <a:r>
                <a:rPr lang="en-US" sz="3164">
                  <a:solidFill>
                    <a:srgbClr val="FFDE59"/>
                  </a:solidFill>
                  <a:latin typeface="Canva Sans Bold"/>
                  <a:ea typeface="Canva Sans Bold"/>
                  <a:cs typeface="Canva Sans Bold"/>
                  <a:sym typeface="Canva Sans Bold"/>
                </a:rPr>
                <a:t>presentation slides</a:t>
              </a:r>
            </a:p>
          </p:txBody>
        </p:sp>
        <p:sp>
          <p:nvSpPr>
            <p:cNvPr name="AutoShape 15" id="15"/>
            <p:cNvSpPr/>
            <p:nvPr/>
          </p:nvSpPr>
          <p:spPr>
            <a:xfrm>
              <a:off x="3941016" y="1405252"/>
              <a:ext cx="2909830" cy="243349"/>
            </a:xfrm>
            <a:prstGeom prst="line">
              <a:avLst/>
            </a:prstGeom>
            <a:ln cap="flat" w="50800">
              <a:solidFill>
                <a:srgbClr val="000000"/>
              </a:solidFill>
              <a:prstDash val="solid"/>
              <a:headEnd type="none" len="sm" w="sm"/>
              <a:tailEnd type="triangle" len="med" w="lg"/>
            </a:ln>
          </p:spPr>
        </p:sp>
        <p:sp>
          <p:nvSpPr>
            <p:cNvPr name="AutoShape 16" id="16"/>
            <p:cNvSpPr/>
            <p:nvPr/>
          </p:nvSpPr>
          <p:spPr>
            <a:xfrm flipV="true">
              <a:off x="10105416" y="1405252"/>
              <a:ext cx="1613334" cy="303774"/>
            </a:xfrm>
            <a:prstGeom prst="line">
              <a:avLst/>
            </a:prstGeom>
            <a:ln cap="flat" w="50800">
              <a:solidFill>
                <a:srgbClr val="000000"/>
              </a:solidFill>
              <a:prstDash val="solid"/>
              <a:headEnd type="none" len="sm" w="sm"/>
              <a:tailEnd type="triangle" len="med" w="lg"/>
            </a:ln>
          </p:spPr>
        </p:sp>
        <p:sp>
          <p:nvSpPr>
            <p:cNvPr name="TextBox 17" id="17"/>
            <p:cNvSpPr txBox="true"/>
            <p:nvPr/>
          </p:nvSpPr>
          <p:spPr>
            <a:xfrm rot="0">
              <a:off x="5757473" y="636491"/>
              <a:ext cx="12700" cy="1151043"/>
            </a:xfrm>
            <a:prstGeom prst="rect">
              <a:avLst/>
            </a:prstGeom>
          </p:spPr>
          <p:txBody>
            <a:bodyPr anchor="t" rtlCol="false" tIns="0" lIns="0" bIns="0" rIns="0">
              <a:spAutoFit/>
            </a:bodyPr>
            <a:lstStyle/>
            <a:p>
              <a:pPr algn="ctr">
                <a:lnSpc>
                  <a:spcPts val="7279"/>
                </a:lnSpc>
              </a:pPr>
            </a:p>
          </p:txBody>
        </p:sp>
        <p:sp>
          <p:nvSpPr>
            <p:cNvPr name="TextBox 18" id="18"/>
            <p:cNvSpPr txBox="true"/>
            <p:nvPr/>
          </p:nvSpPr>
          <p:spPr>
            <a:xfrm rot="0">
              <a:off x="4769042" y="753509"/>
              <a:ext cx="1253779" cy="387538"/>
            </a:xfrm>
            <a:prstGeom prst="rect">
              <a:avLst/>
            </a:prstGeom>
          </p:spPr>
          <p:txBody>
            <a:bodyPr anchor="t" rtlCol="false" tIns="0" lIns="0" bIns="0" rIns="0">
              <a:spAutoFit/>
            </a:bodyPr>
            <a:lstStyle/>
            <a:p>
              <a:pPr algn="ctr">
                <a:lnSpc>
                  <a:spcPts val="2475"/>
                </a:lnSpc>
              </a:pPr>
              <a:r>
                <a:rPr lang="en-US" sz="1767">
                  <a:solidFill>
                    <a:srgbClr val="000000"/>
                  </a:solidFill>
                  <a:latin typeface="Canva Sans Bold"/>
                  <a:ea typeface="Canva Sans Bold"/>
                  <a:cs typeface="Canva Sans Bold"/>
                  <a:sym typeface="Canva Sans Bold"/>
                </a:rPr>
                <a:t>gestures</a:t>
              </a:r>
            </a:p>
          </p:txBody>
        </p:sp>
        <p:sp>
          <p:nvSpPr>
            <p:cNvPr name="TextBox 19" id="19"/>
            <p:cNvSpPr txBox="true"/>
            <p:nvPr/>
          </p:nvSpPr>
          <p:spPr>
            <a:xfrm rot="0">
              <a:off x="10105416" y="364608"/>
              <a:ext cx="1074298" cy="806376"/>
            </a:xfrm>
            <a:prstGeom prst="rect">
              <a:avLst/>
            </a:prstGeom>
          </p:spPr>
          <p:txBody>
            <a:bodyPr anchor="t" rtlCol="false" tIns="0" lIns="0" bIns="0" rIns="0">
              <a:spAutoFit/>
            </a:bodyPr>
            <a:lstStyle/>
            <a:p>
              <a:pPr algn="ctr">
                <a:lnSpc>
                  <a:spcPts val="2475"/>
                </a:lnSpc>
              </a:pPr>
              <a:r>
                <a:rPr lang="en-US" sz="1767">
                  <a:solidFill>
                    <a:srgbClr val="000000"/>
                  </a:solidFill>
                  <a:latin typeface="Canva Sans Bold"/>
                  <a:ea typeface="Canva Sans Bold"/>
                  <a:cs typeface="Canva Sans Bold"/>
                  <a:sym typeface="Canva Sans Bold"/>
                </a:rPr>
                <a:t>control</a:t>
              </a:r>
            </a:p>
            <a:p>
              <a:pPr algn="ctr">
                <a:lnSpc>
                  <a:spcPts val="2475"/>
                </a:lnSpc>
              </a:pPr>
              <a:r>
                <a:rPr lang="en-US" sz="1767">
                  <a:solidFill>
                    <a:srgbClr val="000000"/>
                  </a:solidFill>
                  <a:latin typeface="Canva Sans Bold"/>
                  <a:ea typeface="Canva Sans Bold"/>
                  <a:cs typeface="Canva Sans Bold"/>
                  <a:sym typeface="Canva Sans Bold"/>
                </a:rPr>
                <a:t>signals</a:t>
              </a:r>
            </a:p>
          </p:txBody>
        </p:sp>
      </p:grpSp>
      <p:sp>
        <p:nvSpPr>
          <p:cNvPr name="TextBox 20" id="20"/>
          <p:cNvSpPr txBox="true"/>
          <p:nvPr/>
        </p:nvSpPr>
        <p:spPr>
          <a:xfrm rot="0">
            <a:off x="955357" y="718845"/>
            <a:ext cx="14447044" cy="1112546"/>
          </a:xfrm>
          <a:prstGeom prst="rect">
            <a:avLst/>
          </a:prstGeom>
        </p:spPr>
        <p:txBody>
          <a:bodyPr anchor="t" rtlCol="false" tIns="0" lIns="0" bIns="0" rIns="0">
            <a:spAutoFit/>
          </a:bodyPr>
          <a:lstStyle/>
          <a:p>
            <a:pPr algn="ctr">
              <a:lnSpc>
                <a:spcPts val="9028"/>
              </a:lnSpc>
            </a:pPr>
            <a:r>
              <a:rPr lang="en-US" sz="6448">
                <a:solidFill>
                  <a:srgbClr val="000000"/>
                </a:solidFill>
                <a:latin typeface="Neue Machina Ultra-Bold"/>
                <a:ea typeface="Neue Machina Ultra-Bold"/>
                <a:cs typeface="Neue Machina Ultra-Bold"/>
                <a:sym typeface="Neue Machina Ultra-Bold"/>
              </a:rPr>
              <a:t>DATA FLOW DIAGRAM - LEVEL 0</a:t>
            </a:r>
          </a:p>
        </p:txBody>
      </p:sp>
      <p:sp>
        <p:nvSpPr>
          <p:cNvPr name="TextBox 21" id="21"/>
          <p:cNvSpPr txBox="true"/>
          <p:nvPr/>
        </p:nvSpPr>
        <p:spPr>
          <a:xfrm rot="0">
            <a:off x="17551126" y="9182100"/>
            <a:ext cx="535305"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ea typeface="Canva Sans Bold"/>
                <a:cs typeface="Canva Sans Bold"/>
                <a:sym typeface="Canva Sans Bold"/>
              </a:rPr>
              <a:t>11</a:t>
            </a:r>
          </a:p>
        </p:txBody>
      </p:sp>
    </p:spTree>
  </p:cSld>
  <p:clrMapOvr>
    <a:masterClrMapping/>
  </p:clrMapOvr>
</p:sld>
</file>

<file path=ppt/slides/slide13.xml><?xml version="1.0" encoding="utf-8"?>
<p:sld xmlns:p="http://schemas.openxmlformats.org/presentationml/2006/main" xmlns:a="http://schemas.openxmlformats.org/drawingml/2006/main">
  <p:cSld>
    <p:bg>
      <p:bgPr>
        <a:gradFill rotWithShape="true">
          <a:gsLst>
            <a:gs pos="0">
              <a:srgbClr val="FFDE59">
                <a:alpha val="100000"/>
              </a:srgbClr>
            </a:gs>
            <a:gs pos="100000">
              <a:srgbClr val="FF914D">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15121" y="3614282"/>
            <a:ext cx="16422360" cy="2107878"/>
            <a:chOff x="0" y="0"/>
            <a:chExt cx="21896480" cy="2810504"/>
          </a:xfrm>
        </p:grpSpPr>
        <p:grpSp>
          <p:nvGrpSpPr>
            <p:cNvPr name="Group 3" id="3"/>
            <p:cNvGrpSpPr/>
            <p:nvPr/>
          </p:nvGrpSpPr>
          <p:grpSpPr>
            <a:xfrm rot="0">
              <a:off x="5993113" y="0"/>
              <a:ext cx="2810504" cy="281050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p:spPr>
          </p:sp>
          <p:sp>
            <p:nvSpPr>
              <p:cNvPr name="TextBox 5" id="5"/>
              <p:cNvSpPr txBox="true"/>
              <p:nvPr/>
            </p:nvSpPr>
            <p:spPr>
              <a:xfrm>
                <a:off x="76200" y="38100"/>
                <a:ext cx="660400" cy="698500"/>
              </a:xfrm>
              <a:prstGeom prst="rect">
                <a:avLst/>
              </a:prstGeom>
            </p:spPr>
            <p:txBody>
              <a:bodyPr anchor="ctr" rtlCol="false" tIns="36309" lIns="36309" bIns="36309" rIns="36309"/>
              <a:lstStyle/>
              <a:p>
                <a:pPr algn="ctr">
                  <a:lnSpc>
                    <a:spcPts val="2659"/>
                  </a:lnSpc>
                  <a:spcBef>
                    <a:spcPct val="0"/>
                  </a:spcBef>
                </a:pPr>
              </a:p>
            </p:txBody>
          </p:sp>
        </p:grpSp>
        <p:sp>
          <p:nvSpPr>
            <p:cNvPr name="TextBox 6" id="6"/>
            <p:cNvSpPr txBox="true"/>
            <p:nvPr/>
          </p:nvSpPr>
          <p:spPr>
            <a:xfrm rot="0">
              <a:off x="6374367" y="634110"/>
              <a:ext cx="2047997" cy="1499939"/>
            </a:xfrm>
            <a:prstGeom prst="rect">
              <a:avLst/>
            </a:prstGeom>
          </p:spPr>
          <p:txBody>
            <a:bodyPr anchor="t" rtlCol="false" tIns="0" lIns="0" bIns="0" rIns="0">
              <a:spAutoFit/>
            </a:bodyPr>
            <a:lstStyle/>
            <a:p>
              <a:pPr algn="ctr">
                <a:lnSpc>
                  <a:spcPts val="3004"/>
                </a:lnSpc>
              </a:pPr>
              <a:r>
                <a:rPr lang="en-US" sz="2145">
                  <a:solidFill>
                    <a:srgbClr val="FFDE59"/>
                  </a:solidFill>
                  <a:latin typeface="Canva Sans Bold"/>
                  <a:ea typeface="Canva Sans Bold"/>
                  <a:cs typeface="Canva Sans Bold"/>
                  <a:sym typeface="Canva Sans Bold"/>
                </a:rPr>
                <a:t>hand</a:t>
              </a:r>
            </a:p>
            <a:p>
              <a:pPr algn="ctr">
                <a:lnSpc>
                  <a:spcPts val="3004"/>
                </a:lnSpc>
              </a:pPr>
              <a:r>
                <a:rPr lang="en-US" sz="2145">
                  <a:solidFill>
                    <a:srgbClr val="FFDE59"/>
                  </a:solidFill>
                  <a:latin typeface="Canva Sans Bold"/>
                  <a:ea typeface="Canva Sans Bold"/>
                  <a:cs typeface="Canva Sans Bold"/>
                  <a:sym typeface="Canva Sans Bold"/>
                </a:rPr>
                <a:t> gesture </a:t>
              </a:r>
            </a:p>
            <a:p>
              <a:pPr algn="ctr">
                <a:lnSpc>
                  <a:spcPts val="3004"/>
                </a:lnSpc>
              </a:pPr>
              <a:r>
                <a:rPr lang="en-US" sz="2145">
                  <a:solidFill>
                    <a:srgbClr val="FFDE59"/>
                  </a:solidFill>
                  <a:latin typeface="Canva Sans Bold"/>
                  <a:ea typeface="Canva Sans Bold"/>
                  <a:cs typeface="Canva Sans Bold"/>
                  <a:sym typeface="Canva Sans Bold"/>
                </a:rPr>
                <a:t>recognition</a:t>
              </a:r>
            </a:p>
          </p:txBody>
        </p:sp>
        <p:grpSp>
          <p:nvGrpSpPr>
            <p:cNvPr name="Group 7" id="7"/>
            <p:cNvGrpSpPr/>
            <p:nvPr/>
          </p:nvGrpSpPr>
          <p:grpSpPr>
            <a:xfrm rot="0">
              <a:off x="11713447" y="0"/>
              <a:ext cx="2810504" cy="281050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p:spPr>
          </p:sp>
          <p:sp>
            <p:nvSpPr>
              <p:cNvPr name="TextBox 9" id="9"/>
              <p:cNvSpPr txBox="true"/>
              <p:nvPr/>
            </p:nvSpPr>
            <p:spPr>
              <a:xfrm>
                <a:off x="76200" y="38100"/>
                <a:ext cx="660400" cy="698500"/>
              </a:xfrm>
              <a:prstGeom prst="rect">
                <a:avLst/>
              </a:prstGeom>
            </p:spPr>
            <p:txBody>
              <a:bodyPr anchor="ctr" rtlCol="false" tIns="36309" lIns="36309" bIns="36309" rIns="36309"/>
              <a:lstStyle/>
              <a:p>
                <a:pPr algn="ctr">
                  <a:lnSpc>
                    <a:spcPts val="2660"/>
                  </a:lnSpc>
                  <a:spcBef>
                    <a:spcPct val="0"/>
                  </a:spcBef>
                </a:pPr>
              </a:p>
            </p:txBody>
          </p:sp>
        </p:grpSp>
        <p:sp>
          <p:nvSpPr>
            <p:cNvPr name="TextBox 10" id="10"/>
            <p:cNvSpPr txBox="true"/>
            <p:nvPr/>
          </p:nvSpPr>
          <p:spPr>
            <a:xfrm rot="0">
              <a:off x="11953094" y="889735"/>
              <a:ext cx="2331209" cy="980973"/>
            </a:xfrm>
            <a:prstGeom prst="rect">
              <a:avLst/>
            </a:prstGeom>
          </p:spPr>
          <p:txBody>
            <a:bodyPr anchor="t" rtlCol="false" tIns="0" lIns="0" bIns="0" rIns="0">
              <a:spAutoFit/>
            </a:bodyPr>
            <a:lstStyle/>
            <a:p>
              <a:pPr algn="ctr">
                <a:lnSpc>
                  <a:spcPts val="3050"/>
                </a:lnSpc>
              </a:pPr>
              <a:r>
                <a:rPr lang="en-US" sz="2178">
                  <a:solidFill>
                    <a:srgbClr val="FFDE59"/>
                  </a:solidFill>
                  <a:latin typeface="Canva Sans Bold"/>
                  <a:ea typeface="Canva Sans Bold"/>
                  <a:cs typeface="Canva Sans Bold"/>
                  <a:sym typeface="Canva Sans Bold"/>
                </a:rPr>
                <a:t>presentation</a:t>
              </a:r>
            </a:p>
            <a:p>
              <a:pPr algn="ctr">
                <a:lnSpc>
                  <a:spcPts val="3050"/>
                </a:lnSpc>
              </a:pPr>
              <a:r>
                <a:rPr lang="en-US" sz="2178">
                  <a:solidFill>
                    <a:srgbClr val="FFDE59"/>
                  </a:solidFill>
                  <a:latin typeface="Canva Sans Bold"/>
                  <a:ea typeface="Canva Sans Bold"/>
                  <a:cs typeface="Canva Sans Bold"/>
                  <a:sym typeface="Canva Sans Bold"/>
                </a:rPr>
                <a:t>control</a:t>
              </a:r>
            </a:p>
          </p:txBody>
        </p:sp>
        <p:grpSp>
          <p:nvGrpSpPr>
            <p:cNvPr name="Group 11" id="11"/>
            <p:cNvGrpSpPr/>
            <p:nvPr/>
          </p:nvGrpSpPr>
          <p:grpSpPr>
            <a:xfrm rot="0">
              <a:off x="0" y="840210"/>
              <a:ext cx="3941016" cy="1130083"/>
              <a:chOff x="0" y="0"/>
              <a:chExt cx="833653" cy="239049"/>
            </a:xfrm>
          </p:grpSpPr>
          <p:sp>
            <p:nvSpPr>
              <p:cNvPr name="Freeform 12" id="12"/>
              <p:cNvSpPr/>
              <p:nvPr/>
            </p:nvSpPr>
            <p:spPr>
              <a:xfrm flipH="false" flipV="false" rot="0">
                <a:off x="0" y="0"/>
                <a:ext cx="833653" cy="239049"/>
              </a:xfrm>
              <a:custGeom>
                <a:avLst/>
                <a:gdLst/>
                <a:ahLst/>
                <a:cxnLst/>
                <a:rect r="r" b="b" t="t" l="l"/>
                <a:pathLst>
                  <a:path h="239049" w="833653">
                    <a:moveTo>
                      <a:pt x="0" y="0"/>
                    </a:moveTo>
                    <a:lnTo>
                      <a:pt x="833653" y="0"/>
                    </a:lnTo>
                    <a:lnTo>
                      <a:pt x="833653" y="239049"/>
                    </a:lnTo>
                    <a:lnTo>
                      <a:pt x="0" y="239049"/>
                    </a:lnTo>
                    <a:close/>
                  </a:path>
                </a:pathLst>
              </a:custGeom>
              <a:gradFill rotWithShape="true">
                <a:gsLst>
                  <a:gs pos="0">
                    <a:srgbClr val="000000">
                      <a:alpha val="100000"/>
                    </a:srgbClr>
                  </a:gs>
                  <a:gs pos="100000">
                    <a:srgbClr val="737373">
                      <a:alpha val="100000"/>
                    </a:srgbClr>
                  </a:gs>
                </a:gsLst>
                <a:lin ang="0"/>
              </a:gradFill>
            </p:spPr>
          </p:sp>
          <p:sp>
            <p:nvSpPr>
              <p:cNvPr name="TextBox 13" id="13"/>
              <p:cNvSpPr txBox="true"/>
              <p:nvPr/>
            </p:nvSpPr>
            <p:spPr>
              <a:xfrm>
                <a:off x="0" y="-38100"/>
                <a:ext cx="833653" cy="277149"/>
              </a:xfrm>
              <a:prstGeom prst="rect">
                <a:avLst/>
              </a:prstGeom>
            </p:spPr>
            <p:txBody>
              <a:bodyPr anchor="ctr" rtlCol="false" tIns="47437" lIns="47437" bIns="47437" rIns="47437"/>
              <a:lstStyle/>
              <a:p>
                <a:pPr algn="ctr">
                  <a:lnSpc>
                    <a:spcPts val="2659"/>
                  </a:lnSpc>
                </a:pPr>
              </a:p>
            </p:txBody>
          </p:sp>
        </p:grpSp>
        <p:sp>
          <p:nvSpPr>
            <p:cNvPr name="TextBox 14" id="14"/>
            <p:cNvSpPr txBox="true"/>
            <p:nvPr/>
          </p:nvSpPr>
          <p:spPr>
            <a:xfrm rot="0">
              <a:off x="489372" y="888241"/>
              <a:ext cx="2962272" cy="948296"/>
            </a:xfrm>
            <a:prstGeom prst="rect">
              <a:avLst/>
            </a:prstGeom>
          </p:spPr>
          <p:txBody>
            <a:bodyPr anchor="t" rtlCol="false" tIns="0" lIns="0" bIns="0" rIns="0">
              <a:spAutoFit/>
            </a:bodyPr>
            <a:lstStyle/>
            <a:p>
              <a:pPr algn="ctr">
                <a:lnSpc>
                  <a:spcPts val="6013"/>
                </a:lnSpc>
              </a:pPr>
              <a:r>
                <a:rPr lang="en-US" sz="4295">
                  <a:solidFill>
                    <a:srgbClr val="FFDE59"/>
                  </a:solidFill>
                  <a:latin typeface="Canva Sans Bold"/>
                  <a:ea typeface="Canva Sans Bold"/>
                  <a:cs typeface="Canva Sans Bold"/>
                  <a:sym typeface="Canva Sans Bold"/>
                </a:rPr>
                <a:t>webcam</a:t>
              </a:r>
            </a:p>
          </p:txBody>
        </p:sp>
        <p:grpSp>
          <p:nvGrpSpPr>
            <p:cNvPr name="Group 15" id="15"/>
            <p:cNvGrpSpPr/>
            <p:nvPr/>
          </p:nvGrpSpPr>
          <p:grpSpPr>
            <a:xfrm rot="0">
              <a:off x="16581351" y="892991"/>
              <a:ext cx="5315129" cy="1024521"/>
              <a:chOff x="0" y="0"/>
              <a:chExt cx="1274847" cy="245734"/>
            </a:xfrm>
          </p:grpSpPr>
          <p:sp>
            <p:nvSpPr>
              <p:cNvPr name="Freeform 16" id="16"/>
              <p:cNvSpPr/>
              <p:nvPr/>
            </p:nvSpPr>
            <p:spPr>
              <a:xfrm flipH="false" flipV="false" rot="0">
                <a:off x="0" y="0"/>
                <a:ext cx="1274847" cy="245734"/>
              </a:xfrm>
              <a:custGeom>
                <a:avLst/>
                <a:gdLst/>
                <a:ahLst/>
                <a:cxnLst/>
                <a:rect r="r" b="b" t="t" l="l"/>
                <a:pathLst>
                  <a:path h="245734" w="1274847">
                    <a:moveTo>
                      <a:pt x="0" y="0"/>
                    </a:moveTo>
                    <a:lnTo>
                      <a:pt x="1274847" y="0"/>
                    </a:lnTo>
                    <a:lnTo>
                      <a:pt x="1274847" y="245734"/>
                    </a:lnTo>
                    <a:lnTo>
                      <a:pt x="0" y="245734"/>
                    </a:lnTo>
                    <a:close/>
                  </a:path>
                </a:pathLst>
              </a:custGeom>
              <a:gradFill rotWithShape="true">
                <a:gsLst>
                  <a:gs pos="0">
                    <a:srgbClr val="000000">
                      <a:alpha val="100000"/>
                    </a:srgbClr>
                  </a:gs>
                  <a:gs pos="100000">
                    <a:srgbClr val="737373">
                      <a:alpha val="100000"/>
                    </a:srgbClr>
                  </a:gs>
                </a:gsLst>
                <a:lin ang="0"/>
              </a:gradFill>
            </p:spPr>
          </p:sp>
          <p:sp>
            <p:nvSpPr>
              <p:cNvPr name="TextBox 17" id="17"/>
              <p:cNvSpPr txBox="true"/>
              <p:nvPr/>
            </p:nvSpPr>
            <p:spPr>
              <a:xfrm>
                <a:off x="0" y="-38100"/>
                <a:ext cx="1274847" cy="283834"/>
              </a:xfrm>
              <a:prstGeom prst="rect">
                <a:avLst/>
              </a:prstGeom>
            </p:spPr>
            <p:txBody>
              <a:bodyPr anchor="ctr" rtlCol="false" tIns="41836" lIns="41836" bIns="41836" rIns="41836"/>
              <a:lstStyle/>
              <a:p>
                <a:pPr algn="ctr">
                  <a:lnSpc>
                    <a:spcPts val="2659"/>
                  </a:lnSpc>
                </a:pPr>
              </a:p>
            </p:txBody>
          </p:sp>
        </p:grpSp>
        <p:sp>
          <p:nvSpPr>
            <p:cNvPr name="TextBox 18" id="18"/>
            <p:cNvSpPr txBox="true"/>
            <p:nvPr/>
          </p:nvSpPr>
          <p:spPr>
            <a:xfrm rot="0">
              <a:off x="16726639" y="1006933"/>
              <a:ext cx="5024553" cy="702092"/>
            </a:xfrm>
            <a:prstGeom prst="rect">
              <a:avLst/>
            </a:prstGeom>
          </p:spPr>
          <p:txBody>
            <a:bodyPr anchor="t" rtlCol="false" tIns="0" lIns="0" bIns="0" rIns="0">
              <a:spAutoFit/>
            </a:bodyPr>
            <a:lstStyle/>
            <a:p>
              <a:pPr algn="ctr">
                <a:lnSpc>
                  <a:spcPts val="4430"/>
                </a:lnSpc>
              </a:pPr>
              <a:r>
                <a:rPr lang="en-US" sz="3164">
                  <a:solidFill>
                    <a:srgbClr val="FFDE59"/>
                  </a:solidFill>
                  <a:latin typeface="Canva Sans Bold"/>
                  <a:ea typeface="Canva Sans Bold"/>
                  <a:cs typeface="Canva Sans Bold"/>
                  <a:sym typeface="Canva Sans Bold"/>
                </a:rPr>
                <a:t>presentation slides</a:t>
              </a:r>
            </a:p>
          </p:txBody>
        </p:sp>
        <p:sp>
          <p:nvSpPr>
            <p:cNvPr name="AutoShape 19" id="19"/>
            <p:cNvSpPr/>
            <p:nvPr/>
          </p:nvSpPr>
          <p:spPr>
            <a:xfrm>
              <a:off x="3941016" y="1405252"/>
              <a:ext cx="2052097" cy="303774"/>
            </a:xfrm>
            <a:prstGeom prst="line">
              <a:avLst/>
            </a:prstGeom>
            <a:ln cap="flat" w="50800">
              <a:solidFill>
                <a:srgbClr val="000000"/>
              </a:solidFill>
              <a:prstDash val="solid"/>
              <a:headEnd type="none" len="sm" w="sm"/>
              <a:tailEnd type="triangle" len="med" w="lg"/>
            </a:ln>
          </p:spPr>
        </p:sp>
        <p:sp>
          <p:nvSpPr>
            <p:cNvPr name="AutoShape 20" id="20"/>
            <p:cNvSpPr/>
            <p:nvPr/>
          </p:nvSpPr>
          <p:spPr>
            <a:xfrm>
              <a:off x="8803617" y="1405252"/>
              <a:ext cx="2909830" cy="431285"/>
            </a:xfrm>
            <a:prstGeom prst="line">
              <a:avLst/>
            </a:prstGeom>
            <a:ln cap="flat" w="50800">
              <a:solidFill>
                <a:srgbClr val="000000"/>
              </a:solidFill>
              <a:prstDash val="solid"/>
              <a:headEnd type="none" len="sm" w="sm"/>
              <a:tailEnd type="triangle" len="med" w="lg"/>
            </a:ln>
          </p:spPr>
        </p:sp>
        <p:sp>
          <p:nvSpPr>
            <p:cNvPr name="AutoShape 21" id="21"/>
            <p:cNvSpPr/>
            <p:nvPr/>
          </p:nvSpPr>
          <p:spPr>
            <a:xfrm flipV="true">
              <a:off x="14523951" y="1405252"/>
              <a:ext cx="2057400" cy="0"/>
            </a:xfrm>
            <a:prstGeom prst="line">
              <a:avLst/>
            </a:prstGeom>
            <a:ln cap="flat" w="50800">
              <a:solidFill>
                <a:srgbClr val="000000"/>
              </a:solidFill>
              <a:prstDash val="solid"/>
              <a:headEnd type="none" len="sm" w="sm"/>
              <a:tailEnd type="triangle" len="med" w="lg"/>
            </a:ln>
          </p:spPr>
        </p:sp>
        <p:sp>
          <p:nvSpPr>
            <p:cNvPr name="TextBox 22" id="22"/>
            <p:cNvSpPr txBox="true"/>
            <p:nvPr/>
          </p:nvSpPr>
          <p:spPr>
            <a:xfrm rot="0">
              <a:off x="4158065" y="480861"/>
              <a:ext cx="1618000" cy="690123"/>
            </a:xfrm>
            <a:prstGeom prst="rect">
              <a:avLst/>
            </a:prstGeom>
          </p:spPr>
          <p:txBody>
            <a:bodyPr anchor="t" rtlCol="false" tIns="0" lIns="0" bIns="0" rIns="0">
              <a:spAutoFit/>
            </a:bodyPr>
            <a:lstStyle/>
            <a:p>
              <a:pPr algn="ctr">
                <a:lnSpc>
                  <a:spcPts val="2105"/>
                </a:lnSpc>
              </a:pPr>
              <a:r>
                <a:rPr lang="en-US" sz="1503">
                  <a:solidFill>
                    <a:srgbClr val="000000"/>
                  </a:solidFill>
                  <a:latin typeface="Canva Sans Bold"/>
                  <a:ea typeface="Canva Sans Bold"/>
                  <a:cs typeface="Canva Sans Bold"/>
                  <a:sym typeface="Canva Sans Bold"/>
                </a:rPr>
                <a:t>send</a:t>
              </a:r>
            </a:p>
            <a:p>
              <a:pPr algn="ctr">
                <a:lnSpc>
                  <a:spcPts val="2105"/>
                </a:lnSpc>
              </a:pPr>
              <a:r>
                <a:rPr lang="en-US" sz="1503">
                  <a:solidFill>
                    <a:srgbClr val="000000"/>
                  </a:solidFill>
                  <a:latin typeface="Canva Sans Bold"/>
                  <a:ea typeface="Canva Sans Bold"/>
                  <a:cs typeface="Canva Sans Bold"/>
                  <a:sym typeface="Canva Sans Bold"/>
                </a:rPr>
                <a:t>video frames</a:t>
              </a:r>
            </a:p>
          </p:txBody>
        </p:sp>
        <p:sp>
          <p:nvSpPr>
            <p:cNvPr name="TextBox 23" id="23"/>
            <p:cNvSpPr txBox="true"/>
            <p:nvPr/>
          </p:nvSpPr>
          <p:spPr>
            <a:xfrm rot="0">
              <a:off x="10620073" y="636491"/>
              <a:ext cx="12700" cy="1151043"/>
            </a:xfrm>
            <a:prstGeom prst="rect">
              <a:avLst/>
            </a:prstGeom>
          </p:spPr>
          <p:txBody>
            <a:bodyPr anchor="t" rtlCol="false" tIns="0" lIns="0" bIns="0" rIns="0">
              <a:spAutoFit/>
            </a:bodyPr>
            <a:lstStyle/>
            <a:p>
              <a:pPr algn="ctr">
                <a:lnSpc>
                  <a:spcPts val="7279"/>
                </a:lnSpc>
              </a:pPr>
            </a:p>
          </p:txBody>
        </p:sp>
        <p:sp>
          <p:nvSpPr>
            <p:cNvPr name="TextBox 24" id="24"/>
            <p:cNvSpPr txBox="true"/>
            <p:nvPr/>
          </p:nvSpPr>
          <p:spPr>
            <a:xfrm rot="0">
              <a:off x="9493217" y="364608"/>
              <a:ext cx="1530629" cy="806376"/>
            </a:xfrm>
            <a:prstGeom prst="rect">
              <a:avLst/>
            </a:prstGeom>
          </p:spPr>
          <p:txBody>
            <a:bodyPr anchor="t" rtlCol="false" tIns="0" lIns="0" bIns="0" rIns="0">
              <a:spAutoFit/>
            </a:bodyPr>
            <a:lstStyle/>
            <a:p>
              <a:pPr algn="ctr">
                <a:lnSpc>
                  <a:spcPts val="2475"/>
                </a:lnSpc>
              </a:pPr>
              <a:r>
                <a:rPr lang="en-US" sz="1767">
                  <a:solidFill>
                    <a:srgbClr val="000000"/>
                  </a:solidFill>
                  <a:latin typeface="Canva Sans Bold"/>
                  <a:ea typeface="Canva Sans Bold"/>
                  <a:cs typeface="Canva Sans Bold"/>
                  <a:sym typeface="Canva Sans Bold"/>
                </a:rPr>
                <a:t>hand </a:t>
              </a:r>
            </a:p>
            <a:p>
              <a:pPr algn="ctr">
                <a:lnSpc>
                  <a:spcPts val="2475"/>
                </a:lnSpc>
              </a:pPr>
              <a:r>
                <a:rPr lang="en-US" sz="1767">
                  <a:solidFill>
                    <a:srgbClr val="000000"/>
                  </a:solidFill>
                  <a:latin typeface="Canva Sans Bold"/>
                  <a:ea typeface="Canva Sans Bold"/>
                  <a:cs typeface="Canva Sans Bold"/>
                  <a:sym typeface="Canva Sans Bold"/>
                </a:rPr>
                <a:t>landmarks</a:t>
              </a:r>
            </a:p>
          </p:txBody>
        </p:sp>
        <p:sp>
          <p:nvSpPr>
            <p:cNvPr name="TextBox 25" id="25"/>
            <p:cNvSpPr txBox="true"/>
            <p:nvPr/>
          </p:nvSpPr>
          <p:spPr>
            <a:xfrm rot="0">
              <a:off x="14968017" y="364608"/>
              <a:ext cx="1074298" cy="806376"/>
            </a:xfrm>
            <a:prstGeom prst="rect">
              <a:avLst/>
            </a:prstGeom>
          </p:spPr>
          <p:txBody>
            <a:bodyPr anchor="t" rtlCol="false" tIns="0" lIns="0" bIns="0" rIns="0">
              <a:spAutoFit/>
            </a:bodyPr>
            <a:lstStyle/>
            <a:p>
              <a:pPr algn="ctr">
                <a:lnSpc>
                  <a:spcPts val="2475"/>
                </a:lnSpc>
              </a:pPr>
              <a:r>
                <a:rPr lang="en-US" sz="1767">
                  <a:solidFill>
                    <a:srgbClr val="000000"/>
                  </a:solidFill>
                  <a:latin typeface="Canva Sans Bold"/>
                  <a:ea typeface="Canva Sans Bold"/>
                  <a:cs typeface="Canva Sans Bold"/>
                  <a:sym typeface="Canva Sans Bold"/>
                </a:rPr>
                <a:t>control</a:t>
              </a:r>
            </a:p>
            <a:p>
              <a:pPr algn="ctr">
                <a:lnSpc>
                  <a:spcPts val="2475"/>
                </a:lnSpc>
              </a:pPr>
              <a:r>
                <a:rPr lang="en-US" sz="1767">
                  <a:solidFill>
                    <a:srgbClr val="000000"/>
                  </a:solidFill>
                  <a:latin typeface="Canva Sans Bold"/>
                  <a:ea typeface="Canva Sans Bold"/>
                  <a:cs typeface="Canva Sans Bold"/>
                  <a:sym typeface="Canva Sans Bold"/>
                </a:rPr>
                <a:t>signals</a:t>
              </a:r>
            </a:p>
          </p:txBody>
        </p:sp>
      </p:grpSp>
      <p:sp>
        <p:nvSpPr>
          <p:cNvPr name="TextBox 26" id="26"/>
          <p:cNvSpPr txBox="true"/>
          <p:nvPr/>
        </p:nvSpPr>
        <p:spPr>
          <a:xfrm rot="0">
            <a:off x="1028700" y="718845"/>
            <a:ext cx="14300359" cy="1112546"/>
          </a:xfrm>
          <a:prstGeom prst="rect">
            <a:avLst/>
          </a:prstGeom>
        </p:spPr>
        <p:txBody>
          <a:bodyPr anchor="t" rtlCol="false" tIns="0" lIns="0" bIns="0" rIns="0">
            <a:spAutoFit/>
          </a:bodyPr>
          <a:lstStyle/>
          <a:p>
            <a:pPr algn="ctr">
              <a:lnSpc>
                <a:spcPts val="9028"/>
              </a:lnSpc>
            </a:pPr>
            <a:r>
              <a:rPr lang="en-US" sz="6448">
                <a:solidFill>
                  <a:srgbClr val="000000"/>
                </a:solidFill>
                <a:latin typeface="Neue Machina Ultra-Bold"/>
                <a:ea typeface="Neue Machina Ultra-Bold"/>
                <a:cs typeface="Neue Machina Ultra-Bold"/>
                <a:sym typeface="Neue Machina Ultra-Bold"/>
              </a:rPr>
              <a:t>DATA FLOW DIAGRAM - LEVEL 1</a:t>
            </a:r>
          </a:p>
        </p:txBody>
      </p:sp>
      <p:sp>
        <p:nvSpPr>
          <p:cNvPr name="TextBox 27" id="27"/>
          <p:cNvSpPr txBox="true"/>
          <p:nvPr/>
        </p:nvSpPr>
        <p:spPr>
          <a:xfrm rot="0">
            <a:off x="17543427" y="9182100"/>
            <a:ext cx="550704"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ea typeface="Canva Sans Bold"/>
                <a:cs typeface="Canva Sans Bold"/>
                <a:sym typeface="Canva Sans Bold"/>
              </a:rPr>
              <a:t>12</a:t>
            </a:r>
          </a:p>
        </p:txBody>
      </p:sp>
    </p:spTree>
  </p:cSld>
  <p:clrMapOvr>
    <a:masterClrMapping/>
  </p:clrMapOvr>
</p:sld>
</file>

<file path=ppt/slides/slide14.xml><?xml version="1.0" encoding="utf-8"?>
<p:sld xmlns:p="http://schemas.openxmlformats.org/presentationml/2006/main" xmlns:a="http://schemas.openxmlformats.org/drawingml/2006/main">
  <p:cSld>
    <p:bg>
      <p:bgPr>
        <a:gradFill rotWithShape="true">
          <a:gsLst>
            <a:gs pos="0">
              <a:srgbClr val="FFDE59">
                <a:alpha val="100000"/>
              </a:srgbClr>
            </a:gs>
            <a:gs pos="100000">
              <a:srgbClr val="FF914D">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959303" y="1929133"/>
            <a:ext cx="14369394" cy="7329167"/>
            <a:chOff x="0" y="0"/>
            <a:chExt cx="19159192" cy="9772222"/>
          </a:xfrm>
        </p:grpSpPr>
        <p:grpSp>
          <p:nvGrpSpPr>
            <p:cNvPr name="Group 3" id="3"/>
            <p:cNvGrpSpPr/>
            <p:nvPr/>
          </p:nvGrpSpPr>
          <p:grpSpPr>
            <a:xfrm rot="0">
              <a:off x="5993113" y="0"/>
              <a:ext cx="2810504" cy="281050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p:spPr>
          </p:sp>
          <p:sp>
            <p:nvSpPr>
              <p:cNvPr name="TextBox 5" id="5"/>
              <p:cNvSpPr txBox="true"/>
              <p:nvPr/>
            </p:nvSpPr>
            <p:spPr>
              <a:xfrm>
                <a:off x="76200" y="38100"/>
                <a:ext cx="660400" cy="698500"/>
              </a:xfrm>
              <a:prstGeom prst="rect">
                <a:avLst/>
              </a:prstGeom>
            </p:spPr>
            <p:txBody>
              <a:bodyPr anchor="ctr" rtlCol="false" tIns="36309" lIns="36309" bIns="36309" rIns="36309"/>
              <a:lstStyle/>
              <a:p>
                <a:pPr algn="ctr">
                  <a:lnSpc>
                    <a:spcPts val="2659"/>
                  </a:lnSpc>
                  <a:spcBef>
                    <a:spcPct val="0"/>
                  </a:spcBef>
                </a:pPr>
              </a:p>
            </p:txBody>
          </p:sp>
        </p:grpSp>
        <p:sp>
          <p:nvSpPr>
            <p:cNvPr name="TextBox 6" id="6"/>
            <p:cNvSpPr txBox="true"/>
            <p:nvPr/>
          </p:nvSpPr>
          <p:spPr>
            <a:xfrm rot="0">
              <a:off x="6374367" y="634110"/>
              <a:ext cx="2047997" cy="1499939"/>
            </a:xfrm>
            <a:prstGeom prst="rect">
              <a:avLst/>
            </a:prstGeom>
          </p:spPr>
          <p:txBody>
            <a:bodyPr anchor="t" rtlCol="false" tIns="0" lIns="0" bIns="0" rIns="0">
              <a:spAutoFit/>
            </a:bodyPr>
            <a:lstStyle/>
            <a:p>
              <a:pPr algn="ctr">
                <a:lnSpc>
                  <a:spcPts val="3004"/>
                </a:lnSpc>
              </a:pPr>
            </a:p>
            <a:p>
              <a:pPr algn="ctr">
                <a:lnSpc>
                  <a:spcPts val="3004"/>
                </a:lnSpc>
              </a:pPr>
              <a:r>
                <a:rPr lang="en-US" sz="2145">
                  <a:solidFill>
                    <a:srgbClr val="FFDE59"/>
                  </a:solidFill>
                  <a:latin typeface="Canva Sans Bold"/>
                  <a:ea typeface="Canva Sans Bold"/>
                  <a:cs typeface="Canva Sans Bold"/>
                  <a:sym typeface="Canva Sans Bold"/>
                </a:rPr>
                <a:t>webcam</a:t>
              </a:r>
            </a:p>
            <a:p>
              <a:pPr algn="ctr">
                <a:lnSpc>
                  <a:spcPts val="3004"/>
                </a:lnSpc>
              </a:pPr>
              <a:r>
                <a:rPr lang="en-US" sz="2145">
                  <a:solidFill>
                    <a:srgbClr val="FFDE59"/>
                  </a:solidFill>
                  <a:latin typeface="Canva Sans Bold"/>
                  <a:ea typeface="Canva Sans Bold"/>
                  <a:cs typeface="Canva Sans Bold"/>
                  <a:sym typeface="Canva Sans Bold"/>
                </a:rPr>
                <a:t>capture</a:t>
              </a:r>
            </a:p>
          </p:txBody>
        </p:sp>
        <p:grpSp>
          <p:nvGrpSpPr>
            <p:cNvPr name="Group 7" id="7"/>
            <p:cNvGrpSpPr/>
            <p:nvPr/>
          </p:nvGrpSpPr>
          <p:grpSpPr>
            <a:xfrm rot="0">
              <a:off x="11914248" y="50797"/>
              <a:ext cx="2810504" cy="281050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p:spPr>
          </p:sp>
          <p:sp>
            <p:nvSpPr>
              <p:cNvPr name="TextBox 9" id="9"/>
              <p:cNvSpPr txBox="true"/>
              <p:nvPr/>
            </p:nvSpPr>
            <p:spPr>
              <a:xfrm>
                <a:off x="76200" y="38100"/>
                <a:ext cx="660400" cy="698500"/>
              </a:xfrm>
              <a:prstGeom prst="rect">
                <a:avLst/>
              </a:prstGeom>
            </p:spPr>
            <p:txBody>
              <a:bodyPr anchor="ctr" rtlCol="false" tIns="36309" lIns="36309" bIns="36309" rIns="36309"/>
              <a:lstStyle/>
              <a:p>
                <a:pPr algn="ctr">
                  <a:lnSpc>
                    <a:spcPts val="2660"/>
                  </a:lnSpc>
                  <a:spcBef>
                    <a:spcPct val="0"/>
                  </a:spcBef>
                </a:pPr>
              </a:p>
            </p:txBody>
          </p:sp>
        </p:grpSp>
        <p:sp>
          <p:nvSpPr>
            <p:cNvPr name="TextBox 10" id="10"/>
            <p:cNvSpPr txBox="true"/>
            <p:nvPr/>
          </p:nvSpPr>
          <p:spPr>
            <a:xfrm rot="0">
              <a:off x="12153895" y="940532"/>
              <a:ext cx="2331209" cy="980973"/>
            </a:xfrm>
            <a:prstGeom prst="rect">
              <a:avLst/>
            </a:prstGeom>
          </p:spPr>
          <p:txBody>
            <a:bodyPr anchor="t" rtlCol="false" tIns="0" lIns="0" bIns="0" rIns="0">
              <a:spAutoFit/>
            </a:bodyPr>
            <a:lstStyle/>
            <a:p>
              <a:pPr algn="ctr">
                <a:lnSpc>
                  <a:spcPts val="3050"/>
                </a:lnSpc>
              </a:pPr>
              <a:r>
                <a:rPr lang="en-US" sz="2178">
                  <a:solidFill>
                    <a:srgbClr val="FFDE59"/>
                  </a:solidFill>
                  <a:latin typeface="Canva Sans Bold"/>
                  <a:ea typeface="Canva Sans Bold"/>
                  <a:cs typeface="Canva Sans Bold"/>
                  <a:sym typeface="Canva Sans Bold"/>
                </a:rPr>
                <a:t>hand</a:t>
              </a:r>
            </a:p>
            <a:p>
              <a:pPr algn="ctr">
                <a:lnSpc>
                  <a:spcPts val="3050"/>
                </a:lnSpc>
              </a:pPr>
              <a:r>
                <a:rPr lang="en-US" sz="2178">
                  <a:solidFill>
                    <a:srgbClr val="FFDE59"/>
                  </a:solidFill>
                  <a:latin typeface="Canva Sans Bold"/>
                  <a:ea typeface="Canva Sans Bold"/>
                  <a:cs typeface="Canva Sans Bold"/>
                  <a:sym typeface="Canva Sans Bold"/>
                </a:rPr>
                <a:t>processing</a:t>
              </a:r>
            </a:p>
          </p:txBody>
        </p:sp>
        <p:grpSp>
          <p:nvGrpSpPr>
            <p:cNvPr name="Group 11" id="11"/>
            <p:cNvGrpSpPr/>
            <p:nvPr/>
          </p:nvGrpSpPr>
          <p:grpSpPr>
            <a:xfrm rot="0">
              <a:off x="0" y="840210"/>
              <a:ext cx="3941016" cy="1130083"/>
              <a:chOff x="0" y="0"/>
              <a:chExt cx="833653" cy="239049"/>
            </a:xfrm>
          </p:grpSpPr>
          <p:sp>
            <p:nvSpPr>
              <p:cNvPr name="Freeform 12" id="12"/>
              <p:cNvSpPr/>
              <p:nvPr/>
            </p:nvSpPr>
            <p:spPr>
              <a:xfrm flipH="false" flipV="false" rot="0">
                <a:off x="0" y="0"/>
                <a:ext cx="833653" cy="239049"/>
              </a:xfrm>
              <a:custGeom>
                <a:avLst/>
                <a:gdLst/>
                <a:ahLst/>
                <a:cxnLst/>
                <a:rect r="r" b="b" t="t" l="l"/>
                <a:pathLst>
                  <a:path h="239049" w="833653">
                    <a:moveTo>
                      <a:pt x="0" y="0"/>
                    </a:moveTo>
                    <a:lnTo>
                      <a:pt x="833653" y="0"/>
                    </a:lnTo>
                    <a:lnTo>
                      <a:pt x="833653" y="239049"/>
                    </a:lnTo>
                    <a:lnTo>
                      <a:pt x="0" y="239049"/>
                    </a:lnTo>
                    <a:close/>
                  </a:path>
                </a:pathLst>
              </a:custGeom>
              <a:gradFill rotWithShape="true">
                <a:gsLst>
                  <a:gs pos="0">
                    <a:srgbClr val="000000">
                      <a:alpha val="100000"/>
                    </a:srgbClr>
                  </a:gs>
                  <a:gs pos="100000">
                    <a:srgbClr val="737373">
                      <a:alpha val="100000"/>
                    </a:srgbClr>
                  </a:gs>
                </a:gsLst>
                <a:lin ang="0"/>
              </a:gradFill>
            </p:spPr>
          </p:sp>
          <p:sp>
            <p:nvSpPr>
              <p:cNvPr name="TextBox 13" id="13"/>
              <p:cNvSpPr txBox="true"/>
              <p:nvPr/>
            </p:nvSpPr>
            <p:spPr>
              <a:xfrm>
                <a:off x="0" y="-38100"/>
                <a:ext cx="833653" cy="277149"/>
              </a:xfrm>
              <a:prstGeom prst="rect">
                <a:avLst/>
              </a:prstGeom>
            </p:spPr>
            <p:txBody>
              <a:bodyPr anchor="ctr" rtlCol="false" tIns="47437" lIns="47437" bIns="47437" rIns="47437"/>
              <a:lstStyle/>
              <a:p>
                <a:pPr algn="ctr">
                  <a:lnSpc>
                    <a:spcPts val="2659"/>
                  </a:lnSpc>
                </a:pPr>
              </a:p>
            </p:txBody>
          </p:sp>
        </p:grpSp>
        <p:sp>
          <p:nvSpPr>
            <p:cNvPr name="TextBox 14" id="14"/>
            <p:cNvSpPr txBox="true"/>
            <p:nvPr/>
          </p:nvSpPr>
          <p:spPr>
            <a:xfrm rot="0">
              <a:off x="489372" y="888241"/>
              <a:ext cx="2962272" cy="948296"/>
            </a:xfrm>
            <a:prstGeom prst="rect">
              <a:avLst/>
            </a:prstGeom>
          </p:spPr>
          <p:txBody>
            <a:bodyPr anchor="t" rtlCol="false" tIns="0" lIns="0" bIns="0" rIns="0">
              <a:spAutoFit/>
            </a:bodyPr>
            <a:lstStyle/>
            <a:p>
              <a:pPr algn="ctr">
                <a:lnSpc>
                  <a:spcPts val="6013"/>
                </a:lnSpc>
              </a:pPr>
              <a:r>
                <a:rPr lang="en-US" sz="4295">
                  <a:solidFill>
                    <a:srgbClr val="FFDE59"/>
                  </a:solidFill>
                  <a:latin typeface="Canva Sans Bold"/>
                  <a:ea typeface="Canva Sans Bold"/>
                  <a:cs typeface="Canva Sans Bold"/>
                  <a:sym typeface="Canva Sans Bold"/>
                </a:rPr>
                <a:t>webcam</a:t>
              </a:r>
            </a:p>
          </p:txBody>
        </p:sp>
        <p:grpSp>
          <p:nvGrpSpPr>
            <p:cNvPr name="Group 15" id="15"/>
            <p:cNvGrpSpPr/>
            <p:nvPr/>
          </p:nvGrpSpPr>
          <p:grpSpPr>
            <a:xfrm rot="0">
              <a:off x="525045" y="8366971"/>
              <a:ext cx="5315129" cy="1024521"/>
              <a:chOff x="0" y="0"/>
              <a:chExt cx="1274847" cy="245734"/>
            </a:xfrm>
          </p:grpSpPr>
          <p:sp>
            <p:nvSpPr>
              <p:cNvPr name="Freeform 16" id="16"/>
              <p:cNvSpPr/>
              <p:nvPr/>
            </p:nvSpPr>
            <p:spPr>
              <a:xfrm flipH="false" flipV="false" rot="0">
                <a:off x="0" y="0"/>
                <a:ext cx="1274847" cy="245734"/>
              </a:xfrm>
              <a:custGeom>
                <a:avLst/>
                <a:gdLst/>
                <a:ahLst/>
                <a:cxnLst/>
                <a:rect r="r" b="b" t="t" l="l"/>
                <a:pathLst>
                  <a:path h="245734" w="1274847">
                    <a:moveTo>
                      <a:pt x="0" y="0"/>
                    </a:moveTo>
                    <a:lnTo>
                      <a:pt x="1274847" y="0"/>
                    </a:lnTo>
                    <a:lnTo>
                      <a:pt x="1274847" y="245734"/>
                    </a:lnTo>
                    <a:lnTo>
                      <a:pt x="0" y="245734"/>
                    </a:lnTo>
                    <a:close/>
                  </a:path>
                </a:pathLst>
              </a:custGeom>
              <a:gradFill rotWithShape="true">
                <a:gsLst>
                  <a:gs pos="0">
                    <a:srgbClr val="000000">
                      <a:alpha val="100000"/>
                    </a:srgbClr>
                  </a:gs>
                  <a:gs pos="100000">
                    <a:srgbClr val="737373">
                      <a:alpha val="100000"/>
                    </a:srgbClr>
                  </a:gs>
                </a:gsLst>
                <a:lin ang="0"/>
              </a:gradFill>
            </p:spPr>
          </p:sp>
          <p:sp>
            <p:nvSpPr>
              <p:cNvPr name="TextBox 17" id="17"/>
              <p:cNvSpPr txBox="true"/>
              <p:nvPr/>
            </p:nvSpPr>
            <p:spPr>
              <a:xfrm>
                <a:off x="0" y="-38100"/>
                <a:ext cx="1274847" cy="283834"/>
              </a:xfrm>
              <a:prstGeom prst="rect">
                <a:avLst/>
              </a:prstGeom>
            </p:spPr>
            <p:txBody>
              <a:bodyPr anchor="ctr" rtlCol="false" tIns="41836" lIns="41836" bIns="41836" rIns="41836"/>
              <a:lstStyle/>
              <a:p>
                <a:pPr algn="ctr">
                  <a:lnSpc>
                    <a:spcPts val="2659"/>
                  </a:lnSpc>
                </a:pPr>
              </a:p>
            </p:txBody>
          </p:sp>
        </p:grpSp>
        <p:sp>
          <p:nvSpPr>
            <p:cNvPr name="TextBox 18" id="18"/>
            <p:cNvSpPr txBox="true"/>
            <p:nvPr/>
          </p:nvSpPr>
          <p:spPr>
            <a:xfrm rot="0">
              <a:off x="670333" y="8480913"/>
              <a:ext cx="5024553" cy="702092"/>
            </a:xfrm>
            <a:prstGeom prst="rect">
              <a:avLst/>
            </a:prstGeom>
          </p:spPr>
          <p:txBody>
            <a:bodyPr anchor="t" rtlCol="false" tIns="0" lIns="0" bIns="0" rIns="0">
              <a:spAutoFit/>
            </a:bodyPr>
            <a:lstStyle/>
            <a:p>
              <a:pPr algn="ctr">
                <a:lnSpc>
                  <a:spcPts val="4430"/>
                </a:lnSpc>
              </a:pPr>
              <a:r>
                <a:rPr lang="en-US" sz="3164">
                  <a:solidFill>
                    <a:srgbClr val="FFDE59"/>
                  </a:solidFill>
                  <a:latin typeface="Canva Sans Bold"/>
                  <a:ea typeface="Canva Sans Bold"/>
                  <a:cs typeface="Canva Sans Bold"/>
                  <a:sym typeface="Canva Sans Bold"/>
                </a:rPr>
                <a:t>presentation slides</a:t>
              </a:r>
            </a:p>
          </p:txBody>
        </p:sp>
        <p:sp>
          <p:nvSpPr>
            <p:cNvPr name="AutoShape 19" id="19"/>
            <p:cNvSpPr/>
            <p:nvPr/>
          </p:nvSpPr>
          <p:spPr>
            <a:xfrm>
              <a:off x="3941016" y="1405252"/>
              <a:ext cx="1899158" cy="382282"/>
            </a:xfrm>
            <a:prstGeom prst="line">
              <a:avLst/>
            </a:prstGeom>
            <a:ln cap="flat" w="50800">
              <a:solidFill>
                <a:srgbClr val="000000"/>
              </a:solidFill>
              <a:prstDash val="solid"/>
              <a:headEnd type="none" len="sm" w="sm"/>
              <a:tailEnd type="triangle" len="med" w="lg"/>
            </a:ln>
          </p:spPr>
        </p:sp>
        <p:sp>
          <p:nvSpPr>
            <p:cNvPr name="AutoShape 20" id="20"/>
            <p:cNvSpPr/>
            <p:nvPr/>
          </p:nvSpPr>
          <p:spPr>
            <a:xfrm>
              <a:off x="8803617" y="1405252"/>
              <a:ext cx="2559976" cy="50797"/>
            </a:xfrm>
            <a:prstGeom prst="line">
              <a:avLst/>
            </a:prstGeom>
            <a:ln cap="flat" w="50800">
              <a:solidFill>
                <a:srgbClr val="000000"/>
              </a:solidFill>
              <a:prstDash val="solid"/>
              <a:headEnd type="none" len="sm" w="sm"/>
              <a:tailEnd type="triangle" len="med" w="lg"/>
            </a:ln>
          </p:spPr>
        </p:sp>
        <p:sp>
          <p:nvSpPr>
            <p:cNvPr name="TextBox 21" id="21"/>
            <p:cNvSpPr txBox="true"/>
            <p:nvPr/>
          </p:nvSpPr>
          <p:spPr>
            <a:xfrm rot="0">
              <a:off x="4158065" y="480861"/>
              <a:ext cx="1618000" cy="690123"/>
            </a:xfrm>
            <a:prstGeom prst="rect">
              <a:avLst/>
            </a:prstGeom>
          </p:spPr>
          <p:txBody>
            <a:bodyPr anchor="t" rtlCol="false" tIns="0" lIns="0" bIns="0" rIns="0">
              <a:spAutoFit/>
            </a:bodyPr>
            <a:lstStyle/>
            <a:p>
              <a:pPr algn="ctr">
                <a:lnSpc>
                  <a:spcPts val="2105"/>
                </a:lnSpc>
              </a:pPr>
              <a:r>
                <a:rPr lang="en-US" sz="1503">
                  <a:solidFill>
                    <a:srgbClr val="000000"/>
                  </a:solidFill>
                  <a:latin typeface="Canva Sans Bold"/>
                  <a:ea typeface="Canva Sans Bold"/>
                  <a:cs typeface="Canva Sans Bold"/>
                  <a:sym typeface="Canva Sans Bold"/>
                </a:rPr>
                <a:t>send</a:t>
              </a:r>
            </a:p>
            <a:p>
              <a:pPr algn="ctr">
                <a:lnSpc>
                  <a:spcPts val="2105"/>
                </a:lnSpc>
              </a:pPr>
              <a:r>
                <a:rPr lang="en-US" sz="1503">
                  <a:solidFill>
                    <a:srgbClr val="000000"/>
                  </a:solidFill>
                  <a:latin typeface="Canva Sans Bold"/>
                  <a:ea typeface="Canva Sans Bold"/>
                  <a:cs typeface="Canva Sans Bold"/>
                  <a:sym typeface="Canva Sans Bold"/>
                </a:rPr>
                <a:t>video frames</a:t>
              </a:r>
            </a:p>
          </p:txBody>
        </p:sp>
        <p:sp>
          <p:nvSpPr>
            <p:cNvPr name="TextBox 22" id="22"/>
            <p:cNvSpPr txBox="true"/>
            <p:nvPr/>
          </p:nvSpPr>
          <p:spPr>
            <a:xfrm rot="0">
              <a:off x="10620073" y="636491"/>
              <a:ext cx="12700" cy="1151043"/>
            </a:xfrm>
            <a:prstGeom prst="rect">
              <a:avLst/>
            </a:prstGeom>
          </p:spPr>
          <p:txBody>
            <a:bodyPr anchor="t" rtlCol="false" tIns="0" lIns="0" bIns="0" rIns="0">
              <a:spAutoFit/>
            </a:bodyPr>
            <a:lstStyle/>
            <a:p>
              <a:pPr algn="ctr">
                <a:lnSpc>
                  <a:spcPts val="7279"/>
                </a:lnSpc>
              </a:pPr>
            </a:p>
          </p:txBody>
        </p:sp>
        <p:sp>
          <p:nvSpPr>
            <p:cNvPr name="TextBox 23" id="23"/>
            <p:cNvSpPr txBox="true"/>
            <p:nvPr/>
          </p:nvSpPr>
          <p:spPr>
            <a:xfrm rot="0">
              <a:off x="9499802" y="364608"/>
              <a:ext cx="1517460" cy="806376"/>
            </a:xfrm>
            <a:prstGeom prst="rect">
              <a:avLst/>
            </a:prstGeom>
          </p:spPr>
          <p:txBody>
            <a:bodyPr anchor="t" rtlCol="false" tIns="0" lIns="0" bIns="0" rIns="0">
              <a:spAutoFit/>
            </a:bodyPr>
            <a:lstStyle/>
            <a:p>
              <a:pPr algn="ctr">
                <a:lnSpc>
                  <a:spcPts val="2475"/>
                </a:lnSpc>
              </a:pPr>
              <a:r>
                <a:rPr lang="en-US" sz="1767">
                  <a:solidFill>
                    <a:srgbClr val="000000"/>
                  </a:solidFill>
                  <a:latin typeface="Canva Sans Bold"/>
                  <a:ea typeface="Canva Sans Bold"/>
                  <a:cs typeface="Canva Sans Bold"/>
                  <a:sym typeface="Canva Sans Bold"/>
                </a:rPr>
                <a:t>send hand</a:t>
              </a:r>
            </a:p>
            <a:p>
              <a:pPr algn="ctr">
                <a:lnSpc>
                  <a:spcPts val="2475"/>
                </a:lnSpc>
              </a:pPr>
              <a:r>
                <a:rPr lang="en-US" sz="1767">
                  <a:solidFill>
                    <a:srgbClr val="000000"/>
                  </a:solidFill>
                  <a:latin typeface="Canva Sans Bold"/>
                  <a:ea typeface="Canva Sans Bold"/>
                  <a:cs typeface="Canva Sans Bold"/>
                  <a:sym typeface="Canva Sans Bold"/>
                </a:rPr>
                <a:t>data</a:t>
              </a:r>
            </a:p>
          </p:txBody>
        </p:sp>
        <p:sp>
          <p:nvSpPr>
            <p:cNvPr name="TextBox 24" id="24"/>
            <p:cNvSpPr txBox="true"/>
            <p:nvPr/>
          </p:nvSpPr>
          <p:spPr>
            <a:xfrm rot="0">
              <a:off x="16007451" y="981158"/>
              <a:ext cx="2412708" cy="806376"/>
            </a:xfrm>
            <a:prstGeom prst="rect">
              <a:avLst/>
            </a:prstGeom>
          </p:spPr>
          <p:txBody>
            <a:bodyPr anchor="t" rtlCol="false" tIns="0" lIns="0" bIns="0" rIns="0">
              <a:spAutoFit/>
            </a:bodyPr>
            <a:lstStyle/>
            <a:p>
              <a:pPr algn="ctr">
                <a:lnSpc>
                  <a:spcPts val="2475"/>
                </a:lnSpc>
              </a:pPr>
              <a:r>
                <a:rPr lang="en-US" sz="1767">
                  <a:solidFill>
                    <a:srgbClr val="000000"/>
                  </a:solidFill>
                  <a:latin typeface="Canva Sans Bold"/>
                  <a:ea typeface="Canva Sans Bold"/>
                  <a:cs typeface="Canva Sans Bold"/>
                  <a:sym typeface="Canva Sans Bold"/>
                </a:rPr>
                <a:t>send</a:t>
              </a:r>
            </a:p>
            <a:p>
              <a:pPr algn="ctr">
                <a:lnSpc>
                  <a:spcPts val="2475"/>
                </a:lnSpc>
              </a:pPr>
              <a:r>
                <a:rPr lang="en-US" sz="1767">
                  <a:solidFill>
                    <a:srgbClr val="000000"/>
                  </a:solidFill>
                  <a:latin typeface="Canva Sans Bold"/>
                  <a:ea typeface="Canva Sans Bold"/>
                  <a:cs typeface="Canva Sans Bold"/>
                  <a:sym typeface="Canva Sans Bold"/>
                </a:rPr>
                <a:t>hand  landmarks</a:t>
              </a:r>
            </a:p>
          </p:txBody>
        </p:sp>
        <p:grpSp>
          <p:nvGrpSpPr>
            <p:cNvPr name="Group 25" id="25"/>
            <p:cNvGrpSpPr/>
            <p:nvPr/>
          </p:nvGrpSpPr>
          <p:grpSpPr>
            <a:xfrm rot="0">
              <a:off x="16348688" y="3132448"/>
              <a:ext cx="2810504" cy="2810504"/>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p:spPr>
          </p:sp>
          <p:sp>
            <p:nvSpPr>
              <p:cNvPr name="TextBox 27" id="27"/>
              <p:cNvSpPr txBox="true"/>
              <p:nvPr/>
            </p:nvSpPr>
            <p:spPr>
              <a:xfrm>
                <a:off x="76200" y="38100"/>
                <a:ext cx="660400" cy="698500"/>
              </a:xfrm>
              <a:prstGeom prst="rect">
                <a:avLst/>
              </a:prstGeom>
            </p:spPr>
            <p:txBody>
              <a:bodyPr anchor="ctr" rtlCol="false" tIns="36309" lIns="36309" bIns="36309" rIns="36309"/>
              <a:lstStyle/>
              <a:p>
                <a:pPr algn="ctr">
                  <a:lnSpc>
                    <a:spcPts val="2660"/>
                  </a:lnSpc>
                  <a:spcBef>
                    <a:spcPct val="0"/>
                  </a:spcBef>
                </a:pPr>
              </a:p>
            </p:txBody>
          </p:sp>
        </p:grpSp>
        <p:sp>
          <p:nvSpPr>
            <p:cNvPr name="TextBox 28" id="28"/>
            <p:cNvSpPr txBox="true"/>
            <p:nvPr/>
          </p:nvSpPr>
          <p:spPr>
            <a:xfrm rot="0">
              <a:off x="16588336" y="4022183"/>
              <a:ext cx="2331209" cy="980973"/>
            </a:xfrm>
            <a:prstGeom prst="rect">
              <a:avLst/>
            </a:prstGeom>
          </p:spPr>
          <p:txBody>
            <a:bodyPr anchor="t" rtlCol="false" tIns="0" lIns="0" bIns="0" rIns="0">
              <a:spAutoFit/>
            </a:bodyPr>
            <a:lstStyle/>
            <a:p>
              <a:pPr algn="ctr">
                <a:lnSpc>
                  <a:spcPts val="3050"/>
                </a:lnSpc>
              </a:pPr>
              <a:r>
                <a:rPr lang="en-US" sz="2178">
                  <a:solidFill>
                    <a:srgbClr val="FFDE59"/>
                  </a:solidFill>
                  <a:latin typeface="Canva Sans Bold"/>
                  <a:ea typeface="Canva Sans Bold"/>
                  <a:cs typeface="Canva Sans Bold"/>
                  <a:sym typeface="Canva Sans Bold"/>
                </a:rPr>
                <a:t>gesture</a:t>
              </a:r>
            </a:p>
            <a:p>
              <a:pPr algn="ctr">
                <a:lnSpc>
                  <a:spcPts val="3050"/>
                </a:lnSpc>
              </a:pPr>
              <a:r>
                <a:rPr lang="en-US" sz="2178">
                  <a:solidFill>
                    <a:srgbClr val="FFDE59"/>
                  </a:solidFill>
                  <a:latin typeface="Canva Sans Bold"/>
                  <a:ea typeface="Canva Sans Bold"/>
                  <a:cs typeface="Canva Sans Bold"/>
                  <a:sym typeface="Canva Sans Bold"/>
                </a:rPr>
                <a:t>recognition</a:t>
              </a:r>
            </a:p>
          </p:txBody>
        </p:sp>
        <p:sp>
          <p:nvSpPr>
            <p:cNvPr name="AutoShape 29" id="29"/>
            <p:cNvSpPr/>
            <p:nvPr/>
          </p:nvSpPr>
          <p:spPr>
            <a:xfrm>
              <a:off x="14724751" y="1456049"/>
              <a:ext cx="3029189" cy="1676399"/>
            </a:xfrm>
            <a:prstGeom prst="line">
              <a:avLst/>
            </a:prstGeom>
            <a:ln cap="flat" w="50800">
              <a:solidFill>
                <a:srgbClr val="000000"/>
              </a:solidFill>
              <a:prstDash val="solid"/>
              <a:headEnd type="none" len="sm" w="sm"/>
              <a:tailEnd type="triangle" len="med" w="lg"/>
            </a:ln>
          </p:spPr>
        </p:sp>
        <p:grpSp>
          <p:nvGrpSpPr>
            <p:cNvPr name="Group 30" id="30"/>
            <p:cNvGrpSpPr/>
            <p:nvPr/>
          </p:nvGrpSpPr>
          <p:grpSpPr>
            <a:xfrm rot="0">
              <a:off x="4370813" y="3132448"/>
              <a:ext cx="2810504" cy="2810504"/>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p:spPr>
          </p:sp>
          <p:sp>
            <p:nvSpPr>
              <p:cNvPr name="TextBox 32" id="32"/>
              <p:cNvSpPr txBox="true"/>
              <p:nvPr/>
            </p:nvSpPr>
            <p:spPr>
              <a:xfrm>
                <a:off x="76200" y="38100"/>
                <a:ext cx="660400" cy="698500"/>
              </a:xfrm>
              <a:prstGeom prst="rect">
                <a:avLst/>
              </a:prstGeom>
            </p:spPr>
            <p:txBody>
              <a:bodyPr anchor="ctr" rtlCol="false" tIns="36309" lIns="36309" bIns="36309" rIns="36309"/>
              <a:lstStyle/>
              <a:p>
                <a:pPr algn="ctr">
                  <a:lnSpc>
                    <a:spcPts val="2660"/>
                  </a:lnSpc>
                  <a:spcBef>
                    <a:spcPct val="0"/>
                  </a:spcBef>
                </a:pPr>
              </a:p>
            </p:txBody>
          </p:sp>
        </p:grpSp>
        <p:sp>
          <p:nvSpPr>
            <p:cNvPr name="TextBox 33" id="33"/>
            <p:cNvSpPr txBox="true"/>
            <p:nvPr/>
          </p:nvSpPr>
          <p:spPr>
            <a:xfrm rot="0">
              <a:off x="4610460" y="4022183"/>
              <a:ext cx="2331209" cy="980973"/>
            </a:xfrm>
            <a:prstGeom prst="rect">
              <a:avLst/>
            </a:prstGeom>
          </p:spPr>
          <p:txBody>
            <a:bodyPr anchor="t" rtlCol="false" tIns="0" lIns="0" bIns="0" rIns="0">
              <a:spAutoFit/>
            </a:bodyPr>
            <a:lstStyle/>
            <a:p>
              <a:pPr algn="ctr">
                <a:lnSpc>
                  <a:spcPts val="3050"/>
                </a:lnSpc>
              </a:pPr>
              <a:r>
                <a:rPr lang="en-US" sz="2178">
                  <a:solidFill>
                    <a:srgbClr val="FFDE59"/>
                  </a:solidFill>
                  <a:latin typeface="Canva Sans Bold"/>
                  <a:ea typeface="Canva Sans Bold"/>
                  <a:cs typeface="Canva Sans Bold"/>
                  <a:sym typeface="Canva Sans Bold"/>
                </a:rPr>
                <a:t>presentation</a:t>
              </a:r>
            </a:p>
            <a:p>
              <a:pPr algn="ctr">
                <a:lnSpc>
                  <a:spcPts val="3050"/>
                </a:lnSpc>
              </a:pPr>
              <a:r>
                <a:rPr lang="en-US" sz="2178">
                  <a:solidFill>
                    <a:srgbClr val="FFDE59"/>
                  </a:solidFill>
                  <a:latin typeface="Canva Sans Bold"/>
                  <a:ea typeface="Canva Sans Bold"/>
                  <a:cs typeface="Canva Sans Bold"/>
                  <a:sym typeface="Canva Sans Bold"/>
                </a:rPr>
                <a:t>control</a:t>
              </a:r>
            </a:p>
          </p:txBody>
        </p:sp>
        <p:grpSp>
          <p:nvGrpSpPr>
            <p:cNvPr name="Group 34" id="34"/>
            <p:cNvGrpSpPr/>
            <p:nvPr/>
          </p:nvGrpSpPr>
          <p:grpSpPr>
            <a:xfrm rot="0">
              <a:off x="11363593" y="6961719"/>
              <a:ext cx="2810504" cy="2810504"/>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737373">
                      <a:alpha val="100000"/>
                    </a:srgbClr>
                  </a:gs>
                </a:gsLst>
                <a:lin ang="0"/>
              </a:gradFill>
            </p:spPr>
          </p:sp>
          <p:sp>
            <p:nvSpPr>
              <p:cNvPr name="TextBox 36" id="36"/>
              <p:cNvSpPr txBox="true"/>
              <p:nvPr/>
            </p:nvSpPr>
            <p:spPr>
              <a:xfrm>
                <a:off x="76200" y="38100"/>
                <a:ext cx="660400" cy="698500"/>
              </a:xfrm>
              <a:prstGeom prst="rect">
                <a:avLst/>
              </a:prstGeom>
            </p:spPr>
            <p:txBody>
              <a:bodyPr anchor="ctr" rtlCol="false" tIns="36309" lIns="36309" bIns="36309" rIns="36309"/>
              <a:lstStyle/>
              <a:p>
                <a:pPr algn="ctr">
                  <a:lnSpc>
                    <a:spcPts val="2660"/>
                  </a:lnSpc>
                  <a:spcBef>
                    <a:spcPct val="0"/>
                  </a:spcBef>
                </a:pPr>
              </a:p>
            </p:txBody>
          </p:sp>
        </p:grpSp>
        <p:sp>
          <p:nvSpPr>
            <p:cNvPr name="TextBox 37" id="37"/>
            <p:cNvSpPr txBox="true"/>
            <p:nvPr/>
          </p:nvSpPr>
          <p:spPr>
            <a:xfrm rot="0">
              <a:off x="11603240" y="7851454"/>
              <a:ext cx="2331209" cy="980973"/>
            </a:xfrm>
            <a:prstGeom prst="rect">
              <a:avLst/>
            </a:prstGeom>
          </p:spPr>
          <p:txBody>
            <a:bodyPr anchor="t" rtlCol="false" tIns="0" lIns="0" bIns="0" rIns="0">
              <a:spAutoFit/>
            </a:bodyPr>
            <a:lstStyle/>
            <a:p>
              <a:pPr algn="ctr">
                <a:lnSpc>
                  <a:spcPts val="3050"/>
                </a:lnSpc>
              </a:pPr>
              <a:r>
                <a:rPr lang="en-US" sz="2178">
                  <a:solidFill>
                    <a:srgbClr val="FFDE59"/>
                  </a:solidFill>
                  <a:latin typeface="Canva Sans Bold"/>
                  <a:ea typeface="Canva Sans Bold"/>
                  <a:cs typeface="Canva Sans Bold"/>
                  <a:sym typeface="Canva Sans Bold"/>
                </a:rPr>
                <a:t>annotation</a:t>
              </a:r>
            </a:p>
            <a:p>
              <a:pPr algn="ctr">
                <a:lnSpc>
                  <a:spcPts val="3050"/>
                </a:lnSpc>
              </a:pPr>
            </a:p>
          </p:txBody>
        </p:sp>
        <p:sp>
          <p:nvSpPr>
            <p:cNvPr name="AutoShape 38" id="38"/>
            <p:cNvSpPr/>
            <p:nvPr/>
          </p:nvSpPr>
          <p:spPr>
            <a:xfrm flipH="true">
              <a:off x="7181317" y="4537700"/>
              <a:ext cx="9167372" cy="0"/>
            </a:xfrm>
            <a:prstGeom prst="line">
              <a:avLst/>
            </a:prstGeom>
            <a:ln cap="flat" w="50800">
              <a:solidFill>
                <a:srgbClr val="000000"/>
              </a:solidFill>
              <a:prstDash val="solid"/>
              <a:headEnd type="none" len="sm" w="sm"/>
              <a:tailEnd type="triangle" len="med" w="lg"/>
            </a:ln>
          </p:spPr>
        </p:sp>
        <p:sp>
          <p:nvSpPr>
            <p:cNvPr name="AutoShape 39" id="39"/>
            <p:cNvSpPr/>
            <p:nvPr/>
          </p:nvSpPr>
          <p:spPr>
            <a:xfrm>
              <a:off x="5776065" y="5942952"/>
              <a:ext cx="6992780" cy="1018767"/>
            </a:xfrm>
            <a:prstGeom prst="line">
              <a:avLst/>
            </a:prstGeom>
            <a:ln cap="flat" w="50800">
              <a:solidFill>
                <a:srgbClr val="000000"/>
              </a:solidFill>
              <a:prstDash val="solid"/>
              <a:headEnd type="none" len="sm" w="sm"/>
              <a:tailEnd type="triangle" len="med" w="lg"/>
            </a:ln>
          </p:spPr>
        </p:sp>
        <p:sp>
          <p:nvSpPr>
            <p:cNvPr name="AutoShape 40" id="40"/>
            <p:cNvSpPr/>
            <p:nvPr/>
          </p:nvSpPr>
          <p:spPr>
            <a:xfrm flipH="true">
              <a:off x="3182610" y="4537700"/>
              <a:ext cx="1188204" cy="3829271"/>
            </a:xfrm>
            <a:prstGeom prst="line">
              <a:avLst/>
            </a:prstGeom>
            <a:ln cap="flat" w="50800">
              <a:solidFill>
                <a:srgbClr val="000000"/>
              </a:solidFill>
              <a:prstDash val="solid"/>
              <a:headEnd type="none" len="sm" w="sm"/>
              <a:tailEnd type="triangle" len="med" w="lg"/>
            </a:ln>
          </p:spPr>
        </p:sp>
        <p:sp>
          <p:nvSpPr>
            <p:cNvPr name="AutoShape 41" id="41"/>
            <p:cNvSpPr/>
            <p:nvPr/>
          </p:nvSpPr>
          <p:spPr>
            <a:xfrm flipH="true">
              <a:off x="5840174" y="8366971"/>
              <a:ext cx="5523419" cy="512260"/>
            </a:xfrm>
            <a:prstGeom prst="line">
              <a:avLst/>
            </a:prstGeom>
            <a:ln cap="flat" w="50800">
              <a:solidFill>
                <a:srgbClr val="000000"/>
              </a:solidFill>
              <a:prstDash val="solid"/>
              <a:headEnd type="none" len="sm" w="sm"/>
              <a:tailEnd type="triangle" len="med" w="lg"/>
            </a:ln>
          </p:spPr>
        </p:sp>
        <p:sp>
          <p:nvSpPr>
            <p:cNvPr name="TextBox 42" id="42"/>
            <p:cNvSpPr txBox="true"/>
            <p:nvPr/>
          </p:nvSpPr>
          <p:spPr>
            <a:xfrm rot="0">
              <a:off x="11200244" y="3556626"/>
              <a:ext cx="1428007" cy="806376"/>
            </a:xfrm>
            <a:prstGeom prst="rect">
              <a:avLst/>
            </a:prstGeom>
          </p:spPr>
          <p:txBody>
            <a:bodyPr anchor="t" rtlCol="false" tIns="0" lIns="0" bIns="0" rIns="0">
              <a:spAutoFit/>
            </a:bodyPr>
            <a:lstStyle/>
            <a:p>
              <a:pPr algn="ctr">
                <a:lnSpc>
                  <a:spcPts val="2475"/>
                </a:lnSpc>
              </a:pPr>
              <a:r>
                <a:rPr lang="en-US" sz="1767">
                  <a:solidFill>
                    <a:srgbClr val="000000"/>
                  </a:solidFill>
                  <a:latin typeface="Canva Sans Bold"/>
                  <a:ea typeface="Canva Sans Bold"/>
                  <a:cs typeface="Canva Sans Bold"/>
                  <a:sym typeface="Canva Sans Bold"/>
                </a:rPr>
                <a:t>identified</a:t>
              </a:r>
            </a:p>
            <a:p>
              <a:pPr algn="ctr">
                <a:lnSpc>
                  <a:spcPts val="2475"/>
                </a:lnSpc>
              </a:pPr>
              <a:r>
                <a:rPr lang="en-US" sz="1767">
                  <a:solidFill>
                    <a:srgbClr val="000000"/>
                  </a:solidFill>
                  <a:latin typeface="Canva Sans Bold"/>
                  <a:ea typeface="Canva Sans Bold"/>
                  <a:cs typeface="Canva Sans Bold"/>
                  <a:sym typeface="Canva Sans Bold"/>
                </a:rPr>
                <a:t> gesture</a:t>
              </a:r>
            </a:p>
          </p:txBody>
        </p:sp>
        <p:sp>
          <p:nvSpPr>
            <p:cNvPr name="TextBox 43" id="43"/>
            <p:cNvSpPr txBox="true"/>
            <p:nvPr/>
          </p:nvSpPr>
          <p:spPr>
            <a:xfrm rot="0">
              <a:off x="2394630" y="5914377"/>
              <a:ext cx="1074298" cy="806376"/>
            </a:xfrm>
            <a:prstGeom prst="rect">
              <a:avLst/>
            </a:prstGeom>
          </p:spPr>
          <p:txBody>
            <a:bodyPr anchor="t" rtlCol="false" tIns="0" lIns="0" bIns="0" rIns="0">
              <a:spAutoFit/>
            </a:bodyPr>
            <a:lstStyle/>
            <a:p>
              <a:pPr algn="ctr">
                <a:lnSpc>
                  <a:spcPts val="2475"/>
                </a:lnSpc>
              </a:pPr>
              <a:r>
                <a:rPr lang="en-US" sz="1767">
                  <a:solidFill>
                    <a:srgbClr val="000000"/>
                  </a:solidFill>
                  <a:latin typeface="Canva Sans Bold"/>
                  <a:ea typeface="Canva Sans Bold"/>
                  <a:cs typeface="Canva Sans Bold"/>
                  <a:sym typeface="Canva Sans Bold"/>
                </a:rPr>
                <a:t>control</a:t>
              </a:r>
            </a:p>
            <a:p>
              <a:pPr algn="ctr">
                <a:lnSpc>
                  <a:spcPts val="2475"/>
                </a:lnSpc>
              </a:pPr>
              <a:r>
                <a:rPr lang="en-US" sz="1767">
                  <a:solidFill>
                    <a:srgbClr val="000000"/>
                  </a:solidFill>
                  <a:latin typeface="Canva Sans Bold"/>
                  <a:ea typeface="Canva Sans Bold"/>
                  <a:cs typeface="Canva Sans Bold"/>
                  <a:sym typeface="Canva Sans Bold"/>
                </a:rPr>
                <a:t>signals</a:t>
              </a:r>
            </a:p>
          </p:txBody>
        </p:sp>
        <p:sp>
          <p:nvSpPr>
            <p:cNvPr name="TextBox 44" id="44"/>
            <p:cNvSpPr txBox="true"/>
            <p:nvPr/>
          </p:nvSpPr>
          <p:spPr>
            <a:xfrm rot="0">
              <a:off x="9721383" y="5525476"/>
              <a:ext cx="1074298" cy="806376"/>
            </a:xfrm>
            <a:prstGeom prst="rect">
              <a:avLst/>
            </a:prstGeom>
          </p:spPr>
          <p:txBody>
            <a:bodyPr anchor="t" rtlCol="false" tIns="0" lIns="0" bIns="0" rIns="0">
              <a:spAutoFit/>
            </a:bodyPr>
            <a:lstStyle/>
            <a:p>
              <a:pPr algn="ctr">
                <a:lnSpc>
                  <a:spcPts val="2475"/>
                </a:lnSpc>
              </a:pPr>
              <a:r>
                <a:rPr lang="en-US" sz="1767">
                  <a:solidFill>
                    <a:srgbClr val="000000"/>
                  </a:solidFill>
                  <a:latin typeface="Canva Sans Bold"/>
                  <a:ea typeface="Canva Sans Bold"/>
                  <a:cs typeface="Canva Sans Bold"/>
                  <a:sym typeface="Canva Sans Bold"/>
                </a:rPr>
                <a:t>control</a:t>
              </a:r>
            </a:p>
            <a:p>
              <a:pPr algn="ctr">
                <a:lnSpc>
                  <a:spcPts val="2475"/>
                </a:lnSpc>
              </a:pPr>
              <a:r>
                <a:rPr lang="en-US" sz="1767">
                  <a:solidFill>
                    <a:srgbClr val="000000"/>
                  </a:solidFill>
                  <a:latin typeface="Canva Sans Bold"/>
                  <a:ea typeface="Canva Sans Bold"/>
                  <a:cs typeface="Canva Sans Bold"/>
                  <a:sym typeface="Canva Sans Bold"/>
                </a:rPr>
                <a:t>signals</a:t>
              </a:r>
            </a:p>
          </p:txBody>
        </p:sp>
        <p:sp>
          <p:nvSpPr>
            <p:cNvPr name="TextBox 45" id="45"/>
            <p:cNvSpPr txBox="true"/>
            <p:nvPr/>
          </p:nvSpPr>
          <p:spPr>
            <a:xfrm rot="0">
              <a:off x="8020560" y="8850656"/>
              <a:ext cx="1618715" cy="806376"/>
            </a:xfrm>
            <a:prstGeom prst="rect">
              <a:avLst/>
            </a:prstGeom>
          </p:spPr>
          <p:txBody>
            <a:bodyPr anchor="t" rtlCol="false" tIns="0" lIns="0" bIns="0" rIns="0">
              <a:spAutoFit/>
            </a:bodyPr>
            <a:lstStyle/>
            <a:p>
              <a:pPr algn="ctr">
                <a:lnSpc>
                  <a:spcPts val="2475"/>
                </a:lnSpc>
              </a:pPr>
              <a:r>
                <a:rPr lang="en-US" sz="1767">
                  <a:solidFill>
                    <a:srgbClr val="000000"/>
                  </a:solidFill>
                  <a:latin typeface="Canva Sans Bold"/>
                  <a:ea typeface="Canva Sans Bold"/>
                  <a:cs typeface="Canva Sans Bold"/>
                  <a:sym typeface="Canva Sans Bold"/>
                </a:rPr>
                <a:t>apply</a:t>
              </a:r>
            </a:p>
            <a:p>
              <a:pPr algn="ctr">
                <a:lnSpc>
                  <a:spcPts val="2475"/>
                </a:lnSpc>
              </a:pPr>
              <a:r>
                <a:rPr lang="en-US" sz="1767">
                  <a:solidFill>
                    <a:srgbClr val="000000"/>
                  </a:solidFill>
                  <a:latin typeface="Canva Sans Bold"/>
                  <a:ea typeface="Canva Sans Bold"/>
                  <a:cs typeface="Canva Sans Bold"/>
                  <a:sym typeface="Canva Sans Bold"/>
                </a:rPr>
                <a:t>annotation</a:t>
              </a:r>
            </a:p>
          </p:txBody>
        </p:sp>
      </p:grpSp>
      <p:sp>
        <p:nvSpPr>
          <p:cNvPr name="TextBox 46" id="46"/>
          <p:cNvSpPr txBox="true"/>
          <p:nvPr/>
        </p:nvSpPr>
        <p:spPr>
          <a:xfrm rot="0">
            <a:off x="981154" y="718845"/>
            <a:ext cx="14395450" cy="1112546"/>
          </a:xfrm>
          <a:prstGeom prst="rect">
            <a:avLst/>
          </a:prstGeom>
        </p:spPr>
        <p:txBody>
          <a:bodyPr anchor="t" rtlCol="false" tIns="0" lIns="0" bIns="0" rIns="0">
            <a:spAutoFit/>
          </a:bodyPr>
          <a:lstStyle/>
          <a:p>
            <a:pPr algn="ctr">
              <a:lnSpc>
                <a:spcPts val="9028"/>
              </a:lnSpc>
            </a:pPr>
            <a:r>
              <a:rPr lang="en-US" sz="6448">
                <a:solidFill>
                  <a:srgbClr val="000000"/>
                </a:solidFill>
                <a:latin typeface="Neue Machina Ultra-Bold"/>
                <a:ea typeface="Neue Machina Ultra-Bold"/>
                <a:cs typeface="Neue Machina Ultra-Bold"/>
                <a:sym typeface="Neue Machina Ultra-Bold"/>
              </a:rPr>
              <a:t>DATA FLOW DIAGRAM - LEVEL 2</a:t>
            </a:r>
          </a:p>
        </p:txBody>
      </p:sp>
      <p:sp>
        <p:nvSpPr>
          <p:cNvPr name="TextBox 47" id="47"/>
          <p:cNvSpPr txBox="true"/>
          <p:nvPr/>
        </p:nvSpPr>
        <p:spPr>
          <a:xfrm rot="0">
            <a:off x="17534854" y="9182100"/>
            <a:ext cx="567849"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ea typeface="Canva Sans Bold"/>
                <a:cs typeface="Canva Sans Bold"/>
                <a:sym typeface="Canva Sans Bold"/>
              </a:rPr>
              <a:t>13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DE59">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7526917" y="9182100"/>
            <a:ext cx="583724"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ea typeface="Canva Sans Bold"/>
                <a:cs typeface="Canva Sans Bold"/>
                <a:sym typeface="Canva Sans Bold"/>
              </a:rPr>
              <a:t>14</a:t>
            </a:r>
          </a:p>
        </p:txBody>
      </p:sp>
      <p:sp>
        <p:nvSpPr>
          <p:cNvPr name="Freeform 3" id="3"/>
          <p:cNvSpPr/>
          <p:nvPr/>
        </p:nvSpPr>
        <p:spPr>
          <a:xfrm flipH="false" flipV="false" rot="0">
            <a:off x="4553885" y="3288178"/>
            <a:ext cx="8603385" cy="8603385"/>
          </a:xfrm>
          <a:custGeom>
            <a:avLst/>
            <a:gdLst/>
            <a:ahLst/>
            <a:cxnLst/>
            <a:rect r="r" b="b" t="t" l="l"/>
            <a:pathLst>
              <a:path h="8603385" w="8603385">
                <a:moveTo>
                  <a:pt x="0" y="0"/>
                </a:moveTo>
                <a:lnTo>
                  <a:pt x="8603385" y="0"/>
                </a:lnTo>
                <a:lnTo>
                  <a:pt x="8603385" y="8603385"/>
                </a:lnTo>
                <a:lnTo>
                  <a:pt x="0" y="8603385"/>
                </a:lnTo>
                <a:lnTo>
                  <a:pt x="0" y="0"/>
                </a:lnTo>
                <a:close/>
              </a:path>
            </a:pathLst>
          </a:custGeom>
          <a:blipFill>
            <a:blip r:embed="rId2">
              <a:alphaModFix amt="17000"/>
            </a:blip>
            <a:stretch>
              <a:fillRect l="0" t="0" r="0" b="0"/>
            </a:stretch>
          </a:blipFill>
        </p:spPr>
      </p:sp>
      <p:sp>
        <p:nvSpPr>
          <p:cNvPr name="TextBox 4" id="4"/>
          <p:cNvSpPr txBox="true"/>
          <p:nvPr/>
        </p:nvSpPr>
        <p:spPr>
          <a:xfrm rot="0">
            <a:off x="5572681" y="3184598"/>
            <a:ext cx="7142638" cy="3578322"/>
          </a:xfrm>
          <a:prstGeom prst="rect">
            <a:avLst/>
          </a:prstGeom>
        </p:spPr>
        <p:txBody>
          <a:bodyPr anchor="t" rtlCol="false" tIns="0" lIns="0" bIns="0" rIns="0">
            <a:spAutoFit/>
          </a:bodyPr>
          <a:lstStyle/>
          <a:p>
            <a:pPr algn="ctr">
              <a:lnSpc>
                <a:spcPts val="14344"/>
              </a:lnSpc>
            </a:pPr>
            <a:r>
              <a:rPr lang="en-US" sz="10246">
                <a:solidFill>
                  <a:srgbClr val="000000"/>
                </a:solidFill>
                <a:latin typeface="Neue Machina Ultra-Bold"/>
                <a:ea typeface="Neue Machina Ultra-Bold"/>
                <a:cs typeface="Neue Machina Ultra-Bold"/>
                <a:sym typeface="Neue Machina Ultra-Bold"/>
              </a:rPr>
              <a:t>USE CASE</a:t>
            </a:r>
          </a:p>
          <a:p>
            <a:pPr algn="ctr">
              <a:lnSpc>
                <a:spcPts val="14344"/>
              </a:lnSpc>
              <a:spcBef>
                <a:spcPct val="0"/>
              </a:spcBef>
            </a:pPr>
            <a:r>
              <a:rPr lang="en-US" sz="10246">
                <a:solidFill>
                  <a:srgbClr val="000000"/>
                </a:solidFill>
                <a:latin typeface="Neue Machina Ultra-Bold"/>
                <a:ea typeface="Neue Machina Ultra-Bold"/>
                <a:cs typeface="Neue Machina Ultra-Bold"/>
                <a:sym typeface="Neue Machina Ultra-Bold"/>
              </a:rPr>
              <a:t>DIAGRAM</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DE59">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251379" y="331153"/>
            <a:ext cx="12629442" cy="12217613"/>
          </a:xfrm>
          <a:custGeom>
            <a:avLst/>
            <a:gdLst/>
            <a:ahLst/>
            <a:cxnLst/>
            <a:rect r="r" b="b" t="t" l="l"/>
            <a:pathLst>
              <a:path h="12217613" w="12629442">
                <a:moveTo>
                  <a:pt x="0" y="0"/>
                </a:moveTo>
                <a:lnTo>
                  <a:pt x="12629443" y="0"/>
                </a:lnTo>
                <a:lnTo>
                  <a:pt x="12629443" y="12217613"/>
                </a:lnTo>
                <a:lnTo>
                  <a:pt x="0" y="12217613"/>
                </a:lnTo>
                <a:lnTo>
                  <a:pt x="0" y="0"/>
                </a:lnTo>
                <a:close/>
              </a:path>
            </a:pathLst>
          </a:custGeom>
          <a:blipFill>
            <a:blip r:embed="rId2"/>
            <a:stretch>
              <a:fillRect l="0" t="0" r="0" b="0"/>
            </a:stretch>
          </a:blipFill>
        </p:spPr>
      </p:sp>
      <p:sp>
        <p:nvSpPr>
          <p:cNvPr name="TextBox 3" id="3"/>
          <p:cNvSpPr txBox="true"/>
          <p:nvPr/>
        </p:nvSpPr>
        <p:spPr>
          <a:xfrm rot="0">
            <a:off x="17532156" y="9182100"/>
            <a:ext cx="573246"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ea typeface="Canva Sans Bold"/>
                <a:cs typeface="Canva Sans Bold"/>
                <a:sym typeface="Canva Sans Bold"/>
              </a:rPr>
              <a:t>15</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DE59">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7520250" y="9182100"/>
            <a:ext cx="597059"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ea typeface="Canva Sans Bold"/>
                <a:cs typeface="Canva Sans Bold"/>
                <a:sym typeface="Canva Sans Bold"/>
              </a:rPr>
              <a:t>16</a:t>
            </a:r>
          </a:p>
        </p:txBody>
      </p:sp>
      <p:sp>
        <p:nvSpPr>
          <p:cNvPr name="Freeform 3" id="3"/>
          <p:cNvSpPr/>
          <p:nvPr/>
        </p:nvSpPr>
        <p:spPr>
          <a:xfrm flipH="false" flipV="false" rot="0">
            <a:off x="4553885" y="3288178"/>
            <a:ext cx="8603385" cy="8603385"/>
          </a:xfrm>
          <a:custGeom>
            <a:avLst/>
            <a:gdLst/>
            <a:ahLst/>
            <a:cxnLst/>
            <a:rect r="r" b="b" t="t" l="l"/>
            <a:pathLst>
              <a:path h="8603385" w="8603385">
                <a:moveTo>
                  <a:pt x="0" y="0"/>
                </a:moveTo>
                <a:lnTo>
                  <a:pt x="8603385" y="0"/>
                </a:lnTo>
                <a:lnTo>
                  <a:pt x="8603385" y="8603385"/>
                </a:lnTo>
                <a:lnTo>
                  <a:pt x="0" y="8603385"/>
                </a:lnTo>
                <a:lnTo>
                  <a:pt x="0" y="0"/>
                </a:lnTo>
                <a:close/>
              </a:path>
            </a:pathLst>
          </a:custGeom>
          <a:blipFill>
            <a:blip r:embed="rId2">
              <a:alphaModFix amt="17000"/>
            </a:blip>
            <a:stretch>
              <a:fillRect l="0" t="0" r="0" b="0"/>
            </a:stretch>
          </a:blipFill>
        </p:spPr>
      </p:sp>
      <p:sp>
        <p:nvSpPr>
          <p:cNvPr name="TextBox 4" id="4"/>
          <p:cNvSpPr txBox="true"/>
          <p:nvPr/>
        </p:nvSpPr>
        <p:spPr>
          <a:xfrm rot="0">
            <a:off x="5572681" y="3184598"/>
            <a:ext cx="7142638" cy="3578322"/>
          </a:xfrm>
          <a:prstGeom prst="rect">
            <a:avLst/>
          </a:prstGeom>
        </p:spPr>
        <p:txBody>
          <a:bodyPr anchor="t" rtlCol="false" tIns="0" lIns="0" bIns="0" rIns="0">
            <a:spAutoFit/>
          </a:bodyPr>
          <a:lstStyle/>
          <a:p>
            <a:pPr algn="ctr">
              <a:lnSpc>
                <a:spcPts val="14344"/>
              </a:lnSpc>
            </a:pPr>
            <a:r>
              <a:rPr lang="en-US" sz="10246">
                <a:solidFill>
                  <a:srgbClr val="000000"/>
                </a:solidFill>
                <a:latin typeface="Neue Machina Ultra-Bold"/>
                <a:ea typeface="Neue Machina Ultra-Bold"/>
                <a:cs typeface="Neue Machina Ultra-Bold"/>
                <a:sym typeface="Neue Machina Ultra-Bold"/>
              </a:rPr>
              <a:t>CLASS</a:t>
            </a:r>
          </a:p>
          <a:p>
            <a:pPr algn="ctr">
              <a:lnSpc>
                <a:spcPts val="14344"/>
              </a:lnSpc>
              <a:spcBef>
                <a:spcPct val="0"/>
              </a:spcBef>
            </a:pPr>
            <a:r>
              <a:rPr lang="en-US" sz="10246">
                <a:solidFill>
                  <a:srgbClr val="000000"/>
                </a:solidFill>
                <a:latin typeface="Neue Machina Ultra-Bold"/>
                <a:ea typeface="Neue Machina Ultra-Bold"/>
                <a:cs typeface="Neue Machina Ultra-Bold"/>
                <a:sym typeface="Neue Machina Ultra-Bold"/>
              </a:rPr>
              <a:t>DIAGRAM</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DE59">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3855295" y="-1722370"/>
            <a:ext cx="22887871" cy="14841679"/>
          </a:xfrm>
          <a:custGeom>
            <a:avLst/>
            <a:gdLst/>
            <a:ahLst/>
            <a:cxnLst/>
            <a:rect r="r" b="b" t="t" l="l"/>
            <a:pathLst>
              <a:path h="14841679" w="22887871">
                <a:moveTo>
                  <a:pt x="0" y="0"/>
                </a:moveTo>
                <a:lnTo>
                  <a:pt x="22887871" y="0"/>
                </a:lnTo>
                <a:lnTo>
                  <a:pt x="22887871" y="14841680"/>
                </a:lnTo>
                <a:lnTo>
                  <a:pt x="0" y="14841680"/>
                </a:lnTo>
                <a:lnTo>
                  <a:pt x="0" y="0"/>
                </a:lnTo>
                <a:close/>
              </a:path>
            </a:pathLst>
          </a:custGeom>
          <a:blipFill>
            <a:blip r:embed="rId2"/>
            <a:stretch>
              <a:fillRect l="0" t="0" r="0" b="0"/>
            </a:stretch>
          </a:blipFill>
        </p:spPr>
      </p:sp>
      <p:sp>
        <p:nvSpPr>
          <p:cNvPr name="TextBox 3" id="3"/>
          <p:cNvSpPr txBox="true"/>
          <p:nvPr/>
        </p:nvSpPr>
        <p:spPr>
          <a:xfrm rot="0">
            <a:off x="17556365" y="9182100"/>
            <a:ext cx="524828"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ea typeface="Canva Sans Bold"/>
                <a:cs typeface="Canva Sans Bold"/>
                <a:sym typeface="Canva Sans Bold"/>
              </a:rPr>
              <a:t>17</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DE59">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7529457" y="9182100"/>
            <a:ext cx="578644"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ea typeface="Canva Sans Bold"/>
                <a:cs typeface="Canva Sans Bold"/>
                <a:sym typeface="Canva Sans Bold"/>
              </a:rPr>
              <a:t>18</a:t>
            </a:r>
          </a:p>
        </p:txBody>
      </p:sp>
      <p:sp>
        <p:nvSpPr>
          <p:cNvPr name="Freeform 3" id="3"/>
          <p:cNvSpPr/>
          <p:nvPr/>
        </p:nvSpPr>
        <p:spPr>
          <a:xfrm flipH="false" flipV="false" rot="0">
            <a:off x="4553885" y="3288178"/>
            <a:ext cx="8603385" cy="8603385"/>
          </a:xfrm>
          <a:custGeom>
            <a:avLst/>
            <a:gdLst/>
            <a:ahLst/>
            <a:cxnLst/>
            <a:rect r="r" b="b" t="t" l="l"/>
            <a:pathLst>
              <a:path h="8603385" w="8603385">
                <a:moveTo>
                  <a:pt x="0" y="0"/>
                </a:moveTo>
                <a:lnTo>
                  <a:pt x="8603385" y="0"/>
                </a:lnTo>
                <a:lnTo>
                  <a:pt x="8603385" y="8603385"/>
                </a:lnTo>
                <a:lnTo>
                  <a:pt x="0" y="8603385"/>
                </a:lnTo>
                <a:lnTo>
                  <a:pt x="0" y="0"/>
                </a:lnTo>
                <a:close/>
              </a:path>
            </a:pathLst>
          </a:custGeom>
          <a:blipFill>
            <a:blip r:embed="rId2">
              <a:alphaModFix amt="17000"/>
            </a:blip>
            <a:stretch>
              <a:fillRect l="0" t="0" r="0" b="0"/>
            </a:stretch>
          </a:blipFill>
        </p:spPr>
      </p:sp>
      <p:sp>
        <p:nvSpPr>
          <p:cNvPr name="TextBox 4" id="4"/>
          <p:cNvSpPr txBox="true"/>
          <p:nvPr/>
        </p:nvSpPr>
        <p:spPr>
          <a:xfrm rot="0">
            <a:off x="5494655" y="3184598"/>
            <a:ext cx="7298690" cy="3578322"/>
          </a:xfrm>
          <a:prstGeom prst="rect">
            <a:avLst/>
          </a:prstGeom>
        </p:spPr>
        <p:txBody>
          <a:bodyPr anchor="t" rtlCol="false" tIns="0" lIns="0" bIns="0" rIns="0">
            <a:spAutoFit/>
          </a:bodyPr>
          <a:lstStyle/>
          <a:p>
            <a:pPr algn="ctr">
              <a:lnSpc>
                <a:spcPts val="14344"/>
              </a:lnSpc>
            </a:pPr>
            <a:r>
              <a:rPr lang="en-US" sz="10246">
                <a:solidFill>
                  <a:srgbClr val="000000"/>
                </a:solidFill>
                <a:latin typeface="Neue Machina Ultra-Bold"/>
                <a:ea typeface="Neue Machina Ultra-Bold"/>
                <a:cs typeface="Neue Machina Ultra-Bold"/>
                <a:sym typeface="Neue Machina Ultra-Bold"/>
              </a:rPr>
              <a:t>ACTIVITY</a:t>
            </a:r>
          </a:p>
          <a:p>
            <a:pPr algn="ctr">
              <a:lnSpc>
                <a:spcPts val="14344"/>
              </a:lnSpc>
              <a:spcBef>
                <a:spcPct val="0"/>
              </a:spcBef>
            </a:pPr>
            <a:r>
              <a:rPr lang="en-US" sz="10246">
                <a:solidFill>
                  <a:srgbClr val="000000"/>
                </a:solidFill>
                <a:latin typeface="Neue Machina Ultra-Bold"/>
                <a:ea typeface="Neue Machina Ultra-Bold"/>
                <a:cs typeface="Neue Machina Ultra-Bold"/>
                <a:sym typeface="Neue Machina Ultra-Bold"/>
              </a:rPr>
              <a:t>DIAGRAM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DE59">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679478"/>
            <a:ext cx="10273665" cy="1576069"/>
          </a:xfrm>
          <a:prstGeom prst="rect">
            <a:avLst/>
          </a:prstGeom>
        </p:spPr>
        <p:txBody>
          <a:bodyPr anchor="t" rtlCol="false" tIns="0" lIns="0" bIns="0" rIns="0">
            <a:spAutoFit/>
          </a:bodyPr>
          <a:lstStyle/>
          <a:p>
            <a:pPr algn="ctr">
              <a:lnSpc>
                <a:spcPts val="12880"/>
              </a:lnSpc>
            </a:pPr>
            <a:r>
              <a:rPr lang="en-US" sz="9200">
                <a:solidFill>
                  <a:srgbClr val="000000"/>
                </a:solidFill>
                <a:latin typeface="Neue Machina Ultra-Bold"/>
                <a:ea typeface="Neue Machina Ultra-Bold"/>
                <a:cs typeface="Neue Machina Ultra-Bold"/>
                <a:sym typeface="Neue Machina Ultra-Bold"/>
              </a:rPr>
              <a:t>INTRODUCTION</a:t>
            </a:r>
          </a:p>
        </p:txBody>
      </p:sp>
      <p:sp>
        <p:nvSpPr>
          <p:cNvPr name="TextBox 3" id="3"/>
          <p:cNvSpPr txBox="true"/>
          <p:nvPr/>
        </p:nvSpPr>
        <p:spPr>
          <a:xfrm rot="0">
            <a:off x="628097" y="2347594"/>
            <a:ext cx="17013328" cy="6895116"/>
          </a:xfrm>
          <a:prstGeom prst="rect">
            <a:avLst/>
          </a:prstGeom>
        </p:spPr>
        <p:txBody>
          <a:bodyPr anchor="t" rtlCol="false" tIns="0" lIns="0" bIns="0" rIns="0">
            <a:spAutoFit/>
          </a:bodyPr>
          <a:lstStyle/>
          <a:p>
            <a:pPr algn="l" marL="843354" indent="-421677" lvl="1">
              <a:lnSpc>
                <a:spcPts val="5468"/>
              </a:lnSpc>
              <a:buFont typeface="Arial"/>
              <a:buChar char="•"/>
            </a:pPr>
            <a:r>
              <a:rPr lang="en-US" sz="3906">
                <a:solidFill>
                  <a:srgbClr val="000000"/>
                </a:solidFill>
                <a:latin typeface="Canva Sans Bold"/>
                <a:ea typeface="Canva Sans Bold"/>
                <a:cs typeface="Canva Sans Bold"/>
                <a:sym typeface="Canva Sans Bold"/>
              </a:rPr>
              <a:t>PowerPoint is like the universal language of presentations, </a:t>
            </a:r>
          </a:p>
          <a:p>
            <a:pPr algn="l">
              <a:lnSpc>
                <a:spcPts val="5468"/>
              </a:lnSpc>
            </a:pPr>
            <a:r>
              <a:rPr lang="en-US" sz="3906">
                <a:solidFill>
                  <a:srgbClr val="000000"/>
                </a:solidFill>
                <a:latin typeface="Canva Sans Bold"/>
                <a:ea typeface="Canva Sans Bold"/>
                <a:cs typeface="Canva Sans Bold"/>
                <a:sym typeface="Canva Sans Bold"/>
              </a:rPr>
              <a:t>       </a:t>
            </a:r>
            <a:r>
              <a:rPr lang="en-US" sz="3906">
                <a:solidFill>
                  <a:srgbClr val="000000"/>
                </a:solidFill>
                <a:latin typeface="Canva Sans Bold"/>
                <a:ea typeface="Canva Sans Bold"/>
                <a:cs typeface="Canva Sans Bold"/>
                <a:sym typeface="Canva Sans Bold"/>
              </a:rPr>
              <a:t>making it easy for you and your audience to follow along.</a:t>
            </a:r>
          </a:p>
          <a:p>
            <a:pPr algn="l" marL="843354" indent="-421677" lvl="1">
              <a:lnSpc>
                <a:spcPts val="5468"/>
              </a:lnSpc>
              <a:buFont typeface="Arial"/>
              <a:buChar char="•"/>
            </a:pPr>
            <a:r>
              <a:rPr lang="en-US" sz="3906">
                <a:solidFill>
                  <a:srgbClr val="000000"/>
                </a:solidFill>
                <a:latin typeface="Canva Sans Bold"/>
                <a:ea typeface="Canva Sans Bold"/>
                <a:cs typeface="Canva Sans Bold"/>
                <a:sym typeface="Canva Sans Bold"/>
              </a:rPr>
              <a:t>It allows integration of text, images, illustrations, audio, video, and </a:t>
            </a:r>
          </a:p>
          <a:p>
            <a:pPr algn="l">
              <a:lnSpc>
                <a:spcPts val="5468"/>
              </a:lnSpc>
            </a:pPr>
            <a:r>
              <a:rPr lang="en-US" sz="3906">
                <a:solidFill>
                  <a:srgbClr val="000000"/>
                </a:solidFill>
                <a:latin typeface="Canva Sans Bold"/>
                <a:ea typeface="Canva Sans Bold"/>
                <a:cs typeface="Canva Sans Bold"/>
                <a:sym typeface="Canva Sans Bold"/>
              </a:rPr>
              <a:t>       </a:t>
            </a:r>
            <a:r>
              <a:rPr lang="en-US" sz="3906">
                <a:solidFill>
                  <a:srgbClr val="000000"/>
                </a:solidFill>
                <a:latin typeface="Canva Sans Bold"/>
                <a:ea typeface="Canva Sans Bold"/>
                <a:cs typeface="Canva Sans Bold"/>
                <a:sym typeface="Canva Sans Bold"/>
              </a:rPr>
              <a:t>charts, fostering dynamic presentations.</a:t>
            </a:r>
          </a:p>
          <a:p>
            <a:pPr algn="l" marL="843354" indent="-421677" lvl="1">
              <a:lnSpc>
                <a:spcPts val="5468"/>
              </a:lnSpc>
              <a:buFont typeface="Arial"/>
              <a:buChar char="•"/>
            </a:pPr>
            <a:r>
              <a:rPr lang="en-US" sz="3906">
                <a:solidFill>
                  <a:srgbClr val="000000"/>
                </a:solidFill>
                <a:latin typeface="Canva Sans Bold"/>
                <a:ea typeface="Canva Sans Bold"/>
                <a:cs typeface="Canva Sans Bold"/>
                <a:sym typeface="Canva Sans Bold"/>
              </a:rPr>
              <a:t>The visual structure facilitates comprehension and audience interest.</a:t>
            </a:r>
          </a:p>
          <a:p>
            <a:pPr algn="l" marL="843354" indent="-421677" lvl="1">
              <a:lnSpc>
                <a:spcPts val="5468"/>
              </a:lnSpc>
              <a:buFont typeface="Arial"/>
              <a:buChar char="•"/>
            </a:pPr>
            <a:r>
              <a:rPr lang="en-US" sz="3906">
                <a:solidFill>
                  <a:srgbClr val="000000"/>
                </a:solidFill>
                <a:latin typeface="Canva Sans Bold"/>
                <a:ea typeface="Canva Sans Bold"/>
                <a:cs typeface="Canva Sans Bold"/>
                <a:sym typeface="Canva Sans Bold"/>
              </a:rPr>
              <a:t>Reliance on mouse, keyboard, or remote restricts movement and </a:t>
            </a:r>
          </a:p>
          <a:p>
            <a:pPr algn="l">
              <a:lnSpc>
                <a:spcPts val="5468"/>
              </a:lnSpc>
            </a:pPr>
            <a:r>
              <a:rPr lang="en-US" sz="3906">
                <a:solidFill>
                  <a:srgbClr val="000000"/>
                </a:solidFill>
                <a:latin typeface="Canva Sans Bold"/>
                <a:ea typeface="Canva Sans Bold"/>
                <a:cs typeface="Canva Sans Bold"/>
                <a:sym typeface="Canva Sans Bold"/>
              </a:rPr>
              <a:t>       c</a:t>
            </a:r>
            <a:r>
              <a:rPr lang="en-US" sz="3906">
                <a:solidFill>
                  <a:srgbClr val="000000"/>
                </a:solidFill>
                <a:latin typeface="Canva Sans Bold"/>
                <a:ea typeface="Canva Sans Bold"/>
                <a:cs typeface="Canva Sans Bold"/>
                <a:sym typeface="Canva Sans Bold"/>
              </a:rPr>
              <a:t>onfines the presenter to a specific location.</a:t>
            </a:r>
          </a:p>
          <a:p>
            <a:pPr algn="l">
              <a:lnSpc>
                <a:spcPts val="5468"/>
              </a:lnSpc>
            </a:pPr>
          </a:p>
          <a:p>
            <a:pPr algn="l">
              <a:lnSpc>
                <a:spcPts val="5468"/>
              </a:lnSpc>
            </a:pPr>
          </a:p>
        </p:txBody>
      </p:sp>
      <p:sp>
        <p:nvSpPr>
          <p:cNvPr name="TextBox 4" id="4"/>
          <p:cNvSpPr txBox="true"/>
          <p:nvPr/>
        </p:nvSpPr>
        <p:spPr>
          <a:xfrm rot="0">
            <a:off x="17684953" y="9182100"/>
            <a:ext cx="267653"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ea typeface="Canva Sans Bold"/>
                <a:cs typeface="Canva Sans Bold"/>
                <a:sym typeface="Canva Sans Bold"/>
              </a:rPr>
              <a:t>1</a:t>
            </a:r>
          </a:p>
        </p:txBody>
      </p:sp>
      <p:sp>
        <p:nvSpPr>
          <p:cNvPr name="Freeform 5" id="5"/>
          <p:cNvSpPr/>
          <p:nvPr/>
        </p:nvSpPr>
        <p:spPr>
          <a:xfrm flipH="false" flipV="false" rot="0">
            <a:off x="4553885" y="3288178"/>
            <a:ext cx="8603385" cy="8603385"/>
          </a:xfrm>
          <a:custGeom>
            <a:avLst/>
            <a:gdLst/>
            <a:ahLst/>
            <a:cxnLst/>
            <a:rect r="r" b="b" t="t" l="l"/>
            <a:pathLst>
              <a:path h="8603385" w="8603385">
                <a:moveTo>
                  <a:pt x="0" y="0"/>
                </a:moveTo>
                <a:lnTo>
                  <a:pt x="8603385" y="0"/>
                </a:lnTo>
                <a:lnTo>
                  <a:pt x="8603385" y="8603385"/>
                </a:lnTo>
                <a:lnTo>
                  <a:pt x="0" y="8603385"/>
                </a:lnTo>
                <a:lnTo>
                  <a:pt x="0" y="0"/>
                </a:lnTo>
                <a:close/>
              </a:path>
            </a:pathLst>
          </a:custGeom>
          <a:blipFill>
            <a:blip r:embed="rId2">
              <a:alphaModFix amt="17000"/>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DE59">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340742" y="-181716"/>
            <a:ext cx="9879463" cy="10604561"/>
          </a:xfrm>
          <a:custGeom>
            <a:avLst/>
            <a:gdLst/>
            <a:ahLst/>
            <a:cxnLst/>
            <a:rect r="r" b="b" t="t" l="l"/>
            <a:pathLst>
              <a:path h="10604561" w="9879463">
                <a:moveTo>
                  <a:pt x="0" y="0"/>
                </a:moveTo>
                <a:lnTo>
                  <a:pt x="9879463" y="0"/>
                </a:lnTo>
                <a:lnTo>
                  <a:pt x="9879463" y="10604561"/>
                </a:lnTo>
                <a:lnTo>
                  <a:pt x="0" y="10604561"/>
                </a:lnTo>
                <a:lnTo>
                  <a:pt x="0" y="0"/>
                </a:lnTo>
                <a:close/>
              </a:path>
            </a:pathLst>
          </a:custGeom>
          <a:blipFill>
            <a:blip r:embed="rId2"/>
            <a:stretch>
              <a:fillRect l="0" t="0" r="0" b="0"/>
            </a:stretch>
          </a:blipFill>
        </p:spPr>
      </p:sp>
      <p:sp>
        <p:nvSpPr>
          <p:cNvPr name="TextBox 3" id="3"/>
          <p:cNvSpPr txBox="true"/>
          <p:nvPr/>
        </p:nvSpPr>
        <p:spPr>
          <a:xfrm rot="0">
            <a:off x="17520964" y="9182100"/>
            <a:ext cx="595630"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ea typeface="Canva Sans Bold"/>
                <a:cs typeface="Canva Sans Bold"/>
                <a:sym typeface="Canva Sans Bold"/>
              </a:rPr>
              <a:t>19</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DE59">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7500009" y="9182100"/>
            <a:ext cx="637540"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ea typeface="Canva Sans Bold"/>
                <a:cs typeface="Canva Sans Bold"/>
                <a:sym typeface="Canva Sans Bold"/>
              </a:rPr>
              <a:t>20</a:t>
            </a:r>
          </a:p>
        </p:txBody>
      </p:sp>
      <p:sp>
        <p:nvSpPr>
          <p:cNvPr name="Freeform 3" id="3"/>
          <p:cNvSpPr/>
          <p:nvPr/>
        </p:nvSpPr>
        <p:spPr>
          <a:xfrm flipH="false" flipV="false" rot="0">
            <a:off x="4553885" y="3288178"/>
            <a:ext cx="8603385" cy="8603385"/>
          </a:xfrm>
          <a:custGeom>
            <a:avLst/>
            <a:gdLst/>
            <a:ahLst/>
            <a:cxnLst/>
            <a:rect r="r" b="b" t="t" l="l"/>
            <a:pathLst>
              <a:path h="8603385" w="8603385">
                <a:moveTo>
                  <a:pt x="0" y="0"/>
                </a:moveTo>
                <a:lnTo>
                  <a:pt x="8603385" y="0"/>
                </a:lnTo>
                <a:lnTo>
                  <a:pt x="8603385" y="8603385"/>
                </a:lnTo>
                <a:lnTo>
                  <a:pt x="0" y="8603385"/>
                </a:lnTo>
                <a:lnTo>
                  <a:pt x="0" y="0"/>
                </a:lnTo>
                <a:close/>
              </a:path>
            </a:pathLst>
          </a:custGeom>
          <a:blipFill>
            <a:blip r:embed="rId2">
              <a:alphaModFix amt="17000"/>
            </a:blip>
            <a:stretch>
              <a:fillRect l="0" t="0" r="0" b="0"/>
            </a:stretch>
          </a:blipFill>
        </p:spPr>
      </p:sp>
      <p:sp>
        <p:nvSpPr>
          <p:cNvPr name="TextBox 4" id="4"/>
          <p:cNvSpPr txBox="true"/>
          <p:nvPr/>
        </p:nvSpPr>
        <p:spPr>
          <a:xfrm rot="0">
            <a:off x="5435362" y="3184598"/>
            <a:ext cx="7417276" cy="3578322"/>
          </a:xfrm>
          <a:prstGeom prst="rect">
            <a:avLst/>
          </a:prstGeom>
        </p:spPr>
        <p:txBody>
          <a:bodyPr anchor="t" rtlCol="false" tIns="0" lIns="0" bIns="0" rIns="0">
            <a:spAutoFit/>
          </a:bodyPr>
          <a:lstStyle/>
          <a:p>
            <a:pPr algn="ctr">
              <a:lnSpc>
                <a:spcPts val="14344"/>
              </a:lnSpc>
            </a:pPr>
            <a:r>
              <a:rPr lang="en-US" sz="10246">
                <a:solidFill>
                  <a:srgbClr val="000000"/>
                </a:solidFill>
                <a:latin typeface="Neue Machina Ultra-Bold"/>
                <a:ea typeface="Neue Machina Ultra-Bold"/>
                <a:cs typeface="Neue Machina Ultra-Bold"/>
                <a:sym typeface="Neue Machina Ultra-Bold"/>
              </a:rPr>
              <a:t>SEQUENCE</a:t>
            </a:r>
          </a:p>
          <a:p>
            <a:pPr algn="ctr">
              <a:lnSpc>
                <a:spcPts val="14344"/>
              </a:lnSpc>
              <a:spcBef>
                <a:spcPct val="0"/>
              </a:spcBef>
            </a:pPr>
            <a:r>
              <a:rPr lang="en-US" sz="10246">
                <a:solidFill>
                  <a:srgbClr val="000000"/>
                </a:solidFill>
                <a:latin typeface="Neue Machina Ultra-Bold"/>
                <a:ea typeface="Neue Machina Ultra-Bold"/>
                <a:cs typeface="Neue Machina Ultra-Bold"/>
                <a:sym typeface="Neue Machina Ultra-Bold"/>
              </a:rPr>
              <a:t>DIAGRAM</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DE59">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553995" y="1400603"/>
            <a:ext cx="20352723" cy="7857697"/>
          </a:xfrm>
          <a:custGeom>
            <a:avLst/>
            <a:gdLst/>
            <a:ahLst/>
            <a:cxnLst/>
            <a:rect r="r" b="b" t="t" l="l"/>
            <a:pathLst>
              <a:path h="7857697" w="20352723">
                <a:moveTo>
                  <a:pt x="0" y="0"/>
                </a:moveTo>
                <a:lnTo>
                  <a:pt x="20352723" y="0"/>
                </a:lnTo>
                <a:lnTo>
                  <a:pt x="20352723" y="7857697"/>
                </a:lnTo>
                <a:lnTo>
                  <a:pt x="0" y="7857697"/>
                </a:lnTo>
                <a:lnTo>
                  <a:pt x="0" y="0"/>
                </a:lnTo>
                <a:close/>
              </a:path>
            </a:pathLst>
          </a:custGeom>
          <a:blipFill>
            <a:blip r:embed="rId2"/>
            <a:stretch>
              <a:fillRect l="0" t="0" r="0" b="0"/>
            </a:stretch>
          </a:blipFill>
        </p:spPr>
      </p:sp>
      <p:sp>
        <p:nvSpPr>
          <p:cNvPr name="TextBox 3" id="3"/>
          <p:cNvSpPr txBox="true"/>
          <p:nvPr/>
        </p:nvSpPr>
        <p:spPr>
          <a:xfrm rot="0">
            <a:off x="17543427" y="9182100"/>
            <a:ext cx="550704"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ea typeface="Canva Sans Bold"/>
                <a:cs typeface="Canva Sans Bold"/>
                <a:sym typeface="Canva Sans Bold"/>
              </a:rPr>
              <a:t>21</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DE59">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14769" y="150178"/>
            <a:ext cx="12942501" cy="1576069"/>
          </a:xfrm>
          <a:prstGeom prst="rect">
            <a:avLst/>
          </a:prstGeom>
        </p:spPr>
        <p:txBody>
          <a:bodyPr anchor="t" rtlCol="false" tIns="0" lIns="0" bIns="0" rIns="0">
            <a:spAutoFit/>
          </a:bodyPr>
          <a:lstStyle/>
          <a:p>
            <a:pPr algn="ctr">
              <a:lnSpc>
                <a:spcPts val="12880"/>
              </a:lnSpc>
            </a:pPr>
            <a:r>
              <a:rPr lang="en-US" sz="9200">
                <a:solidFill>
                  <a:srgbClr val="000000"/>
                </a:solidFill>
                <a:latin typeface="Neue Machina Ultra-Bold"/>
                <a:ea typeface="Neue Machina Ultra-Bold"/>
                <a:cs typeface="Neue Machina Ultra-Bold"/>
                <a:sym typeface="Neue Machina Ultra-Bold"/>
              </a:rPr>
              <a:t>METHODOLOGIES</a:t>
            </a:r>
          </a:p>
        </p:txBody>
      </p:sp>
      <p:sp>
        <p:nvSpPr>
          <p:cNvPr name="TextBox 3" id="3"/>
          <p:cNvSpPr txBox="true"/>
          <p:nvPr/>
        </p:nvSpPr>
        <p:spPr>
          <a:xfrm rot="0">
            <a:off x="669644" y="1650047"/>
            <a:ext cx="16589656" cy="8888366"/>
          </a:xfrm>
          <a:prstGeom prst="rect">
            <a:avLst/>
          </a:prstGeom>
        </p:spPr>
        <p:txBody>
          <a:bodyPr anchor="t" rtlCol="false" tIns="0" lIns="0" bIns="0" rIns="0">
            <a:spAutoFit/>
          </a:bodyPr>
          <a:lstStyle/>
          <a:p>
            <a:pPr algn="l" marL="836928" indent="-418464" lvl="1">
              <a:lnSpc>
                <a:spcPts val="5427"/>
              </a:lnSpc>
              <a:buFont typeface="Arial"/>
              <a:buChar char="•"/>
            </a:pPr>
            <a:r>
              <a:rPr lang="en-US" sz="3876">
                <a:solidFill>
                  <a:srgbClr val="000000"/>
                </a:solidFill>
                <a:latin typeface="Canva Sans Bold"/>
                <a:ea typeface="Canva Sans Bold"/>
                <a:cs typeface="Canva Sans Bold"/>
                <a:sym typeface="Canva Sans Bold"/>
              </a:rPr>
              <a:t>OpenCV (Open Source Computer Vision Library):                     </a:t>
            </a:r>
            <a:r>
              <a:rPr lang="en-US" sz="3876">
                <a:solidFill>
                  <a:srgbClr val="000000"/>
                </a:solidFill>
                <a:latin typeface="Canva Sans"/>
                <a:ea typeface="Canva Sans"/>
                <a:cs typeface="Canva Sans"/>
                <a:sym typeface="Canva Sans"/>
              </a:rPr>
              <a:t>OpenCV is a widely used library for real-time computer vision tasks. This project leverages OpenCV for capturing video frames from the webcam (cv2.VideoCapture), displaying images (cv2.imshow), and performing basic image processing operations like flipping (cv2.flip).</a:t>
            </a:r>
          </a:p>
          <a:p>
            <a:pPr algn="l" marL="836928" indent="-418464" lvl="1">
              <a:lnSpc>
                <a:spcPts val="5427"/>
              </a:lnSpc>
              <a:buFont typeface="Arial"/>
              <a:buChar char="•"/>
            </a:pPr>
            <a:r>
              <a:rPr lang="en-US" sz="3876">
                <a:solidFill>
                  <a:srgbClr val="000000"/>
                </a:solidFill>
                <a:latin typeface="Canva Sans Bold"/>
                <a:ea typeface="Canva Sans Bold"/>
                <a:cs typeface="Canva Sans Bold"/>
                <a:sym typeface="Canva Sans Bold"/>
              </a:rPr>
              <a:t> Hand Landmark Detection:</a:t>
            </a:r>
            <a:r>
              <a:rPr lang="en-US" sz="3876">
                <a:solidFill>
                  <a:srgbClr val="000000"/>
                </a:solidFill>
                <a:latin typeface="Canva Sans"/>
                <a:ea typeface="Canva Sans"/>
                <a:cs typeface="Canva Sans"/>
                <a:sym typeface="Canva Sans"/>
              </a:rPr>
              <a:t>                                                                      The code imports a module called HandTrackingModule (media pipe). This module is responsible for detecting the hand region in the video frame and identifying specific landmark points on the fingers and palm. These landmarks provide information about the hand posture and finger movements</a:t>
            </a:r>
          </a:p>
          <a:p>
            <a:pPr algn="l">
              <a:lnSpc>
                <a:spcPts val="5427"/>
              </a:lnSpc>
            </a:pPr>
          </a:p>
        </p:txBody>
      </p:sp>
      <p:sp>
        <p:nvSpPr>
          <p:cNvPr name="TextBox 4" id="4"/>
          <p:cNvSpPr txBox="true"/>
          <p:nvPr/>
        </p:nvSpPr>
        <p:spPr>
          <a:xfrm rot="0">
            <a:off x="17535728" y="9182100"/>
            <a:ext cx="566103"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ea typeface="Canva Sans Bold"/>
                <a:cs typeface="Canva Sans Bold"/>
                <a:sym typeface="Canva Sans Bold"/>
              </a:rPr>
              <a:t>22</a:t>
            </a:r>
          </a:p>
        </p:txBody>
      </p:sp>
      <p:sp>
        <p:nvSpPr>
          <p:cNvPr name="Freeform 5" id="5"/>
          <p:cNvSpPr/>
          <p:nvPr/>
        </p:nvSpPr>
        <p:spPr>
          <a:xfrm flipH="false" flipV="false" rot="0">
            <a:off x="4553885" y="3288178"/>
            <a:ext cx="8603385" cy="8603385"/>
          </a:xfrm>
          <a:custGeom>
            <a:avLst/>
            <a:gdLst/>
            <a:ahLst/>
            <a:cxnLst/>
            <a:rect r="r" b="b" t="t" l="l"/>
            <a:pathLst>
              <a:path h="8603385" w="8603385">
                <a:moveTo>
                  <a:pt x="0" y="0"/>
                </a:moveTo>
                <a:lnTo>
                  <a:pt x="8603385" y="0"/>
                </a:lnTo>
                <a:lnTo>
                  <a:pt x="8603385" y="8603385"/>
                </a:lnTo>
                <a:lnTo>
                  <a:pt x="0" y="8603385"/>
                </a:lnTo>
                <a:lnTo>
                  <a:pt x="0" y="0"/>
                </a:lnTo>
                <a:close/>
              </a:path>
            </a:pathLst>
          </a:custGeom>
          <a:blipFill>
            <a:blip r:embed="rId2">
              <a:alphaModFix amt="17000"/>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7527155" y="9182100"/>
            <a:ext cx="583248" cy="679450"/>
          </a:xfrm>
          <a:prstGeom prst="rect">
            <a:avLst/>
          </a:prstGeom>
        </p:spPr>
        <p:txBody>
          <a:bodyPr anchor="t" rtlCol="false" tIns="0" lIns="0" bIns="0" rIns="0">
            <a:spAutoFit/>
          </a:bodyPr>
          <a:lstStyle/>
          <a:p>
            <a:pPr algn="ctr">
              <a:lnSpc>
                <a:spcPts val="5599"/>
              </a:lnSpc>
            </a:pPr>
            <a:r>
              <a:rPr lang="en-US" sz="3999">
                <a:solidFill>
                  <a:srgbClr val="FFDE59"/>
                </a:solidFill>
                <a:latin typeface="Canva Sans Bold"/>
                <a:ea typeface="Canva Sans Bold"/>
                <a:cs typeface="Canva Sans Bold"/>
                <a:sym typeface="Canva Sans Bold"/>
              </a:rPr>
              <a:t>23</a:t>
            </a:r>
          </a:p>
        </p:txBody>
      </p:sp>
      <p:sp>
        <p:nvSpPr>
          <p:cNvPr name="Freeform 3" id="3"/>
          <p:cNvSpPr/>
          <p:nvPr/>
        </p:nvSpPr>
        <p:spPr>
          <a:xfrm flipH="false" flipV="false" rot="0">
            <a:off x="4553885" y="3288178"/>
            <a:ext cx="8603385" cy="8603385"/>
          </a:xfrm>
          <a:custGeom>
            <a:avLst/>
            <a:gdLst/>
            <a:ahLst/>
            <a:cxnLst/>
            <a:rect r="r" b="b" t="t" l="l"/>
            <a:pathLst>
              <a:path h="8603385" w="8603385">
                <a:moveTo>
                  <a:pt x="0" y="0"/>
                </a:moveTo>
                <a:lnTo>
                  <a:pt x="8603385" y="0"/>
                </a:lnTo>
                <a:lnTo>
                  <a:pt x="8603385" y="8603385"/>
                </a:lnTo>
                <a:lnTo>
                  <a:pt x="0" y="8603385"/>
                </a:lnTo>
                <a:lnTo>
                  <a:pt x="0" y="0"/>
                </a:lnTo>
                <a:close/>
              </a:path>
            </a:pathLst>
          </a:custGeom>
          <a:blipFill>
            <a:blip r:embed="rId2">
              <a:alphaModFix amt="17000"/>
            </a:blip>
            <a:stretch>
              <a:fillRect l="0" t="0" r="0" b="0"/>
            </a:stretch>
          </a:blipFill>
        </p:spPr>
      </p:sp>
      <p:sp>
        <p:nvSpPr>
          <p:cNvPr name="TextBox 4" id="4"/>
          <p:cNvSpPr txBox="true"/>
          <p:nvPr/>
        </p:nvSpPr>
        <p:spPr>
          <a:xfrm rot="0">
            <a:off x="0" y="150178"/>
            <a:ext cx="12942501" cy="1576069"/>
          </a:xfrm>
          <a:prstGeom prst="rect">
            <a:avLst/>
          </a:prstGeom>
        </p:spPr>
        <p:txBody>
          <a:bodyPr anchor="t" rtlCol="false" tIns="0" lIns="0" bIns="0" rIns="0">
            <a:spAutoFit/>
          </a:bodyPr>
          <a:lstStyle/>
          <a:p>
            <a:pPr algn="ctr">
              <a:lnSpc>
                <a:spcPts val="12880"/>
              </a:lnSpc>
            </a:pPr>
            <a:r>
              <a:rPr lang="en-US" sz="9200">
                <a:solidFill>
                  <a:srgbClr val="FFDE59"/>
                </a:solidFill>
                <a:latin typeface="Neue Machina Ultra-Bold"/>
                <a:ea typeface="Neue Machina Ultra-Bold"/>
                <a:cs typeface="Neue Machina Ultra-Bold"/>
                <a:sym typeface="Neue Machina Ultra-Bold"/>
              </a:rPr>
              <a:t>METHODOLOGIES</a:t>
            </a:r>
          </a:p>
        </p:txBody>
      </p:sp>
      <p:sp>
        <p:nvSpPr>
          <p:cNvPr name="TextBox 5" id="5"/>
          <p:cNvSpPr txBox="true"/>
          <p:nvPr/>
        </p:nvSpPr>
        <p:spPr>
          <a:xfrm rot="0">
            <a:off x="413897" y="1630145"/>
            <a:ext cx="17460205" cy="7929780"/>
          </a:xfrm>
          <a:prstGeom prst="rect">
            <a:avLst/>
          </a:prstGeom>
        </p:spPr>
        <p:txBody>
          <a:bodyPr anchor="t" rtlCol="false" tIns="0" lIns="0" bIns="0" rIns="0">
            <a:spAutoFit/>
          </a:bodyPr>
          <a:lstStyle/>
          <a:p>
            <a:pPr algn="l" marL="880847" indent="-440424" lvl="1">
              <a:lnSpc>
                <a:spcPts val="5711"/>
              </a:lnSpc>
              <a:buFont typeface="Arial"/>
              <a:buChar char="•"/>
            </a:pPr>
            <a:r>
              <a:rPr lang="en-US" sz="4079">
                <a:solidFill>
                  <a:srgbClr val="FFDE59"/>
                </a:solidFill>
                <a:latin typeface="Canva Sans Bold"/>
                <a:ea typeface="Canva Sans Bold"/>
                <a:cs typeface="Canva Sans Bold"/>
                <a:sym typeface="Canva Sans Bold"/>
              </a:rPr>
              <a:t> Gesture Recognition:                                                                               </a:t>
            </a:r>
            <a:r>
              <a:rPr lang="en-US" sz="4079">
                <a:solidFill>
                  <a:srgbClr val="FFDE59"/>
                </a:solidFill>
                <a:latin typeface="Canva Sans"/>
                <a:ea typeface="Canva Sans"/>
                <a:cs typeface="Canva Sans"/>
                <a:sym typeface="Canva Sans"/>
              </a:rPr>
              <a:t>Based on the detected hand landmarks and their relative positions, the code implements basic gesture recognition logic. It identifies gestures like raising the index finger (interpreted as "Left") or raising the pinky finger (interpreted as "Right") to control navigation between presentation slides.</a:t>
            </a:r>
          </a:p>
          <a:p>
            <a:pPr algn="l">
              <a:lnSpc>
                <a:spcPts val="5711"/>
              </a:lnSpc>
            </a:pPr>
          </a:p>
          <a:p>
            <a:pPr algn="l" marL="880847" indent="-440424" lvl="1">
              <a:lnSpc>
                <a:spcPts val="5711"/>
              </a:lnSpc>
              <a:buFont typeface="Arial"/>
              <a:buChar char="•"/>
            </a:pPr>
            <a:r>
              <a:rPr lang="en-US" sz="4079">
                <a:solidFill>
                  <a:srgbClr val="FFDE59"/>
                </a:solidFill>
                <a:latin typeface="Canva Sans Bold"/>
                <a:ea typeface="Canva Sans Bold"/>
                <a:cs typeface="Canva Sans Bold"/>
                <a:sym typeface="Canva Sans Bold"/>
              </a:rPr>
              <a:t> User Interface (UI):                                                                                        </a:t>
            </a:r>
            <a:r>
              <a:rPr lang="en-US" sz="4079">
                <a:solidFill>
                  <a:srgbClr val="FFDE59"/>
                </a:solidFill>
                <a:latin typeface="Canva Sans"/>
                <a:ea typeface="Canva Sans"/>
                <a:cs typeface="Canva Sans"/>
                <a:sym typeface="Canva Sans"/>
              </a:rPr>
              <a:t>The code utilizes OpenCV's windowing capabilities (cv2.imshow) to display two main windows</a:t>
            </a:r>
          </a:p>
          <a:p>
            <a:pPr algn="l">
              <a:lnSpc>
                <a:spcPts val="5711"/>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DE59">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469221" y="276547"/>
            <a:ext cx="18288000" cy="1351906"/>
          </a:xfrm>
          <a:prstGeom prst="rect">
            <a:avLst/>
          </a:prstGeom>
        </p:spPr>
        <p:txBody>
          <a:bodyPr anchor="t" rtlCol="false" tIns="0" lIns="0" bIns="0" rIns="0">
            <a:spAutoFit/>
          </a:bodyPr>
          <a:lstStyle/>
          <a:p>
            <a:pPr algn="ctr">
              <a:lnSpc>
                <a:spcPts val="11060"/>
              </a:lnSpc>
            </a:pPr>
            <a:r>
              <a:rPr lang="en-US" sz="7900">
                <a:solidFill>
                  <a:srgbClr val="000000"/>
                </a:solidFill>
                <a:latin typeface="Neue Machina Ultra-Bold"/>
                <a:ea typeface="Neue Machina Ultra-Bold"/>
                <a:cs typeface="Neue Machina Ultra-Bold"/>
                <a:sym typeface="Neue Machina Ultra-Bold"/>
              </a:rPr>
              <a:t>HARDWARE REQUIREMENTS</a:t>
            </a:r>
          </a:p>
        </p:txBody>
      </p:sp>
      <p:sp>
        <p:nvSpPr>
          <p:cNvPr name="TextBox 3" id="3"/>
          <p:cNvSpPr txBox="true"/>
          <p:nvPr/>
        </p:nvSpPr>
        <p:spPr>
          <a:xfrm rot="0">
            <a:off x="405376" y="1884789"/>
            <a:ext cx="17882624" cy="7373511"/>
          </a:xfrm>
          <a:prstGeom prst="rect">
            <a:avLst/>
          </a:prstGeom>
        </p:spPr>
        <p:txBody>
          <a:bodyPr anchor="t" rtlCol="false" tIns="0" lIns="0" bIns="0" rIns="0">
            <a:spAutoFit/>
          </a:bodyPr>
          <a:lstStyle/>
          <a:p>
            <a:pPr algn="l" marL="902156" indent="-451078" lvl="1">
              <a:lnSpc>
                <a:spcPts val="5850"/>
              </a:lnSpc>
              <a:buFont typeface="Arial"/>
              <a:buChar char="•"/>
            </a:pPr>
            <a:r>
              <a:rPr lang="en-US" sz="4178">
                <a:solidFill>
                  <a:srgbClr val="000000"/>
                </a:solidFill>
                <a:latin typeface="Canva Sans Bold"/>
                <a:ea typeface="Canva Sans Bold"/>
                <a:cs typeface="Canva Sans Bold"/>
                <a:sym typeface="Canva Sans Bold"/>
              </a:rPr>
              <a:t>Processor: </a:t>
            </a:r>
            <a:r>
              <a:rPr lang="en-US" sz="4178">
                <a:solidFill>
                  <a:srgbClr val="000000"/>
                </a:solidFill>
                <a:latin typeface="Canva Sans"/>
                <a:ea typeface="Canva Sans"/>
                <a:cs typeface="Canva Sans"/>
                <a:sym typeface="Canva Sans"/>
              </a:rPr>
              <a:t>Dual-core processor (or equivalent) with decent processing power. Real-time hand detection and gesture recognition can be computationally demanding.</a:t>
            </a:r>
          </a:p>
          <a:p>
            <a:pPr algn="l" marL="902156" indent="-451078" lvl="1">
              <a:lnSpc>
                <a:spcPts val="5850"/>
              </a:lnSpc>
              <a:buFont typeface="Arial"/>
              <a:buChar char="•"/>
            </a:pPr>
            <a:r>
              <a:rPr lang="en-US" sz="4178">
                <a:solidFill>
                  <a:srgbClr val="000000"/>
                </a:solidFill>
                <a:latin typeface="Canva Sans Bold"/>
                <a:ea typeface="Canva Sans Bold"/>
                <a:cs typeface="Canva Sans Bold"/>
                <a:sym typeface="Canva Sans Bold"/>
              </a:rPr>
              <a:t>Memory (RAM): </a:t>
            </a:r>
            <a:r>
              <a:rPr lang="en-US" sz="4178">
                <a:solidFill>
                  <a:srgbClr val="000000"/>
                </a:solidFill>
                <a:latin typeface="Canva Sans"/>
                <a:ea typeface="Canva Sans"/>
                <a:cs typeface="Canva Sans"/>
                <a:sym typeface="Canva Sans"/>
              </a:rPr>
              <a:t>Minimum 4GB RAM. More RAM can be beneficial for smoother performance.</a:t>
            </a:r>
          </a:p>
          <a:p>
            <a:pPr algn="l" marL="902156" indent="-451078" lvl="1">
              <a:lnSpc>
                <a:spcPts val="5850"/>
              </a:lnSpc>
              <a:buFont typeface="Arial"/>
              <a:buChar char="•"/>
            </a:pPr>
            <a:r>
              <a:rPr lang="en-US" sz="4178">
                <a:solidFill>
                  <a:srgbClr val="000000"/>
                </a:solidFill>
                <a:latin typeface="Canva Sans Bold"/>
                <a:ea typeface="Canva Sans Bold"/>
                <a:cs typeface="Canva Sans Bold"/>
                <a:sym typeface="Canva Sans Bold"/>
              </a:rPr>
              <a:t>Webcam: </a:t>
            </a:r>
            <a:r>
              <a:rPr lang="en-US" sz="4178">
                <a:solidFill>
                  <a:srgbClr val="000000"/>
                </a:solidFill>
                <a:latin typeface="Canva Sans"/>
                <a:ea typeface="Canva Sans"/>
                <a:cs typeface="Canva Sans"/>
                <a:sym typeface="Canva Sans"/>
              </a:rPr>
              <a:t>A standard webcam with a resolution of at least 720p (1280x720) is recommended.</a:t>
            </a:r>
          </a:p>
          <a:p>
            <a:pPr algn="l" marL="902156" indent="-451078" lvl="1">
              <a:lnSpc>
                <a:spcPts val="5850"/>
              </a:lnSpc>
              <a:buFont typeface="Arial"/>
              <a:buChar char="•"/>
            </a:pPr>
            <a:r>
              <a:rPr lang="en-US" sz="4178">
                <a:solidFill>
                  <a:srgbClr val="000000"/>
                </a:solidFill>
                <a:latin typeface="Canva Sans Bold"/>
                <a:ea typeface="Canva Sans Bold"/>
                <a:cs typeface="Canva Sans Bold"/>
                <a:sym typeface="Canva Sans Bold"/>
              </a:rPr>
              <a:t>Storage: </a:t>
            </a:r>
            <a:r>
              <a:rPr lang="en-US" sz="4178">
                <a:solidFill>
                  <a:srgbClr val="000000"/>
                </a:solidFill>
                <a:latin typeface="Canva Sans"/>
                <a:ea typeface="Canva Sans"/>
                <a:cs typeface="Canva Sans"/>
                <a:sym typeface="Canva Sans"/>
              </a:rPr>
              <a:t>Enough storage space to accommodate the Python script, OpenCV library, and the presentation images folder. </a:t>
            </a:r>
          </a:p>
          <a:p>
            <a:pPr algn="l">
              <a:lnSpc>
                <a:spcPts val="5850"/>
              </a:lnSpc>
            </a:pPr>
          </a:p>
        </p:txBody>
      </p:sp>
      <p:sp>
        <p:nvSpPr>
          <p:cNvPr name="TextBox 4" id="4"/>
          <p:cNvSpPr txBox="true"/>
          <p:nvPr/>
        </p:nvSpPr>
        <p:spPr>
          <a:xfrm rot="0">
            <a:off x="17519218" y="9182100"/>
            <a:ext cx="599122"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ea typeface="Canva Sans Bold"/>
                <a:cs typeface="Canva Sans Bold"/>
                <a:sym typeface="Canva Sans Bold"/>
              </a:rPr>
              <a:t>24</a:t>
            </a:r>
          </a:p>
        </p:txBody>
      </p:sp>
      <p:sp>
        <p:nvSpPr>
          <p:cNvPr name="Freeform 5" id="5"/>
          <p:cNvSpPr/>
          <p:nvPr/>
        </p:nvSpPr>
        <p:spPr>
          <a:xfrm flipH="false" flipV="false" rot="0">
            <a:off x="4553885" y="3288178"/>
            <a:ext cx="8603385" cy="8603385"/>
          </a:xfrm>
          <a:custGeom>
            <a:avLst/>
            <a:gdLst/>
            <a:ahLst/>
            <a:cxnLst/>
            <a:rect r="r" b="b" t="t" l="l"/>
            <a:pathLst>
              <a:path h="8603385" w="8603385">
                <a:moveTo>
                  <a:pt x="0" y="0"/>
                </a:moveTo>
                <a:lnTo>
                  <a:pt x="8603385" y="0"/>
                </a:lnTo>
                <a:lnTo>
                  <a:pt x="8603385" y="8603385"/>
                </a:lnTo>
                <a:lnTo>
                  <a:pt x="0" y="8603385"/>
                </a:lnTo>
                <a:lnTo>
                  <a:pt x="0" y="0"/>
                </a:lnTo>
                <a:close/>
              </a:path>
            </a:pathLst>
          </a:custGeom>
          <a:blipFill>
            <a:blip r:embed="rId2">
              <a:alphaModFix amt="17000"/>
            </a:blip>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34611" y="472161"/>
            <a:ext cx="17818779" cy="1443984"/>
          </a:xfrm>
          <a:prstGeom prst="rect">
            <a:avLst/>
          </a:prstGeom>
        </p:spPr>
        <p:txBody>
          <a:bodyPr anchor="t" rtlCol="false" tIns="0" lIns="0" bIns="0" rIns="0">
            <a:spAutoFit/>
          </a:bodyPr>
          <a:lstStyle/>
          <a:p>
            <a:pPr algn="ctr">
              <a:lnSpc>
                <a:spcPts val="11760"/>
              </a:lnSpc>
            </a:pPr>
            <a:r>
              <a:rPr lang="en-US" sz="8400">
                <a:solidFill>
                  <a:srgbClr val="FFDE59"/>
                </a:solidFill>
                <a:latin typeface="Neue Machina Ultra-Bold"/>
                <a:ea typeface="Neue Machina Ultra-Bold"/>
                <a:cs typeface="Neue Machina Ultra-Bold"/>
                <a:sym typeface="Neue Machina Ultra-Bold"/>
              </a:rPr>
              <a:t>SOFTWARE REQUIREMENTS</a:t>
            </a:r>
          </a:p>
        </p:txBody>
      </p:sp>
      <p:sp>
        <p:nvSpPr>
          <p:cNvPr name="TextBox 3" id="3"/>
          <p:cNvSpPr txBox="true"/>
          <p:nvPr/>
        </p:nvSpPr>
        <p:spPr>
          <a:xfrm rot="0">
            <a:off x="413897" y="2162937"/>
            <a:ext cx="17460205" cy="6520056"/>
          </a:xfrm>
          <a:prstGeom prst="rect">
            <a:avLst/>
          </a:prstGeom>
        </p:spPr>
        <p:txBody>
          <a:bodyPr anchor="t" rtlCol="false" tIns="0" lIns="0" bIns="0" rIns="0">
            <a:spAutoFit/>
          </a:bodyPr>
          <a:lstStyle/>
          <a:p>
            <a:pPr algn="l" marL="880846" indent="-440423" lvl="1">
              <a:lnSpc>
                <a:spcPts val="5711"/>
              </a:lnSpc>
              <a:buFont typeface="Arial"/>
              <a:buChar char="•"/>
            </a:pPr>
            <a:r>
              <a:rPr lang="en-US" sz="4079">
                <a:solidFill>
                  <a:srgbClr val="FFDE59"/>
                </a:solidFill>
                <a:latin typeface="Canva Sans Bold"/>
                <a:ea typeface="Canva Sans Bold"/>
                <a:cs typeface="Canva Sans Bold"/>
                <a:sym typeface="Canva Sans Bold"/>
              </a:rPr>
              <a:t>Python 3.x:</a:t>
            </a:r>
            <a:r>
              <a:rPr lang="en-US" sz="4079">
                <a:solidFill>
                  <a:srgbClr val="FFDE59"/>
                </a:solidFill>
                <a:latin typeface="Canva Sans Bold"/>
                <a:ea typeface="Canva Sans Bold"/>
                <a:cs typeface="Canva Sans Bold"/>
                <a:sym typeface="Canva Sans Bold"/>
              </a:rPr>
              <a:t> </a:t>
            </a:r>
            <a:r>
              <a:rPr lang="en-US" sz="4079">
                <a:solidFill>
                  <a:srgbClr val="FFDE59"/>
                </a:solidFill>
                <a:latin typeface="Canva Sans"/>
                <a:ea typeface="Canva Sans"/>
                <a:cs typeface="Canva Sans"/>
                <a:sym typeface="Canva Sans"/>
              </a:rPr>
              <a:t>a recent version of Python 3.x installed on your system.</a:t>
            </a:r>
          </a:p>
          <a:p>
            <a:pPr algn="l" marL="880846" indent="-440423" lvl="1">
              <a:lnSpc>
                <a:spcPts val="5711"/>
              </a:lnSpc>
              <a:buFont typeface="Arial"/>
              <a:buChar char="•"/>
            </a:pPr>
            <a:r>
              <a:rPr lang="en-US" sz="4079">
                <a:solidFill>
                  <a:srgbClr val="FFDE59"/>
                </a:solidFill>
                <a:latin typeface="Canva Sans Bold"/>
                <a:ea typeface="Canva Sans Bold"/>
                <a:cs typeface="Canva Sans Bold"/>
                <a:sym typeface="Canva Sans Bold"/>
              </a:rPr>
              <a:t>OpenCV library: </a:t>
            </a:r>
            <a:r>
              <a:rPr lang="en-US" sz="4079">
                <a:solidFill>
                  <a:srgbClr val="FFDE59"/>
                </a:solidFill>
                <a:latin typeface="Canva Sans"/>
                <a:ea typeface="Canva Sans"/>
                <a:cs typeface="Canva Sans"/>
                <a:sym typeface="Canva Sans"/>
              </a:rPr>
              <a:t>utilizes the OpenCV library for computer vision tasks like hand detection and landmark identification. You'll need to install OpenCV following the instructions for your specific operating system.</a:t>
            </a:r>
          </a:p>
          <a:p>
            <a:pPr algn="l" marL="880846" indent="-440423" lvl="1">
              <a:lnSpc>
                <a:spcPts val="5711"/>
              </a:lnSpc>
              <a:buFont typeface="Arial"/>
              <a:buChar char="•"/>
            </a:pPr>
            <a:r>
              <a:rPr lang="en-US" sz="4079">
                <a:solidFill>
                  <a:srgbClr val="FFDE59"/>
                </a:solidFill>
                <a:latin typeface="Canva Sans Bold"/>
                <a:ea typeface="Canva Sans Bold"/>
                <a:cs typeface="Canva Sans Bold"/>
                <a:sym typeface="Canva Sans Bold"/>
              </a:rPr>
              <a:t>HandTrackingModule: </a:t>
            </a:r>
            <a:r>
              <a:rPr lang="en-US" sz="4079">
                <a:solidFill>
                  <a:srgbClr val="FFDE59"/>
                </a:solidFill>
                <a:latin typeface="Canva Sans"/>
                <a:ea typeface="Canva Sans"/>
                <a:cs typeface="Canva Sans"/>
                <a:sym typeface="Canva Sans"/>
              </a:rPr>
              <a:t>a custom module or library for hand tracking functionalities. You might need to download or install this module separately </a:t>
            </a:r>
          </a:p>
        </p:txBody>
      </p:sp>
      <p:sp>
        <p:nvSpPr>
          <p:cNvPr name="TextBox 4" id="4"/>
          <p:cNvSpPr txBox="true"/>
          <p:nvPr/>
        </p:nvSpPr>
        <p:spPr>
          <a:xfrm rot="0">
            <a:off x="17524456" y="9182100"/>
            <a:ext cx="588645" cy="679450"/>
          </a:xfrm>
          <a:prstGeom prst="rect">
            <a:avLst/>
          </a:prstGeom>
        </p:spPr>
        <p:txBody>
          <a:bodyPr anchor="t" rtlCol="false" tIns="0" lIns="0" bIns="0" rIns="0">
            <a:spAutoFit/>
          </a:bodyPr>
          <a:lstStyle/>
          <a:p>
            <a:pPr algn="ctr">
              <a:lnSpc>
                <a:spcPts val="5599"/>
              </a:lnSpc>
            </a:pPr>
            <a:r>
              <a:rPr lang="en-US" sz="3999">
                <a:solidFill>
                  <a:srgbClr val="FFDE59"/>
                </a:solidFill>
                <a:latin typeface="Canva Sans Bold"/>
                <a:ea typeface="Canva Sans Bold"/>
                <a:cs typeface="Canva Sans Bold"/>
                <a:sym typeface="Canva Sans Bold"/>
              </a:rPr>
              <a:t>25</a:t>
            </a:r>
          </a:p>
        </p:txBody>
      </p:sp>
      <p:sp>
        <p:nvSpPr>
          <p:cNvPr name="Freeform 5" id="5"/>
          <p:cNvSpPr/>
          <p:nvPr/>
        </p:nvSpPr>
        <p:spPr>
          <a:xfrm flipH="false" flipV="false" rot="0">
            <a:off x="4553885" y="3288178"/>
            <a:ext cx="8603385" cy="8603385"/>
          </a:xfrm>
          <a:custGeom>
            <a:avLst/>
            <a:gdLst/>
            <a:ahLst/>
            <a:cxnLst/>
            <a:rect r="r" b="b" t="t" l="l"/>
            <a:pathLst>
              <a:path h="8603385" w="8603385">
                <a:moveTo>
                  <a:pt x="0" y="0"/>
                </a:moveTo>
                <a:lnTo>
                  <a:pt x="8603385" y="0"/>
                </a:lnTo>
                <a:lnTo>
                  <a:pt x="8603385" y="8603385"/>
                </a:lnTo>
                <a:lnTo>
                  <a:pt x="0" y="8603385"/>
                </a:lnTo>
                <a:lnTo>
                  <a:pt x="0" y="0"/>
                </a:lnTo>
                <a:close/>
              </a:path>
            </a:pathLst>
          </a:custGeom>
          <a:blipFill>
            <a:blip r:embed="rId2">
              <a:alphaModFix amt="17000"/>
            </a:blip>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669644" y="438600"/>
            <a:ext cx="12942501" cy="1576069"/>
          </a:xfrm>
          <a:prstGeom prst="rect">
            <a:avLst/>
          </a:prstGeom>
        </p:spPr>
        <p:txBody>
          <a:bodyPr anchor="t" rtlCol="false" tIns="0" lIns="0" bIns="0" rIns="0">
            <a:spAutoFit/>
          </a:bodyPr>
          <a:lstStyle/>
          <a:p>
            <a:pPr algn="ctr">
              <a:lnSpc>
                <a:spcPts val="12880"/>
              </a:lnSpc>
            </a:pPr>
            <a:r>
              <a:rPr lang="en-US" sz="9200">
                <a:solidFill>
                  <a:srgbClr val="FFDE59"/>
                </a:solidFill>
                <a:latin typeface="Neue Machina Ultra-Bold"/>
                <a:ea typeface="Neue Machina Ultra-Bold"/>
                <a:cs typeface="Neue Machina Ultra-Bold"/>
                <a:sym typeface="Neue Machina Ultra-Bold"/>
              </a:rPr>
              <a:t>IMPLEMENTATION</a:t>
            </a:r>
          </a:p>
        </p:txBody>
      </p:sp>
      <p:sp>
        <p:nvSpPr>
          <p:cNvPr name="TextBox 3" id="3"/>
          <p:cNvSpPr txBox="true"/>
          <p:nvPr/>
        </p:nvSpPr>
        <p:spPr>
          <a:xfrm rot="0">
            <a:off x="669644" y="2390599"/>
            <a:ext cx="16371866" cy="9737090"/>
          </a:xfrm>
          <a:prstGeom prst="rect">
            <a:avLst/>
          </a:prstGeom>
        </p:spPr>
        <p:txBody>
          <a:bodyPr anchor="t" rtlCol="false" tIns="0" lIns="0" bIns="0" rIns="0">
            <a:spAutoFit/>
          </a:bodyPr>
          <a:lstStyle/>
          <a:p>
            <a:pPr algn="l" marL="1079501" indent="-539750" lvl="1">
              <a:lnSpc>
                <a:spcPts val="7000"/>
              </a:lnSpc>
              <a:buFont typeface="Arial"/>
              <a:buChar char="•"/>
            </a:pPr>
            <a:r>
              <a:rPr lang="en-US" sz="5000">
                <a:solidFill>
                  <a:srgbClr val="FFDE59"/>
                </a:solidFill>
                <a:latin typeface="Canva Sans Bold"/>
                <a:ea typeface="Canva Sans Bold"/>
                <a:cs typeface="Canva Sans Bold"/>
                <a:sym typeface="Canva Sans Bold"/>
              </a:rPr>
              <a:t>PHASE  1: System Design and Requirements Gathering</a:t>
            </a:r>
          </a:p>
          <a:p>
            <a:pPr algn="l" marL="1079501" indent="-539750" lvl="1">
              <a:lnSpc>
                <a:spcPts val="7000"/>
              </a:lnSpc>
              <a:buFont typeface="Arial"/>
              <a:buChar char="•"/>
            </a:pPr>
            <a:r>
              <a:rPr lang="en-US" sz="5000">
                <a:solidFill>
                  <a:srgbClr val="FFDE59"/>
                </a:solidFill>
                <a:latin typeface="Canva Sans Bold"/>
                <a:ea typeface="Canva Sans Bold"/>
                <a:cs typeface="Canva Sans Bold"/>
                <a:sym typeface="Canva Sans Bold"/>
              </a:rPr>
              <a:t>PHASE  2: Development and Implementation</a:t>
            </a:r>
          </a:p>
          <a:p>
            <a:pPr algn="l" marL="1079501" indent="-539750" lvl="1">
              <a:lnSpc>
                <a:spcPts val="7000"/>
              </a:lnSpc>
              <a:buFont typeface="Arial"/>
              <a:buChar char="•"/>
            </a:pPr>
            <a:r>
              <a:rPr lang="en-US" sz="5000">
                <a:solidFill>
                  <a:srgbClr val="FFDE59"/>
                </a:solidFill>
                <a:latin typeface="Canva Sans Bold"/>
                <a:ea typeface="Canva Sans Bold"/>
                <a:cs typeface="Canva Sans Bold"/>
                <a:sym typeface="Canva Sans Bold"/>
              </a:rPr>
              <a:t>PHASE  3: Integration and Testing</a:t>
            </a:r>
          </a:p>
          <a:p>
            <a:pPr algn="l" marL="1079501" indent="-539750" lvl="1">
              <a:lnSpc>
                <a:spcPts val="7000"/>
              </a:lnSpc>
              <a:buFont typeface="Arial"/>
              <a:buChar char="•"/>
            </a:pPr>
            <a:r>
              <a:rPr lang="en-US" sz="5000">
                <a:solidFill>
                  <a:srgbClr val="FFDE59"/>
                </a:solidFill>
                <a:latin typeface="Canva Sans Bold"/>
                <a:ea typeface="Canva Sans Bold"/>
                <a:cs typeface="Canva Sans Bold"/>
                <a:sym typeface="Canva Sans Bold"/>
              </a:rPr>
              <a:t>PHASE  4: Deployment and Maintenance</a:t>
            </a:r>
          </a:p>
          <a:p>
            <a:pPr algn="l">
              <a:lnSpc>
                <a:spcPts val="7000"/>
              </a:lnSpc>
            </a:pPr>
          </a:p>
          <a:p>
            <a:pPr algn="l">
              <a:lnSpc>
                <a:spcPts val="7000"/>
              </a:lnSpc>
            </a:pPr>
          </a:p>
          <a:p>
            <a:pPr algn="l">
              <a:lnSpc>
                <a:spcPts val="7000"/>
              </a:lnSpc>
            </a:pPr>
          </a:p>
          <a:p>
            <a:pPr algn="l">
              <a:lnSpc>
                <a:spcPts val="7000"/>
              </a:lnSpc>
            </a:pPr>
          </a:p>
          <a:p>
            <a:pPr algn="l">
              <a:lnSpc>
                <a:spcPts val="7000"/>
              </a:lnSpc>
            </a:pPr>
          </a:p>
          <a:p>
            <a:pPr algn="l">
              <a:lnSpc>
                <a:spcPts val="7000"/>
              </a:lnSpc>
            </a:pPr>
          </a:p>
        </p:txBody>
      </p:sp>
      <p:sp>
        <p:nvSpPr>
          <p:cNvPr name="TextBox 4" id="4"/>
          <p:cNvSpPr txBox="true"/>
          <p:nvPr/>
        </p:nvSpPr>
        <p:spPr>
          <a:xfrm rot="0">
            <a:off x="17512550" y="9182100"/>
            <a:ext cx="612458" cy="679450"/>
          </a:xfrm>
          <a:prstGeom prst="rect">
            <a:avLst/>
          </a:prstGeom>
        </p:spPr>
        <p:txBody>
          <a:bodyPr anchor="t" rtlCol="false" tIns="0" lIns="0" bIns="0" rIns="0">
            <a:spAutoFit/>
          </a:bodyPr>
          <a:lstStyle/>
          <a:p>
            <a:pPr algn="ctr">
              <a:lnSpc>
                <a:spcPts val="5599"/>
              </a:lnSpc>
            </a:pPr>
            <a:r>
              <a:rPr lang="en-US" sz="3999">
                <a:solidFill>
                  <a:srgbClr val="FFDE59"/>
                </a:solidFill>
                <a:latin typeface="Canva Sans Bold"/>
                <a:ea typeface="Canva Sans Bold"/>
                <a:cs typeface="Canva Sans Bold"/>
                <a:sym typeface="Canva Sans Bold"/>
              </a:rPr>
              <a:t>26</a:t>
            </a:r>
          </a:p>
        </p:txBody>
      </p:sp>
      <p:sp>
        <p:nvSpPr>
          <p:cNvPr name="Freeform 5" id="5"/>
          <p:cNvSpPr/>
          <p:nvPr/>
        </p:nvSpPr>
        <p:spPr>
          <a:xfrm flipH="false" flipV="false" rot="0">
            <a:off x="4553885" y="2755177"/>
            <a:ext cx="8603385" cy="8603385"/>
          </a:xfrm>
          <a:custGeom>
            <a:avLst/>
            <a:gdLst/>
            <a:ahLst/>
            <a:cxnLst/>
            <a:rect r="r" b="b" t="t" l="l"/>
            <a:pathLst>
              <a:path h="8603385" w="8603385">
                <a:moveTo>
                  <a:pt x="0" y="0"/>
                </a:moveTo>
                <a:lnTo>
                  <a:pt x="8603385" y="0"/>
                </a:lnTo>
                <a:lnTo>
                  <a:pt x="8603385" y="8603385"/>
                </a:lnTo>
                <a:lnTo>
                  <a:pt x="0" y="8603385"/>
                </a:lnTo>
                <a:lnTo>
                  <a:pt x="0" y="0"/>
                </a:lnTo>
                <a:close/>
              </a:path>
            </a:pathLst>
          </a:custGeom>
          <a:blipFill>
            <a:blip r:embed="rId2">
              <a:alphaModFix amt="17000"/>
            </a:blip>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082156" y="1916976"/>
            <a:ext cx="14123688" cy="7944574"/>
          </a:xfrm>
          <a:custGeom>
            <a:avLst/>
            <a:gdLst/>
            <a:ahLst/>
            <a:cxnLst/>
            <a:rect r="r" b="b" t="t" l="l"/>
            <a:pathLst>
              <a:path h="7944574" w="14123688">
                <a:moveTo>
                  <a:pt x="0" y="0"/>
                </a:moveTo>
                <a:lnTo>
                  <a:pt x="14123688" y="0"/>
                </a:lnTo>
                <a:lnTo>
                  <a:pt x="14123688" y="7944574"/>
                </a:lnTo>
                <a:lnTo>
                  <a:pt x="0" y="7944574"/>
                </a:lnTo>
                <a:lnTo>
                  <a:pt x="0" y="0"/>
                </a:lnTo>
                <a:close/>
              </a:path>
            </a:pathLst>
          </a:custGeom>
          <a:blipFill>
            <a:blip r:embed="rId2"/>
            <a:stretch>
              <a:fillRect l="0" t="0" r="0" b="0"/>
            </a:stretch>
          </a:blipFill>
        </p:spPr>
      </p:sp>
      <p:sp>
        <p:nvSpPr>
          <p:cNvPr name="TextBox 3" id="3"/>
          <p:cNvSpPr txBox="true"/>
          <p:nvPr/>
        </p:nvSpPr>
        <p:spPr>
          <a:xfrm rot="0">
            <a:off x="17548666" y="9182100"/>
            <a:ext cx="540226" cy="679450"/>
          </a:xfrm>
          <a:prstGeom prst="rect">
            <a:avLst/>
          </a:prstGeom>
        </p:spPr>
        <p:txBody>
          <a:bodyPr anchor="t" rtlCol="false" tIns="0" lIns="0" bIns="0" rIns="0">
            <a:spAutoFit/>
          </a:bodyPr>
          <a:lstStyle/>
          <a:p>
            <a:pPr algn="ctr">
              <a:lnSpc>
                <a:spcPts val="5599"/>
              </a:lnSpc>
            </a:pPr>
            <a:r>
              <a:rPr lang="en-US" sz="3999">
                <a:solidFill>
                  <a:srgbClr val="FFDE59"/>
                </a:solidFill>
                <a:latin typeface="Canva Sans Bold"/>
                <a:ea typeface="Canva Sans Bold"/>
                <a:cs typeface="Canva Sans Bold"/>
                <a:sym typeface="Canva Sans Bold"/>
              </a:rPr>
              <a:t>27</a:t>
            </a:r>
          </a:p>
        </p:txBody>
      </p:sp>
      <p:sp>
        <p:nvSpPr>
          <p:cNvPr name="TextBox 4" id="4"/>
          <p:cNvSpPr txBox="true"/>
          <p:nvPr/>
        </p:nvSpPr>
        <p:spPr>
          <a:xfrm rot="0">
            <a:off x="3932177" y="325474"/>
            <a:ext cx="10423645" cy="1263578"/>
          </a:xfrm>
          <a:prstGeom prst="rect">
            <a:avLst/>
          </a:prstGeom>
        </p:spPr>
        <p:txBody>
          <a:bodyPr anchor="t" rtlCol="false" tIns="0" lIns="0" bIns="0" rIns="0">
            <a:spAutoFit/>
          </a:bodyPr>
          <a:lstStyle/>
          <a:p>
            <a:pPr algn="ctr">
              <a:lnSpc>
                <a:spcPts val="10373"/>
              </a:lnSpc>
            </a:pPr>
            <a:r>
              <a:rPr lang="en-US" sz="7409">
                <a:solidFill>
                  <a:srgbClr val="FFDE59"/>
                </a:solidFill>
                <a:latin typeface="Neue Machina Ultra-Bold"/>
                <a:ea typeface="Neue Machina Ultra-Bold"/>
                <a:cs typeface="Neue Machina Ultra-Bold"/>
                <a:sym typeface="Neue Machina Ultra-Bold"/>
              </a:rPr>
              <a:t>USER INTERFACE</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082156" y="1916976"/>
            <a:ext cx="14123688" cy="7944574"/>
          </a:xfrm>
          <a:custGeom>
            <a:avLst/>
            <a:gdLst/>
            <a:ahLst/>
            <a:cxnLst/>
            <a:rect r="r" b="b" t="t" l="l"/>
            <a:pathLst>
              <a:path h="7944574" w="14123688">
                <a:moveTo>
                  <a:pt x="0" y="0"/>
                </a:moveTo>
                <a:lnTo>
                  <a:pt x="14123688" y="0"/>
                </a:lnTo>
                <a:lnTo>
                  <a:pt x="14123688" y="7944574"/>
                </a:lnTo>
                <a:lnTo>
                  <a:pt x="0" y="7944574"/>
                </a:lnTo>
                <a:lnTo>
                  <a:pt x="0" y="0"/>
                </a:lnTo>
                <a:close/>
              </a:path>
            </a:pathLst>
          </a:custGeom>
          <a:blipFill>
            <a:blip r:embed="rId2"/>
            <a:stretch>
              <a:fillRect l="0" t="0" r="0" b="0"/>
            </a:stretch>
          </a:blipFill>
        </p:spPr>
      </p:sp>
      <p:sp>
        <p:nvSpPr>
          <p:cNvPr name="TextBox 3" id="3"/>
          <p:cNvSpPr txBox="true"/>
          <p:nvPr/>
        </p:nvSpPr>
        <p:spPr>
          <a:xfrm rot="0">
            <a:off x="17521758" y="9182100"/>
            <a:ext cx="594043" cy="679450"/>
          </a:xfrm>
          <a:prstGeom prst="rect">
            <a:avLst/>
          </a:prstGeom>
        </p:spPr>
        <p:txBody>
          <a:bodyPr anchor="t" rtlCol="false" tIns="0" lIns="0" bIns="0" rIns="0">
            <a:spAutoFit/>
          </a:bodyPr>
          <a:lstStyle/>
          <a:p>
            <a:pPr algn="ctr">
              <a:lnSpc>
                <a:spcPts val="5599"/>
              </a:lnSpc>
            </a:pPr>
            <a:r>
              <a:rPr lang="en-US" sz="3999">
                <a:solidFill>
                  <a:srgbClr val="FFDE59"/>
                </a:solidFill>
                <a:latin typeface="Canva Sans Bold"/>
                <a:ea typeface="Canva Sans Bold"/>
                <a:cs typeface="Canva Sans Bold"/>
                <a:sym typeface="Canva Sans Bold"/>
              </a:rPr>
              <a:t>28</a:t>
            </a:r>
          </a:p>
        </p:txBody>
      </p:sp>
      <p:sp>
        <p:nvSpPr>
          <p:cNvPr name="TextBox 4" id="4"/>
          <p:cNvSpPr txBox="true"/>
          <p:nvPr/>
        </p:nvSpPr>
        <p:spPr>
          <a:xfrm rot="0">
            <a:off x="3932177" y="325474"/>
            <a:ext cx="10423645" cy="1263578"/>
          </a:xfrm>
          <a:prstGeom prst="rect">
            <a:avLst/>
          </a:prstGeom>
        </p:spPr>
        <p:txBody>
          <a:bodyPr anchor="t" rtlCol="false" tIns="0" lIns="0" bIns="0" rIns="0">
            <a:spAutoFit/>
          </a:bodyPr>
          <a:lstStyle/>
          <a:p>
            <a:pPr algn="ctr">
              <a:lnSpc>
                <a:spcPts val="10373"/>
              </a:lnSpc>
            </a:pPr>
            <a:r>
              <a:rPr lang="en-US" sz="7409">
                <a:solidFill>
                  <a:srgbClr val="FFDE59"/>
                </a:solidFill>
                <a:latin typeface="Neue Machina Ultra-Bold"/>
                <a:ea typeface="Neue Machina Ultra-Bold"/>
                <a:cs typeface="Neue Machina Ultra-Bold"/>
                <a:sym typeface="Neue Machina Ultra-Bold"/>
              </a:rPr>
              <a:t>FORWARD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888" y="611624"/>
            <a:ext cx="7137499" cy="1576069"/>
          </a:xfrm>
          <a:prstGeom prst="rect">
            <a:avLst/>
          </a:prstGeom>
        </p:spPr>
        <p:txBody>
          <a:bodyPr anchor="t" rtlCol="false" tIns="0" lIns="0" bIns="0" rIns="0">
            <a:spAutoFit/>
          </a:bodyPr>
          <a:lstStyle/>
          <a:p>
            <a:pPr algn="ctr">
              <a:lnSpc>
                <a:spcPts val="12880"/>
              </a:lnSpc>
            </a:pPr>
            <a:r>
              <a:rPr lang="en-US" sz="9200">
                <a:solidFill>
                  <a:srgbClr val="FFDE59"/>
                </a:solidFill>
                <a:latin typeface="Neue Machina Ultra-Bold"/>
                <a:ea typeface="Neue Machina Ultra-Bold"/>
                <a:cs typeface="Neue Machina Ultra-Bold"/>
                <a:sym typeface="Neue Machina Ultra-Bold"/>
              </a:rPr>
              <a:t>OBJECTIVE</a:t>
            </a:r>
          </a:p>
        </p:txBody>
      </p:sp>
      <p:sp>
        <p:nvSpPr>
          <p:cNvPr name="TextBox 3" id="3"/>
          <p:cNvSpPr txBox="true"/>
          <p:nvPr/>
        </p:nvSpPr>
        <p:spPr>
          <a:xfrm rot="0">
            <a:off x="221122" y="3069805"/>
            <a:ext cx="18066878" cy="3964305"/>
          </a:xfrm>
          <a:prstGeom prst="rect">
            <a:avLst/>
          </a:prstGeom>
        </p:spPr>
        <p:txBody>
          <a:bodyPr anchor="t" rtlCol="false" tIns="0" lIns="0" bIns="0" rIns="0">
            <a:spAutoFit/>
          </a:bodyPr>
          <a:lstStyle/>
          <a:p>
            <a:pPr algn="l" marL="806996" indent="-403498" lvl="1">
              <a:lnSpc>
                <a:spcPts val="5232"/>
              </a:lnSpc>
              <a:buFont typeface="Arial"/>
              <a:buChar char="•"/>
            </a:pPr>
            <a:r>
              <a:rPr lang="en-US" sz="3737">
                <a:solidFill>
                  <a:srgbClr val="FFDE59"/>
                </a:solidFill>
                <a:latin typeface="Neue Machina Ultra-Bold"/>
                <a:ea typeface="Neue Machina Ultra-Bold"/>
                <a:cs typeface="Neue Machina Ultra-Bold"/>
                <a:sym typeface="Neue Machina Ultra-Bold"/>
              </a:rPr>
              <a:t>To develop a cost-effective, touchless hand gesture recognition (HGR) system using a standard laptop camera for </a:t>
            </a:r>
          </a:p>
          <a:p>
            <a:pPr algn="l">
              <a:lnSpc>
                <a:spcPts val="5232"/>
              </a:lnSpc>
            </a:pPr>
            <a:r>
              <a:rPr lang="en-US" sz="3737">
                <a:solidFill>
                  <a:srgbClr val="FFDE59"/>
                </a:solidFill>
                <a:latin typeface="Neue Machina Ultra-Bold"/>
                <a:ea typeface="Neue Machina Ultra-Bold"/>
                <a:cs typeface="Neue Machina Ultra-Bold"/>
                <a:sym typeface="Neue Machina Ultra-Bold"/>
              </a:rPr>
              <a:t>       </a:t>
            </a:r>
            <a:r>
              <a:rPr lang="en-US" sz="3737">
                <a:solidFill>
                  <a:srgbClr val="FFDE59"/>
                </a:solidFill>
                <a:latin typeface="Neue Machina Ultra-Bold"/>
                <a:ea typeface="Neue Machina Ultra-Bold"/>
                <a:cs typeface="Neue Machina Ultra-Bold"/>
                <a:sym typeface="Neue Machina Ultra-Bold"/>
              </a:rPr>
              <a:t>controlling and interacting with PowerPoint presentations.</a:t>
            </a:r>
          </a:p>
          <a:p>
            <a:pPr algn="l" marL="806996" indent="-403498" lvl="1">
              <a:lnSpc>
                <a:spcPts val="5232"/>
              </a:lnSpc>
              <a:buFont typeface="Arial"/>
              <a:buChar char="•"/>
            </a:pPr>
            <a:r>
              <a:rPr lang="en-US" sz="3737">
                <a:solidFill>
                  <a:srgbClr val="FFDE59"/>
                </a:solidFill>
                <a:latin typeface="Neue Machina Ultra-Bold"/>
                <a:ea typeface="Neue Machina Ultra-Bold"/>
                <a:cs typeface="Neue Machina Ultra-Bold"/>
                <a:sym typeface="Neue Machina Ultra-Bold"/>
              </a:rPr>
              <a:t>Enhance presenter mobility</a:t>
            </a:r>
          </a:p>
          <a:p>
            <a:pPr algn="l" marL="806996" indent="-403498" lvl="1">
              <a:lnSpc>
                <a:spcPts val="5232"/>
              </a:lnSpc>
              <a:buFont typeface="Arial"/>
              <a:buChar char="•"/>
            </a:pPr>
            <a:r>
              <a:rPr lang="en-US" sz="3737">
                <a:solidFill>
                  <a:srgbClr val="FFDE59"/>
                </a:solidFill>
                <a:latin typeface="Neue Machina Ultra-Bold"/>
                <a:ea typeface="Neue Machina Ultra-Bold"/>
                <a:cs typeface="Neue Machina Ultra-Bold"/>
                <a:sym typeface="Neue Machina Ultra-Bold"/>
              </a:rPr>
              <a:t>Improve audience engagement</a:t>
            </a:r>
          </a:p>
          <a:p>
            <a:pPr algn="l" marL="806996" indent="-403498" lvl="1">
              <a:lnSpc>
                <a:spcPts val="5232"/>
              </a:lnSpc>
              <a:buFont typeface="Arial"/>
              <a:buChar char="•"/>
            </a:pPr>
            <a:r>
              <a:rPr lang="en-US" sz="3737">
                <a:solidFill>
                  <a:srgbClr val="FFDE59"/>
                </a:solidFill>
                <a:latin typeface="Neue Machina Ultra-Bold"/>
                <a:ea typeface="Neue Machina Ultra-Bold"/>
                <a:cs typeface="Neue Machina Ultra-Bold"/>
                <a:sym typeface="Neue Machina Ultra-Bold"/>
              </a:rPr>
              <a:t>Provide a cost-effective solution</a:t>
            </a:r>
          </a:p>
        </p:txBody>
      </p:sp>
      <p:sp>
        <p:nvSpPr>
          <p:cNvPr name="TextBox 4" id="4"/>
          <p:cNvSpPr txBox="true"/>
          <p:nvPr/>
        </p:nvSpPr>
        <p:spPr>
          <a:xfrm rot="0">
            <a:off x="17679396" y="9182100"/>
            <a:ext cx="278765" cy="679450"/>
          </a:xfrm>
          <a:prstGeom prst="rect">
            <a:avLst/>
          </a:prstGeom>
        </p:spPr>
        <p:txBody>
          <a:bodyPr anchor="t" rtlCol="false" tIns="0" lIns="0" bIns="0" rIns="0">
            <a:spAutoFit/>
          </a:bodyPr>
          <a:lstStyle/>
          <a:p>
            <a:pPr algn="ctr">
              <a:lnSpc>
                <a:spcPts val="5599"/>
              </a:lnSpc>
            </a:pPr>
            <a:r>
              <a:rPr lang="en-US" sz="3999">
                <a:solidFill>
                  <a:srgbClr val="FFDE59"/>
                </a:solidFill>
                <a:latin typeface="Canva Sans"/>
                <a:ea typeface="Canva Sans"/>
                <a:cs typeface="Canva Sans"/>
                <a:sym typeface="Canva Sans"/>
              </a:rPr>
              <a:t>2</a:t>
            </a:r>
          </a:p>
        </p:txBody>
      </p:sp>
      <p:sp>
        <p:nvSpPr>
          <p:cNvPr name="Freeform 5" id="5"/>
          <p:cNvSpPr/>
          <p:nvPr/>
        </p:nvSpPr>
        <p:spPr>
          <a:xfrm flipH="false" flipV="false" rot="0">
            <a:off x="4553885" y="3288178"/>
            <a:ext cx="8603385" cy="8603385"/>
          </a:xfrm>
          <a:custGeom>
            <a:avLst/>
            <a:gdLst/>
            <a:ahLst/>
            <a:cxnLst/>
            <a:rect r="r" b="b" t="t" l="l"/>
            <a:pathLst>
              <a:path h="8603385" w="8603385">
                <a:moveTo>
                  <a:pt x="0" y="0"/>
                </a:moveTo>
                <a:lnTo>
                  <a:pt x="8603385" y="0"/>
                </a:lnTo>
                <a:lnTo>
                  <a:pt x="8603385" y="8603385"/>
                </a:lnTo>
                <a:lnTo>
                  <a:pt x="0" y="8603385"/>
                </a:lnTo>
                <a:lnTo>
                  <a:pt x="0" y="0"/>
                </a:lnTo>
                <a:close/>
              </a:path>
            </a:pathLst>
          </a:custGeom>
          <a:blipFill>
            <a:blip r:embed="rId2">
              <a:alphaModFix amt="17000"/>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020556" y="1589051"/>
            <a:ext cx="14246888" cy="8013875"/>
          </a:xfrm>
          <a:custGeom>
            <a:avLst/>
            <a:gdLst/>
            <a:ahLst/>
            <a:cxnLst/>
            <a:rect r="r" b="b" t="t" l="l"/>
            <a:pathLst>
              <a:path h="8013875" w="14246888">
                <a:moveTo>
                  <a:pt x="0" y="0"/>
                </a:moveTo>
                <a:lnTo>
                  <a:pt x="14246888" y="0"/>
                </a:lnTo>
                <a:lnTo>
                  <a:pt x="14246888" y="8013875"/>
                </a:lnTo>
                <a:lnTo>
                  <a:pt x="0" y="8013875"/>
                </a:lnTo>
                <a:lnTo>
                  <a:pt x="0" y="0"/>
                </a:lnTo>
                <a:close/>
              </a:path>
            </a:pathLst>
          </a:custGeom>
          <a:blipFill>
            <a:blip r:embed="rId2"/>
            <a:stretch>
              <a:fillRect l="0" t="0" r="0" b="0"/>
            </a:stretch>
          </a:blipFill>
        </p:spPr>
      </p:sp>
      <p:sp>
        <p:nvSpPr>
          <p:cNvPr name="TextBox 3" id="3"/>
          <p:cNvSpPr txBox="true"/>
          <p:nvPr/>
        </p:nvSpPr>
        <p:spPr>
          <a:xfrm rot="0">
            <a:off x="17513265" y="9182100"/>
            <a:ext cx="611029" cy="679450"/>
          </a:xfrm>
          <a:prstGeom prst="rect">
            <a:avLst/>
          </a:prstGeom>
        </p:spPr>
        <p:txBody>
          <a:bodyPr anchor="t" rtlCol="false" tIns="0" lIns="0" bIns="0" rIns="0">
            <a:spAutoFit/>
          </a:bodyPr>
          <a:lstStyle/>
          <a:p>
            <a:pPr algn="ctr">
              <a:lnSpc>
                <a:spcPts val="5599"/>
              </a:lnSpc>
            </a:pPr>
            <a:r>
              <a:rPr lang="en-US" sz="3999">
                <a:solidFill>
                  <a:srgbClr val="FFDE59"/>
                </a:solidFill>
                <a:latin typeface="Canva Sans Bold"/>
                <a:ea typeface="Canva Sans Bold"/>
                <a:cs typeface="Canva Sans Bold"/>
                <a:sym typeface="Canva Sans Bold"/>
              </a:rPr>
              <a:t>29</a:t>
            </a:r>
          </a:p>
        </p:txBody>
      </p:sp>
      <p:sp>
        <p:nvSpPr>
          <p:cNvPr name="TextBox 4" id="4"/>
          <p:cNvSpPr txBox="true"/>
          <p:nvPr/>
        </p:nvSpPr>
        <p:spPr>
          <a:xfrm rot="0">
            <a:off x="3932177" y="325474"/>
            <a:ext cx="10423645" cy="1263578"/>
          </a:xfrm>
          <a:prstGeom prst="rect">
            <a:avLst/>
          </a:prstGeom>
        </p:spPr>
        <p:txBody>
          <a:bodyPr anchor="t" rtlCol="false" tIns="0" lIns="0" bIns="0" rIns="0">
            <a:spAutoFit/>
          </a:bodyPr>
          <a:lstStyle/>
          <a:p>
            <a:pPr algn="ctr">
              <a:lnSpc>
                <a:spcPts val="10373"/>
              </a:lnSpc>
            </a:pPr>
            <a:r>
              <a:rPr lang="en-US" sz="7409">
                <a:solidFill>
                  <a:srgbClr val="FFDE59"/>
                </a:solidFill>
                <a:latin typeface="Neue Machina Ultra-Bold"/>
                <a:ea typeface="Neue Machina Ultra-Bold"/>
                <a:cs typeface="Neue Machina Ultra-Bold"/>
                <a:sym typeface="Neue Machina Ultra-Bold"/>
              </a:rPr>
              <a:t>BACKWARD</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082156" y="1916976"/>
            <a:ext cx="14123688" cy="7944574"/>
          </a:xfrm>
          <a:custGeom>
            <a:avLst/>
            <a:gdLst/>
            <a:ahLst/>
            <a:cxnLst/>
            <a:rect r="r" b="b" t="t" l="l"/>
            <a:pathLst>
              <a:path h="7944574" w="14123688">
                <a:moveTo>
                  <a:pt x="0" y="0"/>
                </a:moveTo>
                <a:lnTo>
                  <a:pt x="14123688" y="0"/>
                </a:lnTo>
                <a:lnTo>
                  <a:pt x="14123688" y="7944574"/>
                </a:lnTo>
                <a:lnTo>
                  <a:pt x="0" y="7944574"/>
                </a:lnTo>
                <a:lnTo>
                  <a:pt x="0" y="0"/>
                </a:lnTo>
                <a:close/>
              </a:path>
            </a:pathLst>
          </a:custGeom>
          <a:blipFill>
            <a:blip r:embed="rId2"/>
            <a:stretch>
              <a:fillRect l="0" t="0" r="0" b="0"/>
            </a:stretch>
          </a:blipFill>
        </p:spPr>
      </p:sp>
      <p:sp>
        <p:nvSpPr>
          <p:cNvPr name="TextBox 3" id="3"/>
          <p:cNvSpPr txBox="true"/>
          <p:nvPr/>
        </p:nvSpPr>
        <p:spPr>
          <a:xfrm rot="0">
            <a:off x="17491436" y="9182100"/>
            <a:ext cx="654685" cy="679450"/>
          </a:xfrm>
          <a:prstGeom prst="rect">
            <a:avLst/>
          </a:prstGeom>
        </p:spPr>
        <p:txBody>
          <a:bodyPr anchor="t" rtlCol="false" tIns="0" lIns="0" bIns="0" rIns="0">
            <a:spAutoFit/>
          </a:bodyPr>
          <a:lstStyle/>
          <a:p>
            <a:pPr algn="ctr">
              <a:lnSpc>
                <a:spcPts val="5599"/>
              </a:lnSpc>
            </a:pPr>
            <a:r>
              <a:rPr lang="en-US" sz="3999">
                <a:solidFill>
                  <a:srgbClr val="FFDE59"/>
                </a:solidFill>
                <a:latin typeface="Canva Sans Bold"/>
                <a:ea typeface="Canva Sans Bold"/>
                <a:cs typeface="Canva Sans Bold"/>
                <a:sym typeface="Canva Sans Bold"/>
              </a:rPr>
              <a:t>30</a:t>
            </a:r>
          </a:p>
        </p:txBody>
      </p:sp>
      <p:sp>
        <p:nvSpPr>
          <p:cNvPr name="TextBox 4" id="4"/>
          <p:cNvSpPr txBox="true"/>
          <p:nvPr/>
        </p:nvSpPr>
        <p:spPr>
          <a:xfrm rot="0">
            <a:off x="3932177" y="325474"/>
            <a:ext cx="10423645" cy="1263578"/>
          </a:xfrm>
          <a:prstGeom prst="rect">
            <a:avLst/>
          </a:prstGeom>
        </p:spPr>
        <p:txBody>
          <a:bodyPr anchor="t" rtlCol="false" tIns="0" lIns="0" bIns="0" rIns="0">
            <a:spAutoFit/>
          </a:bodyPr>
          <a:lstStyle/>
          <a:p>
            <a:pPr algn="ctr">
              <a:lnSpc>
                <a:spcPts val="10373"/>
              </a:lnSpc>
            </a:pPr>
            <a:r>
              <a:rPr lang="en-US" sz="7409">
                <a:solidFill>
                  <a:srgbClr val="FFDE59"/>
                </a:solidFill>
                <a:latin typeface="Neue Machina Ultra-Bold"/>
                <a:ea typeface="Neue Machina Ultra-Bold"/>
                <a:cs typeface="Neue Machina Ultra-Bold"/>
                <a:sym typeface="Neue Machina Ultra-Bold"/>
              </a:rPr>
              <a:t>MOVE POINTER</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042808" y="1589051"/>
            <a:ext cx="14202384" cy="7988841"/>
          </a:xfrm>
          <a:custGeom>
            <a:avLst/>
            <a:gdLst/>
            <a:ahLst/>
            <a:cxnLst/>
            <a:rect r="r" b="b" t="t" l="l"/>
            <a:pathLst>
              <a:path h="7988841" w="14202384">
                <a:moveTo>
                  <a:pt x="0" y="0"/>
                </a:moveTo>
                <a:lnTo>
                  <a:pt x="14202384" y="0"/>
                </a:lnTo>
                <a:lnTo>
                  <a:pt x="14202384" y="7988841"/>
                </a:lnTo>
                <a:lnTo>
                  <a:pt x="0" y="7988841"/>
                </a:lnTo>
                <a:lnTo>
                  <a:pt x="0" y="0"/>
                </a:lnTo>
                <a:close/>
              </a:path>
            </a:pathLst>
          </a:custGeom>
          <a:blipFill>
            <a:blip r:embed="rId2"/>
            <a:stretch>
              <a:fillRect l="0" t="0" r="0" b="0"/>
            </a:stretch>
          </a:blipFill>
        </p:spPr>
      </p:sp>
      <p:sp>
        <p:nvSpPr>
          <p:cNvPr name="TextBox 3" id="3"/>
          <p:cNvSpPr txBox="true"/>
          <p:nvPr/>
        </p:nvSpPr>
        <p:spPr>
          <a:xfrm rot="0">
            <a:off x="17534854" y="9182100"/>
            <a:ext cx="567849" cy="679450"/>
          </a:xfrm>
          <a:prstGeom prst="rect">
            <a:avLst/>
          </a:prstGeom>
        </p:spPr>
        <p:txBody>
          <a:bodyPr anchor="t" rtlCol="false" tIns="0" lIns="0" bIns="0" rIns="0">
            <a:spAutoFit/>
          </a:bodyPr>
          <a:lstStyle/>
          <a:p>
            <a:pPr algn="ctr">
              <a:lnSpc>
                <a:spcPts val="5599"/>
              </a:lnSpc>
            </a:pPr>
            <a:r>
              <a:rPr lang="en-US" sz="3999">
                <a:solidFill>
                  <a:srgbClr val="FFDE59"/>
                </a:solidFill>
                <a:latin typeface="Canva Sans Bold"/>
                <a:ea typeface="Canva Sans Bold"/>
                <a:cs typeface="Canva Sans Bold"/>
                <a:sym typeface="Canva Sans Bold"/>
              </a:rPr>
              <a:t>31</a:t>
            </a:r>
          </a:p>
        </p:txBody>
      </p:sp>
      <p:sp>
        <p:nvSpPr>
          <p:cNvPr name="TextBox 4" id="4"/>
          <p:cNvSpPr txBox="true"/>
          <p:nvPr/>
        </p:nvSpPr>
        <p:spPr>
          <a:xfrm rot="0">
            <a:off x="3932177" y="325474"/>
            <a:ext cx="10423645" cy="1263578"/>
          </a:xfrm>
          <a:prstGeom prst="rect">
            <a:avLst/>
          </a:prstGeom>
        </p:spPr>
        <p:txBody>
          <a:bodyPr anchor="t" rtlCol="false" tIns="0" lIns="0" bIns="0" rIns="0">
            <a:spAutoFit/>
          </a:bodyPr>
          <a:lstStyle/>
          <a:p>
            <a:pPr algn="ctr">
              <a:lnSpc>
                <a:spcPts val="10373"/>
              </a:lnSpc>
            </a:pPr>
            <a:r>
              <a:rPr lang="en-US" sz="7409">
                <a:solidFill>
                  <a:srgbClr val="FFDE59"/>
                </a:solidFill>
                <a:latin typeface="Neue Machina Ultra-Bold"/>
                <a:ea typeface="Neue Machina Ultra-Bold"/>
                <a:cs typeface="Neue Machina Ultra-Bold"/>
                <a:sym typeface="Neue Machina Ultra-Bold"/>
              </a:rPr>
              <a:t>DRAW</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953696" y="1589051"/>
            <a:ext cx="14380608" cy="8089092"/>
          </a:xfrm>
          <a:custGeom>
            <a:avLst/>
            <a:gdLst/>
            <a:ahLst/>
            <a:cxnLst/>
            <a:rect r="r" b="b" t="t" l="l"/>
            <a:pathLst>
              <a:path h="8089092" w="14380608">
                <a:moveTo>
                  <a:pt x="0" y="0"/>
                </a:moveTo>
                <a:lnTo>
                  <a:pt x="14380608" y="0"/>
                </a:lnTo>
                <a:lnTo>
                  <a:pt x="14380608" y="8089093"/>
                </a:lnTo>
                <a:lnTo>
                  <a:pt x="0" y="8089093"/>
                </a:lnTo>
                <a:lnTo>
                  <a:pt x="0" y="0"/>
                </a:lnTo>
                <a:close/>
              </a:path>
            </a:pathLst>
          </a:custGeom>
          <a:blipFill>
            <a:blip r:embed="rId2"/>
            <a:stretch>
              <a:fillRect l="0" t="0" r="0" b="0"/>
            </a:stretch>
          </a:blipFill>
        </p:spPr>
      </p:sp>
      <p:sp>
        <p:nvSpPr>
          <p:cNvPr name="TextBox 3" id="3"/>
          <p:cNvSpPr txBox="true"/>
          <p:nvPr/>
        </p:nvSpPr>
        <p:spPr>
          <a:xfrm rot="0">
            <a:off x="17527155" y="9182100"/>
            <a:ext cx="583248" cy="679450"/>
          </a:xfrm>
          <a:prstGeom prst="rect">
            <a:avLst/>
          </a:prstGeom>
        </p:spPr>
        <p:txBody>
          <a:bodyPr anchor="t" rtlCol="false" tIns="0" lIns="0" bIns="0" rIns="0">
            <a:spAutoFit/>
          </a:bodyPr>
          <a:lstStyle/>
          <a:p>
            <a:pPr algn="ctr">
              <a:lnSpc>
                <a:spcPts val="5599"/>
              </a:lnSpc>
            </a:pPr>
            <a:r>
              <a:rPr lang="en-US" sz="3999">
                <a:solidFill>
                  <a:srgbClr val="FFDE59"/>
                </a:solidFill>
                <a:latin typeface="Canva Sans Bold"/>
                <a:ea typeface="Canva Sans Bold"/>
                <a:cs typeface="Canva Sans Bold"/>
                <a:sym typeface="Canva Sans Bold"/>
              </a:rPr>
              <a:t>32</a:t>
            </a:r>
          </a:p>
        </p:txBody>
      </p:sp>
      <p:sp>
        <p:nvSpPr>
          <p:cNvPr name="TextBox 4" id="4"/>
          <p:cNvSpPr txBox="true"/>
          <p:nvPr/>
        </p:nvSpPr>
        <p:spPr>
          <a:xfrm rot="0">
            <a:off x="3932177" y="325474"/>
            <a:ext cx="10423645" cy="1263578"/>
          </a:xfrm>
          <a:prstGeom prst="rect">
            <a:avLst/>
          </a:prstGeom>
        </p:spPr>
        <p:txBody>
          <a:bodyPr anchor="t" rtlCol="false" tIns="0" lIns="0" bIns="0" rIns="0">
            <a:spAutoFit/>
          </a:bodyPr>
          <a:lstStyle/>
          <a:p>
            <a:pPr algn="ctr">
              <a:lnSpc>
                <a:spcPts val="10373"/>
              </a:lnSpc>
            </a:pPr>
            <a:r>
              <a:rPr lang="en-US" sz="7409">
                <a:solidFill>
                  <a:srgbClr val="FFDE59"/>
                </a:solidFill>
                <a:latin typeface="Neue Machina Ultra-Bold"/>
                <a:ea typeface="Neue Machina Ultra-Bold"/>
                <a:cs typeface="Neue Machina Ultra-Bold"/>
                <a:sym typeface="Neue Machina Ultra-Bold"/>
              </a:rPr>
              <a:t>UNDO</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DE59">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150178"/>
            <a:ext cx="8745538" cy="1576069"/>
          </a:xfrm>
          <a:prstGeom prst="rect">
            <a:avLst/>
          </a:prstGeom>
        </p:spPr>
        <p:txBody>
          <a:bodyPr anchor="t" rtlCol="false" tIns="0" lIns="0" bIns="0" rIns="0">
            <a:spAutoFit/>
          </a:bodyPr>
          <a:lstStyle/>
          <a:p>
            <a:pPr algn="ctr">
              <a:lnSpc>
                <a:spcPts val="12880"/>
              </a:lnSpc>
            </a:pPr>
            <a:r>
              <a:rPr lang="en-US" sz="9200">
                <a:solidFill>
                  <a:srgbClr val="000000"/>
                </a:solidFill>
                <a:latin typeface="Neue Machina Ultra-Bold"/>
                <a:ea typeface="Neue Machina Ultra-Bold"/>
                <a:cs typeface="Neue Machina Ultra-Bold"/>
                <a:sym typeface="Neue Machina Ultra-Bold"/>
              </a:rPr>
              <a:t>CONCLUSION</a:t>
            </a:r>
          </a:p>
        </p:txBody>
      </p:sp>
      <p:sp>
        <p:nvSpPr>
          <p:cNvPr name="TextBox 3" id="3"/>
          <p:cNvSpPr txBox="true"/>
          <p:nvPr/>
        </p:nvSpPr>
        <p:spPr>
          <a:xfrm rot="0">
            <a:off x="669644" y="1650047"/>
            <a:ext cx="16371866" cy="8770606"/>
          </a:xfrm>
          <a:prstGeom prst="rect">
            <a:avLst/>
          </a:prstGeom>
        </p:spPr>
        <p:txBody>
          <a:bodyPr anchor="t" rtlCol="false" tIns="0" lIns="0" bIns="0" rIns="0">
            <a:spAutoFit/>
          </a:bodyPr>
          <a:lstStyle/>
          <a:p>
            <a:pPr algn="l" marL="825941" indent="-412970" lvl="1">
              <a:lnSpc>
                <a:spcPts val="5355"/>
              </a:lnSpc>
              <a:buFont typeface="Arial"/>
              <a:buChar char="•"/>
            </a:pPr>
            <a:r>
              <a:rPr lang="en-US" sz="3825">
                <a:solidFill>
                  <a:srgbClr val="000000"/>
                </a:solidFill>
                <a:latin typeface="Canva Sans Bold"/>
                <a:ea typeface="Canva Sans Bold"/>
                <a:cs typeface="Canva Sans Bold"/>
                <a:sym typeface="Canva Sans Bold"/>
              </a:rPr>
              <a:t>Enhanced Engagement:</a:t>
            </a:r>
            <a:r>
              <a:rPr lang="en-US" sz="3825">
                <a:solidFill>
                  <a:srgbClr val="000000"/>
                </a:solidFill>
                <a:latin typeface="Canva Sans"/>
                <a:ea typeface="Canva Sans"/>
                <a:cs typeface="Canva Sans"/>
                <a:sym typeface="Canva Sans"/>
              </a:rPr>
              <a:t> Hand gestures create a dynamic and interactive environment, captivating the audience's attention and fostering participation.</a:t>
            </a:r>
          </a:p>
          <a:p>
            <a:pPr algn="l" marL="825941" indent="-412970" lvl="1">
              <a:lnSpc>
                <a:spcPts val="5355"/>
              </a:lnSpc>
              <a:buFont typeface="Arial"/>
              <a:buChar char="•"/>
            </a:pPr>
            <a:r>
              <a:rPr lang="en-US" sz="3825">
                <a:solidFill>
                  <a:srgbClr val="000000"/>
                </a:solidFill>
                <a:latin typeface="Canva Sans Bold"/>
                <a:ea typeface="Canva Sans Bold"/>
                <a:cs typeface="Canva Sans Bold"/>
                <a:sym typeface="Canva Sans Bold"/>
              </a:rPr>
              <a:t>Increased Accessibility: </a:t>
            </a:r>
            <a:r>
              <a:rPr lang="en-US" sz="3825">
                <a:solidFill>
                  <a:srgbClr val="000000"/>
                </a:solidFill>
                <a:latin typeface="Canva Sans"/>
                <a:ea typeface="Canva Sans"/>
                <a:cs typeface="Canva Sans"/>
                <a:sym typeface="Canva Sans"/>
              </a:rPr>
              <a:t>The system can be a valuable tool for users with limitations in using physical controls, promoting inclusivity in presentations.</a:t>
            </a:r>
          </a:p>
          <a:p>
            <a:pPr algn="l" marL="825941" indent="-412970" lvl="1">
              <a:lnSpc>
                <a:spcPts val="5355"/>
              </a:lnSpc>
              <a:buFont typeface="Arial"/>
              <a:buChar char="•"/>
            </a:pPr>
            <a:r>
              <a:rPr lang="en-US" sz="3825">
                <a:solidFill>
                  <a:srgbClr val="000000"/>
                </a:solidFill>
                <a:latin typeface="Canva Sans Bold"/>
                <a:ea typeface="Canva Sans Bold"/>
                <a:cs typeface="Canva Sans Bold"/>
                <a:sym typeface="Canva Sans Bold"/>
              </a:rPr>
              <a:t>Improved Efficiency: </a:t>
            </a:r>
            <a:r>
              <a:rPr lang="en-US" sz="3825">
                <a:solidFill>
                  <a:srgbClr val="000000"/>
                </a:solidFill>
                <a:latin typeface="Canva Sans"/>
                <a:ea typeface="Canva Sans"/>
                <a:cs typeface="Canva Sans"/>
                <a:sym typeface="Canva Sans"/>
              </a:rPr>
              <a:t>Navigating slides through gestures can streamline the presentation flow, allowing presenters to focus on delivering their message.</a:t>
            </a:r>
          </a:p>
          <a:p>
            <a:pPr algn="l" marL="825941" indent="-412970" lvl="1">
              <a:lnSpc>
                <a:spcPts val="5355"/>
              </a:lnSpc>
              <a:buFont typeface="Arial"/>
              <a:buChar char="•"/>
            </a:pPr>
            <a:r>
              <a:rPr lang="en-US" sz="3825">
                <a:solidFill>
                  <a:srgbClr val="000000"/>
                </a:solidFill>
                <a:latin typeface="Canva Sans Bold"/>
                <a:ea typeface="Canva Sans Bold"/>
                <a:cs typeface="Canva Sans Bold"/>
                <a:sym typeface="Canva Sans Bold"/>
              </a:rPr>
              <a:t>Intuitive Control: </a:t>
            </a:r>
            <a:r>
              <a:rPr lang="en-US" sz="3825">
                <a:solidFill>
                  <a:srgbClr val="000000"/>
                </a:solidFill>
                <a:latin typeface="Canva Sans"/>
                <a:ea typeface="Canva Sans"/>
                <a:cs typeface="Canva Sans"/>
                <a:sym typeface="Canva Sans"/>
              </a:rPr>
              <a:t>The use of natural hand gestures provides a user-friendly experience, reducing reliance on memorizing keyboard shortcuts.</a:t>
            </a:r>
          </a:p>
          <a:p>
            <a:pPr algn="l">
              <a:lnSpc>
                <a:spcPts val="5355"/>
              </a:lnSpc>
            </a:pPr>
          </a:p>
        </p:txBody>
      </p:sp>
      <p:sp>
        <p:nvSpPr>
          <p:cNvPr name="TextBox 4" id="4"/>
          <p:cNvSpPr txBox="true"/>
          <p:nvPr/>
        </p:nvSpPr>
        <p:spPr>
          <a:xfrm rot="0">
            <a:off x="17518583" y="9182100"/>
            <a:ext cx="600393"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ea typeface="Canva Sans Bold"/>
                <a:cs typeface="Canva Sans Bold"/>
                <a:sym typeface="Canva Sans Bold"/>
              </a:rPr>
              <a:t>33</a:t>
            </a:r>
          </a:p>
        </p:txBody>
      </p:sp>
      <p:sp>
        <p:nvSpPr>
          <p:cNvPr name="Freeform 5" id="5"/>
          <p:cNvSpPr/>
          <p:nvPr/>
        </p:nvSpPr>
        <p:spPr>
          <a:xfrm flipH="false" flipV="false" rot="0">
            <a:off x="4553885" y="3288178"/>
            <a:ext cx="8603385" cy="8603385"/>
          </a:xfrm>
          <a:custGeom>
            <a:avLst/>
            <a:gdLst/>
            <a:ahLst/>
            <a:cxnLst/>
            <a:rect r="r" b="b" t="t" l="l"/>
            <a:pathLst>
              <a:path h="8603385" w="8603385">
                <a:moveTo>
                  <a:pt x="0" y="0"/>
                </a:moveTo>
                <a:lnTo>
                  <a:pt x="8603385" y="0"/>
                </a:lnTo>
                <a:lnTo>
                  <a:pt x="8603385" y="8603385"/>
                </a:lnTo>
                <a:lnTo>
                  <a:pt x="0" y="8603385"/>
                </a:lnTo>
                <a:lnTo>
                  <a:pt x="0" y="0"/>
                </a:lnTo>
                <a:close/>
              </a:path>
            </a:pathLst>
          </a:custGeom>
          <a:blipFill>
            <a:blip r:embed="rId2">
              <a:alphaModFix amt="17000"/>
            </a:blip>
            <a:stretch>
              <a:fillRect l="0" t="0" r="0" b="0"/>
            </a:stretch>
          </a:blipFill>
        </p:spPr>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150178"/>
            <a:ext cx="7928769" cy="1576069"/>
          </a:xfrm>
          <a:prstGeom prst="rect">
            <a:avLst/>
          </a:prstGeom>
        </p:spPr>
        <p:txBody>
          <a:bodyPr anchor="t" rtlCol="false" tIns="0" lIns="0" bIns="0" rIns="0">
            <a:spAutoFit/>
          </a:bodyPr>
          <a:lstStyle/>
          <a:p>
            <a:pPr algn="ctr">
              <a:lnSpc>
                <a:spcPts val="12880"/>
              </a:lnSpc>
            </a:pPr>
            <a:r>
              <a:rPr lang="en-US" sz="9200">
                <a:solidFill>
                  <a:srgbClr val="FFDE59"/>
                </a:solidFill>
                <a:latin typeface="Neue Machina Ultra-Bold"/>
                <a:ea typeface="Neue Machina Ultra-Bold"/>
                <a:cs typeface="Neue Machina Ultra-Bold"/>
                <a:sym typeface="Neue Machina Ultra-Bold"/>
              </a:rPr>
              <a:t>REFERENCES</a:t>
            </a:r>
          </a:p>
        </p:txBody>
      </p:sp>
      <p:sp>
        <p:nvSpPr>
          <p:cNvPr name="TextBox 3" id="3"/>
          <p:cNvSpPr txBox="true"/>
          <p:nvPr/>
        </p:nvSpPr>
        <p:spPr>
          <a:xfrm rot="0">
            <a:off x="669644" y="1659572"/>
            <a:ext cx="15766195" cy="7756930"/>
          </a:xfrm>
          <a:prstGeom prst="rect">
            <a:avLst/>
          </a:prstGeom>
        </p:spPr>
        <p:txBody>
          <a:bodyPr anchor="t" rtlCol="false" tIns="0" lIns="0" bIns="0" rIns="0">
            <a:spAutoFit/>
          </a:bodyPr>
          <a:lstStyle/>
          <a:p>
            <a:pPr algn="l" marL="795385" indent="-397693" lvl="1">
              <a:lnSpc>
                <a:spcPts val="5157"/>
              </a:lnSpc>
              <a:buFont typeface="Arial"/>
              <a:buChar char="•"/>
            </a:pPr>
            <a:r>
              <a:rPr lang="en-US" sz="3684">
                <a:solidFill>
                  <a:srgbClr val="FFDE59"/>
                </a:solidFill>
                <a:latin typeface="Canva Sans Bold"/>
                <a:ea typeface="Canva Sans Bold"/>
                <a:cs typeface="Canva Sans Bold"/>
                <a:sym typeface="Canva Sans Bold"/>
              </a:rPr>
              <a:t>Development of a Real Time Vision-Based Hand Gesture Recognition System for Human-Computer Interaction (2023)               </a:t>
            </a:r>
            <a:r>
              <a:rPr lang="en-US" sz="3684">
                <a:solidFill>
                  <a:srgbClr val="FFDE59"/>
                </a:solidFill>
                <a:latin typeface="Canva Sans Italics"/>
                <a:ea typeface="Canva Sans Italics"/>
                <a:cs typeface="Canva Sans Italics"/>
                <a:sym typeface="Canva Sans Italics"/>
              </a:rPr>
              <a:t>Arijit Das; Kaulik Maitra; Shayan Roy; Biswarup Ganguly; Meghna Sengupta; Shreya Biswas</a:t>
            </a:r>
          </a:p>
          <a:p>
            <a:pPr algn="l">
              <a:lnSpc>
                <a:spcPts val="5157"/>
              </a:lnSpc>
            </a:pPr>
          </a:p>
          <a:p>
            <a:pPr algn="l" marL="795385" indent="-397693" lvl="1">
              <a:lnSpc>
                <a:spcPts val="5157"/>
              </a:lnSpc>
              <a:buFont typeface="Arial"/>
              <a:buChar char="•"/>
            </a:pPr>
            <a:r>
              <a:rPr lang="en-US" sz="3684">
                <a:solidFill>
                  <a:srgbClr val="FFDE59"/>
                </a:solidFill>
                <a:latin typeface="Canva Sans Bold"/>
                <a:ea typeface="Canva Sans Bold"/>
                <a:cs typeface="Canva Sans Bold"/>
                <a:sym typeface="Canva Sans Bold"/>
              </a:rPr>
              <a:t>Marker-enhanced Hand Tracking with Deep Learning (2022)</a:t>
            </a:r>
          </a:p>
          <a:p>
            <a:pPr algn="l">
              <a:lnSpc>
                <a:spcPts val="5157"/>
              </a:lnSpc>
            </a:pPr>
            <a:r>
              <a:rPr lang="en-US" sz="3684">
                <a:solidFill>
                  <a:srgbClr val="FFDE59"/>
                </a:solidFill>
                <a:latin typeface="Canva Sans Bold"/>
                <a:ea typeface="Canva Sans Bold"/>
                <a:cs typeface="Canva Sans Bold"/>
                <a:sym typeface="Canva Sans Bold"/>
              </a:rPr>
              <a:t>       </a:t>
            </a:r>
            <a:r>
              <a:rPr lang="en-US" sz="3684">
                <a:solidFill>
                  <a:srgbClr val="FFDE59"/>
                </a:solidFill>
                <a:latin typeface="Canva Sans Italics"/>
                <a:ea typeface="Canva Sans Italics"/>
                <a:cs typeface="Canva Sans Italics"/>
                <a:sym typeface="Canva Sans Italics"/>
              </a:rPr>
              <a:t>Donghao Yang; Xian Cao; Yazui Liu; Shuhong Xu</a:t>
            </a:r>
          </a:p>
          <a:p>
            <a:pPr algn="l">
              <a:lnSpc>
                <a:spcPts val="5157"/>
              </a:lnSpc>
            </a:pPr>
          </a:p>
          <a:p>
            <a:pPr algn="l" marL="795385" indent="-397693" lvl="1">
              <a:lnSpc>
                <a:spcPts val="5157"/>
              </a:lnSpc>
              <a:buFont typeface="Arial"/>
              <a:buChar char="•"/>
            </a:pPr>
            <a:r>
              <a:rPr lang="en-US" sz="3684">
                <a:solidFill>
                  <a:srgbClr val="FFDE59"/>
                </a:solidFill>
                <a:latin typeface="Canva Sans Bold"/>
                <a:ea typeface="Canva Sans Bold"/>
                <a:cs typeface="Canva Sans Bold"/>
                <a:sym typeface="Canva Sans Bold"/>
              </a:rPr>
              <a:t>Image processing technology based on computer vision algorithm (2022)</a:t>
            </a:r>
          </a:p>
          <a:p>
            <a:pPr algn="l">
              <a:lnSpc>
                <a:spcPts val="5157"/>
              </a:lnSpc>
            </a:pPr>
            <a:r>
              <a:rPr lang="en-US" sz="3684">
                <a:solidFill>
                  <a:srgbClr val="FFDE59"/>
                </a:solidFill>
                <a:latin typeface="Canva Sans Bold"/>
                <a:ea typeface="Canva Sans Bold"/>
                <a:cs typeface="Canva Sans Bold"/>
                <a:sym typeface="Canva Sans Bold"/>
              </a:rPr>
              <a:t>      </a:t>
            </a:r>
            <a:r>
              <a:rPr lang="en-US" sz="3684">
                <a:solidFill>
                  <a:srgbClr val="FFDE59"/>
                </a:solidFill>
                <a:latin typeface="Canva Sans Italics"/>
                <a:ea typeface="Canva Sans Italics"/>
                <a:cs typeface="Canva Sans Italics"/>
                <a:sym typeface="Canva Sans Italics"/>
              </a:rPr>
              <a:t>Mengxia Fan; Yunna Liu</a:t>
            </a:r>
          </a:p>
          <a:p>
            <a:pPr algn="l">
              <a:lnSpc>
                <a:spcPts val="5157"/>
              </a:lnSpc>
            </a:pPr>
          </a:p>
        </p:txBody>
      </p:sp>
      <p:sp>
        <p:nvSpPr>
          <p:cNvPr name="TextBox 4" id="4"/>
          <p:cNvSpPr txBox="true"/>
          <p:nvPr/>
        </p:nvSpPr>
        <p:spPr>
          <a:xfrm rot="0">
            <a:off x="17510645" y="9182100"/>
            <a:ext cx="616267" cy="679450"/>
          </a:xfrm>
          <a:prstGeom prst="rect">
            <a:avLst/>
          </a:prstGeom>
        </p:spPr>
        <p:txBody>
          <a:bodyPr anchor="t" rtlCol="false" tIns="0" lIns="0" bIns="0" rIns="0">
            <a:spAutoFit/>
          </a:bodyPr>
          <a:lstStyle/>
          <a:p>
            <a:pPr algn="ctr">
              <a:lnSpc>
                <a:spcPts val="5599"/>
              </a:lnSpc>
            </a:pPr>
            <a:r>
              <a:rPr lang="en-US" sz="3999">
                <a:solidFill>
                  <a:srgbClr val="FFDE59"/>
                </a:solidFill>
                <a:latin typeface="Canva Sans Bold"/>
                <a:ea typeface="Canva Sans Bold"/>
                <a:cs typeface="Canva Sans Bold"/>
                <a:sym typeface="Canva Sans Bold"/>
              </a:rPr>
              <a:t>34</a:t>
            </a:r>
          </a:p>
        </p:txBody>
      </p:sp>
      <p:sp>
        <p:nvSpPr>
          <p:cNvPr name="Freeform 5" id="5"/>
          <p:cNvSpPr/>
          <p:nvPr/>
        </p:nvSpPr>
        <p:spPr>
          <a:xfrm flipH="false" flipV="false" rot="0">
            <a:off x="4553885" y="3288178"/>
            <a:ext cx="8603385" cy="8603385"/>
          </a:xfrm>
          <a:custGeom>
            <a:avLst/>
            <a:gdLst/>
            <a:ahLst/>
            <a:cxnLst/>
            <a:rect r="r" b="b" t="t" l="l"/>
            <a:pathLst>
              <a:path h="8603385" w="8603385">
                <a:moveTo>
                  <a:pt x="0" y="0"/>
                </a:moveTo>
                <a:lnTo>
                  <a:pt x="8603385" y="0"/>
                </a:lnTo>
                <a:lnTo>
                  <a:pt x="8603385" y="8603385"/>
                </a:lnTo>
                <a:lnTo>
                  <a:pt x="0" y="8603385"/>
                </a:lnTo>
                <a:lnTo>
                  <a:pt x="0" y="0"/>
                </a:lnTo>
                <a:close/>
              </a:path>
            </a:pathLst>
          </a:custGeom>
          <a:blipFill>
            <a:blip r:embed="rId2">
              <a:alphaModFix amt="17000"/>
            </a:blip>
            <a:stretch>
              <a:fillRect l="0" t="0" r="0" b="0"/>
            </a:stretch>
          </a:blipFill>
        </p:spPr>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DE59">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4306508" y="4063617"/>
            <a:ext cx="9674984" cy="1940691"/>
          </a:xfrm>
          <a:prstGeom prst="rect">
            <a:avLst/>
          </a:prstGeom>
        </p:spPr>
        <p:txBody>
          <a:bodyPr anchor="t" rtlCol="false" tIns="0" lIns="0" bIns="0" rIns="0">
            <a:spAutoFit/>
          </a:bodyPr>
          <a:lstStyle/>
          <a:p>
            <a:pPr algn="ctr">
              <a:lnSpc>
                <a:spcPts val="15894"/>
              </a:lnSpc>
            </a:pPr>
            <a:r>
              <a:rPr lang="en-US" sz="11353">
                <a:solidFill>
                  <a:srgbClr val="000000"/>
                </a:solidFill>
                <a:latin typeface="Neue Machina Ultra-Bold"/>
                <a:ea typeface="Neue Machina Ultra-Bold"/>
                <a:cs typeface="Neue Machina Ultra-Bold"/>
                <a:sym typeface="Neue Machina Ultra-Bold"/>
              </a:rPr>
              <a:t>Thank you :)</a:t>
            </a:r>
          </a:p>
        </p:txBody>
      </p:sp>
      <p:sp>
        <p:nvSpPr>
          <p:cNvPr name="TextBox 3" id="3"/>
          <p:cNvSpPr txBox="true"/>
          <p:nvPr/>
        </p:nvSpPr>
        <p:spPr>
          <a:xfrm rot="0">
            <a:off x="17515884" y="9182100"/>
            <a:ext cx="605790"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ea typeface="Canva Sans Bold"/>
                <a:cs typeface="Canva Sans Bold"/>
                <a:sym typeface="Canva Sans Bold"/>
              </a:rPr>
              <a:t>35</a:t>
            </a:r>
          </a:p>
        </p:txBody>
      </p:sp>
      <p:sp>
        <p:nvSpPr>
          <p:cNvPr name="Freeform 4" id="4"/>
          <p:cNvSpPr/>
          <p:nvPr/>
        </p:nvSpPr>
        <p:spPr>
          <a:xfrm flipH="false" flipV="false" rot="0">
            <a:off x="4553885" y="3288178"/>
            <a:ext cx="8603385" cy="8603385"/>
          </a:xfrm>
          <a:custGeom>
            <a:avLst/>
            <a:gdLst/>
            <a:ahLst/>
            <a:cxnLst/>
            <a:rect r="r" b="b" t="t" l="l"/>
            <a:pathLst>
              <a:path h="8603385" w="8603385">
                <a:moveTo>
                  <a:pt x="0" y="0"/>
                </a:moveTo>
                <a:lnTo>
                  <a:pt x="8603385" y="0"/>
                </a:lnTo>
                <a:lnTo>
                  <a:pt x="8603385" y="8603385"/>
                </a:lnTo>
                <a:lnTo>
                  <a:pt x="0" y="8603385"/>
                </a:lnTo>
                <a:lnTo>
                  <a:pt x="0" y="0"/>
                </a:lnTo>
                <a:close/>
              </a:path>
            </a:pathLst>
          </a:custGeom>
          <a:blipFill>
            <a:blip r:embed="rId2">
              <a:alphaModFix amt="17000"/>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DE59">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4821345" y="3262895"/>
            <a:ext cx="8645309" cy="3561185"/>
          </a:xfrm>
          <a:prstGeom prst="rect">
            <a:avLst/>
          </a:prstGeom>
        </p:spPr>
        <p:txBody>
          <a:bodyPr anchor="t" rtlCol="false" tIns="0" lIns="0" bIns="0" rIns="0">
            <a:spAutoFit/>
          </a:bodyPr>
          <a:lstStyle/>
          <a:p>
            <a:pPr algn="ctr">
              <a:lnSpc>
                <a:spcPts val="14316"/>
              </a:lnSpc>
            </a:pPr>
            <a:r>
              <a:rPr lang="en-US" sz="10226">
                <a:solidFill>
                  <a:srgbClr val="000000"/>
                </a:solidFill>
                <a:latin typeface="Neue Machina Ultra-Bold"/>
                <a:ea typeface="Neue Machina Ultra-Bold"/>
                <a:cs typeface="Neue Machina Ultra-Bold"/>
                <a:sym typeface="Neue Machina Ultra-Bold"/>
              </a:rPr>
              <a:t>LITERATURE</a:t>
            </a:r>
          </a:p>
          <a:p>
            <a:pPr algn="ctr">
              <a:lnSpc>
                <a:spcPts val="14316"/>
              </a:lnSpc>
            </a:pPr>
            <a:r>
              <a:rPr lang="en-US" sz="10226">
                <a:solidFill>
                  <a:srgbClr val="000000"/>
                </a:solidFill>
                <a:latin typeface="Neue Machina Ultra-Bold"/>
                <a:ea typeface="Neue Machina Ultra-Bold"/>
                <a:cs typeface="Neue Machina Ultra-Bold"/>
                <a:sym typeface="Neue Machina Ultra-Bold"/>
              </a:rPr>
              <a:t>SURVEY</a:t>
            </a:r>
          </a:p>
        </p:txBody>
      </p:sp>
      <p:sp>
        <p:nvSpPr>
          <p:cNvPr name="TextBox 3" id="3"/>
          <p:cNvSpPr txBox="true"/>
          <p:nvPr/>
        </p:nvSpPr>
        <p:spPr>
          <a:xfrm rot="0">
            <a:off x="17668681" y="9182100"/>
            <a:ext cx="300196"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ea typeface="Canva Sans Bold"/>
                <a:cs typeface="Canva Sans Bold"/>
                <a:sym typeface="Canva Sans Bold"/>
              </a:rPr>
              <a:t>3</a:t>
            </a:r>
          </a:p>
        </p:txBody>
      </p:sp>
      <p:sp>
        <p:nvSpPr>
          <p:cNvPr name="Freeform 4" id="4"/>
          <p:cNvSpPr/>
          <p:nvPr/>
        </p:nvSpPr>
        <p:spPr>
          <a:xfrm flipH="false" flipV="false" rot="0">
            <a:off x="4553885" y="3372087"/>
            <a:ext cx="8603385" cy="8603385"/>
          </a:xfrm>
          <a:custGeom>
            <a:avLst/>
            <a:gdLst/>
            <a:ahLst/>
            <a:cxnLst/>
            <a:rect r="r" b="b" t="t" l="l"/>
            <a:pathLst>
              <a:path h="8603385" w="8603385">
                <a:moveTo>
                  <a:pt x="0" y="0"/>
                </a:moveTo>
                <a:lnTo>
                  <a:pt x="8603385" y="0"/>
                </a:lnTo>
                <a:lnTo>
                  <a:pt x="8603385" y="8603384"/>
                </a:lnTo>
                <a:lnTo>
                  <a:pt x="0" y="8603384"/>
                </a:lnTo>
                <a:lnTo>
                  <a:pt x="0" y="0"/>
                </a:lnTo>
                <a:close/>
              </a:path>
            </a:pathLst>
          </a:custGeom>
          <a:blipFill>
            <a:blip r:embed="rId2">
              <a:alphaModFix amt="17000"/>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914400"/>
            <a:ext cx="17259300" cy="2671328"/>
          </a:xfrm>
          <a:prstGeom prst="rect">
            <a:avLst/>
          </a:prstGeom>
        </p:spPr>
        <p:txBody>
          <a:bodyPr anchor="t" rtlCol="false" tIns="0" lIns="0" bIns="0" rIns="0">
            <a:spAutoFit/>
          </a:bodyPr>
          <a:lstStyle/>
          <a:p>
            <a:pPr algn="l">
              <a:lnSpc>
                <a:spcPts val="7111"/>
              </a:lnSpc>
            </a:pPr>
            <a:r>
              <a:rPr lang="en-US" sz="5079">
                <a:solidFill>
                  <a:srgbClr val="FFDE59"/>
                </a:solidFill>
                <a:latin typeface="Neue Machina Ultra-Bold"/>
                <a:ea typeface="Neue Machina Ultra-Bold"/>
                <a:cs typeface="Neue Machina Ultra-Bold"/>
                <a:sym typeface="Neue Machina Ultra-Bold"/>
              </a:rPr>
              <a:t>(1) Development of a Real Time Vision-Based Hand Gesture Recognition System for Human-Computer Interaction (2023)</a:t>
            </a:r>
          </a:p>
        </p:txBody>
      </p:sp>
      <p:sp>
        <p:nvSpPr>
          <p:cNvPr name="TextBox 3" id="3"/>
          <p:cNvSpPr txBox="true"/>
          <p:nvPr/>
        </p:nvSpPr>
        <p:spPr>
          <a:xfrm rot="0">
            <a:off x="1008467" y="3919489"/>
            <a:ext cx="16528242" cy="479585"/>
          </a:xfrm>
          <a:prstGeom prst="rect">
            <a:avLst/>
          </a:prstGeom>
        </p:spPr>
        <p:txBody>
          <a:bodyPr anchor="t" rtlCol="false" tIns="0" lIns="0" bIns="0" rIns="0">
            <a:spAutoFit/>
          </a:bodyPr>
          <a:lstStyle/>
          <a:p>
            <a:pPr algn="l">
              <a:lnSpc>
                <a:spcPts val="3991"/>
              </a:lnSpc>
            </a:pPr>
            <a:r>
              <a:rPr lang="en-US" sz="2851">
                <a:solidFill>
                  <a:srgbClr val="FFDE59"/>
                </a:solidFill>
                <a:latin typeface="Canva Sans Italics"/>
                <a:ea typeface="Canva Sans Italics"/>
                <a:cs typeface="Canva Sans Italics"/>
                <a:sym typeface="Canva Sans Italics"/>
              </a:rPr>
              <a:t>Arijit Das; Kaulik Maitra; Shayan Roy; Biswarup Ganguly; Meghna Sengupta; Shreya Biswas</a:t>
            </a:r>
          </a:p>
        </p:txBody>
      </p:sp>
      <p:sp>
        <p:nvSpPr>
          <p:cNvPr name="TextBox 4" id="4"/>
          <p:cNvSpPr txBox="true"/>
          <p:nvPr/>
        </p:nvSpPr>
        <p:spPr>
          <a:xfrm rot="0">
            <a:off x="257175" y="4685210"/>
            <a:ext cx="18030825" cy="3981288"/>
          </a:xfrm>
          <a:prstGeom prst="rect">
            <a:avLst/>
          </a:prstGeom>
        </p:spPr>
        <p:txBody>
          <a:bodyPr anchor="t" rtlCol="false" tIns="0" lIns="0" bIns="0" rIns="0">
            <a:spAutoFit/>
          </a:bodyPr>
          <a:lstStyle/>
          <a:p>
            <a:pPr algn="l" marL="972923" indent="-486462" lvl="1">
              <a:lnSpc>
                <a:spcPts val="6308"/>
              </a:lnSpc>
              <a:buFont typeface="Arial"/>
              <a:buChar char="•"/>
            </a:pPr>
            <a:r>
              <a:rPr lang="en-US" sz="4506">
                <a:solidFill>
                  <a:srgbClr val="FFDE59"/>
                </a:solidFill>
                <a:latin typeface="Neue Machina Ultra-Bold"/>
                <a:ea typeface="Neue Machina Ultra-Bold"/>
                <a:cs typeface="Neue Machina Ultra-Bold"/>
                <a:sym typeface="Neue Machina Ultra-Bold"/>
              </a:rPr>
              <a:t>Focus on real-time hand gesture recognition for human-computer interaction.</a:t>
            </a:r>
          </a:p>
          <a:p>
            <a:pPr algn="l" marL="972923" indent="-486462" lvl="1">
              <a:lnSpc>
                <a:spcPts val="6308"/>
              </a:lnSpc>
              <a:buFont typeface="Arial"/>
              <a:buChar char="•"/>
            </a:pPr>
            <a:r>
              <a:rPr lang="en-US" sz="4506">
                <a:solidFill>
                  <a:srgbClr val="FFDE59"/>
                </a:solidFill>
                <a:latin typeface="Neue Machina Ultra-Bold"/>
                <a:ea typeface="Neue Machina Ultra-Bold"/>
                <a:cs typeface="Neue Machina Ultra-Bold"/>
                <a:sym typeface="Neue Machina Ultra-Bold"/>
              </a:rPr>
              <a:t>Utilizes American Sign Language dataset and YOLO-v5 algorithm model.</a:t>
            </a:r>
          </a:p>
          <a:p>
            <a:pPr algn="l" marL="972923" indent="-486462" lvl="1">
              <a:lnSpc>
                <a:spcPts val="6308"/>
              </a:lnSpc>
              <a:buFont typeface="Arial"/>
              <a:buChar char="•"/>
            </a:pPr>
            <a:r>
              <a:rPr lang="en-US" sz="4506">
                <a:solidFill>
                  <a:srgbClr val="FFDE59"/>
                </a:solidFill>
                <a:latin typeface="Neue Machina Ultra-Bold"/>
                <a:ea typeface="Neue Machina Ultra-Bold"/>
                <a:cs typeface="Neue Machina Ultra-Bold"/>
                <a:sym typeface="Neue Machina Ultra-Bold"/>
              </a:rPr>
              <a:t>Uses 700 sign language images in  experiment</a:t>
            </a:r>
          </a:p>
        </p:txBody>
      </p:sp>
      <p:sp>
        <p:nvSpPr>
          <p:cNvPr name="TextBox 5" id="5"/>
          <p:cNvSpPr txBox="true"/>
          <p:nvPr/>
        </p:nvSpPr>
        <p:spPr>
          <a:xfrm rot="0">
            <a:off x="17660743" y="9182100"/>
            <a:ext cx="316071" cy="679450"/>
          </a:xfrm>
          <a:prstGeom prst="rect">
            <a:avLst/>
          </a:prstGeom>
        </p:spPr>
        <p:txBody>
          <a:bodyPr anchor="t" rtlCol="false" tIns="0" lIns="0" bIns="0" rIns="0">
            <a:spAutoFit/>
          </a:bodyPr>
          <a:lstStyle/>
          <a:p>
            <a:pPr algn="ctr">
              <a:lnSpc>
                <a:spcPts val="5599"/>
              </a:lnSpc>
            </a:pPr>
            <a:r>
              <a:rPr lang="en-US" sz="3999">
                <a:solidFill>
                  <a:srgbClr val="FFDE59"/>
                </a:solidFill>
                <a:latin typeface="Canva Sans Bold"/>
                <a:ea typeface="Canva Sans Bold"/>
                <a:cs typeface="Canva Sans Bold"/>
                <a:sym typeface="Canva Sans Bold"/>
              </a:rPr>
              <a:t>4</a:t>
            </a:r>
          </a:p>
        </p:txBody>
      </p:sp>
      <p:sp>
        <p:nvSpPr>
          <p:cNvPr name="Freeform 6" id="6"/>
          <p:cNvSpPr/>
          <p:nvPr/>
        </p:nvSpPr>
        <p:spPr>
          <a:xfrm flipH="false" flipV="false" rot="0">
            <a:off x="4553885" y="3288178"/>
            <a:ext cx="8603385" cy="8603385"/>
          </a:xfrm>
          <a:custGeom>
            <a:avLst/>
            <a:gdLst/>
            <a:ahLst/>
            <a:cxnLst/>
            <a:rect r="r" b="b" t="t" l="l"/>
            <a:pathLst>
              <a:path h="8603385" w="8603385">
                <a:moveTo>
                  <a:pt x="0" y="0"/>
                </a:moveTo>
                <a:lnTo>
                  <a:pt x="8603385" y="0"/>
                </a:lnTo>
                <a:lnTo>
                  <a:pt x="8603385" y="8603385"/>
                </a:lnTo>
                <a:lnTo>
                  <a:pt x="0" y="8603385"/>
                </a:lnTo>
                <a:lnTo>
                  <a:pt x="0" y="0"/>
                </a:lnTo>
                <a:close/>
              </a:path>
            </a:pathLst>
          </a:custGeom>
          <a:blipFill>
            <a:blip r:embed="rId2">
              <a:alphaModFix amt="17000"/>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DE59">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728614" y="855486"/>
            <a:ext cx="15452045" cy="2127892"/>
          </a:xfrm>
          <a:prstGeom prst="rect">
            <a:avLst/>
          </a:prstGeom>
        </p:spPr>
        <p:txBody>
          <a:bodyPr anchor="t" rtlCol="false" tIns="0" lIns="0" bIns="0" rIns="0">
            <a:spAutoFit/>
          </a:bodyPr>
          <a:lstStyle/>
          <a:p>
            <a:pPr algn="l">
              <a:lnSpc>
                <a:spcPts val="8524"/>
              </a:lnSpc>
            </a:pPr>
            <a:r>
              <a:rPr lang="en-US" sz="6088">
                <a:solidFill>
                  <a:srgbClr val="000000"/>
                </a:solidFill>
                <a:latin typeface="Neue Machina Ultra-Bold"/>
                <a:ea typeface="Neue Machina Ultra-Bold"/>
                <a:cs typeface="Neue Machina Ultra-Bold"/>
                <a:sym typeface="Neue Machina Ultra-Bold"/>
              </a:rPr>
              <a:t>(2)Marker-enhanced Hand Tracking with Deep Learning (2022)</a:t>
            </a:r>
          </a:p>
        </p:txBody>
      </p:sp>
      <p:sp>
        <p:nvSpPr>
          <p:cNvPr name="TextBox 3" id="3"/>
          <p:cNvSpPr txBox="true"/>
          <p:nvPr/>
        </p:nvSpPr>
        <p:spPr>
          <a:xfrm rot="0">
            <a:off x="1028700" y="3221503"/>
            <a:ext cx="14851874" cy="601282"/>
          </a:xfrm>
          <a:prstGeom prst="rect">
            <a:avLst/>
          </a:prstGeom>
        </p:spPr>
        <p:txBody>
          <a:bodyPr anchor="t" rtlCol="false" tIns="0" lIns="0" bIns="0" rIns="0">
            <a:spAutoFit/>
          </a:bodyPr>
          <a:lstStyle/>
          <a:p>
            <a:pPr algn="l">
              <a:lnSpc>
                <a:spcPts val="4953"/>
              </a:lnSpc>
            </a:pPr>
            <a:r>
              <a:rPr lang="en-US" sz="3538">
                <a:solidFill>
                  <a:srgbClr val="000000"/>
                </a:solidFill>
                <a:latin typeface="Canva Sans Italics"/>
                <a:ea typeface="Canva Sans Italics"/>
                <a:cs typeface="Canva Sans Italics"/>
                <a:sym typeface="Canva Sans Italics"/>
              </a:rPr>
              <a:t>Donghao Yang; Xian Cao; Yazui Liu; Shuhong Xu</a:t>
            </a:r>
          </a:p>
        </p:txBody>
      </p:sp>
      <p:sp>
        <p:nvSpPr>
          <p:cNvPr name="TextBox 4" id="4"/>
          <p:cNvSpPr txBox="true"/>
          <p:nvPr/>
        </p:nvSpPr>
        <p:spPr>
          <a:xfrm rot="0">
            <a:off x="0" y="4045013"/>
            <a:ext cx="18288000" cy="3879215"/>
          </a:xfrm>
          <a:prstGeom prst="rect">
            <a:avLst/>
          </a:prstGeom>
        </p:spPr>
        <p:txBody>
          <a:bodyPr anchor="t" rtlCol="false" tIns="0" lIns="0" bIns="0" rIns="0">
            <a:spAutoFit/>
          </a:bodyPr>
          <a:lstStyle/>
          <a:p>
            <a:pPr algn="l" marL="949957" indent="-474979" lvl="1">
              <a:lnSpc>
                <a:spcPts val="6159"/>
              </a:lnSpc>
              <a:buFont typeface="Arial"/>
              <a:buChar char="•"/>
            </a:pPr>
            <a:r>
              <a:rPr lang="en-US" sz="4399">
                <a:solidFill>
                  <a:srgbClr val="000000"/>
                </a:solidFill>
                <a:latin typeface="Neue Machina Ultra-Bold"/>
                <a:ea typeface="Neue Machina Ultra-Bold"/>
                <a:cs typeface="Neue Machina Ultra-Bold"/>
                <a:sym typeface="Neue Machina Ultra-Bold"/>
              </a:rPr>
              <a:t>Hand tracking method with markers and multiple RGB cameras. </a:t>
            </a:r>
          </a:p>
          <a:p>
            <a:pPr algn="l" marL="949957" indent="-474979" lvl="1">
              <a:lnSpc>
                <a:spcPts val="6159"/>
              </a:lnSpc>
              <a:buFont typeface="Arial"/>
              <a:buChar char="•"/>
            </a:pPr>
            <a:r>
              <a:rPr lang="en-US" sz="4399">
                <a:solidFill>
                  <a:srgbClr val="000000"/>
                </a:solidFill>
                <a:latin typeface="Neue Machina Ultra-Bold"/>
                <a:ea typeface="Neue Machina Ultra-Bold"/>
                <a:cs typeface="Neue Machina Ultra-Bold"/>
                <a:sym typeface="Neue Machina Ultra-Bold"/>
              </a:rPr>
              <a:t>CNN predicts hand joint positions for marker labeling. </a:t>
            </a:r>
          </a:p>
          <a:p>
            <a:pPr algn="l" marL="949957" indent="-474979" lvl="1">
              <a:lnSpc>
                <a:spcPts val="6159"/>
              </a:lnSpc>
              <a:buFont typeface="Arial"/>
              <a:buChar char="•"/>
            </a:pPr>
            <a:r>
              <a:rPr lang="en-US" sz="4399">
                <a:solidFill>
                  <a:srgbClr val="000000"/>
                </a:solidFill>
                <a:latin typeface="Neue Machina Ultra-Bold"/>
                <a:ea typeface="Neue Machina Ultra-Bold"/>
                <a:cs typeface="Neue Machina Ultra-Bold"/>
                <a:sym typeface="Neue Machina Ultra-Bold"/>
              </a:rPr>
              <a:t>Image restoration algorithm for high accuracy hand joint prediction. </a:t>
            </a:r>
          </a:p>
        </p:txBody>
      </p:sp>
      <p:sp>
        <p:nvSpPr>
          <p:cNvPr name="TextBox 5" id="5"/>
          <p:cNvSpPr txBox="true"/>
          <p:nvPr/>
        </p:nvSpPr>
        <p:spPr>
          <a:xfrm rot="0">
            <a:off x="17665982" y="9182100"/>
            <a:ext cx="305594"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ea typeface="Canva Sans Bold"/>
                <a:cs typeface="Canva Sans Bold"/>
                <a:sym typeface="Canva Sans Bold"/>
              </a:rPr>
              <a:t>5</a:t>
            </a:r>
          </a:p>
        </p:txBody>
      </p:sp>
      <p:sp>
        <p:nvSpPr>
          <p:cNvPr name="Freeform 6" id="6"/>
          <p:cNvSpPr/>
          <p:nvPr/>
        </p:nvSpPr>
        <p:spPr>
          <a:xfrm flipH="false" flipV="false" rot="0">
            <a:off x="4553885" y="3288178"/>
            <a:ext cx="8603385" cy="8603385"/>
          </a:xfrm>
          <a:custGeom>
            <a:avLst/>
            <a:gdLst/>
            <a:ahLst/>
            <a:cxnLst/>
            <a:rect r="r" b="b" t="t" l="l"/>
            <a:pathLst>
              <a:path h="8603385" w="8603385">
                <a:moveTo>
                  <a:pt x="0" y="0"/>
                </a:moveTo>
                <a:lnTo>
                  <a:pt x="8603385" y="0"/>
                </a:lnTo>
                <a:lnTo>
                  <a:pt x="8603385" y="8603385"/>
                </a:lnTo>
                <a:lnTo>
                  <a:pt x="0" y="8603385"/>
                </a:lnTo>
                <a:lnTo>
                  <a:pt x="0" y="0"/>
                </a:lnTo>
                <a:close/>
              </a:path>
            </a:pathLst>
          </a:custGeom>
          <a:blipFill>
            <a:blip r:embed="rId2">
              <a:alphaModFix amt="17000"/>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779714"/>
            <a:ext cx="16056709" cy="1857584"/>
          </a:xfrm>
          <a:prstGeom prst="rect">
            <a:avLst/>
          </a:prstGeom>
        </p:spPr>
        <p:txBody>
          <a:bodyPr anchor="t" rtlCol="false" tIns="0" lIns="0" bIns="0" rIns="0">
            <a:spAutoFit/>
          </a:bodyPr>
          <a:lstStyle/>
          <a:p>
            <a:pPr algn="l">
              <a:lnSpc>
                <a:spcPts val="7455"/>
              </a:lnSpc>
            </a:pPr>
            <a:r>
              <a:rPr lang="en-US" sz="5325">
                <a:solidFill>
                  <a:srgbClr val="FFDE59"/>
                </a:solidFill>
                <a:latin typeface="Neue Machina Ultra-Bold"/>
                <a:ea typeface="Neue Machina Ultra-Bold"/>
                <a:cs typeface="Neue Machina Ultra-Bold"/>
                <a:sym typeface="Neue Machina Ultra-Bold"/>
              </a:rPr>
              <a:t>(3)Image processing technology based on computer vision algorithm(2022)</a:t>
            </a:r>
          </a:p>
        </p:txBody>
      </p:sp>
      <p:sp>
        <p:nvSpPr>
          <p:cNvPr name="TextBox 3" id="3"/>
          <p:cNvSpPr txBox="true"/>
          <p:nvPr/>
        </p:nvSpPr>
        <p:spPr>
          <a:xfrm rot="0">
            <a:off x="1028700" y="2966353"/>
            <a:ext cx="15036151" cy="576976"/>
          </a:xfrm>
          <a:prstGeom prst="rect">
            <a:avLst/>
          </a:prstGeom>
        </p:spPr>
        <p:txBody>
          <a:bodyPr anchor="t" rtlCol="false" tIns="0" lIns="0" bIns="0" rIns="0">
            <a:spAutoFit/>
          </a:bodyPr>
          <a:lstStyle/>
          <a:p>
            <a:pPr algn="l">
              <a:lnSpc>
                <a:spcPts val="4728"/>
              </a:lnSpc>
            </a:pPr>
            <a:r>
              <a:rPr lang="en-US" sz="3377">
                <a:solidFill>
                  <a:srgbClr val="FFDE59"/>
                </a:solidFill>
                <a:latin typeface="Canva Sans Italics"/>
                <a:ea typeface="Canva Sans Italics"/>
                <a:cs typeface="Canva Sans Italics"/>
                <a:sym typeface="Canva Sans Italics"/>
              </a:rPr>
              <a:t>Mengxia Fan; Yunna Liu</a:t>
            </a:r>
          </a:p>
        </p:txBody>
      </p:sp>
      <p:sp>
        <p:nvSpPr>
          <p:cNvPr name="TextBox 4" id="4"/>
          <p:cNvSpPr txBox="true"/>
          <p:nvPr/>
        </p:nvSpPr>
        <p:spPr>
          <a:xfrm rot="0">
            <a:off x="264003" y="3610004"/>
            <a:ext cx="17759993" cy="4269555"/>
          </a:xfrm>
          <a:prstGeom prst="rect">
            <a:avLst/>
          </a:prstGeom>
        </p:spPr>
        <p:txBody>
          <a:bodyPr anchor="t" rtlCol="false" tIns="0" lIns="0" bIns="0" rIns="0">
            <a:spAutoFit/>
          </a:bodyPr>
          <a:lstStyle/>
          <a:p>
            <a:pPr algn="l" marL="870572" indent="-435286" lvl="1">
              <a:lnSpc>
                <a:spcPts val="5645"/>
              </a:lnSpc>
              <a:buFont typeface="Arial"/>
              <a:buChar char="•"/>
            </a:pPr>
            <a:r>
              <a:rPr lang="en-US" sz="4032">
                <a:solidFill>
                  <a:srgbClr val="FFDE59"/>
                </a:solidFill>
                <a:latin typeface="Neue Machina Ultra-Bold"/>
                <a:ea typeface="Neue Machina Ultra-Bold"/>
                <a:cs typeface="Neue Machina Ultra-Bold"/>
                <a:sym typeface="Neue Machina Ultra-Bold"/>
              </a:rPr>
              <a:t>Discusses image processing technology based on computer vision algorithm. </a:t>
            </a:r>
          </a:p>
          <a:p>
            <a:pPr algn="l" marL="870572" indent="-435286" lvl="1">
              <a:lnSpc>
                <a:spcPts val="5645"/>
              </a:lnSpc>
              <a:buFont typeface="Arial"/>
              <a:buChar char="•"/>
            </a:pPr>
            <a:r>
              <a:rPr lang="en-US" sz="4032">
                <a:solidFill>
                  <a:srgbClr val="FFDE59"/>
                </a:solidFill>
                <a:latin typeface="Neue Machina Ultra-Bold"/>
                <a:ea typeface="Neue Machina Ultra-Bold"/>
                <a:cs typeface="Neue Machina Ultra-Bold"/>
                <a:sym typeface="Neue Machina Ultra-Bold"/>
              </a:rPr>
              <a:t>Highlights stereo matching in binocular vision and its applications. </a:t>
            </a:r>
          </a:p>
          <a:p>
            <a:pPr algn="l" marL="870572" indent="-435286" lvl="1">
              <a:lnSpc>
                <a:spcPts val="5645"/>
              </a:lnSpc>
              <a:buFont typeface="Arial"/>
              <a:buChar char="•"/>
            </a:pPr>
            <a:r>
              <a:rPr lang="en-US" sz="4032">
                <a:solidFill>
                  <a:srgbClr val="FFDE59"/>
                </a:solidFill>
                <a:latin typeface="Neue Machina Ultra-Bold"/>
                <a:ea typeface="Neue Machina Ultra-Bold"/>
                <a:cs typeface="Neue Machina Ultra-Bold"/>
                <a:sym typeface="Neue Machina Ultra-Bold"/>
              </a:rPr>
              <a:t>Emphasizes the use of deep learning in stereo matching algorithms. </a:t>
            </a:r>
          </a:p>
        </p:txBody>
      </p:sp>
      <p:sp>
        <p:nvSpPr>
          <p:cNvPr name="TextBox 5" id="5"/>
          <p:cNvSpPr txBox="true"/>
          <p:nvPr/>
        </p:nvSpPr>
        <p:spPr>
          <a:xfrm rot="0">
            <a:off x="17654076" y="9182100"/>
            <a:ext cx="329406" cy="679450"/>
          </a:xfrm>
          <a:prstGeom prst="rect">
            <a:avLst/>
          </a:prstGeom>
        </p:spPr>
        <p:txBody>
          <a:bodyPr anchor="t" rtlCol="false" tIns="0" lIns="0" bIns="0" rIns="0">
            <a:spAutoFit/>
          </a:bodyPr>
          <a:lstStyle/>
          <a:p>
            <a:pPr algn="ctr">
              <a:lnSpc>
                <a:spcPts val="5599"/>
              </a:lnSpc>
            </a:pPr>
            <a:r>
              <a:rPr lang="en-US" sz="3999">
                <a:solidFill>
                  <a:srgbClr val="FFDE59"/>
                </a:solidFill>
                <a:latin typeface="Canva Sans Bold"/>
                <a:ea typeface="Canva Sans Bold"/>
                <a:cs typeface="Canva Sans Bold"/>
                <a:sym typeface="Canva Sans Bold"/>
              </a:rPr>
              <a:t>6</a:t>
            </a:r>
          </a:p>
        </p:txBody>
      </p:sp>
      <p:sp>
        <p:nvSpPr>
          <p:cNvPr name="Freeform 6" id="6"/>
          <p:cNvSpPr/>
          <p:nvPr/>
        </p:nvSpPr>
        <p:spPr>
          <a:xfrm flipH="false" flipV="false" rot="0">
            <a:off x="4553885" y="3288178"/>
            <a:ext cx="8603385" cy="8603385"/>
          </a:xfrm>
          <a:custGeom>
            <a:avLst/>
            <a:gdLst/>
            <a:ahLst/>
            <a:cxnLst/>
            <a:rect r="r" b="b" t="t" l="l"/>
            <a:pathLst>
              <a:path h="8603385" w="8603385">
                <a:moveTo>
                  <a:pt x="0" y="0"/>
                </a:moveTo>
                <a:lnTo>
                  <a:pt x="8603385" y="0"/>
                </a:lnTo>
                <a:lnTo>
                  <a:pt x="8603385" y="8603385"/>
                </a:lnTo>
                <a:lnTo>
                  <a:pt x="0" y="8603385"/>
                </a:lnTo>
                <a:lnTo>
                  <a:pt x="0" y="0"/>
                </a:lnTo>
                <a:close/>
              </a:path>
            </a:pathLst>
          </a:custGeom>
          <a:blipFill>
            <a:blip r:embed="rId2">
              <a:alphaModFix amt="17000"/>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DE59">
                <a:alpha val="100000"/>
              </a:srgbClr>
            </a:gs>
            <a:gs pos="100000">
              <a:srgbClr val="FF914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303914"/>
            <a:ext cx="10374312"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ea typeface="Canva Sans Bold"/>
                <a:cs typeface="Canva Sans Bold"/>
                <a:sym typeface="Canva Sans Bold"/>
              </a:rPr>
              <a:t>EXISTING SYSTEM</a:t>
            </a:r>
          </a:p>
        </p:txBody>
      </p:sp>
      <p:sp>
        <p:nvSpPr>
          <p:cNvPr name="TextBox 3" id="3"/>
          <p:cNvSpPr txBox="true"/>
          <p:nvPr/>
        </p:nvSpPr>
        <p:spPr>
          <a:xfrm rot="0">
            <a:off x="692207" y="2131277"/>
            <a:ext cx="15747073" cy="6761357"/>
          </a:xfrm>
          <a:prstGeom prst="rect">
            <a:avLst/>
          </a:prstGeom>
        </p:spPr>
        <p:txBody>
          <a:bodyPr anchor="t" rtlCol="false" tIns="0" lIns="0" bIns="0" rIns="0">
            <a:spAutoFit/>
          </a:bodyPr>
          <a:lstStyle/>
          <a:p>
            <a:pPr algn="l" marL="821462" indent="-410731" lvl="1">
              <a:lnSpc>
                <a:spcPts val="5326"/>
              </a:lnSpc>
              <a:buFont typeface="Arial"/>
              <a:buChar char="•"/>
            </a:pPr>
            <a:r>
              <a:rPr lang="en-US" sz="3804">
                <a:solidFill>
                  <a:srgbClr val="000000"/>
                </a:solidFill>
                <a:latin typeface="Canva Sans Bold"/>
                <a:ea typeface="Canva Sans Bold"/>
                <a:cs typeface="Canva Sans Bold"/>
                <a:sym typeface="Canva Sans Bold"/>
              </a:rPr>
              <a:t> Requires physical contact: </a:t>
            </a:r>
            <a:r>
              <a:rPr lang="en-US" sz="3804">
                <a:solidFill>
                  <a:srgbClr val="000000"/>
                </a:solidFill>
                <a:latin typeface="Canva Sans"/>
                <a:ea typeface="Canva Sans"/>
                <a:cs typeface="Canva Sans"/>
                <a:sym typeface="Canva Sans"/>
              </a:rPr>
              <a:t>Presentation control relies on tools                              like mouse, keyboard, or remote, needing physical interaction.</a:t>
            </a:r>
          </a:p>
          <a:p>
            <a:pPr algn="l" marL="821462" indent="-410731" lvl="1">
              <a:lnSpc>
                <a:spcPts val="5326"/>
              </a:lnSpc>
              <a:buFont typeface="Arial"/>
              <a:buChar char="•"/>
            </a:pPr>
            <a:r>
              <a:rPr lang="en-US" sz="3804">
                <a:solidFill>
                  <a:srgbClr val="000000"/>
                </a:solidFill>
                <a:latin typeface="Canva Sans Bold"/>
                <a:ea typeface="Canva Sans Bold"/>
                <a:cs typeface="Canva Sans Bold"/>
                <a:sym typeface="Canva Sans Bold"/>
              </a:rPr>
              <a:t>Limited mobility: </a:t>
            </a:r>
            <a:r>
              <a:rPr lang="en-US" sz="3804">
                <a:solidFill>
                  <a:srgbClr val="000000"/>
                </a:solidFill>
                <a:latin typeface="Canva Sans"/>
                <a:ea typeface="Canva Sans"/>
                <a:cs typeface="Canva Sans"/>
                <a:sym typeface="Canva Sans"/>
              </a:rPr>
              <a:t>Presenter's movement is restricted due to                         dependence on control tools.</a:t>
            </a:r>
          </a:p>
          <a:p>
            <a:pPr algn="l" marL="821462" indent="-410731" lvl="1">
              <a:lnSpc>
                <a:spcPts val="5326"/>
              </a:lnSpc>
              <a:buFont typeface="Arial"/>
              <a:buChar char="•"/>
            </a:pPr>
            <a:r>
              <a:rPr lang="en-US" sz="3804">
                <a:solidFill>
                  <a:srgbClr val="000000"/>
                </a:solidFill>
                <a:latin typeface="Canva Sans Bold"/>
                <a:ea typeface="Canva Sans Bold"/>
                <a:cs typeface="Canva Sans Bold"/>
                <a:sym typeface="Canva Sans Bold"/>
              </a:rPr>
              <a:t>Distraction potential: </a:t>
            </a:r>
            <a:r>
              <a:rPr lang="en-US" sz="3804">
                <a:solidFill>
                  <a:srgbClr val="000000"/>
                </a:solidFill>
                <a:latin typeface="Canva Sans"/>
                <a:ea typeface="Canva Sans"/>
                <a:cs typeface="Canva Sans"/>
                <a:sym typeface="Canva Sans"/>
              </a:rPr>
              <a:t>Using external controls can break eye contact and distract the audience.</a:t>
            </a:r>
          </a:p>
          <a:p>
            <a:pPr algn="l" marL="821462" indent="-410731" lvl="1">
              <a:lnSpc>
                <a:spcPts val="5326"/>
              </a:lnSpc>
              <a:buFont typeface="Arial"/>
              <a:buChar char="•"/>
            </a:pPr>
            <a:r>
              <a:rPr lang="en-US" sz="3804">
                <a:solidFill>
                  <a:srgbClr val="000000"/>
                </a:solidFill>
                <a:latin typeface="Canva Sans Bold"/>
                <a:ea typeface="Canva Sans Bold"/>
                <a:cs typeface="Canva Sans Bold"/>
                <a:sym typeface="Canva Sans Bold"/>
              </a:rPr>
              <a:t>Learning curve: </a:t>
            </a:r>
            <a:r>
              <a:rPr lang="en-US" sz="3804">
                <a:solidFill>
                  <a:srgbClr val="000000"/>
                </a:solidFill>
                <a:latin typeface="Canva Sans"/>
                <a:ea typeface="Canva Sans"/>
                <a:cs typeface="Canva Sans"/>
                <a:sym typeface="Canva Sans"/>
              </a:rPr>
              <a:t>Operating unfamiliar controls like a new remote might require practice.</a:t>
            </a:r>
          </a:p>
          <a:p>
            <a:pPr algn="l" marL="821462" indent="-410731" lvl="1">
              <a:lnSpc>
                <a:spcPts val="5326"/>
              </a:lnSpc>
              <a:buFont typeface="Arial"/>
              <a:buChar char="•"/>
            </a:pPr>
            <a:r>
              <a:rPr lang="en-US" sz="3804">
                <a:solidFill>
                  <a:srgbClr val="000000"/>
                </a:solidFill>
                <a:latin typeface="Canva Sans Bold"/>
                <a:ea typeface="Canva Sans Bold"/>
                <a:cs typeface="Canva Sans Bold"/>
                <a:sym typeface="Canva Sans Bold"/>
              </a:rPr>
              <a:t>Cost: </a:t>
            </a:r>
            <a:r>
              <a:rPr lang="en-US" sz="3804">
                <a:solidFill>
                  <a:srgbClr val="000000"/>
                </a:solidFill>
                <a:latin typeface="Canva Sans"/>
                <a:ea typeface="Canva Sans"/>
                <a:cs typeface="Canva Sans"/>
                <a:sym typeface="Canva Sans"/>
              </a:rPr>
              <a:t>Additional hardware like remotes can add to the presentation setup cost.</a:t>
            </a:r>
          </a:p>
        </p:txBody>
      </p:sp>
      <p:sp>
        <p:nvSpPr>
          <p:cNvPr name="TextBox 4" id="4"/>
          <p:cNvSpPr txBox="true"/>
          <p:nvPr/>
        </p:nvSpPr>
        <p:spPr>
          <a:xfrm rot="0">
            <a:off x="17690191" y="9182100"/>
            <a:ext cx="257175"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nva Sans Bold"/>
                <a:ea typeface="Canva Sans Bold"/>
                <a:cs typeface="Canva Sans Bold"/>
                <a:sym typeface="Canva Sans Bold"/>
              </a:rPr>
              <a:t>7</a:t>
            </a:r>
          </a:p>
        </p:txBody>
      </p:sp>
      <p:sp>
        <p:nvSpPr>
          <p:cNvPr name="Freeform 5" id="5"/>
          <p:cNvSpPr/>
          <p:nvPr/>
        </p:nvSpPr>
        <p:spPr>
          <a:xfrm flipH="false" flipV="false" rot="0">
            <a:off x="4553885" y="3288178"/>
            <a:ext cx="8603385" cy="8603385"/>
          </a:xfrm>
          <a:custGeom>
            <a:avLst/>
            <a:gdLst/>
            <a:ahLst/>
            <a:cxnLst/>
            <a:rect r="r" b="b" t="t" l="l"/>
            <a:pathLst>
              <a:path h="8603385" w="8603385">
                <a:moveTo>
                  <a:pt x="0" y="0"/>
                </a:moveTo>
                <a:lnTo>
                  <a:pt x="8603385" y="0"/>
                </a:lnTo>
                <a:lnTo>
                  <a:pt x="8603385" y="8603385"/>
                </a:lnTo>
                <a:lnTo>
                  <a:pt x="0" y="8603385"/>
                </a:lnTo>
                <a:lnTo>
                  <a:pt x="0" y="0"/>
                </a:lnTo>
                <a:close/>
              </a:path>
            </a:pathLst>
          </a:custGeom>
          <a:blipFill>
            <a:blip r:embed="rId2">
              <a:alphaModFix amt="17000"/>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028700" y="486671"/>
            <a:ext cx="12549822" cy="1576069"/>
          </a:xfrm>
          <a:prstGeom prst="rect">
            <a:avLst/>
          </a:prstGeom>
        </p:spPr>
        <p:txBody>
          <a:bodyPr anchor="t" rtlCol="false" tIns="0" lIns="0" bIns="0" rIns="0">
            <a:spAutoFit/>
          </a:bodyPr>
          <a:lstStyle/>
          <a:p>
            <a:pPr algn="ctr">
              <a:lnSpc>
                <a:spcPts val="12880"/>
              </a:lnSpc>
            </a:pPr>
            <a:r>
              <a:rPr lang="en-US" sz="9200">
                <a:solidFill>
                  <a:srgbClr val="FFDE59"/>
                </a:solidFill>
                <a:latin typeface="Neue Machina Ultra-Bold"/>
                <a:ea typeface="Neue Machina Ultra-Bold"/>
                <a:cs typeface="Neue Machina Ultra-Bold"/>
                <a:sym typeface="Neue Machina Ultra-Bold"/>
              </a:rPr>
              <a:t>PROPOSED SYSTEM </a:t>
            </a:r>
          </a:p>
        </p:txBody>
      </p:sp>
      <p:sp>
        <p:nvSpPr>
          <p:cNvPr name="TextBox 3" id="3"/>
          <p:cNvSpPr txBox="true"/>
          <p:nvPr/>
        </p:nvSpPr>
        <p:spPr>
          <a:xfrm rot="0">
            <a:off x="198511" y="2221649"/>
            <a:ext cx="17890978" cy="7036651"/>
          </a:xfrm>
          <a:prstGeom prst="rect">
            <a:avLst/>
          </a:prstGeom>
        </p:spPr>
        <p:txBody>
          <a:bodyPr anchor="t" rtlCol="false" tIns="0" lIns="0" bIns="0" rIns="0">
            <a:spAutoFit/>
          </a:bodyPr>
          <a:lstStyle/>
          <a:p>
            <a:pPr algn="l" marL="858696" indent="-429348" lvl="1">
              <a:lnSpc>
                <a:spcPts val="5568"/>
              </a:lnSpc>
              <a:buFont typeface="Arial"/>
              <a:buChar char="•"/>
            </a:pPr>
            <a:r>
              <a:rPr lang="en-US" sz="3977">
                <a:solidFill>
                  <a:srgbClr val="FFDE59"/>
                </a:solidFill>
                <a:latin typeface="Neue Machina Ultra-Bold"/>
                <a:ea typeface="Neue Machina Ultra-Bold"/>
                <a:cs typeface="Neue Machina Ultra-Bold"/>
                <a:sym typeface="Neue Machina Ultra-Bold"/>
              </a:rPr>
              <a:t> Touchless control: </a:t>
            </a:r>
            <a:r>
              <a:rPr lang="en-US" sz="3977">
                <a:solidFill>
                  <a:srgbClr val="FFDE59"/>
                </a:solidFill>
                <a:latin typeface="Neue Machina"/>
                <a:ea typeface="Neue Machina"/>
                <a:cs typeface="Neue Machina"/>
                <a:sym typeface="Neue Machina"/>
              </a:rPr>
              <a:t>Operates through hand gestures captured by a laptop camera, eliminating physical contact.</a:t>
            </a:r>
          </a:p>
          <a:p>
            <a:pPr algn="l" marL="858696" indent="-429348" lvl="1">
              <a:lnSpc>
                <a:spcPts val="5568"/>
              </a:lnSpc>
              <a:buFont typeface="Arial"/>
              <a:buChar char="•"/>
            </a:pPr>
            <a:r>
              <a:rPr lang="en-US" sz="3977">
                <a:solidFill>
                  <a:srgbClr val="FFDE59"/>
                </a:solidFill>
                <a:latin typeface="Neue Machina Ultra-Bold"/>
                <a:ea typeface="Neue Machina Ultra-Bold"/>
                <a:cs typeface="Neue Machina Ultra-Bold"/>
                <a:sym typeface="Neue Machina Ultra-Bold"/>
              </a:rPr>
              <a:t>Increased mobility: </a:t>
            </a:r>
            <a:r>
              <a:rPr lang="en-US" sz="3977">
                <a:solidFill>
                  <a:srgbClr val="FFDE59"/>
                </a:solidFill>
                <a:latin typeface="Neue Machina"/>
                <a:ea typeface="Neue Machina"/>
                <a:cs typeface="Neue Machina"/>
                <a:sym typeface="Neue Machina"/>
              </a:rPr>
              <a:t>Allows presenters to move around freely while controlling the presentation.</a:t>
            </a:r>
          </a:p>
          <a:p>
            <a:pPr algn="l" marL="858696" indent="-429348" lvl="1">
              <a:lnSpc>
                <a:spcPts val="5568"/>
              </a:lnSpc>
              <a:buFont typeface="Arial"/>
              <a:buChar char="•"/>
            </a:pPr>
            <a:r>
              <a:rPr lang="en-US" sz="3977">
                <a:solidFill>
                  <a:srgbClr val="FFDE59"/>
                </a:solidFill>
                <a:latin typeface="Neue Machina Ultra-Bold"/>
                <a:ea typeface="Neue Machina Ultra-Bold"/>
                <a:cs typeface="Neue Machina Ultra-Bold"/>
                <a:sym typeface="Neue Machina Ultra-Bold"/>
              </a:rPr>
              <a:t>Enhanced engagement: </a:t>
            </a:r>
            <a:r>
              <a:rPr lang="en-US" sz="3977">
                <a:solidFill>
                  <a:srgbClr val="FFDE59"/>
                </a:solidFill>
                <a:latin typeface="Neue Machina"/>
                <a:ea typeface="Neue Machina"/>
                <a:cs typeface="Neue Machina"/>
                <a:sym typeface="Neue Machina"/>
              </a:rPr>
              <a:t>Eye contact remains uninterrupted, fostering better audience interaction.</a:t>
            </a:r>
          </a:p>
          <a:p>
            <a:pPr algn="l" marL="858696" indent="-429348" lvl="1">
              <a:lnSpc>
                <a:spcPts val="5568"/>
              </a:lnSpc>
              <a:buFont typeface="Arial"/>
              <a:buChar char="•"/>
            </a:pPr>
            <a:r>
              <a:rPr lang="en-US" sz="3977">
                <a:solidFill>
                  <a:srgbClr val="FFDE59"/>
                </a:solidFill>
                <a:latin typeface="Neue Machina Ultra-Bold"/>
                <a:ea typeface="Neue Machina Ultra-Bold"/>
                <a:cs typeface="Neue Machina Ultra-Bold"/>
                <a:sym typeface="Neue Machina Ultra-Bold"/>
              </a:rPr>
              <a:t> Intuitive interaction: </a:t>
            </a:r>
            <a:r>
              <a:rPr lang="en-US" sz="3977">
                <a:solidFill>
                  <a:srgbClr val="FFDE59"/>
                </a:solidFill>
                <a:latin typeface="Neue Machina"/>
                <a:ea typeface="Neue Machina"/>
                <a:cs typeface="Neue Machina"/>
                <a:sym typeface="Neue Machina"/>
              </a:rPr>
              <a:t>Utilizing natural hand gestures offers a familiar and user-friendly experience.</a:t>
            </a:r>
          </a:p>
          <a:p>
            <a:pPr algn="l" marL="858696" indent="-429348" lvl="1">
              <a:lnSpc>
                <a:spcPts val="5568"/>
              </a:lnSpc>
              <a:buFont typeface="Arial"/>
              <a:buChar char="•"/>
            </a:pPr>
            <a:r>
              <a:rPr lang="en-US" sz="3977">
                <a:solidFill>
                  <a:srgbClr val="FFDE59"/>
                </a:solidFill>
                <a:latin typeface="Neue Machina Ultra-Bold"/>
                <a:ea typeface="Neue Machina Ultra-Bold"/>
                <a:cs typeface="Neue Machina Ultra-Bold"/>
                <a:sym typeface="Neue Machina Ultra-Bold"/>
              </a:rPr>
              <a:t>Cost-effective: </a:t>
            </a:r>
            <a:r>
              <a:rPr lang="en-US" sz="3977">
                <a:solidFill>
                  <a:srgbClr val="FFDE59"/>
                </a:solidFill>
                <a:latin typeface="Neue Machina"/>
                <a:ea typeface="Neue Machina"/>
                <a:cs typeface="Neue Machina"/>
                <a:sym typeface="Neue Machina"/>
              </a:rPr>
              <a:t>Leverages existing laptop camera, eliminating extra hardware expenses.</a:t>
            </a:r>
          </a:p>
        </p:txBody>
      </p:sp>
      <p:sp>
        <p:nvSpPr>
          <p:cNvPr name="TextBox 4" id="4"/>
          <p:cNvSpPr txBox="true"/>
          <p:nvPr/>
        </p:nvSpPr>
        <p:spPr>
          <a:xfrm rot="0">
            <a:off x="17663283" y="9182100"/>
            <a:ext cx="310991" cy="679450"/>
          </a:xfrm>
          <a:prstGeom prst="rect">
            <a:avLst/>
          </a:prstGeom>
        </p:spPr>
        <p:txBody>
          <a:bodyPr anchor="t" rtlCol="false" tIns="0" lIns="0" bIns="0" rIns="0">
            <a:spAutoFit/>
          </a:bodyPr>
          <a:lstStyle/>
          <a:p>
            <a:pPr algn="ctr">
              <a:lnSpc>
                <a:spcPts val="5599"/>
              </a:lnSpc>
            </a:pPr>
            <a:r>
              <a:rPr lang="en-US" sz="3999">
                <a:solidFill>
                  <a:srgbClr val="FFDE59"/>
                </a:solidFill>
                <a:latin typeface="Canva Sans Bold"/>
                <a:ea typeface="Canva Sans Bold"/>
                <a:cs typeface="Canva Sans Bold"/>
                <a:sym typeface="Canva Sans Bold"/>
              </a:rPr>
              <a:t>8</a:t>
            </a:r>
          </a:p>
        </p:txBody>
      </p:sp>
      <p:sp>
        <p:nvSpPr>
          <p:cNvPr name="Freeform 5" id="5"/>
          <p:cNvSpPr/>
          <p:nvPr/>
        </p:nvSpPr>
        <p:spPr>
          <a:xfrm flipH="false" flipV="false" rot="0">
            <a:off x="4553885" y="3288178"/>
            <a:ext cx="8603385" cy="8603385"/>
          </a:xfrm>
          <a:custGeom>
            <a:avLst/>
            <a:gdLst/>
            <a:ahLst/>
            <a:cxnLst/>
            <a:rect r="r" b="b" t="t" l="l"/>
            <a:pathLst>
              <a:path h="8603385" w="8603385">
                <a:moveTo>
                  <a:pt x="0" y="0"/>
                </a:moveTo>
                <a:lnTo>
                  <a:pt x="8603385" y="0"/>
                </a:lnTo>
                <a:lnTo>
                  <a:pt x="8603385" y="8603385"/>
                </a:lnTo>
                <a:lnTo>
                  <a:pt x="0" y="8603385"/>
                </a:lnTo>
                <a:lnTo>
                  <a:pt x="0" y="0"/>
                </a:lnTo>
                <a:close/>
              </a:path>
            </a:pathLst>
          </a:custGeom>
          <a:blipFill>
            <a:blip r:embed="rId2">
              <a:alphaModFix amt="17000"/>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DAF-j5sD4-Y</dc:identifier>
  <dcterms:modified xsi:type="dcterms:W3CDTF">2011-08-01T06:04:30Z</dcterms:modified>
  <cp:revision>1</cp:revision>
  <dc:title>mpro present final</dc:title>
</cp:coreProperties>
</file>