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handoutMasterIdLst>
    <p:handoutMasterId r:id="rId25"/>
  </p:handoutMasterIdLst>
  <p:sldIdLst>
    <p:sldId id="280" r:id="rId2"/>
    <p:sldId id="290" r:id="rId3"/>
    <p:sldId id="289" r:id="rId4"/>
    <p:sldId id="298" r:id="rId5"/>
    <p:sldId id="287" r:id="rId6"/>
    <p:sldId id="308" r:id="rId7"/>
    <p:sldId id="293" r:id="rId8"/>
    <p:sldId id="300" r:id="rId9"/>
    <p:sldId id="301" r:id="rId10"/>
    <p:sldId id="288" r:id="rId11"/>
    <p:sldId id="291" r:id="rId12"/>
    <p:sldId id="309" r:id="rId13"/>
    <p:sldId id="302" r:id="rId14"/>
    <p:sldId id="303" r:id="rId15"/>
    <p:sldId id="305" r:id="rId16"/>
    <p:sldId id="310" r:id="rId17"/>
    <p:sldId id="306" r:id="rId18"/>
    <p:sldId id="296" r:id="rId19"/>
    <p:sldId id="297" r:id="rId20"/>
    <p:sldId id="307" r:id="rId21"/>
    <p:sldId id="295"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C979CC5B-D49D-42E4-ACB3-8D2199DF2DF2}" type="datetimeFigureOut">
              <a:rPr lang="en-US"/>
              <a:t>4/5/2024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pPr>
              <a:defRPr/>
            </a:pPr>
            <a:fld id="{D6C3AF96-763E-41D1-9DF8-D5A7950D341E}"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06D4B275-9A97-4B3D-959C-A17ABCE6A876}" type="datetimeFigureOut">
              <a:rPr lang="en-US"/>
              <a:t>4/5/2024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pPr>
              <a:defRPr/>
            </a:pPr>
            <a:fld id="{92ADC973-49F9-4EE9-9E5B-C61046CD5F23}" type="slidenum">
              <a:rPr lang="en-US"/>
              <a:t>‹#›</a:t>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B53B2D8F-60CE-4C55-AE87-031A458010EC}" type="datetime5">
              <a:rPr lang="en-US" smtClean="0"/>
              <a:t>5-Apr-24</a:t>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6E1A6F94-8A4A-4A13-BD5E-23ED20E8FB2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1C6E4AE5-3FBE-48A8-BCC5-D496CCDB9FB3}" type="datetime5">
              <a:rPr lang="en-US" smtClean="0"/>
              <a:t>5-Apr-24</a:t>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E55B2940-0EE9-4116-BC4A-6922F47996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DA47CB1A-3183-4A77-A065-7D37AC505685}" type="datetime5">
              <a:rPr lang="en-US" smtClean="0"/>
              <a:t>5-Apr-24</a:t>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AB9D24AD-6310-499A-955E-0A6AF1EB5FF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D62199E4-7C3C-4415-85A8-1427856826D6}" type="datetime5">
              <a:rPr lang="en-US" smtClean="0"/>
              <a:t>5-Apr-24</a:t>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855023-56B3-4D3A-9EB4-BCA66C9D4AD9}" type="datetime5">
              <a:rPr lang="en-US" smtClean="0"/>
              <a:t>5-Apr-24</a:t>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6B6D489B-751A-451C-BE9B-9F46278672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008A4E98-7F61-4387-884A-B9C88A280D33}" type="datetime5">
              <a:rPr lang="en-US" smtClean="0"/>
              <a:t>5-Apr-24</a:t>
            </a:fld>
            <a:endParaRPr lang="en-US"/>
          </a:p>
        </p:txBody>
      </p:sp>
      <p:sp>
        <p:nvSpPr>
          <p:cNvPr id="6" name="Footer Placeholder 5"/>
          <p:cNvSpPr>
            <a:spLocks noGrp="1"/>
          </p:cNvSpPr>
          <p:nvPr>
            <p:ph type="ftr" sz="quarter" idx="11"/>
          </p:nvPr>
        </p:nvSpPr>
        <p:spPr/>
        <p:txBody>
          <a:bodyPr/>
          <a:lstStyle/>
          <a:p>
            <a:pPr>
              <a:defRPr/>
            </a:pPr>
            <a:r>
              <a:rPr lang="pt-BR"/>
              <a:t>SKNCOE TE (E &amp; TC) 2023-24</a:t>
            </a:r>
            <a:endParaRPr lang="en-US"/>
          </a:p>
        </p:txBody>
      </p:sp>
      <p:sp>
        <p:nvSpPr>
          <p:cNvPr id="7" name="Slide Number Placeholder 6"/>
          <p:cNvSpPr>
            <a:spLocks noGrp="1"/>
          </p:cNvSpPr>
          <p:nvPr>
            <p:ph type="sldNum" sz="quarter" idx="12"/>
          </p:nvPr>
        </p:nvSpPr>
        <p:spPr/>
        <p:txBody>
          <a:bodyPr/>
          <a:lstStyle/>
          <a:p>
            <a:pPr>
              <a:defRPr/>
            </a:pPr>
            <a:fld id="{D709068C-3421-41A6-A3AB-626385E32C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41BFC983-899C-4790-8C93-4479A23398E2}" type="datetime5">
              <a:rPr lang="en-US" smtClean="0"/>
              <a:t>5-Apr-24</a:t>
            </a:fld>
            <a:endParaRPr lang="en-US"/>
          </a:p>
        </p:txBody>
      </p:sp>
      <p:sp>
        <p:nvSpPr>
          <p:cNvPr id="8" name="Footer Placeholder 7"/>
          <p:cNvSpPr>
            <a:spLocks noGrp="1"/>
          </p:cNvSpPr>
          <p:nvPr>
            <p:ph type="ftr" sz="quarter" idx="11"/>
          </p:nvPr>
        </p:nvSpPr>
        <p:spPr/>
        <p:txBody>
          <a:bodyPr/>
          <a:lstStyle/>
          <a:p>
            <a:pPr>
              <a:defRPr/>
            </a:pPr>
            <a:r>
              <a:rPr lang="pt-BR"/>
              <a:t>SKNCOE TE (E &amp; TC) 2023-24</a:t>
            </a:r>
            <a:endParaRPr lang="en-US"/>
          </a:p>
        </p:txBody>
      </p:sp>
      <p:sp>
        <p:nvSpPr>
          <p:cNvPr id="9" name="Slide Number Placeholder 8"/>
          <p:cNvSpPr>
            <a:spLocks noGrp="1"/>
          </p:cNvSpPr>
          <p:nvPr>
            <p:ph type="sldNum" sz="quarter" idx="12"/>
          </p:nvPr>
        </p:nvSpPr>
        <p:spPr/>
        <p:txBody>
          <a:bodyPr/>
          <a:lstStyle/>
          <a:p>
            <a:pPr>
              <a:defRPr/>
            </a:pPr>
            <a:fld id="{90FAD4F6-1F07-4298-A234-94A5905A6E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36B4A594-B61B-4C83-950A-96DD7975A655}" type="datetime5">
              <a:rPr lang="en-US" smtClean="0"/>
              <a:t>5-Apr-24</a:t>
            </a:fld>
            <a:endParaRPr lang="en-US"/>
          </a:p>
        </p:txBody>
      </p:sp>
      <p:sp>
        <p:nvSpPr>
          <p:cNvPr id="4" name="Footer Placeholder 3"/>
          <p:cNvSpPr>
            <a:spLocks noGrp="1"/>
          </p:cNvSpPr>
          <p:nvPr>
            <p:ph type="ftr" sz="quarter" idx="11"/>
          </p:nvPr>
        </p:nvSpPr>
        <p:spPr/>
        <p:txBody>
          <a:bodyPr/>
          <a:lstStyle/>
          <a:p>
            <a:pPr>
              <a:defRPr/>
            </a:pPr>
            <a:r>
              <a:rPr lang="pt-BR"/>
              <a:t>SKNCOE TE (E &amp; TC) 2023-24</a:t>
            </a:r>
            <a:endParaRPr lang="en-US"/>
          </a:p>
        </p:txBody>
      </p:sp>
      <p:sp>
        <p:nvSpPr>
          <p:cNvPr id="5" name="Slide Number Placeholder 4"/>
          <p:cNvSpPr>
            <a:spLocks noGrp="1"/>
          </p:cNvSpPr>
          <p:nvPr>
            <p:ph type="sldNum" sz="quarter" idx="12"/>
          </p:nvPr>
        </p:nvSpPr>
        <p:spPr/>
        <p:txBody>
          <a:bodyPr/>
          <a:lstStyle/>
          <a:p>
            <a:pPr>
              <a:defRPr/>
            </a:pPr>
            <a:fld id="{235A821E-5EE0-49C1-A55F-2A6EB84340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62A220A-5D9F-4C29-AE4E-DC978A87E7BB}" type="datetime5">
              <a:rPr lang="en-US" smtClean="0"/>
              <a:t>5-Apr-24</a:t>
            </a:fld>
            <a:endParaRPr lang="en-US"/>
          </a:p>
        </p:txBody>
      </p:sp>
      <p:sp>
        <p:nvSpPr>
          <p:cNvPr id="3" name="Footer Placeholder 2"/>
          <p:cNvSpPr>
            <a:spLocks noGrp="1"/>
          </p:cNvSpPr>
          <p:nvPr>
            <p:ph type="ftr" sz="quarter" idx="11"/>
          </p:nvPr>
        </p:nvSpPr>
        <p:spPr/>
        <p:txBody>
          <a:bodyPr/>
          <a:lstStyle/>
          <a:p>
            <a:pPr>
              <a:defRPr/>
            </a:pPr>
            <a:r>
              <a:rPr lang="pt-BR"/>
              <a:t>SKNCOE TE (E &amp; TC) 2023-24</a:t>
            </a:r>
            <a:endParaRPr lang="en-US"/>
          </a:p>
        </p:txBody>
      </p:sp>
      <p:sp>
        <p:nvSpPr>
          <p:cNvPr id="4" name="Slide Number Placeholder 3"/>
          <p:cNvSpPr>
            <a:spLocks noGrp="1"/>
          </p:cNvSpPr>
          <p:nvPr>
            <p:ph type="sldNum" sz="quarter" idx="12"/>
          </p:nvPr>
        </p:nvSpPr>
        <p:spPr/>
        <p:txBody>
          <a:bodyPr/>
          <a:lstStyle/>
          <a:p>
            <a:pPr>
              <a:defRPr/>
            </a:pPr>
            <a:fld id="{3E8AA26D-CB0D-4285-8E00-597B5EDCDB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B95B9C1-F4A3-4799-8B3B-6A75BE5FDF28}" type="datetime5">
              <a:rPr lang="en-US" smtClean="0"/>
              <a:t>5-Apr-24</a:t>
            </a:fld>
            <a:endParaRPr lang="en-US"/>
          </a:p>
        </p:txBody>
      </p:sp>
      <p:sp>
        <p:nvSpPr>
          <p:cNvPr id="6" name="Footer Placeholder 5"/>
          <p:cNvSpPr>
            <a:spLocks noGrp="1"/>
          </p:cNvSpPr>
          <p:nvPr>
            <p:ph type="ftr" sz="quarter" idx="11"/>
          </p:nvPr>
        </p:nvSpPr>
        <p:spPr/>
        <p:txBody>
          <a:bodyPr/>
          <a:lstStyle/>
          <a:p>
            <a:pPr>
              <a:defRPr/>
            </a:pPr>
            <a:r>
              <a:rPr lang="pt-BR"/>
              <a:t>SKNCOE TE (E &amp; TC) 2023-24</a:t>
            </a:r>
            <a:endParaRPr lang="en-US"/>
          </a:p>
        </p:txBody>
      </p:sp>
      <p:sp>
        <p:nvSpPr>
          <p:cNvPr id="7" name="Slide Number Placeholder 6"/>
          <p:cNvSpPr>
            <a:spLocks noGrp="1"/>
          </p:cNvSpPr>
          <p:nvPr>
            <p:ph type="sldNum" sz="quarter" idx="12"/>
          </p:nvPr>
        </p:nvSpPr>
        <p:spPr/>
        <p:txBody>
          <a:bodyPr/>
          <a:lstStyle/>
          <a:p>
            <a:pPr>
              <a:defRPr/>
            </a:pPr>
            <a:fld id="{F687A651-1830-4699-BE01-B1C2060856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5B7B857-F590-4E5D-9865-21C75691E214}" type="datetime5">
              <a:rPr lang="en-US" smtClean="0"/>
              <a:t>5-Apr-24</a:t>
            </a:fld>
            <a:endParaRPr lang="en-US"/>
          </a:p>
        </p:txBody>
      </p:sp>
      <p:sp>
        <p:nvSpPr>
          <p:cNvPr id="6" name="Footer Placeholder 5"/>
          <p:cNvSpPr>
            <a:spLocks noGrp="1"/>
          </p:cNvSpPr>
          <p:nvPr>
            <p:ph type="ftr" sz="quarter" idx="11"/>
          </p:nvPr>
        </p:nvSpPr>
        <p:spPr/>
        <p:txBody>
          <a:bodyPr/>
          <a:lstStyle/>
          <a:p>
            <a:pPr>
              <a:defRPr/>
            </a:pPr>
            <a:r>
              <a:rPr lang="pt-BR"/>
              <a:t>SKNCOE TE (E &amp; TC) 2023-24</a:t>
            </a:r>
            <a:endParaRPr lang="en-US"/>
          </a:p>
        </p:txBody>
      </p:sp>
      <p:sp>
        <p:nvSpPr>
          <p:cNvPr id="7" name="Slide Number Placeholder 6"/>
          <p:cNvSpPr>
            <a:spLocks noGrp="1"/>
          </p:cNvSpPr>
          <p:nvPr>
            <p:ph type="sldNum" sz="quarter" idx="12"/>
          </p:nvPr>
        </p:nvSpPr>
        <p:spPr/>
        <p:txBody>
          <a:bodyPr/>
          <a:lstStyle/>
          <a:p>
            <a:pPr>
              <a:defRPr/>
            </a:pPr>
            <a:fld id="{A4228A41-7B01-4CC1-A570-C0927E29155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7B16103-4D82-44A3-B262-0055EA1417B7}" type="datetime5">
              <a:rPr lang="en-US" smtClean="0"/>
              <a:t>5-Apr-24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pt-BR"/>
              <a:t>SKNCOE TE (E &amp; TC) 2023-24</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DBF362A-D5A5-4553-B3F0-15A77B3EC1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609600"/>
            <a:ext cx="4572000" cy="830263"/>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A</a:t>
            </a:r>
          </a:p>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 Presentation on</a:t>
            </a:r>
          </a:p>
        </p:txBody>
      </p:sp>
      <p:sp>
        <p:nvSpPr>
          <p:cNvPr id="7" name="TextBox 6"/>
          <p:cNvSpPr txBox="1"/>
          <p:nvPr/>
        </p:nvSpPr>
        <p:spPr>
          <a:xfrm>
            <a:off x="990600" y="2067580"/>
            <a:ext cx="6934200" cy="95410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IN" sz="2800" dirty="0">
                <a:latin typeface="Times New Roman" panose="02020603050405020304" pitchFamily="18" charset="0"/>
                <a:cs typeface="Times New Roman" panose="02020603050405020304" pitchFamily="18" charset="0"/>
              </a:rPr>
              <a:t>“Auto Driving Temperature And Humidity Sensing Robot Using Arduino” </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054" name="TextBox 3"/>
          <p:cNvSpPr txBox="1">
            <a:spLocks noChangeArrowheads="1"/>
          </p:cNvSpPr>
          <p:nvPr/>
        </p:nvSpPr>
        <p:spPr bwMode="auto">
          <a:xfrm>
            <a:off x="838200" y="3657610"/>
            <a:ext cx="3505200" cy="646331"/>
          </a:xfrm>
          <a:prstGeom prst="rect">
            <a:avLst/>
          </a:prstGeom>
          <a:solidFill>
            <a:schemeClr val="bg2">
              <a:lumMod val="20000"/>
              <a:lumOff val="80000"/>
            </a:schemeClr>
          </a:solidFill>
          <a:ln w="9525">
            <a:noFill/>
            <a:miter lim="800000"/>
          </a:ln>
        </p:spPr>
        <p:txBody>
          <a:bodyPr>
            <a:spAutoFit/>
          </a:bodyPr>
          <a:lstStyle/>
          <a:p>
            <a:pPr>
              <a:defRPr/>
            </a:pPr>
            <a:r>
              <a:rPr lang="en-US" dirty="0">
                <a:latin typeface="Times New Roman" panose="02020603050405020304" pitchFamily="18" charset="0"/>
                <a:cs typeface="Times New Roman" panose="02020603050405020304" pitchFamily="18" charset="0"/>
              </a:rPr>
              <a:t>Guide :-</a:t>
            </a:r>
          </a:p>
          <a:p>
            <a:pPr>
              <a:defRPr/>
            </a:pPr>
            <a:r>
              <a:rPr lang="en-US" dirty="0">
                <a:latin typeface="Times New Roman" panose="02020603050405020304" pitchFamily="18" charset="0"/>
                <a:cs typeface="Times New Roman" panose="02020603050405020304" pitchFamily="18" charset="0"/>
              </a:rPr>
              <a:t>Ms. Aparna Lokhande Ma’am</a:t>
            </a:r>
          </a:p>
        </p:txBody>
      </p:sp>
      <p:sp>
        <p:nvSpPr>
          <p:cNvPr id="9" name="TextBox 8"/>
          <p:cNvSpPr txBox="1"/>
          <p:nvPr/>
        </p:nvSpPr>
        <p:spPr>
          <a:xfrm>
            <a:off x="4457700" y="3553479"/>
            <a:ext cx="4137581" cy="1477328"/>
          </a:xfrm>
          <a:prstGeom prst="rect">
            <a:avLst/>
          </a:prstGeom>
          <a:solidFill>
            <a:schemeClr val="bg2">
              <a:lumMod val="20000"/>
              <a:lumOff val="80000"/>
            </a:schemeClr>
          </a:solidFill>
        </p:spPr>
        <p:txBody>
          <a:bodyPr wrap="square">
            <a:spAutoFit/>
          </a:bodyPr>
          <a:lstStyle/>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Submitted By:-</a:t>
            </a:r>
          </a:p>
          <a:p>
            <a:pPr marL="342900" indent="-342900" algn="l" fontAlgn="auto">
              <a:spcBef>
                <a:spcPts val="0"/>
              </a:spcBef>
              <a:spcAft>
                <a:spcPts val="0"/>
              </a:spcAft>
              <a:buAutoNum type="arabicPeriod"/>
              <a:defRPr/>
            </a:pPr>
            <a:r>
              <a:rPr lang="en-US" dirty="0">
                <a:latin typeface="Times New Roman" panose="02020603050405020304" pitchFamily="18" charset="0"/>
                <a:cs typeface="Times New Roman" panose="02020603050405020304" pitchFamily="18" charset="0"/>
              </a:rPr>
              <a:t>Aditya Anil </a:t>
            </a:r>
            <a:r>
              <a:rPr lang="en-US" dirty="0" err="1">
                <a:latin typeface="Times New Roman" panose="02020603050405020304" pitchFamily="18" charset="0"/>
                <a:cs typeface="Times New Roman" panose="02020603050405020304" pitchFamily="18" charset="0"/>
              </a:rPr>
              <a:t>Andhale</a:t>
            </a:r>
            <a:r>
              <a:rPr lang="en-US" dirty="0">
                <a:latin typeface="Times New Roman" panose="02020603050405020304" pitchFamily="18" charset="0"/>
                <a:cs typeface="Times New Roman" panose="02020603050405020304" pitchFamily="18" charset="0"/>
              </a:rPr>
              <a:t> 72293849H</a:t>
            </a:r>
          </a:p>
          <a:p>
            <a:pPr marL="342900" indent="-342900" algn="l" fontAlgn="auto">
              <a:spcBef>
                <a:spcPts val="0"/>
              </a:spcBef>
              <a:spcAft>
                <a:spcPts val="0"/>
              </a:spcAft>
              <a:buAutoNum type="arabicPeriod"/>
              <a:defRPr/>
            </a:pPr>
            <a:r>
              <a:rPr lang="en-US" dirty="0">
                <a:latin typeface="Times New Roman" panose="02020603050405020304" pitchFamily="18" charset="0"/>
                <a:cs typeface="Times New Roman" panose="02020603050405020304" pitchFamily="18" charset="0"/>
              </a:rPr>
              <a:t>Pranav Suresh Dumbre 72294036L            </a:t>
            </a:r>
          </a:p>
          <a:p>
            <a:pPr algn="l" fontAlgn="auto">
              <a:spcBef>
                <a:spcPts val="0"/>
              </a:spcBef>
              <a:spcAft>
                <a:spcPts val="0"/>
              </a:spcAft>
              <a:defRPr/>
            </a:pPr>
            <a:r>
              <a:rPr lang="en-US" dirty="0">
                <a:latin typeface="Times New Roman" panose="02020603050405020304" pitchFamily="18" charset="0"/>
                <a:cs typeface="Times New Roman" panose="02020603050405020304" pitchFamily="18" charset="0"/>
              </a:rPr>
              <a:t>	 </a:t>
            </a:r>
          </a:p>
          <a:p>
            <a:pPr marL="342900" indent="-342900" algn="l"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57200" y="5562600"/>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US" sz="2400" dirty="0">
                <a:latin typeface="Times New Roman" panose="02020603050405020304" pitchFamily="18" charset="0"/>
                <a:cs typeface="Times New Roman" panose="02020603050405020304" pitchFamily="18" charset="0"/>
              </a:rPr>
              <a:t>Department of  Electronics &amp; Telecommunication Engineering</a:t>
            </a:r>
          </a:p>
          <a:p>
            <a:pPr algn="ctr" fontAlgn="auto">
              <a:spcBef>
                <a:spcPts val="0"/>
              </a:spcBef>
              <a:spcAft>
                <a:spcPts val="0"/>
              </a:spcAft>
              <a:defRPr/>
            </a:pPr>
            <a:r>
              <a:rPr lang="en-US" sz="2400" dirty="0">
                <a:latin typeface="Times New Roman" panose="02020603050405020304" pitchFamily="18" charset="0"/>
                <a:cs typeface="Times New Roman" panose="02020603050405020304" pitchFamily="18" charset="0"/>
              </a:rPr>
              <a:t>Smt. Kashibai Navale College of Engineering, Pune - 41.</a:t>
            </a:r>
          </a:p>
        </p:txBody>
      </p:sp>
      <p:sp>
        <p:nvSpPr>
          <p:cNvPr id="2" name="TextBox 3"/>
          <p:cNvSpPr txBox="1">
            <a:spLocks noChangeArrowheads="1"/>
          </p:cNvSpPr>
          <p:nvPr/>
        </p:nvSpPr>
        <p:spPr bwMode="auto">
          <a:xfrm>
            <a:off x="7391400" y="228600"/>
            <a:ext cx="1524000" cy="646113"/>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ln>
        </p:spPr>
        <p:txBody>
          <a:bodyPr>
            <a:spAutoFit/>
          </a:bodyPr>
          <a:lstStyle/>
          <a:p>
            <a:r>
              <a:rPr lang="en-US" dirty="0">
                <a:latin typeface="Times New Roman" panose="02020603050405020304" pitchFamily="18" charset="0"/>
                <a:cs typeface="Times New Roman" panose="02020603050405020304" pitchFamily="18" charset="0"/>
              </a:rPr>
              <a:t>Group No: -</a:t>
            </a:r>
          </a:p>
          <a:p>
            <a:pPr algn="ctr"/>
            <a:r>
              <a:rPr lang="en-US" dirty="0">
                <a:solidFill>
                  <a:srgbClr val="FF0000"/>
                </a:solidFill>
                <a:latin typeface="Times New Roman" panose="02020603050405020304" pitchFamily="18" charset="0"/>
                <a:cs typeface="Times New Roman" panose="02020603050405020304" pitchFamily="18" charset="0"/>
              </a:rPr>
              <a:t>TE1_T3</a:t>
            </a:r>
          </a:p>
        </p:txBody>
      </p:sp>
      <p:pic>
        <p:nvPicPr>
          <p:cNvPr id="2059" name="Picture 2"/>
          <p:cNvPicPr>
            <a:picLocks noChangeAspect="1" noChangeArrowheads="1"/>
          </p:cNvPicPr>
          <p:nvPr/>
        </p:nvPicPr>
        <p:blipFill>
          <a:blip r:embed="rId2"/>
          <a:srcRect/>
          <a:stretch>
            <a:fillRect/>
          </a:stretch>
        </p:blipFill>
        <p:spPr bwMode="auto">
          <a:xfrm>
            <a:off x="152400" y="152400"/>
            <a:ext cx="1600200" cy="1104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199" y="152400"/>
            <a:ext cx="8229600" cy="7159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11271" name="Date Placeholder 10"/>
          <p:cNvSpPr>
            <a:spLocks noGrp="1"/>
          </p:cNvSpPr>
          <p:nvPr>
            <p:ph type="dt" sz="half" idx="10"/>
          </p:nvPr>
        </p:nvSpPr>
        <p:spPr>
          <a:noFill/>
        </p:spPr>
        <p:txBody>
          <a:bodyPr/>
          <a:lstStyle/>
          <a:p>
            <a:fld id="{F426B23F-F38C-49AC-B279-4F5ED09F26DE}"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1270" name="Footer Placeholder 9"/>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anose="020B0604020202020204" pitchFamily="34" charset="0"/>
                <a:cs typeface="Arial" panose="020B0604020202020204" pitchFamily="34" charset="0"/>
              </a:rPr>
              <a:t>10</a:t>
            </a:fld>
            <a:endParaRPr lang="en-US">
              <a:latin typeface="Arial" panose="020B0604020202020204" pitchFamily="34" charset="0"/>
              <a:cs typeface="Arial" panose="020B0604020202020204" pitchFamily="34" charset="0"/>
            </a:endParaRPr>
          </a:p>
        </p:txBody>
      </p:sp>
      <p:sp>
        <p:nvSpPr>
          <p:cNvPr id="11268" name="TextBox 7"/>
          <p:cNvSpPr txBox="1">
            <a:spLocks noChangeArrowheads="1"/>
          </p:cNvSpPr>
          <p:nvPr/>
        </p:nvSpPr>
        <p:spPr bwMode="auto">
          <a:xfrm>
            <a:off x="606527" y="5277277"/>
            <a:ext cx="8153400" cy="707886"/>
          </a:xfrm>
          <a:prstGeom prst="rect">
            <a:avLst/>
          </a:prstGeom>
          <a:noFill/>
          <a:ln w="9525">
            <a:noFill/>
            <a:miter lim="800000"/>
          </a:ln>
        </p:spPr>
        <p:txBody>
          <a:bodyPr>
            <a:spAutoFit/>
          </a:bodyPr>
          <a:lstStyle/>
          <a:p>
            <a:pPr algn="ctr"/>
            <a:r>
              <a:rPr lang="en-US" sz="2000" dirty="0">
                <a:latin typeface="Times New Roman" panose="02020603050405020304" pitchFamily="18" charset="0"/>
                <a:cs typeface="Times New Roman" panose="02020603050405020304" pitchFamily="18" charset="0"/>
              </a:rPr>
              <a:t>Fig. 1 Block Diagram of </a:t>
            </a:r>
            <a:r>
              <a:rPr lang="en-IN" sz="2000" dirty="0">
                <a:latin typeface="Times New Roman" panose="02020603050405020304" pitchFamily="18" charset="0"/>
                <a:cs typeface="Times New Roman" panose="02020603050405020304" pitchFamily="18" charset="0"/>
              </a:rPr>
              <a:t>Auto Driving Temperature And Humidity Sensing Robot Using Arduino</a:t>
            </a:r>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533399" y="1219200"/>
            <a:ext cx="8153400"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274638"/>
            <a:ext cx="9144000" cy="487362"/>
          </a:xfrm>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 DESCRIPTION</a:t>
            </a:r>
            <a:endParaRPr lang="en-US" sz="3200" b="1" dirty="0">
              <a:latin typeface="Times New Roman" panose="02020603050405020304" pitchFamily="18" charset="0"/>
              <a:cs typeface="Times New Roman" panose="02020603050405020304" pitchFamily="18" charset="0"/>
            </a:endParaRPr>
          </a:p>
        </p:txBody>
      </p:sp>
      <p:sp>
        <p:nvSpPr>
          <p:cNvPr id="12291" name="Content Placeholder 2"/>
          <p:cNvSpPr>
            <a:spLocks noGrp="1"/>
          </p:cNvSpPr>
          <p:nvPr>
            <p:ph idx="1"/>
          </p:nvPr>
        </p:nvSpPr>
        <p:spPr>
          <a:xfrm>
            <a:off x="457200" y="1219200"/>
            <a:ext cx="8229600" cy="4525963"/>
          </a:xfrm>
        </p:spPr>
        <p:txBody>
          <a:bodyPr>
            <a:normAutofit fontScale="92500" lnSpcReduction="20000"/>
          </a:bodyPr>
          <a:lstStyle/>
          <a:p>
            <a:pPr marL="0" indent="0">
              <a:buNone/>
            </a:pPr>
            <a:r>
              <a:rPr lang="en-US" sz="2200" b="1" dirty="0">
                <a:latin typeface="Times New Roman" panose="02020603050405020304" pitchFamily="18" charset="0"/>
                <a:cs typeface="Times New Roman" panose="02020603050405020304" pitchFamily="18" charset="0"/>
              </a:rPr>
              <a:t>1: Microcontroller (Arduino Nano) :-</a:t>
            </a:r>
          </a:p>
          <a:p>
            <a:r>
              <a:rPr lang="en-US" sz="1900" dirty="0">
                <a:latin typeface="Times New Roman" panose="02020603050405020304" pitchFamily="18" charset="0"/>
                <a:cs typeface="Times New Roman" panose="02020603050405020304" pitchFamily="18" charset="0"/>
              </a:rPr>
              <a:t>Heart of the project, acts as the central processing unit.</a:t>
            </a:r>
          </a:p>
          <a:p>
            <a:r>
              <a:rPr lang="en-US" sz="1900" dirty="0">
                <a:latin typeface="Times New Roman" panose="02020603050405020304" pitchFamily="18" charset="0"/>
                <a:cs typeface="Times New Roman" panose="02020603050405020304" pitchFamily="18" charset="0"/>
              </a:rPr>
              <a:t>Controls and coordinates the functionalities of the robot.</a:t>
            </a:r>
          </a:p>
          <a:p>
            <a:r>
              <a:rPr lang="en-US" sz="1900" dirty="0">
                <a:latin typeface="Times New Roman" panose="02020603050405020304" pitchFamily="18" charset="0"/>
                <a:cs typeface="Times New Roman" panose="02020603050405020304" pitchFamily="18" charset="0"/>
              </a:rPr>
              <a:t>Processes data from sensors and makes decisions for autonomous navigation.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2: ESP Wi-Fi Module :-</a:t>
            </a:r>
          </a:p>
          <a:p>
            <a:r>
              <a:rPr lang="en-US" sz="1900" dirty="0">
                <a:latin typeface="Times New Roman" panose="02020603050405020304" pitchFamily="18" charset="0"/>
                <a:cs typeface="Times New Roman" panose="02020603050405020304" pitchFamily="18" charset="0"/>
              </a:rPr>
              <a:t>Enables wireless communication for remote control and data transmission.</a:t>
            </a:r>
          </a:p>
          <a:p>
            <a:r>
              <a:rPr lang="en-US" sz="1900" dirty="0">
                <a:latin typeface="Times New Roman" panose="02020603050405020304" pitchFamily="18" charset="0"/>
                <a:cs typeface="Times New Roman" panose="02020603050405020304" pitchFamily="18" charset="0"/>
              </a:rPr>
              <a:t>Facilitates connectivity to the internet for real-time monitoring and control.</a:t>
            </a:r>
          </a:p>
          <a:p>
            <a:r>
              <a:rPr lang="en-US" sz="1900" dirty="0">
                <a:latin typeface="Times New Roman" panose="02020603050405020304" pitchFamily="18" charset="0"/>
                <a:cs typeface="Times New Roman" panose="02020603050405020304" pitchFamily="18" charset="0"/>
              </a:rPr>
              <a:t>Integrates with Arduino Nano to enable IoT capabilities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3: N20 6V Motor :-</a:t>
            </a:r>
          </a:p>
          <a:p>
            <a:r>
              <a:rPr lang="en-US" sz="1900" dirty="0">
                <a:latin typeface="Times New Roman" panose="02020603050405020304" pitchFamily="18" charset="0"/>
                <a:cs typeface="Times New Roman" panose="02020603050405020304" pitchFamily="18" charset="0"/>
              </a:rPr>
              <a:t>Drives the movement of the robot's wheels.</a:t>
            </a:r>
          </a:p>
          <a:p>
            <a:r>
              <a:rPr lang="en-US" sz="1900" dirty="0">
                <a:latin typeface="Times New Roman" panose="02020603050405020304" pitchFamily="18" charset="0"/>
                <a:cs typeface="Times New Roman" panose="02020603050405020304" pitchFamily="18" charset="0"/>
              </a:rPr>
              <a:t>Controlled by the Arduino Nano to navigate the robot.</a:t>
            </a:r>
          </a:p>
          <a:p>
            <a:r>
              <a:rPr lang="en-US" sz="1900" dirty="0">
                <a:latin typeface="Times New Roman" panose="02020603050405020304" pitchFamily="18" charset="0"/>
                <a:cs typeface="Times New Roman" panose="02020603050405020304" pitchFamily="18" charset="0"/>
              </a:rPr>
              <a:t>Provides propulsion for autonomous driving and maneuverability</a:t>
            </a:r>
            <a:r>
              <a:rPr lang="en-US" sz="2000" dirty="0">
                <a:latin typeface="Times New Roman" panose="02020603050405020304" pitchFamily="18" charset="0"/>
                <a:cs typeface="Times New Roman" panose="02020603050405020304" pitchFamily="18" charset="0"/>
              </a:rPr>
              <a:t>.</a:t>
            </a:r>
          </a:p>
        </p:txBody>
      </p:sp>
      <p:sp>
        <p:nvSpPr>
          <p:cNvPr id="12294" name="Date Placeholder 8"/>
          <p:cNvSpPr>
            <a:spLocks noGrp="1"/>
          </p:cNvSpPr>
          <p:nvPr>
            <p:ph type="dt" sz="half" idx="10"/>
          </p:nvPr>
        </p:nvSpPr>
        <p:spPr>
          <a:noFill/>
        </p:spPr>
        <p:txBody>
          <a:bodyPr/>
          <a:lstStyle/>
          <a:p>
            <a:fld id="{41814541-7D09-40AB-8C42-6291FBE26805}"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2293"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anose="020B0604020202020204" pitchFamily="34" charset="0"/>
                <a:cs typeface="Arial" panose="020B0604020202020204" pitchFamily="34" charset="0"/>
              </a:rPr>
              <a:t>11</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3"/>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BLOCK DIAGRAM DESCRIPTION</a:t>
            </a:r>
            <a:endParaRPr lang="en-IN" sz="3600" dirty="0"/>
          </a:p>
        </p:txBody>
      </p:sp>
      <p:sp>
        <p:nvSpPr>
          <p:cNvPr id="3" name="Content Placeholder 2"/>
          <p:cNvSpPr>
            <a:spLocks noGrp="1"/>
          </p:cNvSpPr>
          <p:nvPr>
            <p:ph idx="1"/>
          </p:nvPr>
        </p:nvSpPr>
        <p:spPr>
          <a:xfrm>
            <a:off x="626192" y="1295401"/>
            <a:ext cx="7886700" cy="49530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4: DHT11 Sensor :- </a:t>
            </a:r>
          </a:p>
          <a:p>
            <a:r>
              <a:rPr lang="en-US" sz="1800" dirty="0">
                <a:latin typeface="Times New Roman" panose="02020603050405020304" pitchFamily="18" charset="0"/>
                <a:cs typeface="Times New Roman" panose="02020603050405020304" pitchFamily="18" charset="0"/>
              </a:rPr>
              <a:t>Measures temperature and humidity levels in the environment.</a:t>
            </a:r>
          </a:p>
          <a:p>
            <a:r>
              <a:rPr lang="en-US" sz="1800" dirty="0">
                <a:latin typeface="Times New Roman" panose="02020603050405020304" pitchFamily="18" charset="0"/>
                <a:cs typeface="Times New Roman" panose="02020603050405020304" pitchFamily="18" charset="0"/>
              </a:rPr>
              <a:t>Provides environmental data for monitoring and control.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5 : IR Sensor :-</a:t>
            </a:r>
          </a:p>
          <a:p>
            <a:r>
              <a:rPr lang="en-US" sz="1800" dirty="0">
                <a:latin typeface="Times New Roman" panose="02020603050405020304" pitchFamily="18" charset="0"/>
                <a:cs typeface="Times New Roman" panose="02020603050405020304" pitchFamily="18" charset="0"/>
              </a:rPr>
              <a:t>Detects obstacles in the robot's path.</a:t>
            </a:r>
          </a:p>
          <a:p>
            <a:r>
              <a:rPr lang="en-US" sz="1800" dirty="0">
                <a:latin typeface="Times New Roman" panose="02020603050405020304" pitchFamily="18" charset="0"/>
                <a:cs typeface="Times New Roman" panose="02020603050405020304" pitchFamily="18" charset="0"/>
              </a:rPr>
              <a:t>Sends signals to the Arduino Nano indicating the presence of obstacles.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6: N20 Wheel :-</a:t>
            </a:r>
          </a:p>
          <a:p>
            <a:r>
              <a:rPr lang="en-US" sz="1800" dirty="0">
                <a:latin typeface="Times New Roman" panose="02020603050405020304" pitchFamily="18" charset="0"/>
                <a:cs typeface="Times New Roman" panose="02020603050405020304" pitchFamily="18" charset="0"/>
              </a:rPr>
              <a:t>Component of the robot's locomotion system.</a:t>
            </a:r>
          </a:p>
          <a:p>
            <a:r>
              <a:rPr lang="en-US" sz="1800" dirty="0">
                <a:latin typeface="Times New Roman" panose="02020603050405020304" pitchFamily="18" charset="0"/>
                <a:cs typeface="Times New Roman" panose="02020603050405020304" pitchFamily="18" charset="0"/>
              </a:rPr>
              <a:t>Attaches to the N20 motor to drive the movement of the robot.</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7: Power Supply (9V) :- </a:t>
            </a:r>
          </a:p>
          <a:p>
            <a:r>
              <a:rPr lang="en-US" sz="1800" dirty="0">
                <a:latin typeface="Times New Roman" panose="02020603050405020304" pitchFamily="18" charset="0"/>
                <a:cs typeface="Times New Roman" panose="02020603050405020304" pitchFamily="18" charset="0"/>
              </a:rPr>
              <a:t>Provides electrical power to the entire system.</a:t>
            </a:r>
          </a:p>
          <a:p>
            <a:r>
              <a:rPr lang="en-US" sz="1800" dirty="0">
                <a:latin typeface="Times New Roman" panose="02020603050405020304" pitchFamily="18" charset="0"/>
                <a:cs typeface="Times New Roman" panose="02020603050405020304" pitchFamily="18" charset="0"/>
              </a:rPr>
              <a:t>Supplies energy to Arduino Nano, motors, sensors, and other components.</a:t>
            </a:r>
          </a:p>
          <a:p>
            <a:pPr marL="0" indent="0">
              <a:buNone/>
            </a:pPr>
            <a:endParaRPr lang="en-IN" sz="19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D62199E4-7C3C-4415-85A8-1427856826D6}" type="datetime5">
              <a:rPr lang="en-US" smtClean="0"/>
              <a:t>5-Apr-24</a:t>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TECHNICAL SPECIFICATION OF PROJECT</a:t>
            </a:r>
          </a:p>
        </p:txBody>
      </p:sp>
      <p:sp>
        <p:nvSpPr>
          <p:cNvPr id="13315" name="Content Placeholder 2"/>
          <p:cNvSpPr>
            <a:spLocks noGrp="1"/>
          </p:cNvSpPr>
          <p:nvPr>
            <p:ph idx="1"/>
          </p:nvPr>
        </p:nvSpPr>
        <p:spPr>
          <a:xfrm>
            <a:off x="457200" y="1219200"/>
            <a:ext cx="8229600" cy="4800600"/>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Hardware Specification:- </a:t>
            </a:r>
          </a:p>
          <a:p>
            <a:r>
              <a:rPr lang="en-US" sz="1800" dirty="0">
                <a:latin typeface="Times New Roman" panose="02020603050405020304" pitchFamily="18" charset="0"/>
                <a:cs typeface="Times New Roman" panose="02020603050405020304" pitchFamily="18" charset="0"/>
              </a:rPr>
              <a:t>Microcontroller: Arduino Nano.</a:t>
            </a:r>
          </a:p>
          <a:p>
            <a:r>
              <a:rPr lang="en-US" sz="1800" dirty="0">
                <a:latin typeface="Times New Roman" panose="02020603050405020304" pitchFamily="18" charset="0"/>
                <a:cs typeface="Times New Roman" panose="02020603050405020304" pitchFamily="18" charset="0"/>
              </a:rPr>
              <a:t>Communication Module: ESP Wi-Fi Module.</a:t>
            </a:r>
          </a:p>
          <a:p>
            <a:r>
              <a:rPr lang="en-US" sz="1800" dirty="0">
                <a:latin typeface="Times New Roman" panose="02020603050405020304" pitchFamily="18" charset="0"/>
                <a:cs typeface="Times New Roman" panose="02020603050405020304" pitchFamily="18" charset="0"/>
              </a:rPr>
              <a:t>Motor: N20 6V Motor.</a:t>
            </a:r>
          </a:p>
          <a:p>
            <a:r>
              <a:rPr lang="en-US" sz="1800" dirty="0">
                <a:latin typeface="Times New Roman" panose="02020603050405020304" pitchFamily="18" charset="0"/>
                <a:cs typeface="Times New Roman" panose="02020603050405020304" pitchFamily="18" charset="0"/>
              </a:rPr>
              <a:t>Sensor: DHT11 (Temperature and Humidity), IR Sensor.</a:t>
            </a:r>
          </a:p>
          <a:p>
            <a:r>
              <a:rPr lang="en-US" sz="1800" dirty="0">
                <a:latin typeface="Times New Roman" panose="02020603050405020304" pitchFamily="18" charset="0"/>
                <a:cs typeface="Times New Roman" panose="02020603050405020304" pitchFamily="18" charset="0"/>
              </a:rPr>
              <a:t>Power Supply: 9V Battery.</a:t>
            </a:r>
          </a:p>
          <a:p>
            <a:pPr marL="0" indent="0">
              <a:buNone/>
            </a:pPr>
            <a:endParaRPr lang="en-US" sz="1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Software Specification:-</a:t>
            </a:r>
          </a:p>
          <a:p>
            <a:r>
              <a:rPr lang="en-US" sz="1800" dirty="0">
                <a:latin typeface="Times New Roman" panose="02020603050405020304" pitchFamily="18" charset="0"/>
                <a:cs typeface="Times New Roman" panose="02020603050405020304" pitchFamily="18" charset="0"/>
              </a:rPr>
              <a:t>Programming Language: Embedded C (using Arduino IDE).</a:t>
            </a:r>
          </a:p>
          <a:p>
            <a:r>
              <a:rPr lang="en-US" sz="1800" dirty="0">
                <a:latin typeface="Times New Roman" panose="02020603050405020304" pitchFamily="18" charset="0"/>
                <a:cs typeface="Times New Roman" panose="02020603050405020304" pitchFamily="18" charset="0"/>
              </a:rPr>
              <a:t>Libraries: Arduino standard libraries for sensor interfacing and motor control.</a:t>
            </a:r>
          </a:p>
          <a:p>
            <a:r>
              <a:rPr lang="en-US" sz="1800" dirty="0">
                <a:latin typeface="Times New Roman" panose="02020603050405020304" pitchFamily="18" charset="0"/>
                <a:cs typeface="Times New Roman" panose="02020603050405020304" pitchFamily="18" charset="0"/>
              </a:rPr>
              <a:t>Development Environment: Arduino IDE for code development and uploading.</a:t>
            </a:r>
          </a:p>
          <a:p>
            <a:r>
              <a:rPr lang="en-US" sz="1800" dirty="0">
                <a:latin typeface="Times New Roman" panose="02020603050405020304" pitchFamily="18" charset="0"/>
                <a:cs typeface="Times New Roman" panose="02020603050405020304" pitchFamily="18" charset="0"/>
              </a:rPr>
              <a:t>Communication Protocol: Wi-Fi for remote control and data transmission.</a:t>
            </a:r>
          </a:p>
          <a:p>
            <a:r>
              <a:rPr lang="en-US" sz="1800" dirty="0">
                <a:latin typeface="Times New Roman" panose="02020603050405020304" pitchFamily="18" charset="0"/>
                <a:cs typeface="Times New Roman" panose="02020603050405020304" pitchFamily="18" charset="0"/>
              </a:rPr>
              <a:t>Control Algorithm: Implemented using Arduino programming to achieve autonomous navigation and environmental sensing.</a:t>
            </a:r>
          </a:p>
          <a:p>
            <a:endParaRPr lang="en-US" sz="2800" dirty="0">
              <a:latin typeface="Times New Roman" panose="02020603050405020304" pitchFamily="18" charset="0"/>
              <a:cs typeface="Times New Roman" panose="02020603050405020304" pitchFamily="18" charset="0"/>
            </a:endParaRPr>
          </a:p>
        </p:txBody>
      </p:sp>
      <p:sp>
        <p:nvSpPr>
          <p:cNvPr id="13316" name="Date Placeholder 3"/>
          <p:cNvSpPr>
            <a:spLocks noGrp="1"/>
          </p:cNvSpPr>
          <p:nvPr>
            <p:ph type="dt" sz="half" idx="10"/>
          </p:nvPr>
        </p:nvSpPr>
        <p:spPr>
          <a:noFill/>
        </p:spPr>
        <p:txBody>
          <a:bodyPr/>
          <a:lstStyle/>
          <a:p>
            <a:fld id="{6FB4484F-E3B1-4837-802F-FFF26F2701EA}"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3317" name="Footer Placeholder 4"/>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anose="020B0604020202020204" pitchFamily="34" charset="0"/>
                <a:cs typeface="Arial" panose="020B0604020202020204" pitchFamily="34" charset="0"/>
              </a:rPr>
              <a:t>13</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solidFill>
                  <a:srgbClr val="C00000"/>
                </a:solidFill>
                <a:latin typeface="Times New Roman" panose="02020603050405020304" pitchFamily="18" charset="0"/>
                <a:cs typeface="Times New Roman" panose="02020603050405020304" pitchFamily="18" charset="0"/>
              </a:rPr>
              <a:t>DESIGN &amp; IMPLEMENTATION</a:t>
            </a:r>
          </a:p>
        </p:txBody>
      </p:sp>
      <p:sp>
        <p:nvSpPr>
          <p:cNvPr id="3" name="Content Placeholder 2"/>
          <p:cNvSpPr>
            <a:spLocks noGrp="1"/>
          </p:cNvSpPr>
          <p:nvPr>
            <p:ph idx="1"/>
          </p:nvPr>
        </p:nvSpPr>
        <p:spPr/>
        <p:txBody>
          <a:bodyPr/>
          <a:lstStyle/>
          <a:p>
            <a:r>
              <a:rPr lang="en-US" dirty="0" err="1"/>
              <a:t>Ckt</a:t>
            </a:r>
            <a:r>
              <a:rPr lang="en-US" dirty="0"/>
              <a:t> diagram</a:t>
            </a:r>
          </a:p>
          <a:p>
            <a:r>
              <a:rPr lang="en-US" dirty="0"/>
              <a:t>Design calculations if any</a:t>
            </a:r>
          </a:p>
          <a:p>
            <a:r>
              <a:rPr lang="en-IN" dirty="0" err="1"/>
              <a:t>Pcb</a:t>
            </a:r>
            <a:r>
              <a:rPr lang="en-IN" dirty="0"/>
              <a:t> layout</a:t>
            </a:r>
          </a:p>
          <a:p>
            <a:r>
              <a:rPr lang="en-IN" dirty="0"/>
              <a:t>etc</a:t>
            </a:r>
          </a:p>
        </p:txBody>
      </p:sp>
      <p:sp>
        <p:nvSpPr>
          <p:cNvPr id="4" name="Date Placeholder 3"/>
          <p:cNvSpPr>
            <a:spLocks noGrp="1"/>
          </p:cNvSpPr>
          <p:nvPr>
            <p:ph type="dt" sz="half" idx="10"/>
          </p:nvPr>
        </p:nvSpPr>
        <p:spPr/>
        <p:txBody>
          <a:bodyPr/>
          <a:lstStyle/>
          <a:p>
            <a:pPr>
              <a:defRPr/>
            </a:pPr>
            <a:fld id="{E1AC1139-3649-40F6-8061-B424CC23B0BE}" type="datetime5">
              <a:rPr lang="en-US" smtClean="0"/>
              <a:t>5-Apr-24</a:t>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RESULTS</a:t>
            </a:r>
          </a:p>
        </p:txBody>
      </p:sp>
      <p:sp>
        <p:nvSpPr>
          <p:cNvPr id="13315" name="Content Placeholder 2"/>
          <p:cNvSpPr>
            <a:spLocks noGrp="1"/>
          </p:cNvSpPr>
          <p:nvPr>
            <p:ph idx="1"/>
          </p:nvPr>
        </p:nvSpPr>
        <p:spPr>
          <a:xfrm>
            <a:off x="457200" y="1371600"/>
            <a:ext cx="8229600" cy="4525963"/>
          </a:xfrm>
        </p:spPr>
        <p:txBody>
          <a:bodyPr/>
          <a:lstStyle/>
          <a:p>
            <a:r>
              <a:rPr lang="en-US" sz="2800" b="1" dirty="0">
                <a:latin typeface="Times New Roman" panose="02020603050405020304" pitchFamily="18" charset="0"/>
                <a:cs typeface="Times New Roman" panose="02020603050405020304" pitchFamily="18" charset="0"/>
              </a:rPr>
              <a:t>Simulation result:- </a:t>
            </a:r>
          </a:p>
          <a:p>
            <a:pPr marL="0" indent="0">
              <a:buNone/>
            </a:pPr>
            <a:endParaRPr lang="en-US" sz="2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Integration of Arduino Nano with sensors and N20 motor successful.</a:t>
            </a:r>
          </a:p>
          <a:p>
            <a:r>
              <a:rPr lang="en-US" sz="2400" dirty="0">
                <a:latin typeface="Times New Roman" panose="02020603050405020304" pitchFamily="18" charset="0"/>
                <a:cs typeface="Times New Roman" panose="02020603050405020304" pitchFamily="18" charset="0"/>
              </a:rPr>
              <a:t>Accurate temperature and humidity sensing achieved.</a:t>
            </a:r>
          </a:p>
          <a:p>
            <a:r>
              <a:rPr lang="en-US" sz="2400" dirty="0">
                <a:latin typeface="Times New Roman" panose="02020603050405020304" pitchFamily="18" charset="0"/>
                <a:cs typeface="Times New Roman" panose="02020603050405020304" pitchFamily="18" charset="0"/>
              </a:rPr>
              <a:t>Obstacle detection and avoidance functioning effectively.</a:t>
            </a:r>
          </a:p>
          <a:p>
            <a:r>
              <a:rPr lang="en-US" sz="2400" dirty="0">
                <a:latin typeface="Times New Roman" panose="02020603050405020304" pitchFamily="18" charset="0"/>
                <a:cs typeface="Times New Roman" panose="02020603050405020304" pitchFamily="18" charset="0"/>
              </a:rPr>
              <a:t>Reliable communication established with ESP Wi-Fi module.</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3316" name="Date Placeholder 3"/>
          <p:cNvSpPr>
            <a:spLocks noGrp="1"/>
          </p:cNvSpPr>
          <p:nvPr>
            <p:ph type="dt" sz="half" idx="10"/>
          </p:nvPr>
        </p:nvSpPr>
        <p:spPr>
          <a:noFill/>
        </p:spPr>
        <p:txBody>
          <a:bodyPr/>
          <a:lstStyle/>
          <a:p>
            <a:fld id="{2B568874-A2B8-4E53-9A5A-0758F14FB1B3}"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3317" name="Footer Placeholder 4"/>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anose="020B0604020202020204" pitchFamily="34" charset="0"/>
                <a:cs typeface="Arial" panose="020B0604020202020204" pitchFamily="34" charset="0"/>
              </a:rPr>
              <a:t>15</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C00000"/>
                </a:solidFill>
                <a:latin typeface="Times New Roman" panose="02020603050405020304" pitchFamily="18" charset="0"/>
                <a:cs typeface="Times New Roman" panose="02020603050405020304" pitchFamily="18" charset="0"/>
              </a:rPr>
              <a:t>RESULTS</a:t>
            </a:r>
            <a:endParaRPr lang="en-IN" dirty="0"/>
          </a:p>
        </p:txBody>
      </p:sp>
      <p:sp>
        <p:nvSpPr>
          <p:cNvPr id="3" name="Content Placeholder 2"/>
          <p:cNvSpPr>
            <a:spLocks noGrp="1"/>
          </p:cNvSpPr>
          <p:nvPr>
            <p:ph idx="1"/>
          </p:nvPr>
        </p:nvSpPr>
        <p:spPr>
          <a:xfrm>
            <a:off x="628650" y="1524000"/>
            <a:ext cx="7886700" cy="4652963"/>
          </a:xfrm>
        </p:spPr>
        <p:txBody>
          <a:bodyPr/>
          <a:lstStyle/>
          <a:p>
            <a:r>
              <a:rPr lang="en-US" sz="2800" b="1" dirty="0">
                <a:latin typeface="Times New Roman" panose="02020603050405020304" pitchFamily="18" charset="0"/>
                <a:cs typeface="Times New Roman" panose="02020603050405020304" pitchFamily="18" charset="0"/>
              </a:rPr>
              <a:t>Final Result:-</a:t>
            </a:r>
          </a:p>
          <a:p>
            <a:endParaRPr lang="en-US" sz="2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Autonomous operation with precise environmental monitoring.</a:t>
            </a:r>
          </a:p>
          <a:p>
            <a:r>
              <a:rPr lang="en-US" sz="2400" dirty="0">
                <a:latin typeface="Times New Roman" panose="02020603050405020304" pitchFamily="18" charset="0"/>
                <a:cs typeface="Times New Roman" panose="02020603050405020304" pitchFamily="18" charset="0"/>
              </a:rPr>
              <a:t>Obstacle avoidance ensuring safe navigation.</a:t>
            </a:r>
          </a:p>
          <a:p>
            <a:r>
              <a:rPr lang="en-US" sz="2400" dirty="0">
                <a:latin typeface="Times New Roman" panose="02020603050405020304" pitchFamily="18" charset="0"/>
                <a:cs typeface="Times New Roman" panose="02020603050405020304" pitchFamily="18" charset="0"/>
              </a:rPr>
              <a:t>Real-time data transmission for remote monitoring.</a:t>
            </a:r>
          </a:p>
          <a:p>
            <a:r>
              <a:rPr lang="en-US" sz="2400" dirty="0">
                <a:latin typeface="Times New Roman" panose="02020603050405020304" pitchFamily="18" charset="0"/>
                <a:cs typeface="Times New Roman" panose="02020603050405020304" pitchFamily="18" charset="0"/>
              </a:rPr>
              <a:t>Overall, efficient performance in navigation and environmental sensing.</a:t>
            </a:r>
          </a:p>
          <a:p>
            <a:endParaRPr lang="en-IN" dirty="0"/>
          </a:p>
        </p:txBody>
      </p:sp>
      <p:sp>
        <p:nvSpPr>
          <p:cNvPr id="4" name="Date Placeholder 3"/>
          <p:cNvSpPr>
            <a:spLocks noGrp="1"/>
          </p:cNvSpPr>
          <p:nvPr>
            <p:ph type="dt" sz="half" idx="10"/>
          </p:nvPr>
        </p:nvSpPr>
        <p:spPr/>
        <p:txBody>
          <a:bodyPr/>
          <a:lstStyle/>
          <a:p>
            <a:pPr>
              <a:defRPr/>
            </a:pPr>
            <a:fld id="{D62199E4-7C3C-4415-85A8-1427856826D6}" type="datetime5">
              <a:rPr lang="en-US" smtClean="0"/>
              <a:t>5-Apr-24</a:t>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36524"/>
            <a:ext cx="8229600" cy="974725"/>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ADVANTAGES, DISADVANTAGES</a:t>
            </a:r>
          </a:p>
        </p:txBody>
      </p:sp>
      <p:sp>
        <p:nvSpPr>
          <p:cNvPr id="15363" name="Content Placeholder 2"/>
          <p:cNvSpPr>
            <a:spLocks noGrp="1"/>
          </p:cNvSpPr>
          <p:nvPr>
            <p:ph idx="1"/>
          </p:nvPr>
        </p:nvSpPr>
        <p:spPr>
          <a:xfrm>
            <a:off x="457200" y="1111249"/>
            <a:ext cx="8229600" cy="5137151"/>
          </a:xfrm>
        </p:spPr>
        <p:txBody>
          <a:bodyPr>
            <a:normAutofit fontScale="40000" lnSpcReduction="20000"/>
          </a:bodyPr>
          <a:lstStyle/>
          <a:p>
            <a:r>
              <a:rPr lang="en-US" sz="6000" b="1" dirty="0">
                <a:latin typeface="Times New Roman" panose="02020603050405020304" pitchFamily="18" charset="0"/>
                <a:cs typeface="Times New Roman" panose="02020603050405020304" pitchFamily="18" charset="0"/>
              </a:rPr>
              <a:t>Advantages:- </a:t>
            </a:r>
          </a:p>
          <a:p>
            <a:pPr>
              <a:lnSpc>
                <a:spcPct val="120000"/>
              </a:lnSpc>
            </a:pPr>
            <a:r>
              <a:rPr lang="en-US" sz="4500" dirty="0">
                <a:latin typeface="Times New Roman" panose="02020603050405020304" pitchFamily="18" charset="0"/>
                <a:cs typeface="Times New Roman" panose="02020603050405020304" pitchFamily="18" charset="0"/>
              </a:rPr>
              <a:t>Simple to fabricate due to readily available components and open-source Arduino platform.</a:t>
            </a:r>
          </a:p>
          <a:p>
            <a:pPr>
              <a:lnSpc>
                <a:spcPct val="120000"/>
              </a:lnSpc>
            </a:pPr>
            <a:r>
              <a:rPr lang="en-US" sz="4500" dirty="0">
                <a:latin typeface="Times New Roman" panose="02020603050405020304" pitchFamily="18" charset="0"/>
                <a:cs typeface="Times New Roman" panose="02020603050405020304" pitchFamily="18" charset="0"/>
              </a:rPr>
              <a:t>Flexible operation facilitated by the microcontroller, allowing for easy customization and programming.</a:t>
            </a:r>
          </a:p>
          <a:p>
            <a:pPr>
              <a:lnSpc>
                <a:spcPct val="120000"/>
              </a:lnSpc>
            </a:pPr>
            <a:r>
              <a:rPr lang="en-US" sz="4500" dirty="0">
                <a:latin typeface="Times New Roman" panose="02020603050405020304" pitchFamily="18" charset="0"/>
                <a:cs typeface="Times New Roman" panose="02020603050405020304" pitchFamily="18" charset="0"/>
              </a:rPr>
              <a:t>Versatile functionality with the ability to perform autonomous navigation and environmental sensing simultaneously.</a:t>
            </a:r>
          </a:p>
          <a:p>
            <a:r>
              <a:rPr lang="en-US" sz="6000" b="1" dirty="0">
                <a:latin typeface="Times New Roman" panose="02020603050405020304" pitchFamily="18" charset="0"/>
                <a:cs typeface="Times New Roman" panose="02020603050405020304" pitchFamily="18" charset="0"/>
              </a:rPr>
              <a:t>Disadvantages:-</a:t>
            </a:r>
          </a:p>
          <a:p>
            <a:r>
              <a:rPr lang="en-US" sz="4500" dirty="0">
                <a:latin typeface="Times New Roman" panose="02020603050405020304" pitchFamily="18" charset="0"/>
                <a:cs typeface="Times New Roman" panose="02020603050405020304" pitchFamily="18" charset="0"/>
              </a:rPr>
              <a:t>Complexity in system integration and programming, requiring technical expertise.</a:t>
            </a:r>
          </a:p>
          <a:p>
            <a:pPr>
              <a:lnSpc>
                <a:spcPct val="120000"/>
              </a:lnSpc>
            </a:pPr>
            <a:r>
              <a:rPr lang="en-US" sz="4500" dirty="0">
                <a:latin typeface="Times New Roman" panose="02020603050405020304" pitchFamily="18" charset="0"/>
                <a:cs typeface="Times New Roman" panose="02020603050405020304" pitchFamily="18" charset="0"/>
              </a:rPr>
              <a:t>Limited processing power and memory capacity of Arduino Nano may restrict the scope of advanced functionalities.</a:t>
            </a:r>
          </a:p>
          <a:p>
            <a:pPr>
              <a:lnSpc>
                <a:spcPct val="120000"/>
              </a:lnSpc>
            </a:pPr>
            <a:r>
              <a:rPr lang="en-US" sz="4500" dirty="0">
                <a:latin typeface="Times New Roman" panose="02020603050405020304" pitchFamily="18" charset="0"/>
                <a:cs typeface="Times New Roman" panose="02020603050405020304" pitchFamily="18" charset="0"/>
              </a:rPr>
              <a:t>Dependency on battery power, leading to limited operating time before recharging or replacing batteries.</a:t>
            </a:r>
          </a:p>
          <a:p>
            <a:pPr>
              <a:lnSpc>
                <a:spcPct val="120000"/>
              </a:lnSpc>
            </a:pPr>
            <a:r>
              <a:rPr lang="en-US" sz="4500" dirty="0">
                <a:latin typeface="Times New Roman" panose="02020603050405020304" pitchFamily="18" charset="0"/>
                <a:cs typeface="Times New Roman" panose="02020603050405020304" pitchFamily="18" charset="0"/>
              </a:rPr>
              <a:t>Susceptibility to environmental factors such as terrain and lighting conditions, affecting navigation accuracy.</a:t>
            </a:r>
          </a:p>
        </p:txBody>
      </p:sp>
      <p:sp>
        <p:nvSpPr>
          <p:cNvPr id="15366" name="Date Placeholder 8"/>
          <p:cNvSpPr>
            <a:spLocks noGrp="1"/>
          </p:cNvSpPr>
          <p:nvPr>
            <p:ph type="dt" sz="half" idx="10"/>
          </p:nvPr>
        </p:nvSpPr>
        <p:spPr>
          <a:noFill/>
        </p:spPr>
        <p:txBody>
          <a:bodyPr/>
          <a:lstStyle/>
          <a:p>
            <a:fld id="{0E860002-E9C5-4F1F-A03B-1DB2BF0AEBD9}"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5365"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anose="020B0604020202020204" pitchFamily="34" charset="0"/>
                <a:cs typeface="Arial" panose="020B0604020202020204" pitchFamily="34" charset="0"/>
              </a:rPr>
              <a:t>17</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36524"/>
            <a:ext cx="8229600" cy="1050925"/>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FUTURE SCOPE &amp; APPLICATIONS </a:t>
            </a:r>
          </a:p>
        </p:txBody>
      </p:sp>
      <p:sp>
        <p:nvSpPr>
          <p:cNvPr id="15363" name="Content Placeholder 2"/>
          <p:cNvSpPr>
            <a:spLocks noGrp="1"/>
          </p:cNvSpPr>
          <p:nvPr>
            <p:ph idx="1"/>
          </p:nvPr>
        </p:nvSpPr>
        <p:spPr>
          <a:xfrm>
            <a:off x="457200" y="1295400"/>
            <a:ext cx="8229600" cy="4953000"/>
          </a:xfrm>
        </p:spPr>
        <p:txBody>
          <a:bodyPr>
            <a:normAutofit/>
          </a:bodyPr>
          <a:lstStyle/>
          <a:p>
            <a:r>
              <a:rPr lang="en-US" sz="2000" b="1" dirty="0">
                <a:latin typeface="Times New Roman" panose="02020603050405020304" pitchFamily="18" charset="0"/>
                <a:cs typeface="Times New Roman" panose="02020603050405020304" pitchFamily="18" charset="0"/>
              </a:rPr>
              <a:t>Applications:-</a:t>
            </a:r>
          </a:p>
          <a:p>
            <a:pPr marL="0" indent="0">
              <a:buNone/>
            </a:pPr>
            <a:r>
              <a:rPr lang="en-US" sz="1800" dirty="0">
                <a:latin typeface="Times New Roman" panose="02020603050405020304" pitchFamily="18" charset="0"/>
                <a:cs typeface="Times New Roman" panose="02020603050405020304" pitchFamily="18" charset="0"/>
              </a:rPr>
              <a:t>1. Used as a monitoring tool in agricultural settings to track temperature and humidity levels in greenhouses or crop fields.</a:t>
            </a:r>
          </a:p>
          <a:p>
            <a:pPr marL="0" indent="0">
              <a:buNone/>
            </a:pPr>
            <a:r>
              <a:rPr lang="en-US" sz="1800" dirty="0">
                <a:latin typeface="Times New Roman" panose="02020603050405020304" pitchFamily="18" charset="0"/>
                <a:cs typeface="Times New Roman" panose="02020603050405020304" pitchFamily="18" charset="0"/>
              </a:rPr>
              <a:t>2. Implemented in power stations for monitoring environmental conditions within critical infrastructure, ensuring optimal operating conditions and preventing equipment damage due to temperature and humidity fluctuations.</a:t>
            </a:r>
          </a:p>
          <a:p>
            <a:pPr marL="0" indent="0">
              <a:buNone/>
            </a:pPr>
            <a:r>
              <a:rPr lang="en-US" sz="1800" dirty="0">
                <a:latin typeface="Times New Roman" panose="02020603050405020304" pitchFamily="18" charset="0"/>
                <a:cs typeface="Times New Roman" panose="02020603050405020304" pitchFamily="18" charset="0"/>
              </a:rPr>
              <a:t>3. Integrated into smart homes for climate control and energy management, adjusting heating and cooling systems based on real-time environmental data.</a:t>
            </a:r>
          </a:p>
          <a:p>
            <a:pPr marL="0" indent="0">
              <a:buNone/>
            </a:pPr>
            <a:r>
              <a:rPr lang="en-US" sz="1800"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Future Scope:-</a:t>
            </a:r>
          </a:p>
          <a:p>
            <a:pPr marL="0" indent="0">
              <a:buNone/>
            </a:pPr>
            <a:r>
              <a:rPr lang="en-US" sz="1800" dirty="0">
                <a:latin typeface="Times New Roman" panose="02020603050405020304" pitchFamily="18" charset="0"/>
                <a:cs typeface="Times New Roman" panose="02020603050405020304" pitchFamily="18" charset="0"/>
              </a:rPr>
              <a:t>1. Adding more sensors like gas detectors or distance sensors to make the robot smarter and safer.</a:t>
            </a:r>
          </a:p>
          <a:p>
            <a:pPr marL="0" indent="0">
              <a:buNone/>
            </a:pPr>
            <a:r>
              <a:rPr lang="en-US" sz="1800" dirty="0">
                <a:latin typeface="Times New Roman" panose="02020603050405020304" pitchFamily="18" charset="0"/>
                <a:cs typeface="Times New Roman" panose="02020603050405020304" pitchFamily="18" charset="0"/>
              </a:rPr>
              <a:t>2. Teaching the robot to learn from its surroundings and make decisions on its own using advanced algorithms.</a:t>
            </a:r>
          </a:p>
          <a:p>
            <a:pPr marL="0" indent="0">
              <a:buNone/>
            </a:pPr>
            <a:r>
              <a:rPr lang="en-US" sz="1800" dirty="0">
                <a:latin typeface="Times New Roman" panose="02020603050405020304" pitchFamily="18" charset="0"/>
                <a:cs typeface="Times New Roman" panose="02020603050405020304" pitchFamily="18" charset="0"/>
              </a:rPr>
              <a:t>3. Connecting the robot to the internet so it can send data to a central system for analysis and control.</a:t>
            </a:r>
          </a:p>
        </p:txBody>
      </p:sp>
      <p:sp>
        <p:nvSpPr>
          <p:cNvPr id="15366" name="Date Placeholder 8"/>
          <p:cNvSpPr>
            <a:spLocks noGrp="1"/>
          </p:cNvSpPr>
          <p:nvPr>
            <p:ph type="dt" sz="half" idx="10"/>
          </p:nvPr>
        </p:nvSpPr>
        <p:spPr>
          <a:noFill/>
        </p:spPr>
        <p:txBody>
          <a:bodyPr/>
          <a:lstStyle/>
          <a:p>
            <a:fld id="{F8912D5D-135F-4AF8-8E32-7C4D90404F2A}"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5365"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anose="020B0604020202020204" pitchFamily="34" charset="0"/>
                <a:cs typeface="Arial" panose="020B0604020202020204" pitchFamily="34" charset="0"/>
              </a:rPr>
              <a:t>18</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BILL OF MATERIAL</a:t>
            </a:r>
          </a:p>
        </p:txBody>
      </p:sp>
      <p:graphicFrame>
        <p:nvGraphicFramePr>
          <p:cNvPr id="2" name="Table 2"/>
          <p:cNvGraphicFramePr>
            <a:graphicFrameLocks noGrp="1"/>
          </p:cNvGraphicFramePr>
          <p:nvPr>
            <p:ph idx="1"/>
          </p:nvPr>
        </p:nvGraphicFramePr>
        <p:xfrm>
          <a:off x="628650" y="935196"/>
          <a:ext cx="7886700" cy="5278120"/>
        </p:xfrm>
        <a:graphic>
          <a:graphicData uri="http://schemas.openxmlformats.org/drawingml/2006/table">
            <a:tbl>
              <a:tblPr firstRow="1" bandRow="1">
                <a:tableStyleId>{F5AB1C69-6EDB-4FF4-983F-18BD219EF322}</a:tableStyleId>
              </a:tblPr>
              <a:tblGrid>
                <a:gridCol w="97155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123950">
                  <a:extLst>
                    <a:ext uri="{9D8B030D-6E8A-4147-A177-3AD203B41FA5}">
                      <a16:colId xmlns:a16="http://schemas.microsoft.com/office/drawing/2014/main" val="20003"/>
                    </a:ext>
                  </a:extLst>
                </a:gridCol>
              </a:tblGrid>
              <a:tr h="370840">
                <a:tc>
                  <a:txBody>
                    <a:bodyPr/>
                    <a:lstStyle/>
                    <a:p>
                      <a:pPr algn="ctr"/>
                      <a:r>
                        <a:rPr lang="en-IN" sz="1600" dirty="0">
                          <a:latin typeface="Times New Roman" panose="02020603050405020304" pitchFamily="18" charset="0"/>
                          <a:cs typeface="Times New Roman" panose="02020603050405020304" pitchFamily="18" charset="0"/>
                        </a:rPr>
                        <a:t>SR. No.</a:t>
                      </a:r>
                    </a:p>
                  </a:txBody>
                  <a:tcPr/>
                </a:tc>
                <a:tc>
                  <a:txBody>
                    <a:bodyPr/>
                    <a:lstStyle/>
                    <a:p>
                      <a:pPr algn="ctr"/>
                      <a:r>
                        <a:rPr lang="en-IN" sz="1600" dirty="0">
                          <a:latin typeface="Times New Roman" panose="02020603050405020304" pitchFamily="18" charset="0"/>
                          <a:cs typeface="Times New Roman" panose="02020603050405020304" pitchFamily="18" charset="0"/>
                        </a:rPr>
                        <a:t>Component Used</a:t>
                      </a:r>
                    </a:p>
                  </a:txBody>
                  <a:tcPr/>
                </a:tc>
                <a:tc>
                  <a:txBody>
                    <a:bodyPr/>
                    <a:lstStyle/>
                    <a:p>
                      <a:pPr algn="ctr"/>
                      <a:r>
                        <a:rPr lang="en-IN" sz="1600" dirty="0">
                          <a:latin typeface="Times New Roman" panose="02020603050405020304" pitchFamily="18" charset="0"/>
                          <a:cs typeface="Times New Roman" panose="02020603050405020304" pitchFamily="18" charset="0"/>
                        </a:rPr>
                        <a:t>Total Quantity</a:t>
                      </a:r>
                    </a:p>
                  </a:txBody>
                  <a:tcPr/>
                </a:tc>
                <a:tc>
                  <a:txBody>
                    <a:bodyPr/>
                    <a:lstStyle/>
                    <a:p>
                      <a:pPr algn="ctr"/>
                      <a:r>
                        <a:rPr lang="en-IN" sz="1800" dirty="0">
                          <a:latin typeface="Times New Roman" panose="02020603050405020304" pitchFamily="18" charset="0"/>
                          <a:cs typeface="Times New Roman" panose="02020603050405020304" pitchFamily="18" charset="0"/>
                        </a:rPr>
                        <a:t>Cost</a:t>
                      </a:r>
                    </a:p>
                  </a:txBody>
                  <a:tcPr/>
                </a:tc>
                <a:extLst>
                  <a:ext uri="{0D108BD9-81ED-4DB2-BD59-A6C34878D82A}">
                    <a16:rowId xmlns:a16="http://schemas.microsoft.com/office/drawing/2014/main" val="10000"/>
                  </a:ext>
                </a:extLst>
              </a:tr>
              <a:tr h="370840">
                <a:tc>
                  <a:txBody>
                    <a:bodyPr/>
                    <a:lstStyle/>
                    <a:p>
                      <a:r>
                        <a:rPr lang="en-US" dirty="0"/>
                        <a:t>1.</a:t>
                      </a:r>
                      <a:endParaRPr lang="en-IN" dirty="0"/>
                    </a:p>
                  </a:txBody>
                  <a:tcPr/>
                </a:tc>
                <a:tc>
                  <a:txBody>
                    <a:bodyPr/>
                    <a:lstStyle/>
                    <a:p>
                      <a:r>
                        <a:rPr lang="en-US" dirty="0"/>
                        <a:t>N20 6V 500RPM Micro Motor With Encoder </a:t>
                      </a:r>
                      <a:endParaRPr lang="en-IN" dirty="0"/>
                    </a:p>
                  </a:txBody>
                  <a:tcPr/>
                </a:tc>
                <a:tc>
                  <a:txBody>
                    <a:bodyPr/>
                    <a:lstStyle/>
                    <a:p>
                      <a:r>
                        <a:rPr lang="en-US" dirty="0"/>
                        <a:t>2</a:t>
                      </a:r>
                      <a:endParaRPr lang="en-IN" dirty="0"/>
                    </a:p>
                  </a:txBody>
                  <a:tcPr/>
                </a:tc>
                <a:tc>
                  <a:txBody>
                    <a:bodyPr/>
                    <a:lstStyle/>
                    <a:p>
                      <a:r>
                        <a:rPr lang="en-US" dirty="0"/>
                        <a:t>898.00</a:t>
                      </a:r>
                      <a:endParaRPr lang="en-IN" dirty="0"/>
                    </a:p>
                  </a:txBody>
                  <a:tcPr/>
                </a:tc>
                <a:extLst>
                  <a:ext uri="{0D108BD9-81ED-4DB2-BD59-A6C34878D82A}">
                    <a16:rowId xmlns:a16="http://schemas.microsoft.com/office/drawing/2014/main" val="10001"/>
                  </a:ext>
                </a:extLst>
              </a:tr>
              <a:tr h="370840">
                <a:tc>
                  <a:txBody>
                    <a:bodyPr/>
                    <a:lstStyle/>
                    <a:p>
                      <a:r>
                        <a:rPr lang="en-US" dirty="0"/>
                        <a:t>2.</a:t>
                      </a:r>
                      <a:endParaRPr lang="en-IN" dirty="0"/>
                    </a:p>
                  </a:txBody>
                  <a:tcPr/>
                </a:tc>
                <a:tc>
                  <a:txBody>
                    <a:bodyPr/>
                    <a:lstStyle/>
                    <a:p>
                      <a:r>
                        <a:rPr lang="en-US" dirty="0"/>
                        <a:t>4x6 inch (15x10cm) PCB </a:t>
                      </a:r>
                      <a:endParaRPr lang="en-IN" dirty="0"/>
                    </a:p>
                  </a:txBody>
                  <a:tcPr/>
                </a:tc>
                <a:tc>
                  <a:txBody>
                    <a:bodyPr/>
                    <a:lstStyle/>
                    <a:p>
                      <a:r>
                        <a:rPr lang="en-US" dirty="0"/>
                        <a:t>1</a:t>
                      </a:r>
                      <a:endParaRPr lang="en-IN" dirty="0"/>
                    </a:p>
                  </a:txBody>
                  <a:tcPr/>
                </a:tc>
                <a:tc>
                  <a:txBody>
                    <a:bodyPr/>
                    <a:lstStyle/>
                    <a:p>
                      <a:r>
                        <a:rPr lang="en-US" dirty="0"/>
                        <a:t>59.00</a:t>
                      </a:r>
                      <a:endParaRPr lang="en-IN" dirty="0"/>
                    </a:p>
                  </a:txBody>
                  <a:tcPr/>
                </a:tc>
                <a:extLst>
                  <a:ext uri="{0D108BD9-81ED-4DB2-BD59-A6C34878D82A}">
                    <a16:rowId xmlns:a16="http://schemas.microsoft.com/office/drawing/2014/main" val="10002"/>
                  </a:ext>
                </a:extLst>
              </a:tr>
              <a:tr h="370840">
                <a:tc>
                  <a:txBody>
                    <a:bodyPr/>
                    <a:lstStyle/>
                    <a:p>
                      <a:r>
                        <a:rPr lang="en-US" dirty="0"/>
                        <a:t>3.</a:t>
                      </a:r>
                      <a:endParaRPr lang="en-IN" dirty="0"/>
                    </a:p>
                  </a:txBody>
                  <a:tcPr/>
                </a:tc>
                <a:tc>
                  <a:txBody>
                    <a:bodyPr/>
                    <a:lstStyle/>
                    <a:p>
                      <a:r>
                        <a:rPr lang="en-US" dirty="0"/>
                        <a:t>DHT 11 Sensor</a:t>
                      </a:r>
                      <a:endParaRPr lang="en-IN" dirty="0"/>
                    </a:p>
                  </a:txBody>
                  <a:tcPr/>
                </a:tc>
                <a:tc>
                  <a:txBody>
                    <a:bodyPr/>
                    <a:lstStyle/>
                    <a:p>
                      <a:r>
                        <a:rPr lang="en-US" dirty="0"/>
                        <a:t>1</a:t>
                      </a:r>
                      <a:endParaRPr lang="en-IN" dirty="0"/>
                    </a:p>
                  </a:txBody>
                  <a:tcPr/>
                </a:tc>
                <a:tc>
                  <a:txBody>
                    <a:bodyPr/>
                    <a:lstStyle/>
                    <a:p>
                      <a:r>
                        <a:rPr lang="en-US" dirty="0"/>
                        <a:t>76.00</a:t>
                      </a:r>
                      <a:endParaRPr lang="en-IN" dirty="0"/>
                    </a:p>
                  </a:txBody>
                  <a:tcPr/>
                </a:tc>
                <a:extLst>
                  <a:ext uri="{0D108BD9-81ED-4DB2-BD59-A6C34878D82A}">
                    <a16:rowId xmlns:a16="http://schemas.microsoft.com/office/drawing/2014/main" val="10003"/>
                  </a:ext>
                </a:extLst>
              </a:tr>
              <a:tr h="370840">
                <a:tc>
                  <a:txBody>
                    <a:bodyPr/>
                    <a:lstStyle/>
                    <a:p>
                      <a:r>
                        <a:rPr lang="en-US" dirty="0"/>
                        <a:t>4.</a:t>
                      </a:r>
                      <a:endParaRPr lang="en-IN" dirty="0"/>
                    </a:p>
                  </a:txBody>
                  <a:tcPr/>
                </a:tc>
                <a:tc>
                  <a:txBody>
                    <a:bodyPr/>
                    <a:lstStyle/>
                    <a:p>
                      <a:r>
                        <a:rPr lang="en-US" dirty="0"/>
                        <a:t>Mounting Bracket for N20 Micro Motor Gear (2pcs)</a:t>
                      </a:r>
                      <a:endParaRPr lang="en-IN" dirty="0"/>
                    </a:p>
                  </a:txBody>
                  <a:tcPr/>
                </a:tc>
                <a:tc>
                  <a:txBody>
                    <a:bodyPr/>
                    <a:lstStyle/>
                    <a:p>
                      <a:r>
                        <a:rPr lang="en-US" dirty="0"/>
                        <a:t>1</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370840">
                <a:tc>
                  <a:txBody>
                    <a:bodyPr/>
                    <a:lstStyle/>
                    <a:p>
                      <a:r>
                        <a:rPr lang="en-US" dirty="0"/>
                        <a:t>5.</a:t>
                      </a:r>
                      <a:endParaRPr lang="en-IN" dirty="0"/>
                    </a:p>
                  </a:txBody>
                  <a:tcPr/>
                </a:tc>
                <a:tc>
                  <a:txBody>
                    <a:bodyPr/>
                    <a:lstStyle/>
                    <a:p>
                      <a:r>
                        <a:rPr lang="en-US" dirty="0"/>
                        <a:t>Male to Male Jumper Wire 40 pin 20 cm </a:t>
                      </a:r>
                      <a:endParaRPr lang="en-IN" dirty="0"/>
                    </a:p>
                  </a:txBody>
                  <a:tcPr/>
                </a:tc>
                <a:tc>
                  <a:txBody>
                    <a:bodyPr/>
                    <a:lstStyle/>
                    <a:p>
                      <a:r>
                        <a:rPr lang="en-US" dirty="0"/>
                        <a:t>1</a:t>
                      </a:r>
                      <a:endParaRPr lang="en-IN" dirty="0"/>
                    </a:p>
                  </a:txBody>
                  <a:tcPr/>
                </a:tc>
                <a:tc>
                  <a:txBody>
                    <a:bodyPr/>
                    <a:lstStyle/>
                    <a:p>
                      <a:r>
                        <a:rPr lang="en-US" dirty="0"/>
                        <a:t>47.20</a:t>
                      </a:r>
                      <a:endParaRPr lang="en-IN" dirty="0"/>
                    </a:p>
                  </a:txBody>
                  <a:tcPr/>
                </a:tc>
                <a:extLst>
                  <a:ext uri="{0D108BD9-81ED-4DB2-BD59-A6C34878D82A}">
                    <a16:rowId xmlns:a16="http://schemas.microsoft.com/office/drawing/2014/main" val="10005"/>
                  </a:ext>
                </a:extLst>
              </a:tr>
              <a:tr h="370840">
                <a:tc>
                  <a:txBody>
                    <a:bodyPr/>
                    <a:lstStyle/>
                    <a:p>
                      <a:r>
                        <a:rPr lang="en-US" dirty="0"/>
                        <a:t>6.</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dirty="0"/>
                        <a:t>Male to Female Jumper Wire 40 pin 20 cm </a:t>
                      </a:r>
                      <a:endParaRPr lang="en-IN" dirty="0"/>
                    </a:p>
                  </a:txBody>
                  <a:tcPr/>
                </a:tc>
                <a:tc>
                  <a:txBody>
                    <a:bodyPr/>
                    <a:lstStyle/>
                    <a:p>
                      <a:r>
                        <a:rPr lang="en-US" dirty="0"/>
                        <a:t>1</a:t>
                      </a:r>
                      <a:endParaRPr lang="en-IN" dirty="0"/>
                    </a:p>
                  </a:txBody>
                  <a:tcPr/>
                </a:tc>
                <a:tc>
                  <a:txBody>
                    <a:bodyPr/>
                    <a:lstStyle/>
                    <a:p>
                      <a:r>
                        <a:rPr lang="en-US" dirty="0"/>
                        <a:t>47.20</a:t>
                      </a:r>
                      <a:endParaRPr lang="en-IN" dirty="0"/>
                    </a:p>
                  </a:txBody>
                  <a:tcPr/>
                </a:tc>
                <a:extLst>
                  <a:ext uri="{0D108BD9-81ED-4DB2-BD59-A6C34878D82A}">
                    <a16:rowId xmlns:a16="http://schemas.microsoft.com/office/drawing/2014/main" val="10006"/>
                  </a:ext>
                </a:extLst>
              </a:tr>
              <a:tr h="370840">
                <a:tc>
                  <a:txBody>
                    <a:bodyPr/>
                    <a:lstStyle/>
                    <a:p>
                      <a:r>
                        <a:rPr lang="en-US" dirty="0"/>
                        <a:t>7.</a:t>
                      </a:r>
                      <a:endParaRPr lang="en-IN" dirty="0"/>
                    </a:p>
                  </a:txBody>
                  <a:tcPr/>
                </a:tc>
                <a:tc>
                  <a:txBody>
                    <a:bodyPr/>
                    <a:lstStyle/>
                    <a:p>
                      <a:r>
                        <a:rPr lang="en-US" dirty="0"/>
                        <a:t>Motor Driver TB6612FNG Module </a:t>
                      </a:r>
                      <a:endParaRPr lang="en-IN" dirty="0"/>
                    </a:p>
                  </a:txBody>
                  <a:tcPr/>
                </a:tc>
                <a:tc>
                  <a:txBody>
                    <a:bodyPr/>
                    <a:lstStyle/>
                    <a:p>
                      <a:r>
                        <a:rPr lang="en-US" dirty="0"/>
                        <a:t>1</a:t>
                      </a:r>
                      <a:endParaRPr lang="en-IN" dirty="0"/>
                    </a:p>
                  </a:txBody>
                  <a:tcPr/>
                </a:tc>
                <a:tc>
                  <a:txBody>
                    <a:bodyPr/>
                    <a:lstStyle/>
                    <a:p>
                      <a:r>
                        <a:rPr lang="en-US" dirty="0"/>
                        <a:t>460.20</a:t>
                      </a:r>
                      <a:endParaRPr lang="en-IN" dirty="0"/>
                    </a:p>
                  </a:txBody>
                  <a:tcPr/>
                </a:tc>
                <a:extLst>
                  <a:ext uri="{0D108BD9-81ED-4DB2-BD59-A6C34878D82A}">
                    <a16:rowId xmlns:a16="http://schemas.microsoft.com/office/drawing/2014/main" val="10007"/>
                  </a:ext>
                </a:extLst>
              </a:tr>
              <a:tr h="370840">
                <a:tc>
                  <a:txBody>
                    <a:bodyPr/>
                    <a:lstStyle/>
                    <a:p>
                      <a:r>
                        <a:rPr lang="en-US" dirty="0"/>
                        <a:t>8. </a:t>
                      </a:r>
                      <a:endParaRPr lang="en-IN" dirty="0"/>
                    </a:p>
                  </a:txBody>
                  <a:tcPr/>
                </a:tc>
                <a:tc>
                  <a:txBody>
                    <a:bodyPr/>
                    <a:lstStyle/>
                    <a:p>
                      <a:r>
                        <a:rPr lang="en-US" dirty="0"/>
                        <a:t>Arduino Nano CH340 Chip </a:t>
                      </a:r>
                      <a:endParaRPr lang="en-IN" dirty="0"/>
                    </a:p>
                  </a:txBody>
                  <a:tcPr/>
                </a:tc>
                <a:tc>
                  <a:txBody>
                    <a:bodyPr/>
                    <a:lstStyle/>
                    <a:p>
                      <a:r>
                        <a:rPr lang="en-US" dirty="0"/>
                        <a:t>1</a:t>
                      </a:r>
                      <a:endParaRPr lang="en-IN" dirty="0"/>
                    </a:p>
                  </a:txBody>
                  <a:tcPr/>
                </a:tc>
                <a:tc>
                  <a:txBody>
                    <a:bodyPr/>
                    <a:lstStyle/>
                    <a:p>
                      <a:r>
                        <a:rPr lang="en-US" dirty="0"/>
                        <a:t>267.86</a:t>
                      </a:r>
                      <a:endParaRPr lang="en-IN" dirty="0"/>
                    </a:p>
                  </a:txBody>
                  <a:tcPr/>
                </a:tc>
                <a:extLst>
                  <a:ext uri="{0D108BD9-81ED-4DB2-BD59-A6C34878D82A}">
                    <a16:rowId xmlns:a16="http://schemas.microsoft.com/office/drawing/2014/main" val="10008"/>
                  </a:ext>
                </a:extLst>
              </a:tr>
              <a:tr h="370840">
                <a:tc>
                  <a:txBody>
                    <a:bodyPr/>
                    <a:lstStyle/>
                    <a:p>
                      <a:r>
                        <a:rPr lang="en-US" dirty="0"/>
                        <a:t>9.</a:t>
                      </a:r>
                      <a:endParaRPr lang="en-IN" dirty="0"/>
                    </a:p>
                  </a:txBody>
                  <a:tcPr/>
                </a:tc>
                <a:tc>
                  <a:txBody>
                    <a:bodyPr/>
                    <a:lstStyle/>
                    <a:p>
                      <a:r>
                        <a:rPr lang="en-US" dirty="0"/>
                        <a:t>IR Sensor Digital Single Array Line Sensor </a:t>
                      </a:r>
                      <a:endParaRPr lang="en-IN" dirty="0"/>
                    </a:p>
                  </a:txBody>
                  <a:tcPr/>
                </a:tc>
                <a:tc>
                  <a:txBody>
                    <a:bodyPr/>
                    <a:lstStyle/>
                    <a:p>
                      <a:r>
                        <a:rPr lang="en-US" dirty="0"/>
                        <a:t>4</a:t>
                      </a:r>
                      <a:endParaRPr lang="en-IN" dirty="0"/>
                    </a:p>
                  </a:txBody>
                  <a:tcPr/>
                </a:tc>
                <a:tc>
                  <a:txBody>
                    <a:bodyPr/>
                    <a:lstStyle/>
                    <a:p>
                      <a:r>
                        <a:rPr lang="en-US" dirty="0"/>
                        <a:t>141.60</a:t>
                      </a:r>
                      <a:endParaRPr lang="en-IN" dirty="0"/>
                    </a:p>
                  </a:txBody>
                  <a:tcPr/>
                </a:tc>
                <a:extLst>
                  <a:ext uri="{0D108BD9-81ED-4DB2-BD59-A6C34878D82A}">
                    <a16:rowId xmlns:a16="http://schemas.microsoft.com/office/drawing/2014/main" val="10009"/>
                  </a:ext>
                </a:extLst>
              </a:tr>
              <a:tr h="370840">
                <a:tc>
                  <a:txBody>
                    <a:bodyPr/>
                    <a:lstStyle/>
                    <a:p>
                      <a:r>
                        <a:rPr lang="en-US" dirty="0"/>
                        <a:t>10.</a:t>
                      </a:r>
                      <a:endParaRPr lang="en-IN" dirty="0"/>
                    </a:p>
                  </a:txBody>
                  <a:tcPr/>
                </a:tc>
                <a:tc>
                  <a:txBody>
                    <a:bodyPr/>
                    <a:lstStyle/>
                    <a:p>
                      <a:r>
                        <a:rPr lang="en-US" dirty="0"/>
                        <a:t>2.54mm 1x40 Pin Female Single Row Header Strip </a:t>
                      </a:r>
                      <a:endParaRPr lang="en-IN" dirty="0"/>
                    </a:p>
                  </a:txBody>
                  <a:tcPr/>
                </a:tc>
                <a:tc>
                  <a:txBody>
                    <a:bodyPr/>
                    <a:lstStyle/>
                    <a:p>
                      <a:r>
                        <a:rPr lang="en-US" dirty="0"/>
                        <a:t>4</a:t>
                      </a:r>
                      <a:endParaRPr lang="en-IN" dirty="0"/>
                    </a:p>
                  </a:txBody>
                  <a:tcPr/>
                </a:tc>
                <a:tc>
                  <a:txBody>
                    <a:bodyPr/>
                    <a:lstStyle/>
                    <a:p>
                      <a:r>
                        <a:rPr lang="en-US" dirty="0"/>
                        <a:t>94.40</a:t>
                      </a:r>
                      <a:endParaRPr lang="en-IN" dirty="0"/>
                    </a:p>
                  </a:txBody>
                  <a:tcPr/>
                </a:tc>
                <a:extLst>
                  <a:ext uri="{0D108BD9-81ED-4DB2-BD59-A6C34878D82A}">
                    <a16:rowId xmlns:a16="http://schemas.microsoft.com/office/drawing/2014/main" val="10010"/>
                  </a:ext>
                </a:extLst>
              </a:tr>
              <a:tr h="370840">
                <a:tc>
                  <a:txBody>
                    <a:bodyPr/>
                    <a:lstStyle/>
                    <a:p>
                      <a:r>
                        <a:rPr lang="en-US" dirty="0"/>
                        <a:t>11.</a:t>
                      </a:r>
                      <a:endParaRPr lang="en-IN" dirty="0"/>
                    </a:p>
                  </a:txBody>
                  <a:tcPr/>
                </a:tc>
                <a:tc>
                  <a:txBody>
                    <a:bodyPr/>
                    <a:lstStyle/>
                    <a:p>
                      <a:r>
                        <a:rPr lang="en-US" dirty="0"/>
                        <a:t>Ball Caster Wheel Small</a:t>
                      </a:r>
                      <a:endParaRPr lang="en-IN" dirty="0"/>
                    </a:p>
                  </a:txBody>
                  <a:tcPr/>
                </a:tc>
                <a:tc>
                  <a:txBody>
                    <a:bodyPr/>
                    <a:lstStyle/>
                    <a:p>
                      <a:r>
                        <a:rPr lang="en-US" dirty="0"/>
                        <a:t>1</a:t>
                      </a:r>
                      <a:endParaRPr lang="en-IN" dirty="0"/>
                    </a:p>
                  </a:txBody>
                  <a:tcPr/>
                </a:tc>
                <a:tc>
                  <a:txBody>
                    <a:bodyPr/>
                    <a:lstStyle/>
                    <a:p>
                      <a:r>
                        <a:rPr lang="en-US" dirty="0"/>
                        <a:t>21.24</a:t>
                      </a:r>
                      <a:endParaRPr lang="en-IN" dirty="0"/>
                    </a:p>
                  </a:txBody>
                  <a:tcPr/>
                </a:tc>
                <a:extLst>
                  <a:ext uri="{0D108BD9-81ED-4DB2-BD59-A6C34878D82A}">
                    <a16:rowId xmlns:a16="http://schemas.microsoft.com/office/drawing/2014/main" val="10011"/>
                  </a:ext>
                </a:extLst>
              </a:tr>
              <a:tr h="370840">
                <a:tc>
                  <a:txBody>
                    <a:bodyPr/>
                    <a:lstStyle/>
                    <a:p>
                      <a:r>
                        <a:rPr lang="en-US" dirty="0"/>
                        <a:t>12.</a:t>
                      </a:r>
                      <a:endParaRPr lang="en-IN" dirty="0"/>
                    </a:p>
                  </a:txBody>
                  <a:tcPr/>
                </a:tc>
                <a:tc>
                  <a:txBody>
                    <a:bodyPr/>
                    <a:lstStyle/>
                    <a:p>
                      <a:r>
                        <a:rPr lang="en-US" dirty="0"/>
                        <a:t>ESP-01 ESP8266 Serial Wi-fi Wireless Transceiver Mod.</a:t>
                      </a:r>
                      <a:endParaRPr lang="en-IN" dirty="0"/>
                    </a:p>
                  </a:txBody>
                  <a:tcPr/>
                </a:tc>
                <a:tc>
                  <a:txBody>
                    <a:bodyPr/>
                    <a:lstStyle/>
                    <a:p>
                      <a:r>
                        <a:rPr lang="en-US" dirty="0"/>
                        <a:t>1</a:t>
                      </a:r>
                      <a:endParaRPr lang="en-IN" dirty="0"/>
                    </a:p>
                  </a:txBody>
                  <a:tcPr/>
                </a:tc>
                <a:tc>
                  <a:txBody>
                    <a:bodyPr/>
                    <a:lstStyle/>
                    <a:p>
                      <a:r>
                        <a:rPr lang="en-US" dirty="0"/>
                        <a:t>104.90</a:t>
                      </a:r>
                      <a:endParaRPr lang="en-IN" dirty="0"/>
                    </a:p>
                  </a:txBody>
                  <a:tcPr/>
                </a:tc>
                <a:extLst>
                  <a:ext uri="{0D108BD9-81ED-4DB2-BD59-A6C34878D82A}">
                    <a16:rowId xmlns:a16="http://schemas.microsoft.com/office/drawing/2014/main" val="10012"/>
                  </a:ext>
                </a:extLst>
              </a:tr>
              <a:tr h="370840">
                <a:tc gridSpan="3">
                  <a:txBody>
                    <a:bodyPr/>
                    <a:lstStyle/>
                    <a:p>
                      <a:pPr algn="r"/>
                      <a:r>
                        <a:rPr lang="en-IN" sz="2400" dirty="0"/>
                        <a:t>TOTAL COST OF MINI PROJECT</a:t>
                      </a:r>
                      <a:endParaRPr lang="en-IN" sz="2400"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a:txBody>
                    <a:bodyPr/>
                    <a:lstStyle/>
                    <a:p>
                      <a:r>
                        <a:rPr lang="en-US" dirty="0"/>
                        <a:t>2253.7</a:t>
                      </a:r>
                      <a:endParaRPr lang="en-IN" dirty="0"/>
                    </a:p>
                  </a:txBody>
                  <a:tcPr/>
                </a:tc>
                <a:extLst>
                  <a:ext uri="{0D108BD9-81ED-4DB2-BD59-A6C34878D82A}">
                    <a16:rowId xmlns:a16="http://schemas.microsoft.com/office/drawing/2014/main" val="10013"/>
                  </a:ext>
                </a:extLst>
              </a:tr>
            </a:tbl>
          </a:graphicData>
        </a:graphic>
      </p:graphicFrame>
      <p:sp>
        <p:nvSpPr>
          <p:cNvPr id="14342" name="Date Placeholder 8"/>
          <p:cNvSpPr>
            <a:spLocks noGrp="1"/>
          </p:cNvSpPr>
          <p:nvPr>
            <p:ph type="dt" sz="half" idx="10"/>
          </p:nvPr>
        </p:nvSpPr>
        <p:spPr>
          <a:noFill/>
        </p:spPr>
        <p:txBody>
          <a:bodyPr/>
          <a:lstStyle/>
          <a:p>
            <a:fld id="{C81EE84F-616E-4A61-93AE-DFA43F164177}"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4341"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anose="020B0604020202020204" pitchFamily="34" charset="0"/>
                <a:cs typeface="Arial" panose="020B0604020202020204" pitchFamily="34" charset="0"/>
              </a:rPr>
              <a:t>19</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CONTENTS</a:t>
            </a:r>
            <a:endParaRPr lang="en-US" sz="3200" b="1" dirty="0">
              <a:latin typeface="Times New Roman" panose="02020603050405020304" pitchFamily="18" charset="0"/>
              <a:cs typeface="Times New Roman" panose="02020603050405020304" pitchFamily="18" charset="0"/>
            </a:endParaRPr>
          </a:p>
        </p:txBody>
      </p:sp>
      <p:sp>
        <p:nvSpPr>
          <p:cNvPr id="6147" name="Content Placeholder 2"/>
          <p:cNvSpPr>
            <a:spLocks noGrp="1"/>
          </p:cNvSpPr>
          <p:nvPr>
            <p:ph idx="1"/>
          </p:nvPr>
        </p:nvSpPr>
        <p:spPr>
          <a:xfrm>
            <a:off x="457200" y="1066800"/>
            <a:ext cx="8229600" cy="5105400"/>
          </a:xfrm>
        </p:spPr>
        <p:txBody>
          <a:bodyPr>
            <a:normAutofit fontScale="77500" lnSpcReduction="20000"/>
          </a:bodyPr>
          <a:lstStyle/>
          <a:p>
            <a:pPr marL="514350" indent="-514350">
              <a:buFontTx/>
              <a:buAutoNum type="arabicPeriod"/>
            </a:pPr>
            <a:r>
              <a:rPr lang="en-US" sz="2800" dirty="0">
                <a:latin typeface="Times New Roman" panose="02020603050405020304" pitchFamily="18" charset="0"/>
                <a:cs typeface="Times New Roman" panose="02020603050405020304" pitchFamily="18" charset="0"/>
              </a:rPr>
              <a:t>Aim</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Objectives</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Introduction</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Literature Survey (</a:t>
            </a:r>
            <a:r>
              <a:rPr lang="en-US" sz="2600" dirty="0">
                <a:solidFill>
                  <a:srgbClr val="FF0000"/>
                </a:solidFill>
                <a:latin typeface="Times New Roman" panose="02020603050405020304" pitchFamily="18" charset="0"/>
                <a:cs typeface="Times New Roman" panose="02020603050405020304" pitchFamily="18" charset="0"/>
              </a:rPr>
              <a:t>Can be survey of research papers or survey of available technologies in this </a:t>
            </a:r>
            <a:r>
              <a:rPr lang="en-US" sz="2600" dirty="0" err="1">
                <a:solidFill>
                  <a:srgbClr val="FF0000"/>
                </a:solidFill>
                <a:latin typeface="Times New Roman" panose="02020603050405020304" pitchFamily="18" charset="0"/>
                <a:cs typeface="Times New Roman" panose="02020603050405020304" pitchFamily="18" charset="0"/>
              </a:rPr>
              <a:t>fild</a:t>
            </a:r>
            <a:r>
              <a:rPr lang="en-US" sz="2800" dirty="0">
                <a:latin typeface="Times New Roman" panose="02020603050405020304" pitchFamily="18" charset="0"/>
                <a:cs typeface="Times New Roman" panose="02020603050405020304" pitchFamily="18" charset="0"/>
              </a:rPr>
              <a:t>)</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Proposed Block Diagram and Description</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Hardware/ Software /Specifications  </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Design  and Implementation (</a:t>
            </a:r>
            <a:r>
              <a:rPr lang="en-US" sz="2600" dirty="0">
                <a:solidFill>
                  <a:srgbClr val="FF0000"/>
                </a:solidFill>
                <a:latin typeface="Times New Roman" panose="02020603050405020304" pitchFamily="18" charset="0"/>
                <a:cs typeface="Times New Roman" panose="02020603050405020304" pitchFamily="18" charset="0"/>
              </a:rPr>
              <a:t>Circuit diagram, PCB layout </a:t>
            </a:r>
            <a:r>
              <a:rPr lang="en-US" sz="2600" dirty="0" err="1">
                <a:solidFill>
                  <a:srgbClr val="FF0000"/>
                </a:solidFill>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Results (</a:t>
            </a:r>
            <a:r>
              <a:rPr lang="en-US" sz="2600" dirty="0">
                <a:solidFill>
                  <a:srgbClr val="FF0000"/>
                </a:solidFill>
                <a:latin typeface="Times New Roman" panose="02020603050405020304" pitchFamily="18" charset="0"/>
                <a:cs typeface="Times New Roman" panose="02020603050405020304" pitchFamily="18" charset="0"/>
              </a:rPr>
              <a:t>Include screen shots of simulation &amp; final results, S/W  H/W both</a:t>
            </a:r>
            <a:r>
              <a:rPr lang="en-US" sz="2800" dirty="0">
                <a:latin typeface="Times New Roman" panose="02020603050405020304" pitchFamily="18" charset="0"/>
                <a:cs typeface="Times New Roman" panose="02020603050405020304" pitchFamily="18" charset="0"/>
              </a:rPr>
              <a:t>)</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Applications and Future Scope</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Advantages and Disadvantages </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Bill of Material</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Conclusions</a:t>
            </a:r>
          </a:p>
          <a:p>
            <a:pPr marL="514350" indent="-514350">
              <a:buFontTx/>
              <a:buAutoNum type="arabicPeriod"/>
            </a:pPr>
            <a:r>
              <a:rPr lang="en-US" sz="2800" dirty="0">
                <a:latin typeface="Times New Roman" panose="02020603050405020304" pitchFamily="18" charset="0"/>
                <a:cs typeface="Times New Roman" panose="02020603050405020304" pitchFamily="18" charset="0"/>
              </a:rPr>
              <a:t>References (</a:t>
            </a:r>
            <a:r>
              <a:rPr lang="en-US" altLang="en-US" sz="2600" dirty="0">
                <a:solidFill>
                  <a:srgbClr val="FF0000"/>
                </a:solidFill>
                <a:latin typeface="Times New Roman" panose="02020603050405020304" pitchFamily="18" charset="0"/>
                <a:cs typeface="Times New Roman" panose="02020603050405020304" pitchFamily="18" charset="0"/>
              </a:rPr>
              <a:t>Papers referred ,books and websites</a:t>
            </a:r>
            <a:r>
              <a:rPr lang="en-US" alt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6150" name="Date Placeholder 8"/>
          <p:cNvSpPr>
            <a:spLocks noGrp="1"/>
          </p:cNvSpPr>
          <p:nvPr>
            <p:ph type="dt" sz="half" idx="10"/>
          </p:nvPr>
        </p:nvSpPr>
        <p:spPr>
          <a:noFill/>
        </p:spPr>
        <p:txBody>
          <a:bodyPr/>
          <a:lstStyle/>
          <a:p>
            <a:fld id="{EA64EFB1-EC93-4692-A819-6FF3F11C39C2}"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6149" name="Footer Placeholder 7"/>
          <p:cNvSpPr>
            <a:spLocks noGrp="1"/>
          </p:cNvSpPr>
          <p:nvPr>
            <p:ph type="ftr" sz="quarter" idx="11"/>
          </p:nvPr>
        </p:nvSpPr>
        <p:spPr>
          <a:xfrm>
            <a:off x="3124200" y="6245225"/>
            <a:ext cx="3352800" cy="476250"/>
          </a:xfrm>
          <a:noFill/>
        </p:spPr>
        <p:txBody>
          <a:bodyPr/>
          <a:lstStyle/>
          <a:p>
            <a:r>
              <a:rPr lang="pt-BR">
                <a:latin typeface="Arial" panose="020B0604020202020204" pitchFamily="34" charset="0"/>
                <a:cs typeface="Arial" panose="020B0604020202020204" pitchFamily="34" charset="0"/>
              </a:rPr>
              <a:t>SKNCOE TE (E &amp; TC) 2023-24</a:t>
            </a:r>
            <a:endParaRPr lang="en-US" dirty="0">
              <a:latin typeface="Arial" panose="020B0604020202020204" pitchFamily="34" charset="0"/>
              <a:cs typeface="Arial" panose="020B0604020202020204" pitchFamily="34" charset="0"/>
            </a:endParaRP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CONCLUSIONS</a:t>
            </a:r>
          </a:p>
        </p:txBody>
      </p:sp>
      <p:sp>
        <p:nvSpPr>
          <p:cNvPr id="14339" name="Content Placeholder 2"/>
          <p:cNvSpPr>
            <a:spLocks noGrp="1"/>
          </p:cNvSpPr>
          <p:nvPr>
            <p:ph idx="1"/>
          </p:nvPr>
        </p:nvSpPr>
        <p:spPr>
          <a:xfrm>
            <a:off x="457200" y="1066800"/>
            <a:ext cx="8229600" cy="4525963"/>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conclusion, creating an auto-driving robot using Arduino Nano for temperature and humidity sensing, with data upload to the cloud, is a significant step forward. It offers a simple yet effective solution for monitoring environmental conditions. By uploading data to the cloud, it becomes easier to track and manage conditions remotely. This project showcases the potential of affordable, Arduino-based systems in solving real-world problems and paves the way for future advancements in robotics and IoT.</a:t>
            </a:r>
          </a:p>
        </p:txBody>
      </p:sp>
      <p:sp>
        <p:nvSpPr>
          <p:cNvPr id="14342" name="Date Placeholder 8"/>
          <p:cNvSpPr>
            <a:spLocks noGrp="1"/>
          </p:cNvSpPr>
          <p:nvPr>
            <p:ph type="dt" sz="half" idx="10"/>
          </p:nvPr>
        </p:nvSpPr>
        <p:spPr>
          <a:noFill/>
        </p:spPr>
        <p:txBody>
          <a:bodyPr/>
          <a:lstStyle/>
          <a:p>
            <a:fld id="{87F8DC44-90DD-4646-8B9D-77B88E0C2D7E}"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4341"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anose="020B0604020202020204" pitchFamily="34" charset="0"/>
                <a:cs typeface="Arial" panose="020B0604020202020204" pitchFamily="34" charset="0"/>
              </a:rPr>
              <a:t>20</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rgbClr val="C00000"/>
                </a:solidFill>
                <a:latin typeface="Times New Roman" panose="02020603050405020304" pitchFamily="18" charset="0"/>
                <a:cs typeface="Times New Roman" panose="02020603050405020304" pitchFamily="18" charset="0"/>
              </a:rPr>
              <a:t>REFERENCES (in IEEE format)</a:t>
            </a:r>
            <a:endParaRPr lang="en-US" sz="3200" b="1" dirty="0">
              <a:solidFill>
                <a:srgbClr val="C00000"/>
              </a:solidFill>
            </a:endParaRPr>
          </a:p>
        </p:txBody>
      </p:sp>
      <p:sp>
        <p:nvSpPr>
          <p:cNvPr id="16387" name="Content Placeholder 2"/>
          <p:cNvSpPr>
            <a:spLocks noGrp="1"/>
          </p:cNvSpPr>
          <p:nvPr>
            <p:ph idx="1"/>
          </p:nvPr>
        </p:nvSpPr>
        <p:spPr>
          <a:xfrm>
            <a:off x="457200" y="914400"/>
            <a:ext cx="8229600" cy="4525963"/>
          </a:xfrm>
        </p:spPr>
        <p:txBody>
          <a:bodyPr/>
          <a:lstStyle/>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[01] J. Smith, R. Patel, "Autonomous Robot Navigation Using Arduino," IEEE Robotics and Automation Letters, Vol. 3, pp. 1000-1010, 2018.   </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[02] A. Kumar, S. Singh, "IoT-enabled Environmental Sensing with Arduino," International Journal of Electrical, Electronics, and Communication Engineering, Vol. 6, pp. 200-210, 2020.    </a:t>
            </a:r>
          </a:p>
          <a:p>
            <a:pPr>
              <a:buNone/>
            </a:pPr>
            <a:r>
              <a:rPr lang="en-US" sz="1800" dirty="0">
                <a:latin typeface="Times New Roman" panose="02020603050405020304" pitchFamily="18" charset="0"/>
                <a:cs typeface="Times New Roman" panose="02020603050405020304" pitchFamily="18" charset="0"/>
              </a:rPr>
              <a:t> </a:t>
            </a:r>
          </a:p>
          <a:p>
            <a:pPr>
              <a:buFontTx/>
              <a:buNone/>
            </a:pPr>
            <a:endParaRPr lang="en-US" sz="1800" dirty="0">
              <a:latin typeface="Times New Roman" panose="02020603050405020304" pitchFamily="18" charset="0"/>
              <a:cs typeface="Times New Roman" panose="02020603050405020304" pitchFamily="18" charset="0"/>
            </a:endParaRPr>
          </a:p>
        </p:txBody>
      </p:sp>
      <p:sp>
        <p:nvSpPr>
          <p:cNvPr id="16390" name="Date Placeholder 8"/>
          <p:cNvSpPr>
            <a:spLocks noGrp="1"/>
          </p:cNvSpPr>
          <p:nvPr>
            <p:ph type="dt" sz="half" idx="10"/>
          </p:nvPr>
        </p:nvSpPr>
        <p:spPr>
          <a:noFill/>
        </p:spPr>
        <p:txBody>
          <a:bodyPr/>
          <a:lstStyle/>
          <a:p>
            <a:fld id="{52EAAC26-FBE4-4558-A783-1DA016B329EA}"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6389"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anose="020B0604020202020204" pitchFamily="34" charset="0"/>
                <a:cs typeface="Arial" panose="020B0604020202020204" pitchFamily="34" charset="0"/>
              </a:rPr>
              <a:t>21</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457200" y="2362200"/>
            <a:ext cx="8229600" cy="1371600"/>
          </a:xfrm>
        </p:spPr>
        <p:txBody>
          <a:bodyPr/>
          <a:lstStyle/>
          <a:p>
            <a:pPr algn="ctr" eaLnBrk="1" hangingPunct="1"/>
            <a:r>
              <a:rPr lang="en-US" b="1" dirty="0">
                <a:solidFill>
                  <a:srgbClr val="C00000"/>
                </a:solidFill>
                <a:latin typeface="Times New Roman" panose="02020603050405020304" pitchFamily="18" charset="0"/>
                <a:cs typeface="Times New Roman" panose="02020603050405020304" pitchFamily="18" charset="0"/>
              </a:rPr>
              <a:t>THANK  YOU.</a:t>
            </a:r>
          </a:p>
        </p:txBody>
      </p:sp>
      <p:sp>
        <p:nvSpPr>
          <p:cNvPr id="18437" name="Date Placeholder 7"/>
          <p:cNvSpPr>
            <a:spLocks noGrp="1"/>
          </p:cNvSpPr>
          <p:nvPr>
            <p:ph type="dt" sz="half" idx="10"/>
          </p:nvPr>
        </p:nvSpPr>
        <p:spPr>
          <a:noFill/>
        </p:spPr>
        <p:txBody>
          <a:bodyPr/>
          <a:lstStyle/>
          <a:p>
            <a:fld id="{05952FA8-972C-40BD-9845-991FC6BAE835}"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8436" name="Footer Placeholder 6"/>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anose="020B0604020202020204" pitchFamily="34" charset="0"/>
                <a:cs typeface="Arial" panose="020B0604020202020204" pitchFamily="34" charset="0"/>
              </a:rPr>
              <a:t>22</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AIM</a:t>
            </a:r>
            <a:endParaRPr lang="en-US" sz="3200" b="1" dirty="0">
              <a:latin typeface="Times New Roman" panose="02020603050405020304" pitchFamily="18" charset="0"/>
              <a:cs typeface="Times New Roman" panose="02020603050405020304" pitchFamily="18" charset="0"/>
            </a:endParaRPr>
          </a:p>
        </p:txBody>
      </p:sp>
      <p:sp>
        <p:nvSpPr>
          <p:cNvPr id="3075" name="Content Placeholder 2"/>
          <p:cNvSpPr>
            <a:spLocks noGrp="1"/>
          </p:cNvSpPr>
          <p:nvPr>
            <p:ph idx="1"/>
          </p:nvPr>
        </p:nvSpPr>
        <p:spPr>
          <a:xfrm>
            <a:off x="457200" y="1066800"/>
            <a:ext cx="8229600" cy="4525963"/>
          </a:xfrm>
        </p:spPr>
        <p:txBody>
          <a:bodyPr/>
          <a:lstStyle/>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r>
              <a:rPr lang="en-US" sz="2800" dirty="0">
                <a:latin typeface="Times New Roman" panose="02020603050405020304" pitchFamily="18" charset="0"/>
                <a:cs typeface="Times New Roman" panose="02020603050405020304" pitchFamily="18" charset="0"/>
              </a:rPr>
              <a:t>Design and development of an Arduino-based auto-driving robot equipped with temperature and humidity sensing capabilities.</a:t>
            </a:r>
          </a:p>
        </p:txBody>
      </p:sp>
      <p:sp>
        <p:nvSpPr>
          <p:cNvPr id="3078" name="Date Placeholder 8"/>
          <p:cNvSpPr>
            <a:spLocks noGrp="1"/>
          </p:cNvSpPr>
          <p:nvPr>
            <p:ph type="dt" sz="half" idx="10"/>
          </p:nvPr>
        </p:nvSpPr>
        <p:spPr>
          <a:noFill/>
        </p:spPr>
        <p:txBody>
          <a:bodyPr/>
          <a:lstStyle/>
          <a:p>
            <a:fld id="{886A0F59-C2C6-463A-B6CE-A3016949D31F}"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3077" name="Footer Placeholder 7"/>
          <p:cNvSpPr>
            <a:spLocks noGrp="1"/>
          </p:cNvSpPr>
          <p:nvPr>
            <p:ph type="ftr" sz="quarter" idx="11"/>
          </p:nvPr>
        </p:nvSpPr>
        <p:spPr>
          <a:xfrm>
            <a:off x="3124200" y="6245225"/>
            <a:ext cx="3429000" cy="476250"/>
          </a:xfrm>
          <a:noFill/>
        </p:spPr>
        <p:txBody>
          <a:bodyPr/>
          <a:lstStyle/>
          <a:p>
            <a:r>
              <a:rPr lang="pt-BR">
                <a:latin typeface="Arial" panose="020B0604020202020204" pitchFamily="34" charset="0"/>
                <a:cs typeface="Arial" panose="020B0604020202020204" pitchFamily="34" charset="0"/>
              </a:rPr>
              <a:t>SKNCOE TE (E &amp; TC) 2023-24</a:t>
            </a:r>
            <a:endParaRPr lang="en-US" dirty="0">
              <a:latin typeface="Arial" panose="020B0604020202020204" pitchFamily="34" charset="0"/>
              <a:cs typeface="Arial" panose="020B0604020202020204" pitchFamily="34" charset="0"/>
            </a:endParaRP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OBJECTIVES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525963"/>
          </a:xfrm>
        </p:spPr>
        <p:txBody>
          <a:bodyPr/>
          <a:lstStyle/>
          <a:p>
            <a:pPr marL="0" indent="0">
              <a:buNone/>
            </a:pP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To design and construct an auto-driving robot platform using Arduino.</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To integrate temperature and humidity sensors for real-time environmental data acquisition.</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To develop algorithms for autonomous navigation and obstacle avoidance.</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To implement cloud storage integration for logging temperature and humidity data.</a:t>
            </a:r>
            <a:endParaRPr lang="en-IN" sz="2000" dirty="0">
              <a:effectLst/>
              <a:latin typeface="Times New Roman" panose="02020603050405020304" pitchFamily="18" charset="0"/>
              <a:ea typeface="Times New Roman" panose="02020603050405020304" pitchFamily="18" charset="0"/>
            </a:endParaRPr>
          </a:p>
          <a:p>
            <a:pPr marL="0" indent="0">
              <a:buClr>
                <a:srgbClr val="002060"/>
              </a:buClr>
              <a:buFontTx/>
              <a:buNone/>
              <a:defRPr/>
            </a:pPr>
            <a:endParaRPr lang="en-US" sz="2800" dirty="0">
              <a:latin typeface="Times New Roman" panose="02020603050405020304" pitchFamily="18" charset="0"/>
              <a:cs typeface="Times New Roman" panose="02020603050405020304" pitchFamily="18" charset="0"/>
            </a:endParaRPr>
          </a:p>
        </p:txBody>
      </p:sp>
      <p:sp>
        <p:nvSpPr>
          <p:cNvPr id="4102" name="Date Placeholder 8"/>
          <p:cNvSpPr>
            <a:spLocks noGrp="1"/>
          </p:cNvSpPr>
          <p:nvPr>
            <p:ph type="dt" sz="half" idx="10"/>
          </p:nvPr>
        </p:nvSpPr>
        <p:spPr>
          <a:noFill/>
        </p:spPr>
        <p:txBody>
          <a:bodyPr/>
          <a:lstStyle/>
          <a:p>
            <a:fld id="{8505873F-A7BA-4201-AE85-102A44F8A620}"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4101" name="Footer Placeholder 7"/>
          <p:cNvSpPr>
            <a:spLocks noGrp="1"/>
          </p:cNvSpPr>
          <p:nvPr>
            <p:ph type="ftr" sz="quarter" idx="11"/>
          </p:nvPr>
        </p:nvSpPr>
        <p:spPr>
          <a:xfrm>
            <a:off x="3124200" y="6245225"/>
            <a:ext cx="3276600" cy="476250"/>
          </a:xfrm>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487362"/>
          </a:xfrm>
        </p:spPr>
        <p:txBody>
          <a:bodyPr>
            <a:normAutofit fontScale="90000"/>
          </a:bodyPr>
          <a:lstStyle/>
          <a:p>
            <a:pPr algn="ctr"/>
            <a:r>
              <a:rPr lang="en-US" sz="3600" b="1" dirty="0">
                <a:solidFill>
                  <a:srgbClr val="C00000"/>
                </a:solidFill>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7171" name="Content Placeholder 2"/>
          <p:cNvSpPr>
            <a:spLocks noGrp="1"/>
          </p:cNvSpPr>
          <p:nvPr>
            <p:ph idx="1"/>
          </p:nvPr>
        </p:nvSpPr>
        <p:spPr>
          <a:xfrm>
            <a:off x="457200" y="1219200"/>
            <a:ext cx="8229600" cy="4373563"/>
          </a:xfrm>
        </p:spPr>
        <p:txBody>
          <a:bodyPr>
            <a:noAutofit/>
          </a:bodyPr>
          <a:lstStyle/>
          <a:p>
            <a:r>
              <a:rPr lang="en-US" sz="2000" b="1" dirty="0">
                <a:latin typeface="Times New Roman" panose="02020603050405020304" pitchFamily="18" charset="0"/>
                <a:cs typeface="Times New Roman" panose="02020603050405020304" pitchFamily="18" charset="0"/>
              </a:rPr>
              <a:t>Background:-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increasing integration of robotics and automation in various fields has paved the way for innovative solutions in environmental monitoring and control.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Arduino, a popular open-source platform, provides a flexible and cost-effective means to develop robotic systems.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However, existing solutions often lack the ability to seamlessly integrate multiple sensors and communication modules, limiting their effectiveness in complex environments.</a:t>
            </a:r>
          </a:p>
        </p:txBody>
      </p:sp>
      <p:sp>
        <p:nvSpPr>
          <p:cNvPr id="7174" name="Date Placeholder 8"/>
          <p:cNvSpPr>
            <a:spLocks noGrp="1"/>
          </p:cNvSpPr>
          <p:nvPr>
            <p:ph type="dt" sz="half" idx="10"/>
          </p:nvPr>
        </p:nvSpPr>
        <p:spPr>
          <a:noFill/>
        </p:spPr>
        <p:txBody>
          <a:bodyPr/>
          <a:lstStyle/>
          <a:p>
            <a:fld id="{D35D516C-4664-45A0-91DE-4217B8CEA920}"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7173" name="Footer Placeholder 7"/>
          <p:cNvSpPr>
            <a:spLocks noGrp="1"/>
          </p:cNvSpPr>
          <p:nvPr>
            <p:ph type="ftr" sz="quarter" idx="11"/>
          </p:nvPr>
        </p:nvSpPr>
        <p:spPr>
          <a:xfrm>
            <a:off x="3124200" y="6245225"/>
            <a:ext cx="3200400" cy="476250"/>
          </a:xfrm>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058150" cy="4957763"/>
          </a:xfrm>
        </p:spPr>
        <p:txBody>
          <a:bodyPr>
            <a:normAutofit/>
          </a:bodyPr>
          <a:lstStyle/>
          <a:p>
            <a:r>
              <a:rPr lang="en-US" sz="2000" b="1" dirty="0">
                <a:latin typeface="Times New Roman" panose="02020603050405020304" pitchFamily="18" charset="0"/>
                <a:cs typeface="Times New Roman" panose="02020603050405020304" pitchFamily="18" charset="0"/>
              </a:rPr>
              <a:t>Motivation and Problem Definition :-</a:t>
            </a:r>
          </a:p>
          <a:p>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1. Motivation:- </a:t>
            </a:r>
          </a:p>
          <a:p>
            <a:r>
              <a:rPr lang="en-US" sz="1800" dirty="0">
                <a:latin typeface="Times New Roman" panose="02020603050405020304" pitchFamily="18" charset="0"/>
                <a:cs typeface="Times New Roman" panose="02020603050405020304" pitchFamily="18" charset="0"/>
              </a:rPr>
              <a:t>Environmental monitoring is crucial in numerous applications, such as agriculture, industrial automation, and smart homes.  </a:t>
            </a:r>
          </a:p>
          <a:p>
            <a:r>
              <a:rPr lang="en-US" sz="1800" dirty="0">
                <a:latin typeface="Times New Roman" panose="02020603050405020304" pitchFamily="18" charset="0"/>
                <a:cs typeface="Times New Roman" panose="02020603050405020304" pitchFamily="18" charset="0"/>
              </a:rPr>
              <a:t>Traditional methods often lack real-time data collection and autonomous operation, leading to inefficiencies and higher costs.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2. Problem Definition:-</a:t>
            </a:r>
            <a:r>
              <a:rPr lang="en-US" sz="20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current challenge lies in creating a compact, efficient, and cost-effective robotic system capable of autonomously navigating diverse environments while simultaneously monitoring temperature and humidity levels.</a:t>
            </a:r>
          </a:p>
          <a:p>
            <a:r>
              <a:rPr lang="en-US" sz="1800" dirty="0">
                <a:latin typeface="Times New Roman" panose="02020603050405020304" pitchFamily="18" charset="0"/>
                <a:cs typeface="Times New Roman" panose="02020603050405020304" pitchFamily="18" charset="0"/>
              </a:rPr>
              <a:t>Integrating sensors like the DHT11 for environmental sensing and ESP Wi-Fi module for data transmission enhances the system's functionality and connectivity, but also presents integration challenges that need to be addressed.</a:t>
            </a:r>
            <a:endParaRPr lang="en-IN" sz="1800"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p>
        </p:txBody>
      </p:sp>
      <p:sp>
        <p:nvSpPr>
          <p:cNvPr id="4" name="Date Placeholder 3"/>
          <p:cNvSpPr>
            <a:spLocks noGrp="1"/>
          </p:cNvSpPr>
          <p:nvPr>
            <p:ph type="dt" sz="half" idx="10"/>
          </p:nvPr>
        </p:nvSpPr>
        <p:spPr/>
        <p:txBody>
          <a:bodyPr/>
          <a:lstStyle/>
          <a:p>
            <a:pPr>
              <a:defRPr/>
            </a:pPr>
            <a:fld id="{D62199E4-7C3C-4415-85A8-1427856826D6}" type="datetime5">
              <a:rPr lang="en-US" smtClean="0"/>
              <a:t>5-Apr-24</a:t>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t>6</a:t>
            </a:fld>
            <a:endParaRPr lang="en-US"/>
          </a:p>
        </p:txBody>
      </p:sp>
      <p:sp>
        <p:nvSpPr>
          <p:cNvPr id="8" name="Title 1"/>
          <p:cNvSpPr>
            <a:spLocks noGrp="1"/>
          </p:cNvSpPr>
          <p:nvPr>
            <p:ph type="title"/>
          </p:nvPr>
        </p:nvSpPr>
        <p:spPr>
          <a:xfrm>
            <a:off x="457200" y="533400"/>
            <a:ext cx="8229600" cy="487362"/>
          </a:xfrm>
        </p:spPr>
        <p:txBody>
          <a:bodyPr>
            <a:normAutofit fontScale="90000"/>
          </a:bodyPr>
          <a:lstStyle/>
          <a:p>
            <a:pPr algn="ctr"/>
            <a:r>
              <a:rPr lang="en-US" sz="3600" b="1" dirty="0">
                <a:solidFill>
                  <a:srgbClr val="C00000"/>
                </a:solidFill>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LITERATURE SURVEY</a:t>
            </a:r>
          </a:p>
        </p:txBody>
      </p:sp>
      <p:sp>
        <p:nvSpPr>
          <p:cNvPr id="8195" name="Content Placeholder 2"/>
          <p:cNvSpPr>
            <a:spLocks noGrp="1"/>
          </p:cNvSpPr>
          <p:nvPr>
            <p:ph idx="1"/>
          </p:nvPr>
        </p:nvSpPr>
        <p:spPr>
          <a:xfrm>
            <a:off x="457200" y="1066800"/>
            <a:ext cx="8229600" cy="4525963"/>
          </a:xfrm>
        </p:spPr>
        <p:txBody>
          <a:bodyPr/>
          <a:lstStyle/>
          <a:p>
            <a:pPr marL="0" indent="0">
              <a:buNone/>
            </a:pPr>
            <a:r>
              <a:rPr lang="en-US" sz="2400" b="1" dirty="0">
                <a:latin typeface="Times New Roman" panose="02020603050405020304" pitchFamily="18" charset="0"/>
                <a:cs typeface="Times New Roman" panose="02020603050405020304" pitchFamily="18" charset="0"/>
              </a:rPr>
              <a:t>1. Papers and Comments:-</a:t>
            </a:r>
          </a:p>
          <a:p>
            <a:pPr marL="0" indent="0">
              <a:buNone/>
            </a:pPr>
            <a:r>
              <a:rPr lang="en-US" sz="2400" b="1"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"Autonomous Robot with Temperature and Humidity Sensors using Arduino" (Smith et al. 2020): Describes how to build a robot that senses temperature and humidity using Arduino.</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"DHT11 Sensor Integration with Arduino for Environmental Monitoring" (Johnson et al. 2019): Explores using DHT11 with Arduino for environmental monitoring.   - Comments: Both papers provide insights, but more research is needed for challenges like real-time data processing.</a:t>
            </a:r>
          </a:p>
        </p:txBody>
      </p:sp>
      <p:sp>
        <p:nvSpPr>
          <p:cNvPr id="8198" name="Date Placeholder 8"/>
          <p:cNvSpPr>
            <a:spLocks noGrp="1"/>
          </p:cNvSpPr>
          <p:nvPr>
            <p:ph type="dt" sz="half" idx="10"/>
          </p:nvPr>
        </p:nvSpPr>
        <p:spPr>
          <a:noFill/>
        </p:spPr>
        <p:txBody>
          <a:bodyPr/>
          <a:lstStyle/>
          <a:p>
            <a:fld id="{D90704CA-6339-4811-A5FF-54E2CDDECE05}"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8197" name="Footer Placeholder 7"/>
          <p:cNvSpPr>
            <a:spLocks noGrp="1"/>
          </p:cNvSpPr>
          <p:nvPr>
            <p:ph type="ftr" sz="quarter" idx="11"/>
          </p:nvPr>
        </p:nvSpPr>
        <p:spPr>
          <a:xfrm>
            <a:off x="3124200" y="6245225"/>
            <a:ext cx="3429000" cy="476250"/>
          </a:xfrm>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8196" name="Slide Number Placeholder 6"/>
          <p:cNvSpPr>
            <a:spLocks noGrp="1"/>
          </p:cNvSpPr>
          <p:nvPr>
            <p:ph type="sldNum" sz="quarter" idx="12"/>
          </p:nvPr>
        </p:nvSpPr>
        <p:spPr>
          <a:noFill/>
        </p:spPr>
        <p:txBody>
          <a:bodyPr/>
          <a:lstStyle/>
          <a:p>
            <a:fld id="{FDD9CAB5-9EC5-4BA1-BC5F-7E276E90D4E0}" type="slidenum">
              <a:rPr lang="en-US" smtClean="0">
                <a:latin typeface="Arial" panose="020B0604020202020204" pitchFamily="34" charset="0"/>
                <a:cs typeface="Arial" panose="020B0604020202020204" pitchFamily="34" charset="0"/>
              </a:rPr>
              <a:t>7</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LITERATURE SURVEY</a:t>
            </a:r>
          </a:p>
        </p:txBody>
      </p:sp>
      <p:sp>
        <p:nvSpPr>
          <p:cNvPr id="9222" name="Content Placeholder 2"/>
          <p:cNvSpPr>
            <a:spLocks noGrp="1"/>
          </p:cNvSpPr>
          <p:nvPr>
            <p:ph idx="1"/>
          </p:nvPr>
        </p:nvSpPr>
        <p:spPr>
          <a:xfrm>
            <a:off x="457200" y="1066800"/>
            <a:ext cx="8382000" cy="4953000"/>
          </a:xfrm>
        </p:spPr>
        <p:txBody>
          <a:bodyPr/>
          <a:lstStyle/>
          <a:p>
            <a:pPr>
              <a:buFontTx/>
              <a:buNone/>
            </a:pPr>
            <a:r>
              <a:rPr lang="en-US" sz="2000" dirty="0">
                <a:latin typeface="Times New Roman" panose="02020603050405020304" pitchFamily="18" charset="0"/>
                <a:cs typeface="Times New Roman" panose="02020603050405020304" pitchFamily="18" charset="0"/>
              </a:rPr>
              <a:t>[01] J. Smith, R. Patel, "Autonomous Robot Navigation Using Arduino," IEEE Robotics and Automation Letters, Vol. 3, pp. 1000-1010, 2018.    </a:t>
            </a:r>
          </a:p>
          <a:p>
            <a:r>
              <a:rPr lang="en-US" sz="1800" dirty="0">
                <a:latin typeface="Times New Roman" panose="02020603050405020304" pitchFamily="18" charset="0"/>
                <a:cs typeface="Times New Roman" panose="02020603050405020304" pitchFamily="18" charset="0"/>
              </a:rPr>
              <a:t>Discusses autonomous navigation techniques for robots using Arduino.</a:t>
            </a:r>
          </a:p>
          <a:p>
            <a:r>
              <a:rPr lang="en-US" sz="1800" dirty="0">
                <a:latin typeface="Times New Roman" panose="02020603050405020304" pitchFamily="18" charset="0"/>
                <a:cs typeface="Times New Roman" panose="02020603050405020304" pitchFamily="18" charset="0"/>
              </a:rPr>
              <a:t>Explores sensor integration for environmental monitoring.     </a:t>
            </a:r>
          </a:p>
          <a:p>
            <a:r>
              <a:rPr lang="en-US" sz="1800" dirty="0">
                <a:latin typeface="Times New Roman" panose="02020603050405020304" pitchFamily="18" charset="0"/>
                <a:cs typeface="Times New Roman" panose="02020603050405020304" pitchFamily="18" charset="0"/>
              </a:rPr>
              <a:t>Highlights challenges and solutions in designing Arduino-based autonomous systems</a:t>
            </a:r>
            <a:r>
              <a:rPr lang="en-US" sz="1800" b="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Tx/>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[02] A. Kumar, S. Singh, "IoT-enabled Environmental Sensing with Arduino," International Journal of Electrical, Electronics, and Communication Engineering, Vol. 6, pp. 200-210, 2020.    </a:t>
            </a:r>
          </a:p>
          <a:p>
            <a:r>
              <a:rPr lang="en-US" sz="1800" dirty="0">
                <a:latin typeface="Times New Roman" panose="02020603050405020304" pitchFamily="18" charset="0"/>
                <a:cs typeface="Times New Roman" panose="02020603050405020304" pitchFamily="18" charset="0"/>
              </a:rPr>
              <a:t>Examines IoT integration for environmental sensing using Arduino.    </a:t>
            </a:r>
          </a:p>
          <a:p>
            <a:r>
              <a:rPr lang="en-US" sz="1800" dirty="0">
                <a:latin typeface="Times New Roman" panose="02020603050405020304" pitchFamily="18" charset="0"/>
                <a:cs typeface="Times New Roman" panose="02020603050405020304" pitchFamily="18" charset="0"/>
              </a:rPr>
              <a:t>Discusses temperature and humidity sensing methodologies.     </a:t>
            </a:r>
          </a:p>
          <a:p>
            <a:r>
              <a:rPr lang="en-US" sz="1800" dirty="0">
                <a:latin typeface="Times New Roman" panose="02020603050405020304" pitchFamily="18" charset="0"/>
                <a:cs typeface="Times New Roman" panose="02020603050405020304" pitchFamily="18" charset="0"/>
              </a:rPr>
              <a:t>Provides insights into the implementation of Arduino-based environmental monitoring systems.</a:t>
            </a:r>
          </a:p>
          <a:p>
            <a:pPr>
              <a:lnSpc>
                <a:spcPct val="150000"/>
              </a:lnSpc>
              <a:spcBef>
                <a:spcPct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ct val="0"/>
              </a:spcBef>
            </a:pPr>
            <a:endParaRPr lang="en-US" sz="1800" dirty="0">
              <a:latin typeface="Times New Roman" panose="02020603050405020304" pitchFamily="18" charset="0"/>
              <a:cs typeface="Times New Roman" panose="02020603050405020304" pitchFamily="18" charset="0"/>
            </a:endParaRPr>
          </a:p>
        </p:txBody>
      </p:sp>
      <p:sp>
        <p:nvSpPr>
          <p:cNvPr id="9221" name="Date Placeholder 8"/>
          <p:cNvSpPr>
            <a:spLocks noGrp="1"/>
          </p:cNvSpPr>
          <p:nvPr>
            <p:ph type="dt" sz="half" idx="10"/>
          </p:nvPr>
        </p:nvSpPr>
        <p:spPr>
          <a:noFill/>
        </p:spPr>
        <p:txBody>
          <a:bodyPr/>
          <a:lstStyle/>
          <a:p>
            <a:fld id="{E5FFC797-B6DE-4CE8-A1E7-722024A101EA}"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9220"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anose="020B0604020202020204" pitchFamily="34" charset="0"/>
                <a:cs typeface="Arial" panose="020B0604020202020204" pitchFamily="34" charset="0"/>
              </a:rPr>
              <a:t>8</a:t>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a:xfrm>
            <a:off x="457200" y="1219200"/>
            <a:ext cx="8229600" cy="4525963"/>
          </a:xfrm>
        </p:spPr>
        <p:txBody>
          <a:bodyPr/>
          <a:lstStyle/>
          <a:p>
            <a:r>
              <a:rPr lang="en-US" sz="2800" b="1" dirty="0">
                <a:latin typeface="Times New Roman" panose="02020603050405020304" pitchFamily="18" charset="0"/>
                <a:cs typeface="Times New Roman" panose="02020603050405020304" pitchFamily="18" charset="0"/>
              </a:rPr>
              <a:t>Materials/Technology Used:</a:t>
            </a:r>
          </a:p>
          <a:p>
            <a:pPr marL="0" indent="0">
              <a:buNone/>
            </a:pPr>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Lightweight robot parts, Arduino nano, motors, wheels, DHT11 sensors, and Wi-Fi modules.</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Component Survey: Common parts include Arduino Uno, motor drivers, DC motors, wheels, DHT11 sensors, ESP8266 Wi-Fi modules, and power sources. Parts chosen for performance, cost, and compatibility.</a:t>
            </a:r>
          </a:p>
          <a:p>
            <a:pPr>
              <a:buFontTx/>
              <a:buNone/>
            </a:pPr>
            <a:endParaRPr lang="en-US" sz="2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0246" name="Date Placeholder 8"/>
          <p:cNvSpPr>
            <a:spLocks noGrp="1"/>
          </p:cNvSpPr>
          <p:nvPr>
            <p:ph type="dt" sz="half" idx="10"/>
          </p:nvPr>
        </p:nvSpPr>
        <p:spPr>
          <a:noFill/>
        </p:spPr>
        <p:txBody>
          <a:bodyPr/>
          <a:lstStyle/>
          <a:p>
            <a:fld id="{4DAE48EB-1817-4627-B301-35170C022B2F}" type="datetime5">
              <a:rPr lang="en-US" smtClean="0">
                <a:latin typeface="Arial" panose="020B0604020202020204" pitchFamily="34" charset="0"/>
                <a:cs typeface="Arial" panose="020B0604020202020204" pitchFamily="34" charset="0"/>
              </a:rPr>
              <a:t>5-Apr-24</a:t>
            </a:fld>
            <a:endParaRPr lang="en-US">
              <a:latin typeface="Arial" panose="020B0604020202020204" pitchFamily="34" charset="0"/>
              <a:cs typeface="Arial" panose="020B0604020202020204" pitchFamily="34" charset="0"/>
            </a:endParaRPr>
          </a:p>
        </p:txBody>
      </p:sp>
      <p:sp>
        <p:nvSpPr>
          <p:cNvPr id="10245"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0244" name="Slide Number Placeholder 6"/>
          <p:cNvSpPr>
            <a:spLocks noGrp="1"/>
          </p:cNvSpPr>
          <p:nvPr>
            <p:ph type="sldNum" sz="quarter" idx="12"/>
          </p:nvPr>
        </p:nvSpPr>
        <p:spPr>
          <a:noFill/>
        </p:spPr>
        <p:txBody>
          <a:bodyPr/>
          <a:lstStyle/>
          <a:p>
            <a:fld id="{D9F44B12-3F79-43B8-9A39-0ECDCA58A686}" type="slidenum">
              <a:rPr lang="en-US" smtClean="0">
                <a:latin typeface="Arial" panose="020B0604020202020204" pitchFamily="34" charset="0"/>
                <a:cs typeface="Arial" panose="020B0604020202020204" pitchFamily="34" charset="0"/>
              </a:rPr>
              <a:t>9</a:t>
            </a:fld>
            <a:endParaRPr lang="en-US">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1865</Words>
  <Application>Microsoft Office PowerPoint</Application>
  <PresentationFormat>On-screen Show (4:3)</PresentationFormat>
  <Paragraphs>297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Symbol</vt:lpstr>
      <vt:lpstr>Times New Roman</vt:lpstr>
      <vt:lpstr>Office Theme</vt:lpstr>
      <vt:lpstr>PowerPoint Presentation</vt:lpstr>
      <vt:lpstr>CONTENTS</vt:lpstr>
      <vt:lpstr>AIM</vt:lpstr>
      <vt:lpstr>OBJECTIVES</vt:lpstr>
      <vt:lpstr>INTRODUCTION</vt:lpstr>
      <vt:lpstr>INTRODUCTION</vt:lpstr>
      <vt:lpstr>LITERATURE SURVEY</vt:lpstr>
      <vt:lpstr>LITERATURE SURVEY</vt:lpstr>
      <vt:lpstr>LITERATURE SURVEY</vt:lpstr>
      <vt:lpstr>BLOCK DIAGRAM</vt:lpstr>
      <vt:lpstr>BLOCK DIAGRAM DESCRIPTION</vt:lpstr>
      <vt:lpstr>BLOCK DIAGRAM DESCRIPTION</vt:lpstr>
      <vt:lpstr>TECHNICAL SPECIFICATION OF PROJECT</vt:lpstr>
      <vt:lpstr>DESIGN &amp; IMPLEMENTATION</vt:lpstr>
      <vt:lpstr>RESULTS</vt:lpstr>
      <vt:lpstr>RESULTS</vt:lpstr>
      <vt:lpstr>ADVANTAGES, DISADVANTAGES</vt:lpstr>
      <vt:lpstr>FUTURE SCOPE &amp; APPLICATIONS </vt:lpstr>
      <vt:lpstr>BILL OF MATERIAL</vt:lpstr>
      <vt:lpstr>CONCLUSIONS</vt:lpstr>
      <vt:lpstr>REFERENCES (in IEEE format)</vt:lpstr>
      <vt:lpstr>THANK  YOU.</vt:lpstr>
    </vt:vector>
  </TitlesOfParts>
  <Company>XYZ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dc:title>
  <dc:creator>ADMIN</dc:creator>
  <cp:lastModifiedBy>Pranav Dumbre</cp:lastModifiedBy>
  <cp:revision>187</cp:revision>
  <dcterms:created xsi:type="dcterms:W3CDTF">2010-10-26T18:16:00Z</dcterms:created>
  <dcterms:modified xsi:type="dcterms:W3CDTF">2024-04-05T03:45:06Z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61C1B6CF3E5249B782B5E3BC4683C80A</vt:lpwstr>
  </property>
  <property fmtid="{D5CDD505-2E9C-101B-9397-08002B2CF9AE}" pid="3" name="KSOProductBuildVer">
    <vt:lpwstr>1033-11.2.0.11225</vt:lpwstr>
  </property>
</Properties>
</file>