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twitter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Automated Sarcasm Detection in Twitter tweets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6172200" cy="227226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alibri" pitchFamily="34" charset="0"/>
              </a:rPr>
              <a:t>CS291: Exploratory Project</a:t>
            </a:r>
          </a:p>
          <a:p>
            <a:r>
              <a:rPr lang="en-US" dirty="0" err="1" smtClean="0">
                <a:latin typeface="Calibri" pitchFamily="34" charset="0"/>
              </a:rPr>
              <a:t>Pranav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Goel</a:t>
            </a:r>
            <a:r>
              <a:rPr lang="en-US" dirty="0" smtClean="0">
                <a:latin typeface="Calibri" pitchFamily="34" charset="0"/>
              </a:rPr>
              <a:t> : 14075039</a:t>
            </a:r>
          </a:p>
          <a:p>
            <a:r>
              <a:rPr lang="en-US" dirty="0" err="1" smtClean="0">
                <a:latin typeface="Calibri" pitchFamily="34" charset="0"/>
              </a:rPr>
              <a:t>Prayas</a:t>
            </a:r>
            <a:r>
              <a:rPr lang="en-US" dirty="0" smtClean="0">
                <a:latin typeface="Calibri" pitchFamily="34" charset="0"/>
              </a:rPr>
              <a:t> Jain :  14075041</a:t>
            </a:r>
          </a:p>
          <a:p>
            <a:r>
              <a:rPr lang="en-US" dirty="0" smtClean="0">
                <a:latin typeface="Calibri" pitchFamily="34" charset="0"/>
              </a:rPr>
              <a:t>Computer Science and Engineering</a:t>
            </a:r>
          </a:p>
          <a:p>
            <a:r>
              <a:rPr lang="en-US" dirty="0" err="1" smtClean="0">
                <a:latin typeface="Calibri" pitchFamily="34" charset="0"/>
              </a:rPr>
              <a:t>BTech</a:t>
            </a:r>
            <a:r>
              <a:rPr lang="en-US" dirty="0" smtClean="0">
                <a:latin typeface="Calibri" pitchFamily="34" charset="0"/>
              </a:rPr>
              <a:t> Part </a:t>
            </a:r>
            <a:r>
              <a:rPr lang="en-US" dirty="0" smtClean="0">
                <a:latin typeface="Calibri" pitchFamily="34" charset="0"/>
              </a:rPr>
              <a:t>II</a:t>
            </a:r>
            <a:endParaRPr lang="en-US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IIT (BHU), Varanasi</a:t>
            </a:r>
          </a:p>
          <a:p>
            <a:r>
              <a:rPr lang="en-US" dirty="0" smtClean="0">
                <a:latin typeface="Calibri" pitchFamily="34" charset="0"/>
              </a:rPr>
              <a:t>Guide: Dr. A.K Singh</a:t>
            </a:r>
          </a:p>
          <a:p>
            <a:r>
              <a:rPr lang="en-US" dirty="0" smtClean="0">
                <a:latin typeface="Calibri" pitchFamily="34" charset="0"/>
              </a:rPr>
              <a:t>Area of focus: NLP, Machine Learning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Features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lang="en-US" dirty="0" smtClean="0"/>
              <a:t>his </a:t>
            </a:r>
            <a:r>
              <a:rPr lang="en-US" dirty="0" smtClean="0"/>
              <a:t>will be a highly sparse matrix, as most of the IDs would have the value </a:t>
            </a:r>
            <a:r>
              <a:rPr lang="en-US" dirty="0" smtClean="0"/>
              <a:t>0.</a:t>
            </a:r>
          </a:p>
          <a:p>
            <a:r>
              <a:rPr lang="en-US" dirty="0" smtClean="0"/>
              <a:t> We do not need to keep the IDs with zero value in the file containing feature values.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Pragmatic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 associated with the grammatical hints, which can always play a role in any kind of language </a:t>
            </a:r>
            <a:r>
              <a:rPr lang="en-US" dirty="0" smtClean="0"/>
              <a:t>analysis. We have used</a:t>
            </a:r>
          </a:p>
          <a:p>
            <a:pPr marL="624078" indent="-514350">
              <a:buAutoNum type="arabicPeriod"/>
            </a:pPr>
            <a:r>
              <a:rPr lang="en-US" dirty="0" smtClean="0"/>
              <a:t>Number </a:t>
            </a:r>
            <a:r>
              <a:rPr lang="en-US" dirty="0" smtClean="0"/>
              <a:t>of capital letters in the tweet </a:t>
            </a:r>
            <a:endParaRPr lang="en-US" dirty="0" smtClean="0"/>
          </a:p>
          <a:p>
            <a:pPr marL="624078" indent="-514350">
              <a:buAutoNum type="arabicPeriod"/>
            </a:pPr>
            <a:r>
              <a:rPr lang="en-US" dirty="0" smtClean="0"/>
              <a:t>Number of emoticons in the tweet </a:t>
            </a:r>
            <a:endParaRPr lang="en-US" dirty="0" smtClean="0"/>
          </a:p>
          <a:p>
            <a:pPr marL="624078" indent="-514350">
              <a:buAutoNum type="arabicPeriod"/>
            </a:pPr>
            <a:r>
              <a:rPr lang="en-US" dirty="0" smtClean="0"/>
              <a:t>Number of laughter expressions </a:t>
            </a:r>
            <a:endParaRPr lang="en-US" dirty="0" smtClean="0"/>
          </a:p>
          <a:p>
            <a:pPr marL="624078" indent="-514350">
              <a:buAutoNum type="arabicPeriod"/>
            </a:pPr>
            <a:r>
              <a:rPr lang="en-US" dirty="0" smtClean="0"/>
              <a:t>Number of punctuation </a:t>
            </a:r>
            <a:r>
              <a:rPr lang="en-US" dirty="0" smtClean="0"/>
              <a:t>marks</a:t>
            </a:r>
          </a:p>
          <a:p>
            <a:pPr marL="624078" indent="-514350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Incongruity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Explicit </a:t>
            </a:r>
            <a:r>
              <a:rPr lang="en-US" dirty="0" smtClean="0"/>
              <a:t>incongruity is an indication of contrasting emotions within the tweets, a hallmark of </a:t>
            </a:r>
            <a:r>
              <a:rPr lang="en-US" dirty="0" smtClean="0"/>
              <a:t>sarcasm.</a:t>
            </a:r>
          </a:p>
          <a:p>
            <a:r>
              <a:rPr lang="en-US" dirty="0" smtClean="0"/>
              <a:t>The particular features used within this </a:t>
            </a:r>
            <a:r>
              <a:rPr lang="en-US" dirty="0" smtClean="0"/>
              <a:t>category</a:t>
            </a:r>
          </a:p>
          <a:p>
            <a:pPr marL="624078" indent="-514350">
              <a:buAutoNum type="arabicPeriod"/>
            </a:pPr>
            <a:r>
              <a:rPr lang="en-US" dirty="0" smtClean="0"/>
              <a:t>Number </a:t>
            </a:r>
            <a:r>
              <a:rPr lang="en-US" dirty="0" smtClean="0"/>
              <a:t>of sentiment incongruities</a:t>
            </a:r>
            <a:r>
              <a:rPr lang="en-US" dirty="0" smtClean="0"/>
              <a:t>:</a:t>
            </a:r>
          </a:p>
          <a:p>
            <a:pPr marL="624078" indent="-514350">
              <a:buAutoNum type="arabicPeriod"/>
            </a:pPr>
            <a:r>
              <a:rPr lang="en-US" dirty="0" smtClean="0"/>
              <a:t>Largest positive/negative </a:t>
            </a:r>
            <a:r>
              <a:rPr lang="en-US" dirty="0" smtClean="0"/>
              <a:t>subsequence</a:t>
            </a:r>
          </a:p>
          <a:p>
            <a:pPr marL="624078" indent="-514350">
              <a:buAutoNum type="arabicPeriod"/>
            </a:pPr>
            <a:r>
              <a:rPr lang="en-US" dirty="0" smtClean="0"/>
              <a:t>Number of words with </a:t>
            </a:r>
            <a:r>
              <a:rPr lang="en-US" dirty="0" smtClean="0"/>
              <a:t>positive/negative polarity</a:t>
            </a:r>
          </a:p>
          <a:p>
            <a:pPr marL="624078" indent="-514350">
              <a:buAutoNum type="arabicPeriod"/>
            </a:pPr>
            <a:r>
              <a:rPr lang="en-US" dirty="0" smtClean="0"/>
              <a:t>Lexical Polarity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Experimental Setup and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After applying all the cleanup steps, we have a total of 3753 annotated tweets, out of which 2353 are sarcastic and 1400 are non </a:t>
            </a:r>
            <a:r>
              <a:rPr lang="en-US" dirty="0" smtClean="0"/>
              <a:t>sarcastic.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feature vector for each tweet is created using the 6 explicit incongruity features, 4 pragmatic features and n unigrams where is n is the length of the tweet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</a:t>
            </a:r>
            <a:r>
              <a:rPr lang="en-US" dirty="0" smtClean="0"/>
              <a:t>train our system using </a:t>
            </a:r>
            <a:r>
              <a:rPr lang="en-US" dirty="0" err="1" smtClean="0"/>
              <a:t>LibSVM</a:t>
            </a:r>
            <a:r>
              <a:rPr lang="en-US" dirty="0" smtClean="0"/>
              <a:t> with RBF </a:t>
            </a:r>
            <a:r>
              <a:rPr lang="en-US" dirty="0" smtClean="0"/>
              <a:t>kernel.</a:t>
            </a:r>
          </a:p>
          <a:p>
            <a:r>
              <a:rPr lang="en-US" dirty="0" smtClean="0"/>
              <a:t>The radial basis function kernel is generally the best for language analysis purposes, while </a:t>
            </a:r>
            <a:r>
              <a:rPr lang="en-US" dirty="0" err="1" smtClean="0"/>
              <a:t>LibSVM</a:t>
            </a:r>
            <a:r>
              <a:rPr lang="en-US" dirty="0" smtClean="0"/>
              <a:t> is a highly </a:t>
            </a:r>
            <a:r>
              <a:rPr lang="en-US" dirty="0" err="1" smtClean="0"/>
              <a:t>convinient</a:t>
            </a:r>
            <a:r>
              <a:rPr lang="en-US" dirty="0" smtClean="0"/>
              <a:t> tool for all kinds of SVM classification.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Experimental Setup and Arch.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specific format for applying </a:t>
            </a:r>
            <a:r>
              <a:rPr lang="en-US" dirty="0" err="1" smtClean="0"/>
              <a:t>svm</a:t>
            </a:r>
            <a:r>
              <a:rPr lang="en-US" dirty="0" smtClean="0"/>
              <a:t> on a training data is: 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label for that particular tweet should be at the very beginning followed by &lt;n:m&gt; pairs where n is the feature number and m is its </a:t>
            </a:r>
            <a:r>
              <a:rPr lang="en-US" dirty="0" smtClean="0"/>
              <a:t>value.</a:t>
            </a:r>
          </a:p>
          <a:p>
            <a:r>
              <a:rPr lang="en-US" dirty="0" smtClean="0"/>
              <a:t>The size of our vocabulary is 10017 words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Sarcastic tweets are labeled as 1, while non sarcastic are labeled 0.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249488"/>
          <a:ext cx="82296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F-Score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Lexical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0.6657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0.8861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Lexical + Pragmatic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0.6772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0.8864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0.7708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Lexical+ Explicit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0.7112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0.9293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0.8067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All 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0.8144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Clearly, all categories of features contribute incrementally to the system.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highlight of our system is the final F-score of 0.8144 when all the features are applied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Application of explicit incongruity feature set increases our score by roughly 5%, which validates our claim that well defined linguistic theories are actually promising, and could result in further improvements in the feature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Our lexical features </a:t>
            </a:r>
            <a:r>
              <a:rPr lang="en-US" dirty="0" smtClean="0"/>
              <a:t>give </a:t>
            </a:r>
            <a:r>
              <a:rPr lang="en-US" dirty="0" smtClean="0"/>
              <a:t>us a respectable baseline to work with in the first place.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Our work matches very well with the very best works out </a:t>
            </a:r>
            <a:r>
              <a:rPr lang="en-US" dirty="0" smtClean="0"/>
              <a:t>there.</a:t>
            </a:r>
          </a:p>
          <a:p>
            <a:r>
              <a:rPr lang="en-US" dirty="0" smtClean="0"/>
              <a:t>The first paper to incorporate incongruity for Sarcasm detection by </a:t>
            </a:r>
            <a:r>
              <a:rPr lang="en-US" dirty="0" err="1" smtClean="0"/>
              <a:t>Riloff</a:t>
            </a:r>
            <a:r>
              <a:rPr lang="en-US" dirty="0" smtClean="0"/>
              <a:t> et al(2013), reported F-scores of up to 75</a:t>
            </a:r>
            <a:r>
              <a:rPr lang="en-US" dirty="0" smtClean="0"/>
              <a:t>%</a:t>
            </a:r>
          </a:p>
          <a:p>
            <a:r>
              <a:rPr lang="en-US" dirty="0" smtClean="0"/>
              <a:t>Our value of 81.44% is also 15% higher than our Maynard and Greenwood (2014) that uses a </a:t>
            </a:r>
            <a:r>
              <a:rPr lang="en-US" dirty="0" err="1" smtClean="0"/>
              <a:t>hashtag</a:t>
            </a:r>
            <a:r>
              <a:rPr lang="en-US" dirty="0" smtClean="0"/>
              <a:t> </a:t>
            </a:r>
            <a:r>
              <a:rPr lang="en-US" dirty="0" err="1" smtClean="0"/>
              <a:t>retokenizer</a:t>
            </a:r>
            <a:r>
              <a:rPr lang="en-US" dirty="0" smtClean="0"/>
              <a:t> and rule- based algorithm.</a:t>
            </a:r>
          </a:p>
          <a:p>
            <a:r>
              <a:rPr lang="en-US" dirty="0" smtClean="0"/>
              <a:t>Joshi et al(2015) </a:t>
            </a:r>
            <a:r>
              <a:rPr lang="en-US" dirty="0" smtClean="0"/>
              <a:t>managed to achieve </a:t>
            </a:r>
            <a:r>
              <a:rPr lang="en-US" dirty="0" smtClean="0"/>
              <a:t>85% F-score, </a:t>
            </a:r>
            <a:r>
              <a:rPr lang="en-US" dirty="0" smtClean="0"/>
              <a:t> in 'Harnessing </a:t>
            </a:r>
            <a:r>
              <a:rPr lang="en-US" dirty="0" smtClean="0"/>
              <a:t>Context Incongruity for Sarcasm Detection</a:t>
            </a:r>
            <a:r>
              <a:rPr lang="en-US" dirty="0" smtClean="0"/>
              <a:t>”.</a:t>
            </a:r>
          </a:p>
          <a:p>
            <a:r>
              <a:rPr lang="en-US" dirty="0" smtClean="0"/>
              <a:t>Joshi et al used the twice our dataset for their analysis and we believe that a larger dataset would correspond to better results.  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possible sources of </a:t>
            </a:r>
            <a:r>
              <a:rPr lang="en-US" dirty="0" smtClean="0"/>
              <a:t>error are</a:t>
            </a:r>
          </a:p>
          <a:p>
            <a:pPr marL="624078" indent="-514350">
              <a:buAutoNum type="arabicPeriod"/>
            </a:pPr>
            <a:r>
              <a:rPr lang="en-US" dirty="0" smtClean="0"/>
              <a:t>Subjective polarity</a:t>
            </a:r>
          </a:p>
          <a:p>
            <a:pPr marL="624078" indent="-514350">
              <a:buAutoNum type="arabicPeriod"/>
            </a:pPr>
            <a:r>
              <a:rPr lang="en-US" dirty="0" smtClean="0"/>
              <a:t>Lack of context / Incongruity 'outside' the </a:t>
            </a:r>
            <a:r>
              <a:rPr lang="en-US" dirty="0" smtClean="0"/>
              <a:t>text</a:t>
            </a:r>
          </a:p>
          <a:p>
            <a:pPr marL="624078" indent="-514350">
              <a:buAutoNum type="arabicPeriod"/>
            </a:pPr>
            <a:r>
              <a:rPr lang="en-US" dirty="0" smtClean="0"/>
              <a:t>Incongruity due to </a:t>
            </a:r>
            <a:r>
              <a:rPr lang="en-US" dirty="0" smtClean="0"/>
              <a:t>numbers</a:t>
            </a:r>
          </a:p>
          <a:p>
            <a:pPr marL="624078" indent="-514350">
              <a:buAutoNum type="arabicPeriod"/>
            </a:pPr>
            <a:r>
              <a:rPr lang="en-US" dirty="0" smtClean="0"/>
              <a:t>Lack of data</a:t>
            </a:r>
            <a:endParaRPr lang="en-US" dirty="0" smtClean="0"/>
          </a:p>
          <a:p>
            <a:pPr marL="624078" indent="-514350"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system uses the linguistic relationship between context incongruity and sarcasm as a basis for sarcasm </a:t>
            </a:r>
            <a:r>
              <a:rPr lang="en-US" dirty="0" smtClean="0"/>
              <a:t>detection</a:t>
            </a:r>
          </a:p>
          <a:p>
            <a:r>
              <a:rPr lang="en-US" dirty="0" smtClean="0"/>
              <a:t>Our sarcasm classifier uses four kinds of features: lexical, pragmatic, and explicit incongruity features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evaluate our system on 3753 tweets streamed from Twitter </a:t>
            </a:r>
            <a:r>
              <a:rPr lang="en-US" dirty="0" smtClean="0"/>
              <a:t>API, producing an F-Score of 0.8144.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Automated sarcasm detection is the task of predicting a text as sarcastic or non-sarcastic by a machine, without human intervention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Recognizing sarcasm is important for natural </a:t>
            </a:r>
            <a:r>
              <a:rPr lang="en-US" dirty="0" smtClean="0"/>
              <a:t>language processing </a:t>
            </a:r>
            <a:r>
              <a:rPr lang="en-US" dirty="0" smtClean="0"/>
              <a:t>to avoid misinterpreting sarcastic statements as </a:t>
            </a:r>
            <a:r>
              <a:rPr lang="en-US" dirty="0" smtClean="0"/>
              <a:t>literal.</a:t>
            </a:r>
          </a:p>
          <a:p>
            <a:r>
              <a:rPr lang="en-US" dirty="0" smtClean="0"/>
              <a:t>For </a:t>
            </a:r>
            <a:r>
              <a:rPr lang="en-US" dirty="0" smtClean="0"/>
              <a:t>example a tweet - " </a:t>
            </a:r>
            <a:r>
              <a:rPr lang="en-US" dirty="0" err="1" smtClean="0"/>
              <a:t>Yay</a:t>
            </a:r>
            <a:r>
              <a:rPr lang="en-US" dirty="0" smtClean="0"/>
              <a:t>, I am on call for work this entire weekend! So thrilled!" may be misleading with so much positive sentiment, but the actual sentiment is negative, cleverly implied using sarcasm.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most important future direction is to incorporate more and more context, possible using historical tweets or tweets which are in </a:t>
            </a:r>
            <a:r>
              <a:rPr lang="en-US" dirty="0" smtClean="0"/>
              <a:t>reply </a:t>
            </a:r>
            <a:r>
              <a:rPr lang="en-US" dirty="0" smtClean="0"/>
              <a:t>to our target tweet, for better predictions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Various other forms of incongruity can be  explored, </a:t>
            </a:r>
            <a:r>
              <a:rPr lang="en-US" dirty="0" smtClean="0"/>
              <a:t>like implicit incongruity and inter-sentential incongruity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Detection of subjective sentiment and </a:t>
            </a:r>
            <a:r>
              <a:rPr lang="en-US" dirty="0" smtClean="0"/>
              <a:t>the </a:t>
            </a:r>
            <a:r>
              <a:rPr lang="en-US" dirty="0" smtClean="0"/>
              <a:t>incorporation of number-based incongruity </a:t>
            </a:r>
            <a:r>
              <a:rPr lang="en-US" dirty="0" smtClean="0"/>
              <a:t>are </a:t>
            </a:r>
            <a:r>
              <a:rPr lang="en-US" dirty="0" smtClean="0"/>
              <a:t>some other possible </a:t>
            </a:r>
            <a:r>
              <a:rPr lang="en-US" dirty="0" smtClean="0"/>
              <a:t>lines.</a:t>
            </a:r>
          </a:p>
          <a:p>
            <a:r>
              <a:rPr lang="en-US" dirty="0" smtClean="0"/>
              <a:t>Thus this area of research can be expected to have significant </a:t>
            </a:r>
            <a:r>
              <a:rPr lang="en-US" dirty="0" smtClean="0"/>
              <a:t>amount </a:t>
            </a:r>
            <a:r>
              <a:rPr lang="en-US" smtClean="0"/>
              <a:t>of </a:t>
            </a:r>
            <a:r>
              <a:rPr lang="en-US" smtClean="0"/>
              <a:t>extension </a:t>
            </a:r>
            <a:r>
              <a:rPr lang="en-US" dirty="0" smtClean="0"/>
              <a:t>expected in coming years.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Need for Automated Sarcasm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en-US" dirty="0" smtClean="0"/>
              <a:t>eliable </a:t>
            </a:r>
            <a:r>
              <a:rPr lang="en-US" dirty="0" smtClean="0"/>
              <a:t>sarcasm detection is imperative for better sentimental analysis and opinion mining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Contribute </a:t>
            </a:r>
            <a:r>
              <a:rPr lang="en-US" dirty="0" smtClean="0"/>
              <a:t>to better automated feedback systems </a:t>
            </a:r>
            <a:r>
              <a:rPr lang="en-US" dirty="0" smtClean="0"/>
              <a:t>for </a:t>
            </a:r>
            <a:r>
              <a:rPr lang="en-US" dirty="0" smtClean="0"/>
              <a:t>e-commerce and other consumer based sites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Sarcasm highly popular form of communication across all social media.</a:t>
            </a:r>
          </a:p>
          <a:p>
            <a:r>
              <a:rPr lang="en-US" dirty="0" smtClean="0"/>
              <a:t>Human themselves frequently misinterpret sarcasm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Corpus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</a:t>
            </a:r>
            <a:r>
              <a:rPr lang="en-US" dirty="0" smtClean="0"/>
              <a:t>need to build 2 datasets – one containing sarcastic tweets and other containing non sarcastic ones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download tweets with </a:t>
            </a:r>
            <a:r>
              <a:rPr lang="en-US" dirty="0" err="1" smtClean="0"/>
              <a:t>hashtags</a:t>
            </a:r>
            <a:r>
              <a:rPr lang="en-US" dirty="0" smtClean="0"/>
              <a:t> #sarcasm and #sarcastic as sarcastic </a:t>
            </a:r>
            <a:r>
              <a:rPr lang="en-US" dirty="0" smtClean="0"/>
              <a:t>tweets.</a:t>
            </a:r>
          </a:p>
          <a:p>
            <a:r>
              <a:rPr lang="en-US" dirty="0" smtClean="0"/>
              <a:t>The tweets were downloaded using the Twitter Streaming API 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https://dev.twitter.com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>
                <a:hlinkClick r:id="rId2"/>
              </a:rPr>
              <a:t>)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Set </a:t>
            </a:r>
            <a:r>
              <a:rPr lang="en-US" dirty="0" smtClean="0"/>
              <a:t>the language parameter to 'en' to gain only the tweets written in English</a:t>
            </a:r>
            <a:r>
              <a:rPr lang="en-US" dirty="0" smtClean="0"/>
              <a:t>.</a:t>
            </a:r>
          </a:p>
          <a:p>
            <a:r>
              <a:rPr lang="en-US" dirty="0" smtClean="0"/>
              <a:t>Tweets with #happy</a:t>
            </a:r>
            <a:r>
              <a:rPr lang="en-US" dirty="0" smtClean="0"/>
              <a:t>, #sad, #excited, #amazing, #education, etc</a:t>
            </a:r>
            <a:r>
              <a:rPr lang="en-US" dirty="0" smtClean="0"/>
              <a:t>. formed our non-sarcastic dataset.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Corpus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Tweets </a:t>
            </a:r>
            <a:r>
              <a:rPr lang="en-US" dirty="0" smtClean="0"/>
              <a:t>were downloaded in a </a:t>
            </a:r>
            <a:r>
              <a:rPr lang="en-US" dirty="0" err="1" smtClean="0"/>
              <a:t>json</a:t>
            </a:r>
            <a:r>
              <a:rPr lang="en-US" dirty="0" smtClean="0"/>
              <a:t> format and contained a lot of extra meta-data such as </a:t>
            </a:r>
            <a:r>
              <a:rPr lang="en-US" dirty="0" smtClean="0"/>
              <a:t>author information, temporal and location </a:t>
            </a:r>
            <a:r>
              <a:rPr lang="en-US" dirty="0" smtClean="0"/>
              <a:t>information etc.</a:t>
            </a:r>
          </a:p>
          <a:p>
            <a:r>
              <a:rPr lang="en-US" dirty="0" smtClean="0"/>
              <a:t>The textual portion of each tweet is extracted and to moved to a separate file for further cleanup.</a:t>
            </a:r>
          </a:p>
          <a:p>
            <a:r>
              <a:rPr lang="en-US" dirty="0" smtClean="0"/>
              <a:t>Tweets beginning with ‘RT’ are re-tweets. This tag was removed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Corpus Preprocessing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Duplicate tweets were removed from the corpus</a:t>
            </a:r>
          </a:p>
          <a:p>
            <a:r>
              <a:rPr lang="en-US" dirty="0" smtClean="0"/>
              <a:t>Any name in the tweet were replaced by the tag NAME.</a:t>
            </a:r>
          </a:p>
          <a:p>
            <a:r>
              <a:rPr lang="en-US" dirty="0" smtClean="0"/>
              <a:t>Any hyperlink in the tweet was replaced by the tag HYPERLINK.</a:t>
            </a:r>
          </a:p>
          <a:p>
            <a:r>
              <a:rPr lang="en-US" dirty="0" smtClean="0"/>
              <a:t>T</a:t>
            </a:r>
            <a:r>
              <a:rPr lang="en-US" dirty="0" smtClean="0"/>
              <a:t>weets </a:t>
            </a:r>
            <a:r>
              <a:rPr lang="en-US" dirty="0" smtClean="0"/>
              <a:t>containing less than 3 words are removed, as there are adjudged to be of insufficient length for </a:t>
            </a:r>
            <a:r>
              <a:rPr lang="en-US" dirty="0" smtClean="0"/>
              <a:t>analysis.</a:t>
            </a:r>
          </a:p>
          <a:p>
            <a:r>
              <a:rPr lang="en-US" dirty="0" smtClean="0"/>
              <a:t># is removed from </a:t>
            </a:r>
            <a:r>
              <a:rPr lang="en-US" dirty="0" err="1" smtClean="0"/>
              <a:t>hashtag</a:t>
            </a:r>
            <a:r>
              <a:rPr lang="en-US" dirty="0" smtClean="0"/>
              <a:t>, so that these words can also be used for analysis. #sarcasm, #sarcastic are removed and not used for analysis.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Corpus Preprocessing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tweets are then fed to the </a:t>
            </a:r>
            <a:r>
              <a:rPr lang="en-US" dirty="0" err="1" smtClean="0"/>
              <a:t>Senti</a:t>
            </a:r>
            <a:r>
              <a:rPr lang="en-US" dirty="0" smtClean="0"/>
              <a:t>-Strength tool.</a:t>
            </a:r>
          </a:p>
          <a:p>
            <a:r>
              <a:rPr lang="en-US" dirty="0" err="1" smtClean="0"/>
              <a:t>Senti</a:t>
            </a:r>
            <a:r>
              <a:rPr lang="en-US" dirty="0" smtClean="0"/>
              <a:t>-Strength does the sentiment analysis (positive </a:t>
            </a:r>
            <a:r>
              <a:rPr lang="en-US" dirty="0" err="1" smtClean="0"/>
              <a:t>vs</a:t>
            </a:r>
            <a:r>
              <a:rPr lang="en-US" dirty="0" smtClean="0"/>
              <a:t> negative sentiment) for the text and is optimized for twitter tweets.</a:t>
            </a:r>
          </a:p>
          <a:p>
            <a:r>
              <a:rPr lang="en-US" dirty="0" err="1" smtClean="0"/>
              <a:t>Senti</a:t>
            </a:r>
            <a:r>
              <a:rPr lang="en-US" dirty="0" smtClean="0"/>
              <a:t>-Strength includes lots of </a:t>
            </a:r>
            <a:r>
              <a:rPr lang="en-US" dirty="0" err="1" smtClean="0"/>
              <a:t>shorthands</a:t>
            </a:r>
            <a:r>
              <a:rPr lang="en-US" dirty="0" smtClean="0"/>
              <a:t> that a user frequently uses in his tweets.</a:t>
            </a:r>
          </a:p>
          <a:p>
            <a:r>
              <a:rPr lang="en-US" dirty="0" smtClean="0"/>
              <a:t>With some further preprocessing, the output of this tool is used for feature generation (explained with detail in explicit incongruity).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features can be divided into 3 broad categories </a:t>
            </a:r>
            <a:endParaRPr lang="en-US" dirty="0" smtClean="0"/>
          </a:p>
          <a:p>
            <a:pPr marL="624078" indent="-514350">
              <a:buAutoNum type="arabicPeriod"/>
            </a:pPr>
            <a:r>
              <a:rPr lang="en-US" dirty="0" smtClean="0"/>
              <a:t>Lexical </a:t>
            </a:r>
          </a:p>
          <a:p>
            <a:pPr marL="624078" indent="-514350">
              <a:buAutoNum type="arabicPeriod"/>
            </a:pPr>
            <a:r>
              <a:rPr lang="en-US" dirty="0" smtClean="0"/>
              <a:t>Pragmatic </a:t>
            </a:r>
          </a:p>
          <a:p>
            <a:pPr marL="624078" indent="-514350">
              <a:buAutoNum type="arabicPeriod"/>
            </a:pPr>
            <a:r>
              <a:rPr lang="en-US" dirty="0" smtClean="0"/>
              <a:t>Explicit </a:t>
            </a:r>
            <a:r>
              <a:rPr lang="en-US" dirty="0" smtClean="0"/>
              <a:t>Incongruity ( the linguistic theory we are using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u="sng" dirty="0" smtClean="0"/>
              <a:t>Unigrams</a:t>
            </a:r>
            <a:r>
              <a:rPr lang="en-US" dirty="0" smtClean="0"/>
              <a:t> </a:t>
            </a:r>
            <a:r>
              <a:rPr lang="en-US" dirty="0" smtClean="0"/>
              <a:t>are </a:t>
            </a:r>
            <a:r>
              <a:rPr lang="en-US" dirty="0" smtClean="0"/>
              <a:t>used </a:t>
            </a:r>
            <a:r>
              <a:rPr lang="en-US" dirty="0" smtClean="0"/>
              <a:t>to </a:t>
            </a:r>
            <a:r>
              <a:rPr lang="en-US" dirty="0" smtClean="0"/>
              <a:t>obtain </a:t>
            </a:r>
            <a:r>
              <a:rPr lang="en-US" dirty="0" smtClean="0"/>
              <a:t>the lexical information that the tweets </a:t>
            </a:r>
            <a:r>
              <a:rPr lang="en-US" dirty="0" smtClean="0"/>
              <a:t>contain.</a:t>
            </a:r>
          </a:p>
          <a:p>
            <a:r>
              <a:rPr lang="en-US" dirty="0" smtClean="0"/>
              <a:t>Certain words may be more particular of the sarcastic tweets, thus becoming a potentially important </a:t>
            </a:r>
            <a:r>
              <a:rPr lang="en-US" dirty="0" smtClean="0"/>
              <a:t>indicator.</a:t>
            </a:r>
          </a:p>
          <a:p>
            <a:r>
              <a:rPr lang="en-US" dirty="0" smtClean="0"/>
              <a:t>We create a dictionary from our training corpus – each unique word mapped onto a particular ID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These ID numbers are used as feature numbers</a:t>
            </a:r>
            <a:r>
              <a:rPr lang="en-US" dirty="0" smtClean="0"/>
              <a:t>, and their value is the number of times the word occurred.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372</TotalTime>
  <Words>1271</Words>
  <Application>Microsoft Office PowerPoint</Application>
  <PresentationFormat>On-screen Show (4:3)</PresentationFormat>
  <Paragraphs>122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Urban</vt:lpstr>
      <vt:lpstr>Automated Sarcasm Detection in Twitter tweets   </vt:lpstr>
      <vt:lpstr>Introduction</vt:lpstr>
      <vt:lpstr>Need for Automated Sarcasm Detection</vt:lpstr>
      <vt:lpstr>Corpus Extraction</vt:lpstr>
      <vt:lpstr>Corpus Preprocessing</vt:lpstr>
      <vt:lpstr>Corpus Preprocessing (Contd.)</vt:lpstr>
      <vt:lpstr>Corpus Preprocessing (Contd.)</vt:lpstr>
      <vt:lpstr>Feature Design</vt:lpstr>
      <vt:lpstr>Lexical Features</vt:lpstr>
      <vt:lpstr>Lexical Features (Contd.)</vt:lpstr>
      <vt:lpstr>Pragmatic Features</vt:lpstr>
      <vt:lpstr>Explicit Incongruity features</vt:lpstr>
      <vt:lpstr>Experimental Setup and Architecture</vt:lpstr>
      <vt:lpstr>Experimental Setup and Arch. (Contd.)</vt:lpstr>
      <vt:lpstr>Evaluation</vt:lpstr>
      <vt:lpstr>Evaluation (contd.)</vt:lpstr>
      <vt:lpstr>Evaluation (Contd.)</vt:lpstr>
      <vt:lpstr>Error Analysis</vt:lpstr>
      <vt:lpstr>Conclusion</vt:lpstr>
      <vt:lpstr>Conclusion (Contd.)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Sarcasm Detection in Twitter tweets   </dc:title>
  <dc:creator>Pranav</dc:creator>
  <cp:lastModifiedBy>Pranav</cp:lastModifiedBy>
  <cp:revision>38</cp:revision>
  <dcterms:created xsi:type="dcterms:W3CDTF">2006-08-16T00:00:00Z</dcterms:created>
  <dcterms:modified xsi:type="dcterms:W3CDTF">2016-05-02T19:38:52Z</dcterms:modified>
</cp:coreProperties>
</file>