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 id="280" r:id="rId22"/>
    <p:sldId id="278" r:id="rId23"/>
    <p:sldId id="279"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055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3" autoAdjust="0"/>
    <p:restoredTop sz="94660"/>
  </p:normalViewPr>
  <p:slideViewPr>
    <p:cSldViewPr>
      <p:cViewPr>
        <p:scale>
          <a:sx n="66" d="100"/>
          <a:sy n="66" d="100"/>
        </p:scale>
        <p:origin x="-1362"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0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D12A2-A23E-40E9-821B-FA9654B455BE}" type="datetimeFigureOut">
              <a:rPr lang="en-IN" smtClean="0"/>
              <a:pPr/>
              <a:t>23/06/2020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6AE40-F294-4A8E-8EC6-4B1D9C18D9B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1"/>
            <a:ext cx="7772400" cy="1142999"/>
          </a:xfrm>
        </p:spPr>
        <p:txBody>
          <a:bodyPr/>
          <a:lstStyle/>
          <a:p>
            <a:r>
              <a:rPr lang="en-IN" b="1" dirty="0" smtClean="0">
                <a:solidFill>
                  <a:schemeClr val="bg1"/>
                </a:solidFill>
              </a:rPr>
              <a:t>APP SUBSCRIPTION ANALYSIS</a:t>
            </a:r>
            <a:endParaRPr lang="en-IN" b="1" dirty="0">
              <a:solidFill>
                <a:schemeClr val="bg1"/>
              </a:solidFill>
            </a:endParaRPr>
          </a:p>
        </p:txBody>
      </p:sp>
      <p:sp>
        <p:nvSpPr>
          <p:cNvPr id="3" name="Subtitle 2"/>
          <p:cNvSpPr>
            <a:spLocks noGrp="1"/>
          </p:cNvSpPr>
          <p:nvPr>
            <p:ph type="subTitle" idx="1"/>
          </p:nvPr>
        </p:nvSpPr>
        <p:spPr>
          <a:xfrm>
            <a:off x="0" y="5105400"/>
            <a:ext cx="4724400" cy="1752600"/>
          </a:xfrm>
        </p:spPr>
        <p:txBody>
          <a:bodyPr>
            <a:normAutofit fontScale="85000" lnSpcReduction="20000"/>
          </a:bodyPr>
          <a:lstStyle/>
          <a:p>
            <a:pPr algn="l"/>
            <a:r>
              <a:rPr lang="en-IN" dirty="0" smtClean="0"/>
              <a:t>Made by:</a:t>
            </a:r>
          </a:p>
          <a:p>
            <a:pPr lvl="0"/>
            <a:r>
              <a:rPr lang="en-US" sz="2800" dirty="0" smtClean="0"/>
              <a:t>Luv Dhamija</a:t>
            </a:r>
          </a:p>
          <a:p>
            <a:pPr lvl="0"/>
            <a:r>
              <a:rPr lang="en-US" dirty="0" smtClean="0"/>
              <a:t>Sankeerth K.R.</a:t>
            </a:r>
          </a:p>
          <a:p>
            <a:pPr lvl="0"/>
            <a:r>
              <a:rPr lang="en-US" dirty="0" smtClean="0"/>
              <a:t>Ankush Sharma</a:t>
            </a:r>
          </a:p>
          <a:p>
            <a:endParaRPr lang="en-IN" dirty="0"/>
          </a:p>
        </p:txBody>
      </p:sp>
      <p:pic>
        <p:nvPicPr>
          <p:cNvPr id="4" name="Google Shape;444;p1" descr="A person using a cell phone&#10;&#10;Description automatically generated with medium confidence"/>
          <p:cNvPicPr preferRelativeResize="0"/>
          <p:nvPr/>
        </p:nvPicPr>
        <p:blipFill rotWithShape="1">
          <a:blip r:embed="rId2" cstate="print">
            <a:alphaModFix/>
          </a:blip>
          <a:srcRect t="29313" b="13935"/>
          <a:stretch/>
        </p:blipFill>
        <p:spPr>
          <a:xfrm>
            <a:off x="0" y="1219200"/>
            <a:ext cx="9144000" cy="3810000"/>
          </a:xfrm>
          <a:prstGeom prst="rect">
            <a:avLst/>
          </a:prstGeom>
          <a:noFill/>
          <a:ln>
            <a:noFill/>
          </a:ln>
        </p:spPr>
      </p:pic>
      <p:sp>
        <p:nvSpPr>
          <p:cNvPr id="5" name="Subtitle 2"/>
          <p:cNvSpPr txBox="1">
            <a:spLocks/>
          </p:cNvSpPr>
          <p:nvPr/>
        </p:nvSpPr>
        <p:spPr>
          <a:xfrm>
            <a:off x="4343400" y="5105400"/>
            <a:ext cx="5867400" cy="1752600"/>
          </a:xfrm>
          <a:prstGeom prst="rect">
            <a:avLst/>
          </a:prstGeom>
        </p:spPr>
        <p:txBody>
          <a:bodyPr vert="horz" lIns="91440" tIns="45720" rIns="91440" bIns="45720" rtlCol="0">
            <a:normAutofit fontScale="8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t>Mentor: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3200" dirty="0" smtClean="0">
                <a:solidFill>
                  <a:schemeClr val="tx1">
                    <a:tint val="75000"/>
                  </a:schemeClr>
                </a:solidFill>
              </a:rPr>
              <a:t>Dr. Ramana Deverkonda</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t>Co-Mentor: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3200" dirty="0" smtClean="0">
                <a:solidFill>
                  <a:schemeClr val="tx1">
                    <a:tint val="75000"/>
                  </a:schemeClr>
                </a:solidFill>
              </a:rPr>
              <a:t>Dr. A.V. Krishna Prasad</a:t>
            </a: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noFill/>
        </p:spPr>
        <p:txBody>
          <a:bodyPr wrap="square" rtlCol="0">
            <a:spAutoFit/>
          </a:bodyPr>
          <a:lstStyle/>
          <a:p>
            <a:pPr algn="ctr"/>
            <a:r>
              <a:rPr lang="en-IN" sz="2400" dirty="0" smtClean="0">
                <a:solidFill>
                  <a:schemeClr val="bg1"/>
                </a:solidFill>
              </a:rPr>
              <a:t>Bar graph  of  different  column   w. r. t . Day-of-week</a:t>
            </a:r>
            <a:endParaRPr lang="en-IN" sz="2400" dirty="0">
              <a:solidFill>
                <a:schemeClr val="bg1"/>
              </a:solidFill>
            </a:endParaRPr>
          </a:p>
        </p:txBody>
      </p:sp>
      <p:pic>
        <p:nvPicPr>
          <p:cNvPr id="3" name="Picture 2" descr="dayofweek-numscreen.png"/>
          <p:cNvPicPr>
            <a:picLocks noChangeAspect="1"/>
          </p:cNvPicPr>
          <p:nvPr/>
        </p:nvPicPr>
        <p:blipFill>
          <a:blip r:embed="rId2" cstate="print"/>
          <a:stretch>
            <a:fillRect/>
          </a:stretch>
        </p:blipFill>
        <p:spPr>
          <a:xfrm>
            <a:off x="0" y="457200"/>
            <a:ext cx="4953000" cy="3124200"/>
          </a:xfrm>
          <a:prstGeom prst="rect">
            <a:avLst/>
          </a:prstGeom>
        </p:spPr>
      </p:pic>
      <p:pic>
        <p:nvPicPr>
          <p:cNvPr id="4" name="Picture 3" descr="dayofweek-minigame.png"/>
          <p:cNvPicPr>
            <a:picLocks noChangeAspect="1"/>
          </p:cNvPicPr>
          <p:nvPr/>
        </p:nvPicPr>
        <p:blipFill>
          <a:blip r:embed="rId3" cstate="print"/>
          <a:stretch>
            <a:fillRect/>
          </a:stretch>
        </p:blipFill>
        <p:spPr>
          <a:xfrm>
            <a:off x="5181599" y="1295400"/>
            <a:ext cx="3962401" cy="4419600"/>
          </a:xfrm>
          <a:prstGeom prst="rect">
            <a:avLst/>
          </a:prstGeom>
        </p:spPr>
      </p:pic>
      <p:pic>
        <p:nvPicPr>
          <p:cNvPr id="5" name="Picture 4" descr="dayofweek-liked].png"/>
          <p:cNvPicPr>
            <a:picLocks noChangeAspect="1"/>
          </p:cNvPicPr>
          <p:nvPr/>
        </p:nvPicPr>
        <p:blipFill>
          <a:blip r:embed="rId4" cstate="print"/>
          <a:stretch>
            <a:fillRect/>
          </a:stretch>
        </p:blipFill>
        <p:spPr>
          <a:xfrm>
            <a:off x="0" y="3733800"/>
            <a:ext cx="4966832" cy="3124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yofweek-enrolled.png"/>
          <p:cNvPicPr>
            <a:picLocks noChangeAspect="1"/>
          </p:cNvPicPr>
          <p:nvPr/>
        </p:nvPicPr>
        <p:blipFill>
          <a:blip r:embed="rId2" cstate="print"/>
          <a:stretch>
            <a:fillRect/>
          </a:stretch>
        </p:blipFill>
        <p:spPr>
          <a:xfrm>
            <a:off x="685800" y="3581400"/>
            <a:ext cx="7467600" cy="3124200"/>
          </a:xfrm>
          <a:prstGeom prst="rect">
            <a:avLst/>
          </a:prstGeom>
        </p:spPr>
      </p:pic>
      <p:pic>
        <p:nvPicPr>
          <p:cNvPr id="3" name="Picture 2" descr="dayofweek-preminum.png"/>
          <p:cNvPicPr>
            <a:picLocks noChangeAspect="1"/>
          </p:cNvPicPr>
          <p:nvPr/>
        </p:nvPicPr>
        <p:blipFill>
          <a:blip r:embed="rId3" cstate="print"/>
          <a:stretch>
            <a:fillRect/>
          </a:stretch>
        </p:blipFill>
        <p:spPr>
          <a:xfrm>
            <a:off x="685800" y="228600"/>
            <a:ext cx="7467600" cy="3276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991600" cy="461665"/>
          </a:xfrm>
          <a:prstGeom prst="rect">
            <a:avLst/>
          </a:prstGeom>
          <a:noFill/>
        </p:spPr>
        <p:txBody>
          <a:bodyPr wrap="square" rtlCol="0">
            <a:spAutoFit/>
          </a:bodyPr>
          <a:lstStyle/>
          <a:p>
            <a:pPr algn="ctr"/>
            <a:r>
              <a:rPr lang="en-IN" sz="2400" dirty="0" smtClean="0">
                <a:solidFill>
                  <a:schemeClr val="bg1"/>
                </a:solidFill>
              </a:rPr>
              <a:t>Bar graph  of  different  columns  w. r. t.  hours </a:t>
            </a:r>
            <a:endParaRPr lang="en-IN" sz="2400" dirty="0">
              <a:solidFill>
                <a:schemeClr val="bg1"/>
              </a:solidFill>
            </a:endParaRPr>
          </a:p>
        </p:txBody>
      </p:sp>
      <p:pic>
        <p:nvPicPr>
          <p:cNvPr id="3" name="Picture 2" descr="hours-minigame.png"/>
          <p:cNvPicPr>
            <a:picLocks noChangeAspect="1"/>
          </p:cNvPicPr>
          <p:nvPr/>
        </p:nvPicPr>
        <p:blipFill>
          <a:blip r:embed="rId2" cstate="print"/>
          <a:stretch>
            <a:fillRect/>
          </a:stretch>
        </p:blipFill>
        <p:spPr>
          <a:xfrm>
            <a:off x="304800" y="609600"/>
            <a:ext cx="8534400" cy="3124200"/>
          </a:xfrm>
          <a:prstGeom prst="rect">
            <a:avLst/>
          </a:prstGeom>
        </p:spPr>
      </p:pic>
      <p:pic>
        <p:nvPicPr>
          <p:cNvPr id="4" name="Picture 3" descr="hours-numscreen.png"/>
          <p:cNvPicPr>
            <a:picLocks noChangeAspect="1"/>
          </p:cNvPicPr>
          <p:nvPr/>
        </p:nvPicPr>
        <p:blipFill>
          <a:blip r:embed="rId3" cstate="print"/>
          <a:stretch>
            <a:fillRect/>
          </a:stretch>
        </p:blipFill>
        <p:spPr>
          <a:xfrm>
            <a:off x="304801" y="3733800"/>
            <a:ext cx="8534400" cy="3124200"/>
          </a:xfrm>
          <a:prstGeom prst="rect">
            <a:avLst/>
          </a:prstGeom>
        </p:spPr>
      </p:pic>
      <p:sp>
        <p:nvSpPr>
          <p:cNvPr id="5" name="TextBox 4"/>
          <p:cNvSpPr txBox="1"/>
          <p:nvPr/>
        </p:nvSpPr>
        <p:spPr>
          <a:xfrm>
            <a:off x="2971800" y="990600"/>
            <a:ext cx="1600200" cy="369332"/>
          </a:xfrm>
          <a:prstGeom prst="rect">
            <a:avLst/>
          </a:prstGeom>
          <a:noFill/>
        </p:spPr>
        <p:txBody>
          <a:bodyPr wrap="square" rtlCol="0">
            <a:spAutoFit/>
          </a:bodyPr>
          <a:lstStyle/>
          <a:p>
            <a:r>
              <a:rPr lang="en-IN" dirty="0" smtClean="0">
                <a:solidFill>
                  <a:schemeClr val="bg1"/>
                </a:solidFill>
              </a:rPr>
              <a:t>Mini-game</a:t>
            </a:r>
            <a:endParaRPr lang="en-IN" dirty="0">
              <a:solidFill>
                <a:schemeClr val="bg1"/>
              </a:solidFill>
            </a:endParaRPr>
          </a:p>
        </p:txBody>
      </p:sp>
      <p:sp>
        <p:nvSpPr>
          <p:cNvPr id="6" name="TextBox 5"/>
          <p:cNvSpPr txBox="1"/>
          <p:nvPr/>
        </p:nvSpPr>
        <p:spPr>
          <a:xfrm>
            <a:off x="2895600" y="4038600"/>
            <a:ext cx="1600200" cy="369332"/>
          </a:xfrm>
          <a:prstGeom prst="rect">
            <a:avLst/>
          </a:prstGeom>
          <a:noFill/>
        </p:spPr>
        <p:txBody>
          <a:bodyPr wrap="square" rtlCol="0">
            <a:spAutoFit/>
          </a:bodyPr>
          <a:lstStyle/>
          <a:p>
            <a:r>
              <a:rPr lang="en-IN" dirty="0" smtClean="0">
                <a:solidFill>
                  <a:schemeClr val="bg1"/>
                </a:solidFill>
              </a:rPr>
              <a:t>Num-screen</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rs-liked.png"/>
          <p:cNvPicPr>
            <a:picLocks noChangeAspect="1"/>
          </p:cNvPicPr>
          <p:nvPr/>
        </p:nvPicPr>
        <p:blipFill>
          <a:blip r:embed="rId2" cstate="print"/>
          <a:stretch>
            <a:fillRect/>
          </a:stretch>
        </p:blipFill>
        <p:spPr>
          <a:xfrm>
            <a:off x="304800" y="228600"/>
            <a:ext cx="8458200" cy="3200400"/>
          </a:xfrm>
          <a:prstGeom prst="rect">
            <a:avLst/>
          </a:prstGeom>
        </p:spPr>
      </p:pic>
      <p:pic>
        <p:nvPicPr>
          <p:cNvPr id="3" name="Picture 2" descr="hours-preminum.png"/>
          <p:cNvPicPr>
            <a:picLocks noChangeAspect="1"/>
          </p:cNvPicPr>
          <p:nvPr/>
        </p:nvPicPr>
        <p:blipFill>
          <a:blip r:embed="rId3" cstate="print"/>
          <a:stretch>
            <a:fillRect/>
          </a:stretch>
        </p:blipFill>
        <p:spPr>
          <a:xfrm>
            <a:off x="304800" y="3505200"/>
            <a:ext cx="8458200" cy="3200400"/>
          </a:xfrm>
          <a:prstGeom prst="rect">
            <a:avLst/>
          </a:prstGeom>
        </p:spPr>
      </p:pic>
      <p:sp>
        <p:nvSpPr>
          <p:cNvPr id="5" name="TextBox 4"/>
          <p:cNvSpPr txBox="1"/>
          <p:nvPr/>
        </p:nvSpPr>
        <p:spPr>
          <a:xfrm>
            <a:off x="2590800" y="609600"/>
            <a:ext cx="1905000" cy="369332"/>
          </a:xfrm>
          <a:prstGeom prst="rect">
            <a:avLst/>
          </a:prstGeom>
          <a:noFill/>
        </p:spPr>
        <p:txBody>
          <a:bodyPr wrap="square" rtlCol="0">
            <a:spAutoFit/>
          </a:bodyPr>
          <a:lstStyle/>
          <a:p>
            <a:r>
              <a:rPr lang="en-IN" dirty="0" smtClean="0">
                <a:solidFill>
                  <a:schemeClr val="bg1"/>
                </a:solidFill>
              </a:rPr>
              <a:t>liked</a:t>
            </a:r>
            <a:endParaRPr lang="en-IN" dirty="0">
              <a:solidFill>
                <a:schemeClr val="bg1"/>
              </a:solidFill>
            </a:endParaRPr>
          </a:p>
        </p:txBody>
      </p:sp>
      <p:sp>
        <p:nvSpPr>
          <p:cNvPr id="6" name="TextBox 5"/>
          <p:cNvSpPr txBox="1"/>
          <p:nvPr/>
        </p:nvSpPr>
        <p:spPr>
          <a:xfrm>
            <a:off x="2590800" y="3810000"/>
            <a:ext cx="1905000" cy="646331"/>
          </a:xfrm>
          <a:prstGeom prst="rect">
            <a:avLst/>
          </a:prstGeom>
          <a:noFill/>
        </p:spPr>
        <p:txBody>
          <a:bodyPr wrap="square" rtlCol="0">
            <a:spAutoFit/>
          </a:bodyPr>
          <a:lstStyle/>
          <a:p>
            <a:r>
              <a:rPr lang="en-IN" dirty="0" smtClean="0">
                <a:solidFill>
                  <a:schemeClr val="bg1"/>
                </a:solidFill>
              </a:rPr>
              <a:t>Used-premium-feature</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rs-enrolled.png"/>
          <p:cNvPicPr>
            <a:picLocks noChangeAspect="1"/>
          </p:cNvPicPr>
          <p:nvPr/>
        </p:nvPicPr>
        <p:blipFill>
          <a:blip r:embed="rId2" cstate="print"/>
          <a:stretch>
            <a:fillRect/>
          </a:stretch>
        </p:blipFill>
        <p:spPr>
          <a:xfrm>
            <a:off x="304800" y="1143000"/>
            <a:ext cx="8458200" cy="3200400"/>
          </a:xfrm>
          <a:prstGeom prst="rect">
            <a:avLst/>
          </a:prstGeom>
        </p:spPr>
      </p:pic>
      <p:sp>
        <p:nvSpPr>
          <p:cNvPr id="3" name="TextBox 2"/>
          <p:cNvSpPr txBox="1"/>
          <p:nvPr/>
        </p:nvSpPr>
        <p:spPr>
          <a:xfrm>
            <a:off x="838200" y="4876800"/>
            <a:ext cx="6781800" cy="1107996"/>
          </a:xfrm>
          <a:prstGeom prst="rect">
            <a:avLst/>
          </a:prstGeom>
          <a:noFill/>
        </p:spPr>
        <p:txBody>
          <a:bodyPr wrap="square" rtlCol="0">
            <a:spAutoFit/>
          </a:bodyPr>
          <a:lstStyle/>
          <a:p>
            <a:pPr algn="ctr"/>
            <a:r>
              <a:rPr lang="en-IN" sz="2200" dirty="0" smtClean="0"/>
              <a:t>From the above graphs, we can say that users were more active in afternoon and evening as compare to the morning.</a:t>
            </a:r>
            <a:endParaRPr lang="en-IN" sz="2200" dirty="0"/>
          </a:p>
        </p:txBody>
      </p:sp>
      <p:sp>
        <p:nvSpPr>
          <p:cNvPr id="4" name="TextBox 3"/>
          <p:cNvSpPr txBox="1"/>
          <p:nvPr/>
        </p:nvSpPr>
        <p:spPr>
          <a:xfrm>
            <a:off x="2819400" y="1447800"/>
            <a:ext cx="1905000" cy="646331"/>
          </a:xfrm>
          <a:prstGeom prst="rect">
            <a:avLst/>
          </a:prstGeom>
          <a:noFill/>
        </p:spPr>
        <p:txBody>
          <a:bodyPr wrap="square" rtlCol="0">
            <a:spAutoFit/>
          </a:bodyPr>
          <a:lstStyle/>
          <a:p>
            <a:r>
              <a:rPr lang="en-IN" dirty="0" smtClean="0">
                <a:solidFill>
                  <a:schemeClr val="bg1"/>
                </a:solidFill>
              </a:rPr>
              <a:t>Enrolled</a:t>
            </a:r>
          </a:p>
          <a:p>
            <a:endParaRPr lang="en-IN"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991600" cy="461665"/>
          </a:xfrm>
          <a:prstGeom prst="rect">
            <a:avLst/>
          </a:prstGeom>
          <a:noFill/>
        </p:spPr>
        <p:txBody>
          <a:bodyPr wrap="square" rtlCol="0">
            <a:spAutoFit/>
          </a:bodyPr>
          <a:lstStyle/>
          <a:p>
            <a:pPr algn="ctr"/>
            <a:r>
              <a:rPr lang="en-IN" sz="2400" dirty="0" smtClean="0">
                <a:solidFill>
                  <a:schemeClr val="bg1"/>
                </a:solidFill>
              </a:rPr>
              <a:t>Bar graph  of  different  columns  w. r. t.  age </a:t>
            </a:r>
            <a:endParaRPr lang="en-IN" sz="2400" dirty="0">
              <a:solidFill>
                <a:schemeClr val="bg1"/>
              </a:solidFill>
            </a:endParaRPr>
          </a:p>
        </p:txBody>
      </p:sp>
      <p:pic>
        <p:nvPicPr>
          <p:cNvPr id="3" name="Picture 2" descr="age-numscreen.png"/>
          <p:cNvPicPr>
            <a:picLocks noChangeAspect="1"/>
          </p:cNvPicPr>
          <p:nvPr/>
        </p:nvPicPr>
        <p:blipFill>
          <a:blip r:embed="rId2" cstate="print"/>
          <a:stretch>
            <a:fillRect/>
          </a:stretch>
        </p:blipFill>
        <p:spPr>
          <a:xfrm>
            <a:off x="609600" y="457200"/>
            <a:ext cx="7696200" cy="3200400"/>
          </a:xfrm>
          <a:prstGeom prst="rect">
            <a:avLst/>
          </a:prstGeom>
        </p:spPr>
      </p:pic>
      <p:pic>
        <p:nvPicPr>
          <p:cNvPr id="4" name="Picture 3" descr="age-minigame.png"/>
          <p:cNvPicPr>
            <a:picLocks noChangeAspect="1"/>
          </p:cNvPicPr>
          <p:nvPr/>
        </p:nvPicPr>
        <p:blipFill>
          <a:blip r:embed="rId3" cstate="print"/>
          <a:stretch>
            <a:fillRect/>
          </a:stretch>
        </p:blipFill>
        <p:spPr>
          <a:xfrm>
            <a:off x="609600" y="3657600"/>
            <a:ext cx="7696200" cy="3200400"/>
          </a:xfrm>
          <a:prstGeom prst="rect">
            <a:avLst/>
          </a:prstGeom>
        </p:spPr>
      </p:pic>
      <p:sp>
        <p:nvSpPr>
          <p:cNvPr id="6" name="TextBox 5"/>
          <p:cNvSpPr txBox="1"/>
          <p:nvPr/>
        </p:nvSpPr>
        <p:spPr>
          <a:xfrm>
            <a:off x="5486400" y="838200"/>
            <a:ext cx="1905000" cy="369332"/>
          </a:xfrm>
          <a:prstGeom prst="rect">
            <a:avLst/>
          </a:prstGeom>
          <a:noFill/>
        </p:spPr>
        <p:txBody>
          <a:bodyPr wrap="square" rtlCol="0">
            <a:spAutoFit/>
          </a:bodyPr>
          <a:lstStyle/>
          <a:p>
            <a:r>
              <a:rPr lang="en-IN" dirty="0" smtClean="0">
                <a:solidFill>
                  <a:schemeClr val="bg1"/>
                </a:solidFill>
              </a:rPr>
              <a:t>Num-screen</a:t>
            </a:r>
            <a:endParaRPr lang="en-IN" dirty="0">
              <a:solidFill>
                <a:schemeClr val="bg1"/>
              </a:solidFill>
            </a:endParaRPr>
          </a:p>
        </p:txBody>
      </p:sp>
      <p:sp>
        <p:nvSpPr>
          <p:cNvPr id="7" name="TextBox 6"/>
          <p:cNvSpPr txBox="1"/>
          <p:nvPr/>
        </p:nvSpPr>
        <p:spPr>
          <a:xfrm>
            <a:off x="5562600" y="4038600"/>
            <a:ext cx="1905000" cy="369332"/>
          </a:xfrm>
          <a:prstGeom prst="rect">
            <a:avLst/>
          </a:prstGeom>
          <a:noFill/>
        </p:spPr>
        <p:txBody>
          <a:bodyPr wrap="square" rtlCol="0">
            <a:spAutoFit/>
          </a:bodyPr>
          <a:lstStyle/>
          <a:p>
            <a:r>
              <a:rPr lang="en-IN" dirty="0" smtClean="0">
                <a:solidFill>
                  <a:schemeClr val="bg1"/>
                </a:solidFill>
              </a:rPr>
              <a:t>Mini-game</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ge-liked.png"/>
          <p:cNvPicPr>
            <a:picLocks noChangeAspect="1"/>
          </p:cNvPicPr>
          <p:nvPr/>
        </p:nvPicPr>
        <p:blipFill>
          <a:blip r:embed="rId2" cstate="print"/>
          <a:stretch>
            <a:fillRect/>
          </a:stretch>
        </p:blipFill>
        <p:spPr>
          <a:xfrm>
            <a:off x="609600" y="381000"/>
            <a:ext cx="7696200" cy="3048000"/>
          </a:xfrm>
          <a:prstGeom prst="rect">
            <a:avLst/>
          </a:prstGeom>
        </p:spPr>
      </p:pic>
      <p:pic>
        <p:nvPicPr>
          <p:cNvPr id="3" name="Picture 2" descr="age-preminum.png"/>
          <p:cNvPicPr>
            <a:picLocks noChangeAspect="1"/>
          </p:cNvPicPr>
          <p:nvPr/>
        </p:nvPicPr>
        <p:blipFill>
          <a:blip r:embed="rId3" cstate="print"/>
          <a:stretch>
            <a:fillRect/>
          </a:stretch>
        </p:blipFill>
        <p:spPr>
          <a:xfrm>
            <a:off x="609600" y="3505200"/>
            <a:ext cx="7696200" cy="3048000"/>
          </a:xfrm>
          <a:prstGeom prst="rect">
            <a:avLst/>
          </a:prstGeom>
        </p:spPr>
      </p:pic>
      <p:sp>
        <p:nvSpPr>
          <p:cNvPr id="4" name="TextBox 3"/>
          <p:cNvSpPr txBox="1"/>
          <p:nvPr/>
        </p:nvSpPr>
        <p:spPr>
          <a:xfrm>
            <a:off x="5562600" y="685800"/>
            <a:ext cx="1905000" cy="646331"/>
          </a:xfrm>
          <a:prstGeom prst="rect">
            <a:avLst/>
          </a:prstGeom>
          <a:noFill/>
        </p:spPr>
        <p:txBody>
          <a:bodyPr wrap="square" rtlCol="0">
            <a:spAutoFit/>
          </a:bodyPr>
          <a:lstStyle/>
          <a:p>
            <a:r>
              <a:rPr lang="en-IN" dirty="0" smtClean="0">
                <a:solidFill>
                  <a:schemeClr val="bg1"/>
                </a:solidFill>
              </a:rPr>
              <a:t>Liked</a:t>
            </a:r>
          </a:p>
          <a:p>
            <a:endParaRPr lang="en-IN" dirty="0">
              <a:solidFill>
                <a:schemeClr val="bg1"/>
              </a:solidFill>
            </a:endParaRPr>
          </a:p>
        </p:txBody>
      </p:sp>
      <p:sp>
        <p:nvSpPr>
          <p:cNvPr id="5" name="TextBox 4"/>
          <p:cNvSpPr txBox="1"/>
          <p:nvPr/>
        </p:nvSpPr>
        <p:spPr>
          <a:xfrm>
            <a:off x="5638800" y="3962400"/>
            <a:ext cx="1905000" cy="923330"/>
          </a:xfrm>
          <a:prstGeom prst="rect">
            <a:avLst/>
          </a:prstGeom>
          <a:noFill/>
        </p:spPr>
        <p:txBody>
          <a:bodyPr wrap="square" rtlCol="0">
            <a:spAutoFit/>
          </a:bodyPr>
          <a:lstStyle/>
          <a:p>
            <a:r>
              <a:rPr lang="en-IN" dirty="0" smtClean="0">
                <a:solidFill>
                  <a:schemeClr val="bg1"/>
                </a:solidFill>
              </a:rPr>
              <a:t>Used-premium-feature</a:t>
            </a:r>
          </a:p>
          <a:p>
            <a:endParaRPr lang="en-IN"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ge-enrolled.png"/>
          <p:cNvPicPr>
            <a:picLocks noChangeAspect="1"/>
          </p:cNvPicPr>
          <p:nvPr/>
        </p:nvPicPr>
        <p:blipFill>
          <a:blip r:embed="rId2" cstate="print"/>
          <a:stretch>
            <a:fillRect/>
          </a:stretch>
        </p:blipFill>
        <p:spPr>
          <a:xfrm>
            <a:off x="609600" y="533400"/>
            <a:ext cx="7696200" cy="3352800"/>
          </a:xfrm>
          <a:prstGeom prst="rect">
            <a:avLst/>
          </a:prstGeom>
        </p:spPr>
      </p:pic>
      <p:sp>
        <p:nvSpPr>
          <p:cNvPr id="3" name="TextBox 2"/>
          <p:cNvSpPr txBox="1"/>
          <p:nvPr/>
        </p:nvSpPr>
        <p:spPr>
          <a:xfrm>
            <a:off x="5715000" y="1066800"/>
            <a:ext cx="1905000" cy="646331"/>
          </a:xfrm>
          <a:prstGeom prst="rect">
            <a:avLst/>
          </a:prstGeom>
          <a:noFill/>
        </p:spPr>
        <p:txBody>
          <a:bodyPr wrap="square" rtlCol="0">
            <a:spAutoFit/>
          </a:bodyPr>
          <a:lstStyle/>
          <a:p>
            <a:r>
              <a:rPr lang="en-IN" dirty="0" smtClean="0">
                <a:solidFill>
                  <a:schemeClr val="bg1"/>
                </a:solidFill>
              </a:rPr>
              <a:t>Enrolled</a:t>
            </a:r>
          </a:p>
          <a:p>
            <a:endParaRPr lang="en-IN" dirty="0">
              <a:solidFill>
                <a:schemeClr val="bg1"/>
              </a:solidFill>
            </a:endParaRPr>
          </a:p>
        </p:txBody>
      </p:sp>
      <p:sp>
        <p:nvSpPr>
          <p:cNvPr id="4" name="TextBox 3"/>
          <p:cNvSpPr txBox="1"/>
          <p:nvPr/>
        </p:nvSpPr>
        <p:spPr>
          <a:xfrm>
            <a:off x="914400" y="4419600"/>
            <a:ext cx="7391400" cy="1107996"/>
          </a:xfrm>
          <a:prstGeom prst="rect">
            <a:avLst/>
          </a:prstGeom>
          <a:noFill/>
        </p:spPr>
        <p:txBody>
          <a:bodyPr wrap="square" rtlCol="0">
            <a:spAutoFit/>
          </a:bodyPr>
          <a:lstStyle/>
          <a:p>
            <a:pPr algn="ctr"/>
            <a:r>
              <a:rPr lang="en-IN" sz="2200" dirty="0" smtClean="0"/>
              <a:t>From above age graphs, we can say that most active users are between the </a:t>
            </a:r>
            <a:r>
              <a:rPr lang="en-IN" sz="2200" dirty="0" smtClean="0"/>
              <a:t>ages </a:t>
            </a:r>
            <a:r>
              <a:rPr lang="en-IN" sz="2200" dirty="0" smtClean="0"/>
              <a:t>of 25 – 35.</a:t>
            </a:r>
          </a:p>
          <a:p>
            <a:endParaRPr lang="en-IN"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lvl="0" algn="ctr">
              <a:spcBef>
                <a:spcPct val="0"/>
              </a:spcBef>
              <a:defRPr/>
            </a:pPr>
            <a:r>
              <a:rPr lang="en-US" sz="4400" b="1" dirty="0" smtClean="0">
                <a:solidFill>
                  <a:schemeClr val="bg1"/>
                </a:solidFill>
              </a:rPr>
              <a:t>MODEL BUILDING</a:t>
            </a:r>
          </a:p>
        </p:txBody>
      </p:sp>
      <p:pic>
        <p:nvPicPr>
          <p:cNvPr id="3" name="Google Shape;495;p7" descr="Machine Learning Model Icon, HD Png Download , Transparent Png ..."/>
          <p:cNvPicPr preferRelativeResize="0"/>
          <p:nvPr/>
        </p:nvPicPr>
        <p:blipFill rotWithShape="1">
          <a:blip r:embed="rId2" cstate="print">
            <a:alphaModFix/>
          </a:blip>
          <a:srcRect/>
          <a:stretch/>
        </p:blipFill>
        <p:spPr>
          <a:xfrm>
            <a:off x="609600" y="1676400"/>
            <a:ext cx="3276600" cy="4495800"/>
          </a:xfrm>
          <a:prstGeom prst="rect">
            <a:avLst/>
          </a:prstGeom>
          <a:noFill/>
          <a:ln>
            <a:noFill/>
          </a:ln>
        </p:spPr>
      </p:pic>
      <p:sp>
        <p:nvSpPr>
          <p:cNvPr id="4" name="TextBox 3"/>
          <p:cNvSpPr txBox="1"/>
          <p:nvPr/>
        </p:nvSpPr>
        <p:spPr>
          <a:xfrm>
            <a:off x="4495800" y="1905000"/>
            <a:ext cx="4191000" cy="3416320"/>
          </a:xfrm>
          <a:prstGeom prst="rect">
            <a:avLst/>
          </a:prstGeom>
          <a:noFill/>
        </p:spPr>
        <p:txBody>
          <a:bodyPr wrap="square" rtlCol="0">
            <a:spAutoFit/>
          </a:bodyPr>
          <a:lstStyle/>
          <a:p>
            <a:pPr>
              <a:buFont typeface="Wingdings" pitchFamily="2" charset="2"/>
              <a:buChar char="Ø"/>
            </a:pPr>
            <a:r>
              <a:rPr lang="en-IN" sz="2400" dirty="0" smtClean="0"/>
              <a:t>Feature selection</a:t>
            </a:r>
          </a:p>
          <a:p>
            <a:pPr>
              <a:buFont typeface="Wingdings" pitchFamily="2" charset="2"/>
              <a:buChar char="Ø"/>
            </a:pPr>
            <a:endParaRPr lang="en-IN" sz="2400" dirty="0" smtClean="0"/>
          </a:p>
          <a:p>
            <a:pPr>
              <a:buFont typeface="Wingdings" pitchFamily="2" charset="2"/>
              <a:buChar char="Ø"/>
            </a:pPr>
            <a:r>
              <a:rPr lang="en-IN" sz="2400" dirty="0" smtClean="0"/>
              <a:t>Feature Engineering</a:t>
            </a:r>
          </a:p>
          <a:p>
            <a:pPr>
              <a:buFont typeface="Wingdings" pitchFamily="2" charset="2"/>
              <a:buChar char="Ø"/>
            </a:pPr>
            <a:endParaRPr lang="en-IN" sz="2400" dirty="0" smtClean="0"/>
          </a:p>
          <a:p>
            <a:pPr>
              <a:buFont typeface="Wingdings" pitchFamily="2" charset="2"/>
              <a:buChar char="Ø"/>
            </a:pPr>
            <a:r>
              <a:rPr lang="en-IN" sz="2400" dirty="0" smtClean="0"/>
              <a:t>Data pre-processing</a:t>
            </a:r>
          </a:p>
          <a:p>
            <a:endParaRPr lang="en-IN" sz="2400" dirty="0" smtClean="0"/>
          </a:p>
          <a:p>
            <a:pPr>
              <a:buFont typeface="Wingdings" pitchFamily="2" charset="2"/>
              <a:buChar char="Ø"/>
            </a:pPr>
            <a:r>
              <a:rPr lang="en-IN" sz="2400" dirty="0" smtClean="0"/>
              <a:t>Model selection</a:t>
            </a:r>
          </a:p>
          <a:p>
            <a:pPr>
              <a:buFont typeface="Wingdings" pitchFamily="2" charset="2"/>
              <a:buChar char="Ø"/>
            </a:pPr>
            <a:endParaRPr lang="en-IN" sz="2400" dirty="0" smtClean="0"/>
          </a:p>
          <a:p>
            <a:pPr>
              <a:buFont typeface="Wingdings" pitchFamily="2" charset="2"/>
              <a:buChar char="Ø"/>
            </a:pPr>
            <a:r>
              <a:rPr lang="en-IN" sz="2400" dirty="0" smtClean="0"/>
              <a:t>Implementation</a:t>
            </a: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219200"/>
            <a:ext cx="9144000" cy="9906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0" i="0" u="none" strike="noStrike" kern="1200" cap="none" spc="0" normalizeH="0" baseline="0" noProof="0" dirty="0" smtClean="0">
                <a:ln>
                  <a:noFill/>
                </a:ln>
                <a:solidFill>
                  <a:schemeClr val="bg1"/>
                </a:solidFill>
                <a:effectLst/>
                <a:uLnTx/>
                <a:uFillTx/>
                <a:latin typeface="+mj-lt"/>
                <a:ea typeface="+mj-ea"/>
                <a:cs typeface="+mj-cs"/>
              </a:rPr>
              <a:t>Correlation  Matrix</a:t>
            </a:r>
            <a:endParaRPr kumimoji="0" lang="en-IN" sz="3200" b="0" i="0" u="none" strike="noStrike" kern="1200" cap="none" spc="0" normalizeH="0" baseline="0" noProof="0" dirty="0">
              <a:ln>
                <a:noFill/>
              </a:ln>
              <a:solidFill>
                <a:schemeClr val="bg1"/>
              </a:solidFill>
              <a:effectLst/>
              <a:uLnTx/>
              <a:uFillTx/>
              <a:latin typeface="+mj-lt"/>
              <a:ea typeface="+mj-ea"/>
              <a:cs typeface="+mj-cs"/>
            </a:endParaRPr>
          </a:p>
        </p:txBody>
      </p:sp>
      <p:pic>
        <p:nvPicPr>
          <p:cNvPr id="3" name="Picture 2" descr="correlation-matrix.png"/>
          <p:cNvPicPr>
            <a:picLocks noChangeAspect="1"/>
          </p:cNvPicPr>
          <p:nvPr/>
        </p:nvPicPr>
        <p:blipFill>
          <a:blip r:embed="rId2" cstate="print"/>
          <a:stretch>
            <a:fillRect/>
          </a:stretch>
        </p:blipFill>
        <p:spPr>
          <a:xfrm>
            <a:off x="304800" y="1828800"/>
            <a:ext cx="8534400" cy="4038600"/>
          </a:xfrm>
          <a:prstGeom prst="rect">
            <a:avLst/>
          </a:prstGeom>
        </p:spPr>
      </p:pic>
      <p:sp>
        <p:nvSpPr>
          <p:cNvPr id="4" name="TextBox 3"/>
          <p:cNvSpPr txBox="1"/>
          <p:nvPr/>
        </p:nvSpPr>
        <p:spPr>
          <a:xfrm>
            <a:off x="1066800" y="5943600"/>
            <a:ext cx="6553200" cy="769441"/>
          </a:xfrm>
          <a:prstGeom prst="rect">
            <a:avLst/>
          </a:prstGeom>
          <a:noFill/>
        </p:spPr>
        <p:txBody>
          <a:bodyPr wrap="square" rtlCol="0">
            <a:spAutoFit/>
          </a:bodyPr>
          <a:lstStyle/>
          <a:p>
            <a:pPr algn="ctr"/>
            <a:r>
              <a:rPr lang="en-IN" sz="2200" dirty="0" smtClean="0"/>
              <a:t>Enrolled column is mostly dependent on number of screens and list of screens.</a:t>
            </a:r>
            <a:endParaRPr lang="en-IN" sz="2200" dirty="0"/>
          </a:p>
        </p:txBody>
      </p:sp>
      <p:sp>
        <p:nvSpPr>
          <p:cNvPr id="5"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lvl="0" algn="ctr">
              <a:spcBef>
                <a:spcPct val="0"/>
              </a:spcBef>
              <a:defRPr/>
            </a:pPr>
            <a:r>
              <a:rPr lang="en-US" sz="4400" b="1" dirty="0" smtClean="0">
                <a:solidFill>
                  <a:schemeClr val="bg1"/>
                </a:solidFill>
              </a:rPr>
              <a:t>FEATURE SELECTION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38200" y="1524000"/>
            <a:ext cx="7543800" cy="4800600"/>
          </a:xfrm>
        </p:spPr>
        <p:txBody>
          <a:bodyPr>
            <a:normAutofit fontScale="70000" lnSpcReduction="20000"/>
          </a:bodyPr>
          <a:lstStyle/>
          <a:p>
            <a:pPr lvl="0" algn="l"/>
            <a:r>
              <a:rPr lang="en-IN" dirty="0" smtClean="0"/>
              <a:t>We have an application data and are supposed to predict the customer who will take a premium version app subscription or not.</a:t>
            </a:r>
          </a:p>
          <a:p>
            <a:pPr lvl="0" algn="l"/>
            <a:r>
              <a:rPr lang="en-IN" dirty="0" smtClean="0"/>
              <a:t> </a:t>
            </a:r>
          </a:p>
          <a:p>
            <a:pPr algn="l"/>
            <a:r>
              <a:rPr lang="en-US" dirty="0" smtClean="0"/>
              <a:t>It has two versions free and premium. The free version app contains basic features and customer wants to use the premium feature then they have to pay some amount to unlock it</a:t>
            </a:r>
          </a:p>
          <a:p>
            <a:pPr algn="l"/>
            <a:endParaRPr lang="en-US" dirty="0" smtClean="0"/>
          </a:p>
          <a:p>
            <a:pPr lvl="0" algn="l"/>
            <a:r>
              <a:rPr lang="en-IN" dirty="0" smtClean="0"/>
              <a:t>The data contain the customer’s behaviour and our job to find the insights from it.</a:t>
            </a:r>
          </a:p>
          <a:p>
            <a:pPr lvl="0" algn="l"/>
            <a:endParaRPr lang="en-IN" dirty="0" smtClean="0"/>
          </a:p>
          <a:p>
            <a:pPr lvl="0" algn="l"/>
            <a:r>
              <a:rPr lang="en-IN" dirty="0" smtClean="0"/>
              <a:t>The problem here is to predict new customer who is interested to buy the product or not. If the customers will buy a product anyway so no need to give an offer to that customer </a:t>
            </a:r>
            <a:r>
              <a:rPr lang="en-IN" smtClean="0"/>
              <a:t>and reduce loss of </a:t>
            </a:r>
            <a:r>
              <a:rPr lang="en-IN" dirty="0" smtClean="0"/>
              <a:t>business. </a:t>
            </a:r>
          </a:p>
          <a:p>
            <a:pPr algn="l"/>
            <a:endParaRPr lang="en-IN" dirty="0"/>
          </a:p>
        </p:txBody>
      </p:sp>
      <p:sp>
        <p:nvSpPr>
          <p:cNvPr id="6"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bg1">
                    <a:lumMod val="95000"/>
                    <a:lumOff val="5000"/>
                  </a:schemeClr>
                </a:solidFill>
                <a:effectLst/>
                <a:uLnTx/>
                <a:uFillTx/>
                <a:latin typeface="+mj-lt"/>
                <a:ea typeface="+mj-ea"/>
                <a:cs typeface="+mj-cs"/>
              </a:rPr>
              <a:t>PROBLEM STATEMENT</a:t>
            </a:r>
            <a:endParaRPr kumimoji="0" lang="en-IN" sz="4400" b="1" i="0" u="none" strike="noStrike" kern="1200" cap="none" spc="0" normalizeH="0" baseline="0" noProof="0" dirty="0">
              <a:ln>
                <a:noFill/>
              </a:ln>
              <a:solidFill>
                <a:schemeClr val="bg1">
                  <a:lumMod val="95000"/>
                  <a:lumOff val="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04800"/>
            <a:ext cx="9144000" cy="9906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0" i="0" u="none" strike="noStrike" kern="1200" cap="none" spc="0" normalizeH="0" baseline="0" noProof="0" dirty="0" smtClean="0">
                <a:ln>
                  <a:noFill/>
                </a:ln>
                <a:solidFill>
                  <a:schemeClr val="bg1"/>
                </a:solidFill>
                <a:effectLst/>
                <a:uLnTx/>
                <a:uFillTx/>
                <a:latin typeface="+mj-lt"/>
                <a:ea typeface="+mj-ea"/>
                <a:cs typeface="+mj-cs"/>
              </a:rPr>
              <a:t>Correlation with the response variable</a:t>
            </a:r>
          </a:p>
        </p:txBody>
      </p:sp>
      <p:pic>
        <p:nvPicPr>
          <p:cNvPr id="3" name="Picture 2" descr="correlation-response-variable.png"/>
          <p:cNvPicPr>
            <a:picLocks noChangeAspect="1"/>
          </p:cNvPicPr>
          <p:nvPr/>
        </p:nvPicPr>
        <p:blipFill>
          <a:blip r:embed="rId2" cstate="print"/>
          <a:stretch>
            <a:fillRect/>
          </a:stretch>
        </p:blipFill>
        <p:spPr>
          <a:xfrm>
            <a:off x="228600" y="990600"/>
            <a:ext cx="8610600" cy="4267200"/>
          </a:xfrm>
          <a:prstGeom prst="rect">
            <a:avLst/>
          </a:prstGeom>
        </p:spPr>
      </p:pic>
      <p:sp>
        <p:nvSpPr>
          <p:cNvPr id="7" name="TextBox 6"/>
          <p:cNvSpPr txBox="1"/>
          <p:nvPr/>
        </p:nvSpPr>
        <p:spPr>
          <a:xfrm>
            <a:off x="304800" y="5562600"/>
            <a:ext cx="7848600" cy="769441"/>
          </a:xfrm>
          <a:prstGeom prst="rect">
            <a:avLst/>
          </a:prstGeom>
          <a:noFill/>
        </p:spPr>
        <p:txBody>
          <a:bodyPr wrap="square" rtlCol="0">
            <a:spAutoFit/>
          </a:bodyPr>
          <a:lstStyle/>
          <a:p>
            <a:pPr algn="ctr"/>
            <a:r>
              <a:rPr lang="en-IN" sz="2200" dirty="0" smtClean="0"/>
              <a:t>This means </a:t>
            </a:r>
            <a:r>
              <a:rPr lang="en-IN" sz="2200" dirty="0" smtClean="0"/>
              <a:t> </a:t>
            </a:r>
            <a:endParaRPr lang="en-IN" sz="2200" dirty="0" smtClean="0"/>
          </a:p>
          <a:p>
            <a:pPr algn="ctr"/>
            <a:endParaRPr lang="en-IN"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lvl="0" algn="ctr">
              <a:spcBef>
                <a:spcPct val="0"/>
              </a:spcBef>
              <a:defRPr/>
            </a:pPr>
            <a:r>
              <a:rPr lang="en-US" sz="4400" b="1" dirty="0" smtClean="0">
                <a:solidFill>
                  <a:schemeClr val="bg1"/>
                </a:solidFill>
              </a:rPr>
              <a:t>FEATURE ENGINEERING</a:t>
            </a:r>
          </a:p>
        </p:txBody>
      </p:sp>
      <p:sp>
        <p:nvSpPr>
          <p:cNvPr id="3" name="TextBox 2"/>
          <p:cNvSpPr txBox="1"/>
          <p:nvPr/>
        </p:nvSpPr>
        <p:spPr>
          <a:xfrm>
            <a:off x="609600" y="1447800"/>
            <a:ext cx="7772400" cy="2123658"/>
          </a:xfrm>
          <a:prstGeom prst="rect">
            <a:avLst/>
          </a:prstGeom>
          <a:noFill/>
        </p:spPr>
        <p:txBody>
          <a:bodyPr wrap="square" rtlCol="0">
            <a:spAutoFit/>
          </a:bodyPr>
          <a:lstStyle/>
          <a:p>
            <a:r>
              <a:rPr lang="en-IN" sz="2200" dirty="0" smtClean="0"/>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endParaRPr lang="en-IN" sz="2200" dirty="0"/>
          </a:p>
        </p:txBody>
      </p:sp>
      <p:pic>
        <p:nvPicPr>
          <p:cNvPr id="4" name="Picture 3" descr="ime-hist.png"/>
          <p:cNvPicPr>
            <a:picLocks noChangeAspect="1"/>
          </p:cNvPicPr>
          <p:nvPr/>
        </p:nvPicPr>
        <p:blipFill>
          <a:blip r:embed="rId2" cstate="print"/>
          <a:stretch>
            <a:fillRect/>
          </a:stretch>
        </p:blipFill>
        <p:spPr>
          <a:xfrm>
            <a:off x="1143000" y="3505200"/>
            <a:ext cx="6705600" cy="3352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1"/>
            <a:ext cx="8077200" cy="5786199"/>
          </a:xfrm>
          <a:prstGeom prst="rect">
            <a:avLst/>
          </a:prstGeom>
          <a:noFill/>
        </p:spPr>
        <p:txBody>
          <a:bodyPr wrap="square" rtlCol="0">
            <a:spAutoFit/>
          </a:bodyPr>
          <a:lstStyle/>
          <a:p>
            <a:r>
              <a:rPr lang="en-IN" sz="3000" b="1" dirty="0" smtClean="0">
                <a:solidFill>
                  <a:schemeClr val="bg1"/>
                </a:solidFill>
              </a:rPr>
              <a:t>FEATURE ENGINEERING METHODS</a:t>
            </a:r>
          </a:p>
          <a:p>
            <a:endParaRPr lang="en-IN" sz="3000" b="1" dirty="0" smtClean="0">
              <a:solidFill>
                <a:schemeClr val="bg1"/>
              </a:solidFill>
            </a:endParaRPr>
          </a:p>
          <a:p>
            <a:endParaRPr lang="en-IN" sz="2200" b="1" dirty="0" smtClean="0">
              <a:solidFill>
                <a:schemeClr val="bg1"/>
              </a:solidFill>
            </a:endParaRPr>
          </a:p>
          <a:p>
            <a:pPr lvl="0">
              <a:buFont typeface="Arial" pitchFamily="34" charset="0"/>
              <a:buChar char="•"/>
            </a:pPr>
            <a:r>
              <a:rPr lang="en-IN" sz="2400" b="1" dirty="0" smtClean="0"/>
              <a:t>Parsing:</a:t>
            </a:r>
            <a:r>
              <a:rPr lang="en-IN" sz="2400" dirty="0" smtClean="0"/>
              <a:t>  parsing is used to convert object into time-delta variable type, which is used to deal with data time columns and for removing outliners from the dataset.</a:t>
            </a:r>
          </a:p>
          <a:p>
            <a:pPr lvl="0"/>
            <a:endParaRPr lang="en-IN" sz="2400" dirty="0" smtClean="0"/>
          </a:p>
          <a:p>
            <a:pPr lvl="0">
              <a:buFont typeface="Arial" pitchFamily="34" charset="0"/>
              <a:buChar char="•"/>
            </a:pPr>
            <a:r>
              <a:rPr lang="en-IN" sz="2400" b="1" dirty="0" smtClean="0"/>
              <a:t>Transaction Encoding:</a:t>
            </a:r>
            <a:r>
              <a:rPr lang="en-IN" sz="2400" dirty="0" smtClean="0"/>
              <a:t> It is an encoding technique to deal with screen list column in the dataset. It maps screens to fields(different columns).</a:t>
            </a:r>
          </a:p>
          <a:p>
            <a:pPr lvl="0">
              <a:buFont typeface="Arial" pitchFamily="34" charset="0"/>
              <a:buChar char="•"/>
            </a:pPr>
            <a:endParaRPr lang="en-IN" sz="2400" dirty="0" smtClean="0"/>
          </a:p>
          <a:p>
            <a:pPr lvl="0">
              <a:buFont typeface="Arial" pitchFamily="34" charset="0"/>
              <a:buChar char="•"/>
            </a:pPr>
            <a:r>
              <a:rPr lang="en-IN" sz="2400" b="1" dirty="0" smtClean="0"/>
              <a:t>Slicing</a:t>
            </a:r>
            <a:r>
              <a:rPr lang="en-IN" sz="2400" dirty="0" smtClean="0"/>
              <a:t> was used in hour column to convert it into integer type.</a:t>
            </a:r>
          </a:p>
          <a:p>
            <a:pPr lvl="0"/>
            <a:endParaRPr lang="en-IN" sz="2400" dirty="0" smtClean="0"/>
          </a:p>
          <a:p>
            <a:pPr lvl="0">
              <a:buFont typeface="Arial" pitchFamily="34" charset="0"/>
              <a:buChar char="•"/>
            </a:pPr>
            <a:r>
              <a:rPr lang="en-IN" sz="2400" dirty="0" smtClean="0"/>
              <a:t>Combined columns with same names. For ex:  ‘loan’, ‘loan1’, ‘loan2’ were combined and named as ‘loan count’.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143000"/>
            <a:ext cx="7848600" cy="4893647"/>
          </a:xfrm>
          <a:prstGeom prst="rect">
            <a:avLst/>
          </a:prstGeom>
          <a:noFill/>
        </p:spPr>
        <p:txBody>
          <a:bodyPr wrap="square" rtlCol="0">
            <a:spAutoFit/>
          </a:bodyPr>
          <a:lstStyle/>
          <a:p>
            <a:pPr lvl="0">
              <a:buFont typeface="Arial" pitchFamily="34" charset="0"/>
              <a:buChar char="•"/>
            </a:pPr>
            <a:r>
              <a:rPr lang="en-IN" sz="2400" b="1" dirty="0" smtClean="0"/>
              <a:t>Difference column</a:t>
            </a:r>
            <a:r>
              <a:rPr lang="en-IN" sz="2400" dirty="0" smtClean="0"/>
              <a:t> was generated by subtracting first open with enrolled date. This column tells us about time of response of a user to enrol to premium feature.  It is one of the most important column that helps us to deal with outliners</a:t>
            </a:r>
          </a:p>
          <a:p>
            <a:pPr lvl="0">
              <a:buFont typeface="Arial" pitchFamily="34" charset="0"/>
              <a:buChar char="•"/>
            </a:pPr>
            <a:endParaRPr lang="en-IN" sz="2400" dirty="0" smtClean="0"/>
          </a:p>
          <a:p>
            <a:pPr lvl="0"/>
            <a:endParaRPr lang="en-IN" sz="2400" dirty="0" smtClean="0"/>
          </a:p>
          <a:p>
            <a:pPr lvl="0">
              <a:buFont typeface="Arial" pitchFamily="34" charset="0"/>
              <a:buChar char="•"/>
            </a:pPr>
            <a:r>
              <a:rPr lang="en-IN" sz="2400" dirty="0" smtClean="0"/>
              <a:t>Converting all entries of enrolled to 0 if their correspondence difference is greater than  40. Hence deal with outliners.</a:t>
            </a:r>
          </a:p>
          <a:p>
            <a:pPr lvl="0">
              <a:buFont typeface="Arial" pitchFamily="34" charset="0"/>
              <a:buChar char="•"/>
            </a:pPr>
            <a:endParaRPr lang="en-IN" sz="2400" dirty="0" smtClean="0"/>
          </a:p>
          <a:p>
            <a:pPr lvl="0"/>
            <a:endParaRPr lang="en-IN" sz="2400" dirty="0" smtClean="0"/>
          </a:p>
          <a:p>
            <a:pPr>
              <a:buFont typeface="Arial" pitchFamily="34" charset="0"/>
              <a:buChar char="•"/>
            </a:pPr>
            <a:r>
              <a:rPr lang="en-IN" sz="2400" b="1" dirty="0" smtClean="0"/>
              <a:t>Dropped unimportant columns:  </a:t>
            </a:r>
            <a:r>
              <a:rPr lang="en-IN" sz="2400" dirty="0" smtClean="0"/>
              <a:t>first open, enrolled date, difference(after dealing with outliners), users.</a:t>
            </a:r>
            <a:endParaRPr lang="en-I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lvl="0" algn="ctr">
              <a:spcBef>
                <a:spcPct val="0"/>
              </a:spcBef>
              <a:defRPr/>
            </a:pPr>
            <a:r>
              <a:rPr lang="en-US" sz="4400" b="1" dirty="0" smtClean="0">
                <a:solidFill>
                  <a:schemeClr val="bg1"/>
                </a:solidFill>
              </a:rPr>
              <a:t>DATA PREPROCESSING</a:t>
            </a:r>
          </a:p>
        </p:txBody>
      </p:sp>
      <p:pic>
        <p:nvPicPr>
          <p:cNvPr id="3" name="Google Shape;525;p9" descr="Data Preprocessing : Concepts - Towards Data Science"/>
          <p:cNvPicPr preferRelativeResize="0"/>
          <p:nvPr/>
        </p:nvPicPr>
        <p:blipFill rotWithShape="1">
          <a:blip r:embed="rId2" cstate="print">
            <a:alphaModFix/>
          </a:blip>
          <a:srcRect/>
          <a:stretch/>
        </p:blipFill>
        <p:spPr>
          <a:xfrm>
            <a:off x="228601" y="2057400"/>
            <a:ext cx="4114800" cy="3733800"/>
          </a:xfrm>
          <a:prstGeom prst="rect">
            <a:avLst/>
          </a:prstGeom>
          <a:noFill/>
          <a:ln>
            <a:noFill/>
          </a:ln>
        </p:spPr>
      </p:pic>
      <p:sp>
        <p:nvSpPr>
          <p:cNvPr id="4" name="TextBox 3"/>
          <p:cNvSpPr txBox="1"/>
          <p:nvPr/>
        </p:nvSpPr>
        <p:spPr>
          <a:xfrm>
            <a:off x="4572000" y="1905001"/>
            <a:ext cx="4114800" cy="4903907"/>
          </a:xfrm>
          <a:prstGeom prst="rect">
            <a:avLst/>
          </a:prstGeom>
          <a:noFill/>
        </p:spPr>
        <p:txBody>
          <a:bodyPr wrap="square" rtlCol="0">
            <a:spAutoFit/>
          </a:bodyPr>
          <a:lstStyle/>
          <a:p>
            <a:pPr lvl="0">
              <a:buClr>
                <a:schemeClr val="lt1"/>
              </a:buClr>
              <a:buSzPts val="1800"/>
            </a:pPr>
            <a:r>
              <a:rPr lang="en-IN" sz="2200" dirty="0" smtClean="0"/>
              <a:t>Pre-processing refers to the transformations applied to our data before feeding it to the algorithm.</a:t>
            </a:r>
          </a:p>
          <a:p>
            <a:pPr lvl="0">
              <a:spcBef>
                <a:spcPts val="1000"/>
              </a:spcBef>
              <a:buClr>
                <a:schemeClr val="lt1"/>
              </a:buClr>
              <a:buSzPts val="1800"/>
            </a:pPr>
            <a:r>
              <a:rPr lang="en-IN" sz="2200" dirty="0" smtClean="0"/>
              <a:t>Data Pre-processing is a technique that is used to convert the raw data into a clean data set. In other words, whenever the data is gathered from different sources it is collected in raw format which is not feasible for the analysis.</a:t>
            </a:r>
          </a:p>
          <a:p>
            <a:pPr lvl="0">
              <a:spcBef>
                <a:spcPts val="1000"/>
              </a:spcBef>
              <a:buClr>
                <a:schemeClr val="lt1"/>
              </a:buClr>
              <a:buSzPts val="1800"/>
            </a:pPr>
            <a:r>
              <a:rPr lang="en-IN" dirty="0" smtClean="0"/>
              <a:t/>
            </a:r>
            <a:br>
              <a:rPr lang="en-IN" dirty="0" smtClean="0"/>
            </a:br>
            <a:endParaRPr lang="en-IN"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895600"/>
            <a:ext cx="8229600" cy="533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800" b="0" i="0" u="none" strike="noStrike" kern="1200" cap="none" spc="0" normalizeH="0" baseline="0" noProof="0" dirty="0" smtClean="0">
                <a:ln>
                  <a:noFill/>
                </a:ln>
                <a:solidFill>
                  <a:schemeClr val="bg1"/>
                </a:solidFill>
                <a:effectLst/>
                <a:uLnTx/>
                <a:uFillTx/>
                <a:latin typeface="+mj-lt"/>
                <a:ea typeface="+mj-ea"/>
                <a:cs typeface="+mj-cs"/>
              </a:rPr>
              <a:t>Splitting</a:t>
            </a:r>
            <a:r>
              <a:rPr kumimoji="0" lang="en-IN" sz="2800" b="0" i="0" u="none" strike="noStrike" kern="1200" cap="none" spc="0" normalizeH="0" noProof="0" dirty="0" smtClean="0">
                <a:ln>
                  <a:noFill/>
                </a:ln>
                <a:solidFill>
                  <a:schemeClr val="bg1"/>
                </a:solidFill>
                <a:effectLst/>
                <a:uLnTx/>
                <a:uFillTx/>
                <a:latin typeface="+mj-lt"/>
                <a:ea typeface="+mj-ea"/>
                <a:cs typeface="+mj-cs"/>
              </a:rPr>
              <a:t> of dataset- Train and Test split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sz="2800" dirty="0" smtClean="0">
              <a:solidFill>
                <a:schemeClr val="bg1"/>
              </a:solidFill>
              <a:latin typeface="+mj-lt"/>
              <a:ea typeface="+mj-ea"/>
              <a:cs typeface="+mj-cs"/>
            </a:endParaRPr>
          </a:p>
        </p:txBody>
      </p:sp>
      <p:pic>
        <p:nvPicPr>
          <p:cNvPr id="3" name="Google Shape;534;p10" descr="Split Train Test - Python Tutorial"/>
          <p:cNvPicPr preferRelativeResize="0"/>
          <p:nvPr/>
        </p:nvPicPr>
        <p:blipFill rotWithShape="1">
          <a:blip r:embed="rId2" cstate="print">
            <a:alphaModFix/>
          </a:blip>
          <a:srcRect/>
          <a:stretch/>
        </p:blipFill>
        <p:spPr>
          <a:xfrm>
            <a:off x="0" y="3276600"/>
            <a:ext cx="3272071" cy="3044825"/>
          </a:xfrm>
          <a:prstGeom prst="rect">
            <a:avLst/>
          </a:prstGeom>
          <a:noFill/>
          <a:ln>
            <a:noFill/>
          </a:ln>
        </p:spPr>
      </p:pic>
      <p:sp>
        <p:nvSpPr>
          <p:cNvPr id="4" name="TextBox 3"/>
          <p:cNvSpPr txBox="1"/>
          <p:nvPr/>
        </p:nvSpPr>
        <p:spPr>
          <a:xfrm>
            <a:off x="3429000" y="3429000"/>
            <a:ext cx="5181600" cy="3580467"/>
          </a:xfrm>
          <a:prstGeom prst="rect">
            <a:avLst/>
          </a:prstGeom>
          <a:noFill/>
        </p:spPr>
        <p:txBody>
          <a:bodyPr wrap="square" rtlCol="0">
            <a:spAutoFit/>
          </a:bodyPr>
          <a:lstStyle/>
          <a:p>
            <a:pPr marL="228600" lvl="0" indent="-228600">
              <a:lnSpc>
                <a:spcPct val="90000"/>
              </a:lnSpc>
              <a:buClr>
                <a:schemeClr val="lt1"/>
              </a:buClr>
              <a:buSzPts val="2400"/>
              <a:buChar char="•"/>
            </a:pPr>
            <a:r>
              <a:rPr lang="en-IN" sz="2100" dirty="0" smtClean="0"/>
              <a:t>The train-test-split function is for splitting a single dataset for two different purposes: training and testing.</a:t>
            </a:r>
          </a:p>
          <a:p>
            <a:pPr marL="228600" lvl="0" indent="-228600">
              <a:lnSpc>
                <a:spcPct val="90000"/>
              </a:lnSpc>
              <a:buClr>
                <a:schemeClr val="lt1"/>
              </a:buClr>
              <a:buSzPts val="2400"/>
              <a:buChar char="•"/>
            </a:pPr>
            <a:endParaRPr lang="en-IN" sz="2100" dirty="0" smtClean="0"/>
          </a:p>
          <a:p>
            <a:pPr marL="228600" lvl="0" indent="-228600">
              <a:lnSpc>
                <a:spcPct val="90000"/>
              </a:lnSpc>
              <a:spcBef>
                <a:spcPts val="1000"/>
              </a:spcBef>
              <a:buClr>
                <a:schemeClr val="lt1"/>
              </a:buClr>
              <a:buSzPts val="2400"/>
              <a:buChar char="•"/>
            </a:pPr>
            <a:r>
              <a:rPr lang="en-IN" sz="2100" dirty="0" smtClean="0"/>
              <a:t>The </a:t>
            </a:r>
            <a:r>
              <a:rPr lang="en-IN" sz="2100" dirty="0" smtClean="0"/>
              <a:t>training subset </a:t>
            </a:r>
            <a:r>
              <a:rPr lang="en-IN" sz="2100" dirty="0" smtClean="0"/>
              <a:t>is for building your model. </a:t>
            </a:r>
            <a:br>
              <a:rPr lang="en-IN" sz="2100" dirty="0" smtClean="0"/>
            </a:br>
            <a:endParaRPr lang="en-IN" sz="2100" dirty="0" smtClean="0"/>
          </a:p>
          <a:p>
            <a:pPr marL="228600" lvl="0" indent="-228600">
              <a:lnSpc>
                <a:spcPct val="90000"/>
              </a:lnSpc>
              <a:spcBef>
                <a:spcPts val="1000"/>
              </a:spcBef>
              <a:buClr>
                <a:schemeClr val="lt1"/>
              </a:buClr>
              <a:buSzPts val="2400"/>
              <a:buChar char="•"/>
            </a:pPr>
            <a:r>
              <a:rPr lang="en-IN" sz="2100" dirty="0" smtClean="0"/>
              <a:t>The testing subset is for using the model on unknown data to evaluate the performance of the model</a:t>
            </a:r>
            <a:r>
              <a:rPr lang="en-IN" sz="2100" dirty="0" smtClean="0">
                <a:solidFill>
                  <a:schemeClr val="bg1"/>
                </a:solidFill>
              </a:rPr>
              <a:t> </a:t>
            </a:r>
          </a:p>
          <a:p>
            <a:endParaRPr lang="en-IN" sz="2100" dirty="0"/>
          </a:p>
        </p:txBody>
      </p:sp>
      <p:sp>
        <p:nvSpPr>
          <p:cNvPr id="5" name="TextBox 4"/>
          <p:cNvSpPr txBox="1"/>
          <p:nvPr/>
        </p:nvSpPr>
        <p:spPr>
          <a:xfrm>
            <a:off x="2209800" y="228600"/>
            <a:ext cx="4648200" cy="523220"/>
          </a:xfrm>
          <a:prstGeom prst="rect">
            <a:avLst/>
          </a:prstGeom>
          <a:noFill/>
        </p:spPr>
        <p:txBody>
          <a:bodyPr wrap="square" rtlCol="0">
            <a:spAutoFit/>
          </a:bodyPr>
          <a:lstStyle/>
          <a:p>
            <a:pPr algn="ctr"/>
            <a:r>
              <a:rPr lang="en-IN" sz="2800" dirty="0" smtClean="0">
                <a:solidFill>
                  <a:schemeClr val="bg1"/>
                </a:solidFill>
              </a:rPr>
              <a:t>Feature Scaling</a:t>
            </a:r>
            <a:endParaRPr lang="en-IN" sz="2800" dirty="0">
              <a:solidFill>
                <a:schemeClr val="bg1"/>
              </a:solidFill>
            </a:endParaRPr>
          </a:p>
        </p:txBody>
      </p:sp>
      <p:sp>
        <p:nvSpPr>
          <p:cNvPr id="6" name="TextBox 5"/>
          <p:cNvSpPr txBox="1"/>
          <p:nvPr/>
        </p:nvSpPr>
        <p:spPr>
          <a:xfrm>
            <a:off x="533400" y="685800"/>
            <a:ext cx="7772400" cy="2031325"/>
          </a:xfrm>
          <a:prstGeom prst="rect">
            <a:avLst/>
          </a:prstGeom>
          <a:noFill/>
        </p:spPr>
        <p:txBody>
          <a:bodyPr wrap="square" rtlCol="0">
            <a:spAutoFit/>
          </a:bodyPr>
          <a:lstStyle/>
          <a:p>
            <a:r>
              <a:rPr lang="en-IN" sz="2100" dirty="0" smtClean="0"/>
              <a:t>Feature scaling is a method used to normalize the range of independent variables or features of data. In data processing, it is also known as data normalization.</a:t>
            </a:r>
          </a:p>
          <a:p>
            <a:r>
              <a:rPr lang="en-IN" sz="2100" b="1" i="1" dirty="0" smtClean="0"/>
              <a:t> Standard scalar</a:t>
            </a:r>
            <a:r>
              <a:rPr lang="en-IN" sz="2100" dirty="0" smtClean="0"/>
              <a:t> standardizes features of the data set by scaling to unit variance. Standardization improves the convergence rate during the optimization process.</a:t>
            </a:r>
            <a:endParaRPr lang="en-IN" sz="2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52401"/>
            <a:ext cx="7772400" cy="1142999"/>
          </a:xfrm>
          <a:prstGeom prst="rect">
            <a:avLst/>
          </a:prstGeom>
        </p:spPr>
        <p:txBody>
          <a:bodyPr vert="horz" lIns="91440" tIns="45720" rIns="91440" bIns="45720" rtlCol="0" anchor="ctr">
            <a:normAutofit fontScale="92500" lnSpcReduction="20000"/>
          </a:bodyPr>
          <a:lstStyle/>
          <a:p>
            <a:pPr lvl="0" algn="ctr">
              <a:spcBef>
                <a:spcPct val="0"/>
              </a:spcBef>
              <a:defRPr/>
            </a:pPr>
            <a:r>
              <a:rPr lang="en-US" sz="4400" b="1" dirty="0" smtClean="0">
                <a:solidFill>
                  <a:schemeClr val="bg1"/>
                </a:solidFill>
              </a:rPr>
              <a:t>MODEL SELECTION AND IMPLEMENTATION</a:t>
            </a:r>
          </a:p>
        </p:txBody>
      </p:sp>
      <p:sp>
        <p:nvSpPr>
          <p:cNvPr id="3" name="TextBox 2"/>
          <p:cNvSpPr txBox="1"/>
          <p:nvPr/>
        </p:nvSpPr>
        <p:spPr>
          <a:xfrm>
            <a:off x="304800" y="1676400"/>
            <a:ext cx="8458200" cy="707886"/>
          </a:xfrm>
          <a:prstGeom prst="rect">
            <a:avLst/>
          </a:prstGeom>
          <a:noFill/>
        </p:spPr>
        <p:txBody>
          <a:bodyPr wrap="square" rtlCol="0">
            <a:spAutoFit/>
          </a:bodyPr>
          <a:lstStyle/>
          <a:p>
            <a:r>
              <a:rPr lang="en-IN" sz="4000" dirty="0" smtClean="0">
                <a:solidFill>
                  <a:schemeClr val="bg1"/>
                </a:solidFill>
              </a:rPr>
              <a:t>Logistic Regression</a:t>
            </a:r>
            <a:endParaRPr lang="en-IN" sz="4000" dirty="0">
              <a:solidFill>
                <a:schemeClr val="bg1"/>
              </a:solidFill>
            </a:endParaRPr>
          </a:p>
        </p:txBody>
      </p:sp>
      <p:sp>
        <p:nvSpPr>
          <p:cNvPr id="4" name="TextBox 3"/>
          <p:cNvSpPr txBox="1"/>
          <p:nvPr/>
        </p:nvSpPr>
        <p:spPr>
          <a:xfrm>
            <a:off x="533400" y="2743200"/>
            <a:ext cx="8001000" cy="3077766"/>
          </a:xfrm>
          <a:prstGeom prst="rect">
            <a:avLst/>
          </a:prstGeom>
          <a:noFill/>
        </p:spPr>
        <p:txBody>
          <a:bodyPr wrap="square" rtlCol="0">
            <a:spAutoFit/>
          </a:bodyPr>
          <a:lstStyle/>
          <a:p>
            <a:pPr marL="0" lvl="2">
              <a:buFont typeface="Arial" pitchFamily="34" charset="0"/>
              <a:buChar char="•"/>
            </a:pPr>
            <a:r>
              <a:rPr lang="en-IN" sz="2200" b="1" dirty="0" smtClean="0"/>
              <a:t> </a:t>
            </a:r>
            <a:r>
              <a:rPr lang="en-IN" sz="2200" b="1" i="1" dirty="0" smtClean="0"/>
              <a:t>Regression</a:t>
            </a:r>
            <a:r>
              <a:rPr lang="en-IN" sz="2200" b="1" dirty="0" smtClean="0"/>
              <a:t> </a:t>
            </a:r>
            <a:r>
              <a:rPr lang="en-IN" sz="2200" dirty="0" smtClean="0"/>
              <a:t>is a method to determine a statistical relationship between dependent variable and one or more independent variables.</a:t>
            </a:r>
          </a:p>
          <a:p>
            <a:pPr>
              <a:buFont typeface="Arial" pitchFamily="34" charset="0"/>
              <a:buChar char="•"/>
            </a:pPr>
            <a:endParaRPr lang="en-IN" sz="2200" b="1" dirty="0" smtClean="0"/>
          </a:p>
          <a:p>
            <a:pPr lvl="0">
              <a:buFont typeface="Arial" pitchFamily="34" charset="0"/>
              <a:buChar char="•"/>
            </a:pPr>
            <a:r>
              <a:rPr lang="en-IN" sz="2200" b="1" dirty="0" smtClean="0"/>
              <a:t> </a:t>
            </a:r>
            <a:r>
              <a:rPr lang="en-IN" sz="2200" b="1" i="1" dirty="0" smtClean="0"/>
              <a:t>Logistic</a:t>
            </a:r>
            <a:r>
              <a:rPr lang="en-IN" sz="2200" b="1" dirty="0" smtClean="0"/>
              <a:t> </a:t>
            </a:r>
            <a:r>
              <a:rPr lang="en-IN" sz="2200" b="1" i="1" dirty="0" smtClean="0"/>
              <a:t>regression</a:t>
            </a:r>
            <a:r>
              <a:rPr lang="en-IN" sz="2200" b="1" dirty="0" smtClean="0"/>
              <a:t> </a:t>
            </a:r>
            <a:r>
              <a:rPr lang="en-IN" sz="2200" dirty="0" smtClean="0"/>
              <a:t>is a supervised learning classification algorithm used to predict the probability of a target variable. The nature of target or dependent variable is dichotomous, which means there would be only two possible classes.</a:t>
            </a:r>
          </a:p>
          <a:p>
            <a:endParaRPr lang="en-IN"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01000" cy="2985433"/>
          </a:xfrm>
          <a:prstGeom prst="rect">
            <a:avLst/>
          </a:prstGeom>
          <a:noFill/>
        </p:spPr>
        <p:txBody>
          <a:bodyPr wrap="square" rtlCol="0">
            <a:spAutoFit/>
          </a:bodyPr>
          <a:lstStyle/>
          <a:p>
            <a:pPr marL="0" lvl="2">
              <a:buFont typeface="Arial" pitchFamily="34" charset="0"/>
              <a:buChar char="•"/>
            </a:pPr>
            <a:r>
              <a:rPr lang="en-IN" sz="2800" b="1" dirty="0" smtClean="0">
                <a:solidFill>
                  <a:schemeClr val="bg1"/>
                </a:solidFill>
              </a:rPr>
              <a:t> </a:t>
            </a:r>
            <a:r>
              <a:rPr lang="en-IN" sz="2800" dirty="0" smtClean="0">
                <a:solidFill>
                  <a:schemeClr val="bg1"/>
                </a:solidFill>
              </a:rPr>
              <a:t>WHY LOGISTIC REGRESSION?</a:t>
            </a:r>
          </a:p>
          <a:p>
            <a:pPr marL="0" lvl="2"/>
            <a:endParaRPr lang="en-IN" sz="2200" b="1" dirty="0" smtClean="0"/>
          </a:p>
          <a:p>
            <a:pPr marL="0" lvl="2"/>
            <a:r>
              <a:rPr lang="en-IN" sz="2200" b="1" i="1" dirty="0" smtClean="0"/>
              <a:t>Logistic regression</a:t>
            </a:r>
            <a:r>
              <a:rPr lang="en-IN" sz="2200" dirty="0" smtClean="0"/>
              <a:t> is the appropriate </a:t>
            </a:r>
            <a:r>
              <a:rPr lang="en-IN" sz="2200" b="1" dirty="0" smtClean="0"/>
              <a:t>regression</a:t>
            </a:r>
            <a:r>
              <a:rPr lang="en-IN" sz="2200" dirty="0" smtClean="0"/>
              <a:t> analysis to conduct when the dependent variable is dichotomous (binary).</a:t>
            </a:r>
          </a:p>
          <a:p>
            <a:pPr marL="0" lvl="2"/>
            <a:endParaRPr lang="en-IN" sz="2200" dirty="0" smtClean="0"/>
          </a:p>
          <a:p>
            <a:pPr marL="0" lvl="2">
              <a:buFont typeface="Arial" pitchFamily="34" charset="0"/>
              <a:buChar char="•"/>
            </a:pPr>
            <a:r>
              <a:rPr lang="en-IN" sz="2200" dirty="0" smtClean="0"/>
              <a:t>Basic formula of Logistic regression model :-</a:t>
            </a:r>
          </a:p>
          <a:p>
            <a:pPr marL="0" lvl="2"/>
            <a:endParaRPr lang="en-IN" sz="2200" dirty="0" smtClean="0"/>
          </a:p>
          <a:p>
            <a:pPr marL="0" lvl="2"/>
            <a:endParaRPr lang="en-IN" sz="2800" dirty="0" smtClean="0">
              <a:solidFill>
                <a:schemeClr val="bg1"/>
              </a:solidFill>
            </a:endParaRPr>
          </a:p>
        </p:txBody>
      </p:sp>
      <p:pic>
        <p:nvPicPr>
          <p:cNvPr id="3" name="Picture 2">
            <a:extLst>
              <a:ext uri="{FF2B5EF4-FFF2-40B4-BE49-F238E27FC236}">
                <a16:creationId xmlns:lc="http://schemas.openxmlformats.org/drawingml/2006/lockedCanvas" xmlns:a16="http://schemas.microsoft.com/office/drawing/2014/main" xmlns="" xmlns:wne="http://schemas.microsoft.com/office/word/2006/wordml" xmlns:w="http://schemas.openxmlformats.org/wordprocessingml/2006/main" xmlns:w10="urn:schemas-microsoft-com:office:word" xmlns:wp="http://schemas.openxmlformats.org/drawingml/2006/wordprocessingDrawing" xmlns:v="urn:schemas-microsoft-com:vml" xmlns:m="http://schemas.openxmlformats.org/officeDocument/2006/math" xmlns:o="urn:schemas-microsoft-com:office:office" xmlns:ve="http://schemas.openxmlformats.org/markup-compatibility/2006" id="{6F130C1B-04BD-4D40-86C4-D820355F1104}"/>
              </a:ext>
            </a:extLst>
          </p:cNvPr>
          <p:cNvPicPr/>
          <p:nvPr/>
        </p:nvPicPr>
        <p:blipFill>
          <a:blip r:embed="rId2" cstate="print"/>
          <a:stretch>
            <a:fillRect/>
          </a:stretch>
        </p:blipFill>
        <p:spPr>
          <a:xfrm>
            <a:off x="3276600" y="2438400"/>
            <a:ext cx="2209800" cy="762000"/>
          </a:xfrm>
          <a:prstGeom prst="rect">
            <a:avLst/>
          </a:prstGeom>
        </p:spPr>
      </p:pic>
      <p:pic>
        <p:nvPicPr>
          <p:cNvPr id="6146" name="Picture 2" descr="See the source image"/>
          <p:cNvPicPr>
            <a:picLocks noChangeAspect="1" noChangeArrowheads="1"/>
          </p:cNvPicPr>
          <p:nvPr/>
        </p:nvPicPr>
        <p:blipFill>
          <a:blip r:embed="rId3" cstate="print"/>
          <a:srcRect/>
          <a:stretch>
            <a:fillRect/>
          </a:stretch>
        </p:blipFill>
        <p:spPr bwMode="auto">
          <a:xfrm>
            <a:off x="1981200" y="3467100"/>
            <a:ext cx="4791075" cy="33909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458200" cy="707886"/>
          </a:xfrm>
          <a:prstGeom prst="rect">
            <a:avLst/>
          </a:prstGeom>
          <a:noFill/>
        </p:spPr>
        <p:txBody>
          <a:bodyPr wrap="square" rtlCol="0">
            <a:spAutoFit/>
          </a:bodyPr>
          <a:lstStyle/>
          <a:p>
            <a:r>
              <a:rPr lang="en-IN" sz="4000" dirty="0" smtClean="0">
                <a:solidFill>
                  <a:schemeClr val="bg1"/>
                </a:solidFill>
              </a:rPr>
              <a:t>DECISION TREE MODEL</a:t>
            </a:r>
            <a:endParaRPr lang="en-IN" sz="4000" dirty="0">
              <a:solidFill>
                <a:schemeClr val="bg1"/>
              </a:solidFill>
            </a:endParaRPr>
          </a:p>
        </p:txBody>
      </p:sp>
      <p:sp>
        <p:nvSpPr>
          <p:cNvPr id="3" name="TextBox 2"/>
          <p:cNvSpPr txBox="1"/>
          <p:nvPr/>
        </p:nvSpPr>
        <p:spPr>
          <a:xfrm>
            <a:off x="533400" y="1295400"/>
            <a:ext cx="3962400" cy="5509200"/>
          </a:xfrm>
          <a:prstGeom prst="rect">
            <a:avLst/>
          </a:prstGeom>
          <a:noFill/>
        </p:spPr>
        <p:txBody>
          <a:bodyPr wrap="square" rtlCol="0">
            <a:spAutoFit/>
          </a:bodyPr>
          <a:lstStyle/>
          <a:p>
            <a:pPr>
              <a:buFont typeface="Arial" pitchFamily="34" charset="0"/>
              <a:buChar char="•"/>
            </a:pPr>
            <a:r>
              <a:rPr lang="en-US" sz="2200" dirty="0" smtClean="0"/>
              <a:t>Decision Tree Learning are a collection of divide and conquer problem-solving strategies that use tree-like structure to predict the value of an outcome variable.</a:t>
            </a:r>
          </a:p>
          <a:p>
            <a:pPr>
              <a:buFont typeface="Arial" pitchFamily="34" charset="0"/>
              <a:buChar char="•"/>
            </a:pPr>
            <a:endParaRPr lang="en-IN" sz="2200" dirty="0" smtClean="0"/>
          </a:p>
          <a:p>
            <a:pPr>
              <a:buFont typeface="Arial" pitchFamily="34" charset="0"/>
              <a:buChar char="•"/>
            </a:pPr>
            <a:r>
              <a:rPr lang="en-US" sz="2200" dirty="0" smtClean="0"/>
              <a:t>The tree starts with a root node consisting of complete data and thereafter uses intelligent strategies to split the nodes into multiple branches.</a:t>
            </a:r>
          </a:p>
          <a:p>
            <a:pPr>
              <a:buFont typeface="Arial" pitchFamily="34" charset="0"/>
              <a:buChar char="•"/>
            </a:pPr>
            <a:endParaRPr lang="en-IN" sz="2200" dirty="0" smtClean="0"/>
          </a:p>
          <a:p>
            <a:pPr>
              <a:buFont typeface="Arial" pitchFamily="34" charset="0"/>
              <a:buChar char="•"/>
            </a:pPr>
            <a:r>
              <a:rPr lang="en-US" sz="2200" dirty="0" smtClean="0"/>
              <a:t>This is done to create more homogeneous groups at the children nodes.</a:t>
            </a:r>
            <a:endParaRPr lang="en-IN" sz="2200" dirty="0"/>
          </a:p>
        </p:txBody>
      </p:sp>
      <p:pic>
        <p:nvPicPr>
          <p:cNvPr id="4" name="Google Shape;567;p15"/>
          <p:cNvPicPr preferRelativeResize="0"/>
          <p:nvPr/>
        </p:nvPicPr>
        <p:blipFill rotWithShape="1">
          <a:blip r:embed="rId2" cstate="print">
            <a:alphaModFix/>
          </a:blip>
          <a:srcRect/>
          <a:stretch/>
        </p:blipFill>
        <p:spPr>
          <a:xfrm>
            <a:off x="4572000" y="1447800"/>
            <a:ext cx="4419600" cy="48768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533400"/>
            <a:ext cx="6705600" cy="5693866"/>
          </a:xfrm>
          <a:prstGeom prst="rect">
            <a:avLst/>
          </a:prstGeom>
          <a:noFill/>
        </p:spPr>
        <p:txBody>
          <a:bodyPr wrap="square" rtlCol="0">
            <a:spAutoFit/>
          </a:bodyPr>
          <a:lstStyle/>
          <a:p>
            <a:pPr>
              <a:buFont typeface="Arial" pitchFamily="34" charset="0"/>
              <a:buChar char="•"/>
            </a:pPr>
            <a:r>
              <a:rPr lang="en-IN" sz="2200" dirty="0" smtClean="0"/>
              <a:t> </a:t>
            </a:r>
            <a:r>
              <a:rPr lang="en-IN" sz="2200" i="1" dirty="0" err="1" smtClean="0">
                <a:solidFill>
                  <a:schemeClr val="bg1"/>
                </a:solidFill>
              </a:rPr>
              <a:t>Gini</a:t>
            </a:r>
            <a:r>
              <a:rPr lang="en-IN" sz="2200" b="1" i="1" dirty="0" smtClean="0"/>
              <a:t> </a:t>
            </a:r>
            <a:r>
              <a:rPr lang="en-IN" sz="2200" i="1" dirty="0" smtClean="0">
                <a:solidFill>
                  <a:schemeClr val="bg1"/>
                </a:solidFill>
              </a:rPr>
              <a:t>index</a:t>
            </a:r>
            <a:r>
              <a:rPr lang="en-IN" sz="2200" b="1" i="1" dirty="0" smtClean="0"/>
              <a:t> </a:t>
            </a:r>
            <a:r>
              <a:rPr lang="en-IN" sz="2200" dirty="0" smtClean="0"/>
              <a:t>and </a:t>
            </a:r>
            <a:r>
              <a:rPr lang="en-IN" sz="2200" i="1" dirty="0" smtClean="0">
                <a:solidFill>
                  <a:schemeClr val="bg1"/>
                </a:solidFill>
              </a:rPr>
              <a:t>Entropy</a:t>
            </a:r>
            <a:r>
              <a:rPr lang="en-IN" sz="2200" dirty="0" smtClean="0"/>
              <a:t> are the criterion of decision tree model for calculating information gain.</a:t>
            </a:r>
          </a:p>
          <a:p>
            <a:pPr>
              <a:buFont typeface="Arial" pitchFamily="34" charset="0"/>
              <a:buChar char="•"/>
            </a:pPr>
            <a:r>
              <a:rPr lang="en-IN" sz="2200" dirty="0" smtClean="0"/>
              <a:t>Both are measures of impurity of a node.</a:t>
            </a:r>
          </a:p>
          <a:p>
            <a:pPr>
              <a:buFont typeface="Arial" pitchFamily="34" charset="0"/>
              <a:buChar char="•"/>
            </a:pPr>
            <a:endParaRPr lang="en-IN" sz="2200" dirty="0" smtClean="0"/>
          </a:p>
          <a:p>
            <a:r>
              <a:rPr lang="en-IN" sz="3600" dirty="0" smtClean="0">
                <a:solidFill>
                  <a:schemeClr val="bg1"/>
                </a:solidFill>
              </a:rPr>
              <a:t>HYPERPARAMETER TUNING: </a:t>
            </a:r>
          </a:p>
          <a:p>
            <a:pPr>
              <a:buFont typeface="Arial" pitchFamily="34" charset="0"/>
              <a:buChar char="•"/>
            </a:pPr>
            <a:endParaRPr lang="en-IN" sz="2200" dirty="0" smtClean="0"/>
          </a:p>
          <a:p>
            <a:r>
              <a:rPr lang="en-IN" sz="2200" dirty="0" smtClean="0"/>
              <a:t>		 A  </a:t>
            </a:r>
            <a:r>
              <a:rPr lang="en-IN" sz="2200" b="1" i="1" dirty="0" smtClean="0"/>
              <a:t>hyperparameter</a:t>
            </a:r>
            <a:r>
              <a:rPr lang="en-IN" sz="2200" dirty="0" smtClean="0"/>
              <a:t> is a characteristic of a model that is external to the model and whose value cannot be estimated from data.</a:t>
            </a:r>
          </a:p>
          <a:p>
            <a:endParaRPr lang="en-IN" sz="2800" dirty="0" smtClean="0">
              <a:solidFill>
                <a:schemeClr val="bg1"/>
              </a:solidFill>
            </a:endParaRPr>
          </a:p>
          <a:p>
            <a:r>
              <a:rPr lang="en-IN" sz="3600" dirty="0" smtClean="0">
                <a:solidFill>
                  <a:schemeClr val="bg1"/>
                </a:solidFill>
              </a:rPr>
              <a:t>GRIDSEARCHCV</a:t>
            </a:r>
            <a:r>
              <a:rPr lang="en-IN" sz="2800" dirty="0" smtClean="0">
                <a:solidFill>
                  <a:schemeClr val="bg1"/>
                </a:solidFill>
              </a:rPr>
              <a:t>: </a:t>
            </a:r>
          </a:p>
          <a:p>
            <a:endParaRPr lang="en-IN" sz="2200" dirty="0" smtClean="0"/>
          </a:p>
          <a:p>
            <a:r>
              <a:rPr lang="en-IN" sz="2200" dirty="0" smtClean="0"/>
              <a:t>   		</a:t>
            </a:r>
            <a:r>
              <a:rPr lang="en-IN" sz="2200" b="1" i="1" dirty="0" smtClean="0"/>
              <a:t> Grid-search </a:t>
            </a:r>
            <a:r>
              <a:rPr lang="en-IN" sz="2200" dirty="0" smtClean="0"/>
              <a:t>is process of scanning and is used to find the optimal hyperparameters of a model which results in the most ‘accurate’ predictions.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152401"/>
            <a:ext cx="7772400" cy="1142999"/>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bg1">
                    <a:lumMod val="95000"/>
                    <a:lumOff val="5000"/>
                  </a:schemeClr>
                </a:solidFill>
                <a:effectLst/>
                <a:uLnTx/>
                <a:uFillTx/>
                <a:latin typeface="+mj-lt"/>
                <a:ea typeface="+mj-ea"/>
                <a:cs typeface="+mj-cs"/>
              </a:rPr>
              <a:t>MOTIVATIONS AND BENEFITS FROM PROJECT</a:t>
            </a:r>
            <a:endParaRPr kumimoji="0" lang="en-IN" sz="4400" b="1" i="0" u="none" strike="noStrike" kern="1200" cap="none" spc="0" normalizeH="0" baseline="0" noProof="0" dirty="0">
              <a:ln>
                <a:noFill/>
              </a:ln>
              <a:solidFill>
                <a:schemeClr val="bg1">
                  <a:lumMod val="95000"/>
                  <a:lumOff val="5000"/>
                </a:schemeClr>
              </a:solidFill>
              <a:effectLst/>
              <a:uLnTx/>
              <a:uFillTx/>
              <a:latin typeface="+mj-lt"/>
              <a:ea typeface="+mj-ea"/>
              <a:cs typeface="+mj-cs"/>
            </a:endParaRPr>
          </a:p>
        </p:txBody>
      </p:sp>
      <p:pic>
        <p:nvPicPr>
          <p:cNvPr id="5" name="Google Shape;456;p2"/>
          <p:cNvPicPr preferRelativeResize="0">
            <a:picLocks/>
          </p:cNvPicPr>
          <p:nvPr/>
        </p:nvPicPr>
        <p:blipFill rotWithShape="1">
          <a:blip r:embed="rId2" cstate="print">
            <a:alphaModFix/>
          </a:blip>
          <a:srcRect/>
          <a:stretch/>
        </p:blipFill>
        <p:spPr>
          <a:xfrm flipH="1">
            <a:off x="0" y="1625600"/>
            <a:ext cx="3557587" cy="5232400"/>
          </a:xfrm>
          <a:prstGeom prst="rect">
            <a:avLst/>
          </a:prstGeom>
          <a:noFill/>
          <a:ln>
            <a:noFill/>
          </a:ln>
        </p:spPr>
      </p:pic>
      <p:sp>
        <p:nvSpPr>
          <p:cNvPr id="7" name="Subtitle 6"/>
          <p:cNvSpPr>
            <a:spLocks noGrp="1"/>
          </p:cNvSpPr>
          <p:nvPr>
            <p:ph type="subTitle" idx="1"/>
          </p:nvPr>
        </p:nvSpPr>
        <p:spPr>
          <a:xfrm>
            <a:off x="3733800" y="1600200"/>
            <a:ext cx="5181600" cy="4876800"/>
          </a:xfrm>
        </p:spPr>
        <p:txBody>
          <a:bodyPr>
            <a:normAutofit/>
          </a:bodyPr>
          <a:lstStyle/>
          <a:p>
            <a:pPr lvl="0" algn="l"/>
            <a:r>
              <a:rPr lang="en-IN" sz="2200" dirty="0" smtClean="0">
                <a:solidFill>
                  <a:schemeClr val="bg1"/>
                </a:solidFill>
              </a:rPr>
              <a:t>Interesting project</a:t>
            </a:r>
            <a:r>
              <a:rPr lang="en-IN" sz="2200" dirty="0" smtClean="0"/>
              <a:t>:-Dataset has numerical, categorical as well as date-time variables which made dataset challenging and interesting.</a:t>
            </a:r>
          </a:p>
          <a:p>
            <a:pPr lvl="0" algn="l"/>
            <a:endParaRPr lang="en-IN" sz="2200" dirty="0" smtClean="0"/>
          </a:p>
          <a:p>
            <a:pPr lvl="0" algn="l"/>
            <a:r>
              <a:rPr lang="en-IN" sz="2200" dirty="0" smtClean="0">
                <a:solidFill>
                  <a:schemeClr val="bg1"/>
                </a:solidFill>
              </a:rPr>
              <a:t>Critical thinking</a:t>
            </a:r>
            <a:r>
              <a:rPr lang="en-IN" sz="2200" b="1" dirty="0" smtClean="0"/>
              <a:t>:- </a:t>
            </a:r>
            <a:r>
              <a:rPr lang="en-IN" sz="2200" dirty="0" smtClean="0"/>
              <a:t>In this project we were able to think like a professional developing a solution from a situation</a:t>
            </a:r>
          </a:p>
          <a:p>
            <a:pPr lvl="0" algn="l"/>
            <a:endParaRPr lang="en-IN" sz="2200" dirty="0" smtClean="0"/>
          </a:p>
          <a:p>
            <a:pPr algn="l"/>
            <a:r>
              <a:rPr lang="en-IN" sz="2200" dirty="0" smtClean="0">
                <a:solidFill>
                  <a:schemeClr val="bg1"/>
                </a:solidFill>
              </a:rPr>
              <a:t>In-depth Exposure of Machine learning</a:t>
            </a:r>
          </a:p>
          <a:p>
            <a:pPr lvl="0" algn="l"/>
            <a:endParaRPr lang="en-IN" sz="2200" b="1" dirty="0" smtClean="0"/>
          </a:p>
          <a:p>
            <a:pPr lvl="0" algn="l"/>
            <a:r>
              <a:rPr lang="en-IN" sz="2200" dirty="0" smtClean="0">
                <a:solidFill>
                  <a:schemeClr val="bg1"/>
                </a:solidFill>
              </a:rPr>
              <a:t>Improve Ourselves in the field of data science and story telling from the data</a:t>
            </a:r>
          </a:p>
          <a:p>
            <a:pPr algn="l"/>
            <a:endParaRPr lang="en-IN"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lvl="0" algn="ctr">
              <a:spcBef>
                <a:spcPct val="0"/>
              </a:spcBef>
              <a:defRPr/>
            </a:pPr>
            <a:r>
              <a:rPr lang="en-US" sz="4400" b="1" dirty="0" smtClean="0">
                <a:solidFill>
                  <a:schemeClr val="bg1"/>
                </a:solidFill>
              </a:rPr>
              <a:t>COMPARISION AND RESULT</a:t>
            </a:r>
          </a:p>
        </p:txBody>
      </p:sp>
      <p:sp>
        <p:nvSpPr>
          <p:cNvPr id="4" name="Text Placeholder 3"/>
          <p:cNvSpPr>
            <a:spLocks noGrp="1"/>
          </p:cNvSpPr>
          <p:nvPr>
            <p:ph type="body" idx="1"/>
          </p:nvPr>
        </p:nvSpPr>
        <p:spPr>
          <a:xfrm>
            <a:off x="457200" y="1219200"/>
            <a:ext cx="4040188" cy="639762"/>
          </a:xfrm>
        </p:spPr>
        <p:txBody>
          <a:bodyPr>
            <a:normAutofit/>
          </a:bodyPr>
          <a:lstStyle/>
          <a:p>
            <a:r>
              <a:rPr lang="en-IN" sz="2800" b="0" dirty="0" smtClean="0">
                <a:solidFill>
                  <a:schemeClr val="bg1"/>
                </a:solidFill>
              </a:rPr>
              <a:t>Logistic Regression</a:t>
            </a:r>
            <a:endParaRPr lang="en-IN" sz="2800" b="0" dirty="0">
              <a:solidFill>
                <a:schemeClr val="bg1"/>
              </a:solidFill>
            </a:endParaRPr>
          </a:p>
        </p:txBody>
      </p:sp>
      <p:sp>
        <p:nvSpPr>
          <p:cNvPr id="5" name="Content Placeholder 4"/>
          <p:cNvSpPr>
            <a:spLocks noGrp="1"/>
          </p:cNvSpPr>
          <p:nvPr>
            <p:ph sz="half" idx="2"/>
          </p:nvPr>
        </p:nvSpPr>
        <p:spPr/>
        <p:txBody>
          <a:bodyPr/>
          <a:lstStyle/>
          <a:p>
            <a:r>
              <a:rPr lang="en-IN" dirty="0" smtClean="0"/>
              <a:t>Used default parameters</a:t>
            </a:r>
          </a:p>
          <a:p>
            <a:endParaRPr lang="en-IN" dirty="0" smtClean="0"/>
          </a:p>
          <a:p>
            <a:endParaRPr lang="en-IN" dirty="0" smtClean="0"/>
          </a:p>
          <a:p>
            <a:r>
              <a:rPr lang="en-IN" dirty="0" smtClean="0"/>
              <a:t>Accuracy score:-  87.15</a:t>
            </a:r>
            <a:endParaRPr lang="en-IN" dirty="0"/>
          </a:p>
        </p:txBody>
      </p:sp>
      <p:sp>
        <p:nvSpPr>
          <p:cNvPr id="6" name="Text Placeholder 5"/>
          <p:cNvSpPr>
            <a:spLocks noGrp="1"/>
          </p:cNvSpPr>
          <p:nvPr>
            <p:ph type="body" sz="quarter" idx="3"/>
          </p:nvPr>
        </p:nvSpPr>
        <p:spPr>
          <a:xfrm>
            <a:off x="4648200" y="1219200"/>
            <a:ext cx="4041775" cy="639762"/>
          </a:xfrm>
        </p:spPr>
        <p:txBody>
          <a:bodyPr>
            <a:normAutofit/>
          </a:bodyPr>
          <a:lstStyle/>
          <a:p>
            <a:r>
              <a:rPr lang="en-IN" sz="2800" b="0" dirty="0" smtClean="0">
                <a:solidFill>
                  <a:schemeClr val="bg1"/>
                </a:solidFill>
              </a:rPr>
              <a:t>Decision Tree Model</a:t>
            </a:r>
          </a:p>
        </p:txBody>
      </p:sp>
      <p:sp>
        <p:nvSpPr>
          <p:cNvPr id="7" name="Content Placeholder 6"/>
          <p:cNvSpPr>
            <a:spLocks noGrp="1"/>
          </p:cNvSpPr>
          <p:nvPr>
            <p:ph sz="quarter" idx="4"/>
          </p:nvPr>
        </p:nvSpPr>
        <p:spPr>
          <a:xfrm>
            <a:off x="4645025" y="2174874"/>
            <a:ext cx="4041775" cy="4683125"/>
          </a:xfrm>
        </p:spPr>
        <p:txBody>
          <a:bodyPr>
            <a:normAutofit fontScale="92500" lnSpcReduction="10000"/>
          </a:bodyPr>
          <a:lstStyle/>
          <a:p>
            <a:r>
              <a:rPr lang="en-IN" dirty="0" smtClean="0"/>
              <a:t>Used parameter </a:t>
            </a:r>
          </a:p>
          <a:p>
            <a:pPr>
              <a:buNone/>
            </a:pPr>
            <a:r>
              <a:rPr lang="en-IN" dirty="0" smtClean="0"/>
              <a:t>  	criterion: -  gini</a:t>
            </a:r>
          </a:p>
          <a:p>
            <a:pPr>
              <a:buNone/>
            </a:pPr>
            <a:r>
              <a:rPr lang="en-IN" dirty="0" smtClean="0"/>
              <a:t>	max-depth :-  4</a:t>
            </a:r>
          </a:p>
          <a:p>
            <a:pPr>
              <a:buNone/>
            </a:pPr>
            <a:endParaRPr lang="en-IN" dirty="0" smtClean="0"/>
          </a:p>
          <a:p>
            <a:r>
              <a:rPr lang="en-IN" dirty="0" smtClean="0"/>
              <a:t>Accuracy score:-  87.22</a:t>
            </a:r>
          </a:p>
          <a:p>
            <a:endParaRPr lang="en-IN" dirty="0" smtClean="0"/>
          </a:p>
          <a:p>
            <a:r>
              <a:rPr lang="en-IN" dirty="0" smtClean="0"/>
              <a:t>After applying hyperparameter tuning</a:t>
            </a:r>
            <a:endParaRPr lang="en-IN" dirty="0"/>
          </a:p>
          <a:p>
            <a:pPr>
              <a:buNone/>
            </a:pPr>
            <a:r>
              <a:rPr lang="en-IN" dirty="0" smtClean="0"/>
              <a:t>     criterion:  entropy</a:t>
            </a:r>
          </a:p>
          <a:p>
            <a:pPr>
              <a:buNone/>
            </a:pPr>
            <a:r>
              <a:rPr lang="en-IN" dirty="0" smtClean="0"/>
              <a:t>	max-depth:  7</a:t>
            </a:r>
          </a:p>
          <a:p>
            <a:endParaRPr lang="en-IN" dirty="0" smtClean="0"/>
          </a:p>
          <a:p>
            <a:r>
              <a:rPr lang="en-IN" dirty="0" smtClean="0"/>
              <a:t>Accuracy score:  87.13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lvl="0" algn="ctr">
              <a:spcBef>
                <a:spcPct val="0"/>
              </a:spcBef>
              <a:defRPr/>
            </a:pPr>
            <a:r>
              <a:rPr lang="en-US" sz="4400" b="1" dirty="0" smtClean="0">
                <a:solidFill>
                  <a:schemeClr val="bg1"/>
                </a:solidFill>
              </a:rPr>
              <a:t>CONCLUSION</a:t>
            </a:r>
          </a:p>
        </p:txBody>
      </p:sp>
      <p:sp>
        <p:nvSpPr>
          <p:cNvPr id="11" name="Google Shape;585;g894309cdb2_1_2"/>
          <p:cNvSpPr txBox="1">
            <a:spLocks/>
          </p:cNvSpPr>
          <p:nvPr/>
        </p:nvSpPr>
        <p:spPr>
          <a:xfrm>
            <a:off x="0" y="1905000"/>
            <a:ext cx="9144000" cy="4724400"/>
          </a:xfrm>
          <a:prstGeom prst="rect">
            <a:avLst/>
          </a:prstGeom>
        </p:spPr>
        <p:txBody>
          <a:bodyPr spcFirstLastPara="1" wrap="square" lIns="91425" tIns="45700" rIns="91425" bIns="45700" anchor="t" anchorCtr="0">
            <a:noAutofit/>
          </a:bodyPr>
          <a:lstStyle/>
          <a:p>
            <a:pPr marL="457200" marR="0" lvl="0" indent="-387350" algn="l" defTabSz="914400" rtl="0" eaLnBrk="1" fontAlgn="auto" latinLnBrk="0" hangingPunct="1">
              <a:lnSpc>
                <a:spcPct val="100000"/>
              </a:lnSpc>
              <a:spcBef>
                <a:spcPts val="1000"/>
              </a:spcBef>
              <a:spcAft>
                <a:spcPts val="0"/>
              </a:spcAft>
              <a:buClr>
                <a:srgbClr val="FFFFFF"/>
              </a:buClr>
              <a:buSzPts val="2500"/>
              <a:buFont typeface="Arial" pitchFamily="34" charset="0"/>
              <a:buChar char="•"/>
              <a:tabLst/>
              <a:defRPr/>
            </a:pPr>
            <a:r>
              <a:rPr kumimoji="0" lang="en-IN" sz="2500" b="0" i="0" u="none" strike="noStrike" kern="1200" cap="none" spc="0" normalizeH="0" baseline="0" noProof="0" dirty="0" smtClean="0">
                <a:ln>
                  <a:noFill/>
                </a:ln>
                <a:solidFill>
                  <a:srgbClr val="FFFFFF"/>
                </a:solidFill>
                <a:effectLst/>
                <a:uLnTx/>
                <a:uFillTx/>
                <a:latin typeface="+mn-lt"/>
                <a:ea typeface="+mn-ea"/>
                <a:cs typeface="+mn-cs"/>
              </a:rPr>
              <a:t>Logistic regression and Decision tree classifier are two most popular and basic classification algorithm being used.</a:t>
            </a:r>
          </a:p>
          <a:p>
            <a:pPr marL="457200" marR="0" lvl="0" indent="-387350" algn="l" defTabSz="914400" rtl="0" eaLnBrk="1" fontAlgn="auto" latinLnBrk="0" hangingPunct="1">
              <a:lnSpc>
                <a:spcPct val="100000"/>
              </a:lnSpc>
              <a:spcBef>
                <a:spcPts val="0"/>
              </a:spcBef>
              <a:spcAft>
                <a:spcPts val="0"/>
              </a:spcAft>
              <a:buClr>
                <a:srgbClr val="FFFFFF"/>
              </a:buClr>
              <a:buSzPts val="2500"/>
              <a:buFont typeface="Arial" pitchFamily="34" charset="0"/>
              <a:buChar char="•"/>
              <a:tabLst/>
              <a:defRPr/>
            </a:pPr>
            <a:r>
              <a:rPr kumimoji="0" lang="en-IN" sz="2500" b="0" i="0" u="none" strike="noStrike" kern="1200" cap="none" spc="0" normalizeH="0" baseline="0" noProof="0" dirty="0" smtClean="0">
                <a:ln>
                  <a:noFill/>
                </a:ln>
                <a:solidFill>
                  <a:srgbClr val="FFFFFF"/>
                </a:solidFill>
                <a:effectLst/>
                <a:uLnTx/>
                <a:uFillTx/>
                <a:latin typeface="+mn-lt"/>
                <a:ea typeface="+mn-ea"/>
                <a:cs typeface="+mn-cs"/>
              </a:rPr>
              <a:t>But none of the algorithm is better than the other and one’s performance is often credited to the nature of the dataset being work upon</a:t>
            </a:r>
          </a:p>
          <a:p>
            <a:pPr marL="457200" marR="0" lvl="0" indent="-387350" algn="l" defTabSz="914400" rtl="0" eaLnBrk="1" fontAlgn="auto" latinLnBrk="0" hangingPunct="1">
              <a:lnSpc>
                <a:spcPct val="100000"/>
              </a:lnSpc>
              <a:spcBef>
                <a:spcPts val="0"/>
              </a:spcBef>
              <a:spcAft>
                <a:spcPts val="0"/>
              </a:spcAft>
              <a:buClr>
                <a:srgbClr val="FFFFFF"/>
              </a:buClr>
              <a:buSzPts val="2500"/>
              <a:buFont typeface="Arial" pitchFamily="34" charset="0"/>
              <a:buChar char="•"/>
              <a:tabLst/>
              <a:defRPr/>
            </a:pPr>
            <a:r>
              <a:rPr lang="en-IN" sz="2500" dirty="0" smtClean="0">
                <a:solidFill>
                  <a:srgbClr val="FFFFFF"/>
                </a:solidFill>
              </a:rPr>
              <a:t>Thus, we the help of this model , we will be able to predict the users who are not willing to enrolled for premium subscription.</a:t>
            </a:r>
          </a:p>
          <a:p>
            <a:pPr marL="457200" marR="0" lvl="0" indent="-387350" algn="l" defTabSz="914400" rtl="0" eaLnBrk="1" fontAlgn="auto" latinLnBrk="0" hangingPunct="1">
              <a:lnSpc>
                <a:spcPct val="100000"/>
              </a:lnSpc>
              <a:spcBef>
                <a:spcPts val="0"/>
              </a:spcBef>
              <a:spcAft>
                <a:spcPts val="0"/>
              </a:spcAft>
              <a:buClr>
                <a:srgbClr val="FFFFFF"/>
              </a:buClr>
              <a:buSzPts val="2500"/>
              <a:buFont typeface="Arial" pitchFamily="34" charset="0"/>
              <a:buChar char="•"/>
              <a:tabLst/>
              <a:defRPr/>
            </a:pPr>
            <a:r>
              <a:rPr kumimoji="0" lang="en-IN" sz="2500" b="0" i="0" u="none" strike="noStrike" kern="1200" cap="none" spc="0" normalizeH="0" baseline="0" noProof="0" dirty="0" smtClean="0">
                <a:ln>
                  <a:noFill/>
                </a:ln>
                <a:solidFill>
                  <a:srgbClr val="FFFFFF"/>
                </a:solidFill>
                <a:effectLst/>
                <a:uLnTx/>
                <a:uFillTx/>
                <a:latin typeface="+mn-lt"/>
                <a:ea typeface="+mn-ea"/>
                <a:cs typeface="+mn-cs"/>
              </a:rPr>
              <a:t>We</a:t>
            </a:r>
            <a:r>
              <a:rPr kumimoji="0" lang="en-IN" sz="2500" b="0" i="0" u="none" strike="noStrike" kern="1200" cap="none" spc="0" normalizeH="0" noProof="0" dirty="0" smtClean="0">
                <a:ln>
                  <a:noFill/>
                </a:ln>
                <a:solidFill>
                  <a:srgbClr val="FFFFFF"/>
                </a:solidFill>
                <a:effectLst/>
                <a:uLnTx/>
                <a:uFillTx/>
                <a:latin typeface="+mn-lt"/>
                <a:ea typeface="+mn-ea"/>
                <a:cs typeface="+mn-cs"/>
              </a:rPr>
              <a:t> can increase efficiency by providing them with good offers.</a:t>
            </a:r>
            <a:endParaRPr kumimoji="0" lang="en-IN" sz="25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819400"/>
            <a:ext cx="9144000" cy="1142999"/>
          </a:xfrm>
          <a:prstGeom prst="rect">
            <a:avLst/>
          </a:prstGeom>
        </p:spPr>
        <p:txBody>
          <a:bodyPr vert="horz" lIns="91440" tIns="45720" rIns="91440" bIns="45720" rtlCol="0" anchor="ctr">
            <a:normAutofit/>
          </a:bodyPr>
          <a:lstStyle/>
          <a:p>
            <a:pPr lvl="0" algn="ctr">
              <a:spcBef>
                <a:spcPct val="0"/>
              </a:spcBef>
              <a:defRPr/>
            </a:pPr>
            <a:r>
              <a:rPr lang="en-US" sz="6600" b="1" dirty="0" smtClean="0">
                <a:solidFill>
                  <a:schemeClr val="bg1"/>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475;p4" descr="1 fineTech_appData_head ML Project"/>
          <p:cNvPicPr preferRelativeResize="0">
            <a:picLocks noGrp="1"/>
          </p:cNvPicPr>
          <p:nvPr>
            <p:ph idx="1"/>
          </p:nvPr>
        </p:nvPicPr>
        <p:blipFill rotWithShape="1">
          <a:blip r:embed="rId2" cstate="print">
            <a:alphaModFix/>
          </a:blip>
          <a:srcRect/>
          <a:stretch/>
        </p:blipFill>
        <p:spPr>
          <a:xfrm>
            <a:off x="0" y="3886200"/>
            <a:ext cx="9144000" cy="2971800"/>
          </a:xfrm>
          <a:prstGeom prst="rect">
            <a:avLst/>
          </a:prstGeom>
          <a:noFill/>
          <a:ln>
            <a:noFill/>
          </a:ln>
        </p:spPr>
      </p:pic>
      <p:sp>
        <p:nvSpPr>
          <p:cNvPr id="5"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bg1">
                    <a:lumMod val="95000"/>
                    <a:lumOff val="5000"/>
                  </a:schemeClr>
                </a:solidFill>
                <a:effectLst/>
                <a:uLnTx/>
                <a:uFillTx/>
                <a:latin typeface="+mj-lt"/>
                <a:ea typeface="+mj-ea"/>
                <a:cs typeface="+mj-cs"/>
              </a:rPr>
              <a:t>DATASET</a:t>
            </a:r>
            <a:endParaRPr kumimoji="0" lang="en-IN" sz="4400" b="1" i="0" u="none" strike="noStrike" kern="1200" cap="none" spc="0" normalizeH="0" baseline="0" noProof="0" dirty="0">
              <a:ln>
                <a:noFill/>
              </a:ln>
              <a:solidFill>
                <a:schemeClr val="bg1">
                  <a:lumMod val="95000"/>
                  <a:lumOff val="5000"/>
                </a:schemeClr>
              </a:solidFill>
              <a:effectLst/>
              <a:uLnTx/>
              <a:uFillTx/>
              <a:latin typeface="+mj-lt"/>
              <a:ea typeface="+mj-ea"/>
              <a:cs typeface="+mj-cs"/>
            </a:endParaRPr>
          </a:p>
        </p:txBody>
      </p:sp>
      <p:sp>
        <p:nvSpPr>
          <p:cNvPr id="7" name="Subtitle 4"/>
          <p:cNvSpPr txBox="1">
            <a:spLocks/>
          </p:cNvSpPr>
          <p:nvPr/>
        </p:nvSpPr>
        <p:spPr>
          <a:xfrm>
            <a:off x="0" y="1066800"/>
            <a:ext cx="6019800" cy="28194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IN" sz="2600" b="0" i="0" u="none" strike="noStrike" kern="1200" cap="none" spc="0" normalizeH="0" baseline="0" noProof="0" dirty="0" smtClean="0">
                <a:ln>
                  <a:noFill/>
                </a:ln>
                <a:solidFill>
                  <a:schemeClr val="bg1"/>
                </a:solidFill>
                <a:effectLst/>
                <a:uLnTx/>
                <a:uFillTx/>
                <a:latin typeface="+mn-lt"/>
                <a:ea typeface="+mn-ea"/>
                <a:cs typeface="+mn-cs"/>
              </a:rPr>
              <a:t>Data – Statistics</a:t>
            </a:r>
          </a:p>
          <a:p>
            <a:pPr marL="800100" lvl="1" indent="-342900">
              <a:spcBef>
                <a:spcPct val="20000"/>
              </a:spcBef>
              <a:buFont typeface="Arial" pitchFamily="34" charset="0"/>
              <a:buChar char="•"/>
            </a:pPr>
            <a:r>
              <a:rPr lang="en-IN" sz="2200" dirty="0" smtClean="0"/>
              <a:t>Number of columns:  12</a:t>
            </a:r>
          </a:p>
          <a:p>
            <a:pPr marL="800100" lvl="1" indent="-342900">
              <a:spcBef>
                <a:spcPct val="20000"/>
              </a:spcBef>
              <a:buFont typeface="Arial" pitchFamily="34" charset="0"/>
              <a:buChar char="•"/>
            </a:pPr>
            <a:r>
              <a:rPr kumimoji="0" lang="en-IN" sz="2200" b="0" i="0" u="none" strike="noStrike" kern="1200" cap="none" spc="0" normalizeH="0" baseline="0" noProof="0" dirty="0" smtClean="0">
                <a:ln>
                  <a:noFill/>
                </a:ln>
                <a:solidFill>
                  <a:schemeClr val="tx1"/>
                </a:solidFill>
                <a:effectLst/>
                <a:uLnTx/>
                <a:uFillTx/>
                <a:latin typeface="+mn-lt"/>
                <a:ea typeface="+mn-ea"/>
                <a:cs typeface="+mn-cs"/>
              </a:rPr>
              <a:t>Number</a:t>
            </a:r>
            <a:r>
              <a:rPr kumimoji="0" lang="en-IN" sz="2200" b="0" i="0" u="none" strike="noStrike" kern="1200" cap="none" spc="0" normalizeH="0" noProof="0" dirty="0" smtClean="0">
                <a:ln>
                  <a:noFill/>
                </a:ln>
                <a:solidFill>
                  <a:schemeClr val="tx1"/>
                </a:solidFill>
                <a:effectLst/>
                <a:uLnTx/>
                <a:uFillTx/>
                <a:latin typeface="+mn-lt"/>
                <a:ea typeface="+mn-ea"/>
                <a:cs typeface="+mn-cs"/>
              </a:rPr>
              <a:t> of entries:  50000</a:t>
            </a:r>
          </a:p>
          <a:p>
            <a:pPr marL="800100" lvl="1" indent="-342900">
              <a:spcBef>
                <a:spcPct val="20000"/>
              </a:spcBef>
              <a:buFont typeface="Arial" pitchFamily="34" charset="0"/>
              <a:buChar char="•"/>
            </a:pPr>
            <a:r>
              <a:rPr lang="en-IN" sz="2200" noProof="0" dirty="0" smtClean="0"/>
              <a:t>Missing values:  18926</a:t>
            </a:r>
          </a:p>
          <a:p>
            <a:pPr marL="800100" lvl="1" indent="-342900">
              <a:spcBef>
                <a:spcPct val="20000"/>
              </a:spcBef>
              <a:buFont typeface="Arial" pitchFamily="34" charset="0"/>
              <a:buChar char="•"/>
            </a:pPr>
            <a:r>
              <a:rPr kumimoji="0" lang="en-IN" sz="2200" b="0" i="0" u="none" strike="noStrike" kern="1200" cap="none" spc="0" normalizeH="0" baseline="0" dirty="0" smtClean="0">
                <a:ln>
                  <a:noFill/>
                </a:ln>
                <a:solidFill>
                  <a:schemeClr val="tx1"/>
                </a:solidFill>
                <a:effectLst/>
                <a:uLnTx/>
                <a:uFillTx/>
                <a:latin typeface="+mn-lt"/>
                <a:ea typeface="+mn-ea"/>
                <a:cs typeface="+mn-cs"/>
              </a:rPr>
              <a:t>Missing</a:t>
            </a:r>
            <a:r>
              <a:rPr kumimoji="0" lang="en-IN" sz="2200" b="0" i="0" u="none" strike="noStrike" kern="1200" cap="none" spc="0" normalizeH="0" dirty="0" smtClean="0">
                <a:ln>
                  <a:noFill/>
                </a:ln>
                <a:solidFill>
                  <a:schemeClr val="tx1"/>
                </a:solidFill>
                <a:effectLst/>
                <a:uLnTx/>
                <a:uFillTx/>
                <a:latin typeface="+mn-lt"/>
                <a:ea typeface="+mn-ea"/>
                <a:cs typeface="+mn-cs"/>
              </a:rPr>
              <a:t> values %:  37.582</a:t>
            </a:r>
          </a:p>
          <a:p>
            <a:pPr marL="800100" lvl="1" indent="-342900">
              <a:spcBef>
                <a:spcPct val="20000"/>
              </a:spcBef>
              <a:buFont typeface="Arial" pitchFamily="34" charset="0"/>
              <a:buChar char="•"/>
            </a:pPr>
            <a:r>
              <a:rPr lang="en-IN" sz="2200" baseline="0" noProof="0" dirty="0" smtClean="0"/>
              <a:t>Duplicate</a:t>
            </a:r>
            <a:r>
              <a:rPr lang="en-IN" sz="2200" noProof="0" dirty="0" smtClean="0"/>
              <a:t> rows:  15</a:t>
            </a:r>
          </a:p>
          <a:p>
            <a:pPr marL="800100" lvl="1" indent="-342900">
              <a:spcBef>
                <a:spcPct val="20000"/>
              </a:spcBef>
              <a:buFont typeface="Arial" pitchFamily="34" charset="0"/>
              <a:buChar char="•"/>
            </a:pPr>
            <a:r>
              <a:rPr kumimoji="0" lang="en-IN" sz="2200" b="0" i="0" u="none" strike="noStrike" kern="1200" cap="none" spc="0" normalizeH="0" baseline="0" dirty="0" smtClean="0">
                <a:ln>
                  <a:noFill/>
                </a:ln>
                <a:solidFill>
                  <a:schemeClr val="tx1"/>
                </a:solidFill>
                <a:effectLst/>
                <a:uLnTx/>
                <a:uFillTx/>
                <a:latin typeface="+mn-lt"/>
                <a:ea typeface="+mn-ea"/>
                <a:cs typeface="+mn-cs"/>
              </a:rPr>
              <a:t>Duplicate</a:t>
            </a:r>
            <a:r>
              <a:rPr kumimoji="0" lang="en-IN" sz="2200" b="0" i="0" u="none" strike="noStrike" kern="1200" cap="none" spc="0" normalizeH="0" dirty="0" smtClean="0">
                <a:ln>
                  <a:noFill/>
                </a:ln>
                <a:solidFill>
                  <a:schemeClr val="tx1"/>
                </a:solidFill>
                <a:effectLst/>
                <a:uLnTx/>
                <a:uFillTx/>
                <a:latin typeface="+mn-lt"/>
                <a:ea typeface="+mn-ea"/>
                <a:cs typeface="+mn-cs"/>
              </a:rPr>
              <a:t> rows %:  0.03</a:t>
            </a:r>
          </a:p>
          <a:p>
            <a:pPr marL="800100" lvl="1" indent="-342900">
              <a:spcBef>
                <a:spcPct val="20000"/>
              </a:spcBef>
              <a:buFont typeface="Arial" pitchFamily="34" charset="0"/>
              <a:buChar char="•"/>
            </a:pPr>
            <a:r>
              <a:rPr lang="en-IN" sz="2200" baseline="0" noProof="0" dirty="0" smtClean="0"/>
              <a:t>Variable</a:t>
            </a:r>
            <a:r>
              <a:rPr kumimoji="0" lang="en-IN" sz="2200" b="0" i="0" u="none" strike="noStrike" kern="1200" cap="none" spc="0" normalizeH="0" baseline="0" noProof="0" dirty="0" smtClean="0">
                <a:ln>
                  <a:noFill/>
                </a:ln>
                <a:solidFill>
                  <a:schemeClr val="tx1"/>
                </a:solidFill>
                <a:effectLst/>
                <a:uLnTx/>
                <a:uFillTx/>
                <a:latin typeface="+mn-lt"/>
                <a:ea typeface="+mn-ea"/>
                <a:cs typeface="+mn-cs"/>
              </a:rPr>
              <a:t> types:  (int64 - 8),  (object</a:t>
            </a:r>
            <a:r>
              <a:rPr kumimoji="0" lang="en-IN" sz="2200" b="0" i="0" u="none" strike="noStrike" kern="1200" cap="none" spc="0" normalizeH="0" noProof="0" dirty="0" smtClean="0">
                <a:ln>
                  <a:noFill/>
                </a:ln>
                <a:solidFill>
                  <a:schemeClr val="tx1"/>
                </a:solidFill>
                <a:effectLst/>
                <a:uLnTx/>
                <a:uFillTx/>
                <a:latin typeface="+mn-lt"/>
                <a:ea typeface="+mn-ea"/>
                <a:cs typeface="+mn-cs"/>
              </a:rPr>
              <a:t> – 4)</a:t>
            </a:r>
            <a:endParaRPr kumimoji="0" lang="en-IN"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248400"/>
          </a:xfrm>
        </p:spPr>
        <p:txBody>
          <a:bodyPr>
            <a:normAutofit/>
          </a:bodyPr>
          <a:lstStyle/>
          <a:p>
            <a:pPr>
              <a:buFont typeface="Courier New" pitchFamily="49" charset="0"/>
              <a:buChar char="o"/>
            </a:pPr>
            <a:r>
              <a:rPr lang="en-IN" sz="2800" b="1" dirty="0" smtClean="0">
                <a:solidFill>
                  <a:schemeClr val="bg1"/>
                </a:solidFill>
              </a:rPr>
              <a:t>Dataset – Attributes</a:t>
            </a:r>
          </a:p>
          <a:p>
            <a:pPr marL="685800" lvl="1">
              <a:lnSpc>
                <a:spcPct val="90000"/>
              </a:lnSpc>
              <a:spcBef>
                <a:spcPts val="1000"/>
              </a:spcBef>
              <a:buClr>
                <a:schemeClr val="dk2"/>
              </a:buClr>
              <a:buSzPts val="1600"/>
            </a:pPr>
            <a:endParaRPr lang="en-IN" sz="2400" dirty="0" smtClean="0">
              <a:solidFill>
                <a:schemeClr val="bg1"/>
              </a:solidFill>
            </a:endParaRPr>
          </a:p>
          <a:p>
            <a:pPr marL="685800" lvl="1">
              <a:lnSpc>
                <a:spcPct val="90000"/>
              </a:lnSpc>
              <a:spcBef>
                <a:spcPts val="0"/>
              </a:spcBef>
              <a:buClr>
                <a:schemeClr val="dk1"/>
              </a:buClr>
              <a:buSzPts val="1600"/>
              <a:buFont typeface="Arial" pitchFamily="34" charset="0"/>
              <a:buChar char="•"/>
            </a:pPr>
            <a:r>
              <a:rPr lang="en-IN" sz="2400" dirty="0" smtClean="0">
                <a:solidFill>
                  <a:schemeClr val="bg1"/>
                </a:solidFill>
              </a:rPr>
              <a:t>User</a:t>
            </a:r>
            <a:r>
              <a:rPr lang="en-IN" sz="2400" dirty="0" smtClean="0"/>
              <a:t> – User ID.</a:t>
            </a:r>
          </a:p>
          <a:p>
            <a:pPr marL="685800" lvl="1">
              <a:lnSpc>
                <a:spcPct val="90000"/>
              </a:lnSpc>
              <a:spcBef>
                <a:spcPts val="1000"/>
              </a:spcBef>
              <a:buClr>
                <a:schemeClr val="dk1"/>
              </a:buClr>
              <a:buSzPts val="1600"/>
              <a:buFont typeface="Arial" pitchFamily="34" charset="0"/>
              <a:buChar char="•"/>
            </a:pPr>
            <a:r>
              <a:rPr lang="en-IN" sz="2400" dirty="0" smtClean="0">
                <a:solidFill>
                  <a:schemeClr val="bg1"/>
                </a:solidFill>
              </a:rPr>
              <a:t>First-Open</a:t>
            </a:r>
            <a:r>
              <a:rPr lang="en-IN" sz="2400" dirty="0" smtClean="0"/>
              <a:t> – When the app was opened first.</a:t>
            </a:r>
          </a:p>
          <a:p>
            <a:pPr marL="685800" lvl="1">
              <a:lnSpc>
                <a:spcPct val="90000"/>
              </a:lnSpc>
              <a:spcBef>
                <a:spcPts val="1000"/>
              </a:spcBef>
              <a:buClr>
                <a:schemeClr val="dk1"/>
              </a:buClr>
              <a:buSzPts val="1600"/>
              <a:buFont typeface="Arial" pitchFamily="34" charset="0"/>
              <a:buChar char="•"/>
            </a:pPr>
            <a:r>
              <a:rPr lang="en-IN" sz="2400" dirty="0" smtClean="0">
                <a:solidFill>
                  <a:schemeClr val="bg1"/>
                </a:solidFill>
              </a:rPr>
              <a:t>Day-Of-Week</a:t>
            </a:r>
            <a:r>
              <a:rPr lang="en-IN" sz="2400" dirty="0" smtClean="0"/>
              <a:t> – On which day the app was opened.</a:t>
            </a:r>
          </a:p>
          <a:p>
            <a:pPr marL="685800" lvl="1">
              <a:lnSpc>
                <a:spcPct val="90000"/>
              </a:lnSpc>
              <a:spcBef>
                <a:spcPts val="1000"/>
              </a:spcBef>
              <a:buClr>
                <a:schemeClr val="dk1"/>
              </a:buClr>
              <a:buSzPts val="1600"/>
              <a:buFont typeface="Arial" pitchFamily="34" charset="0"/>
              <a:buChar char="•"/>
            </a:pPr>
            <a:r>
              <a:rPr lang="en-IN" sz="2400" dirty="0" smtClean="0">
                <a:solidFill>
                  <a:schemeClr val="bg1"/>
                </a:solidFill>
              </a:rPr>
              <a:t>Hour</a:t>
            </a:r>
            <a:r>
              <a:rPr lang="en-IN" sz="2400" dirty="0" smtClean="0"/>
              <a:t> – At what time app was opened.</a:t>
            </a:r>
          </a:p>
          <a:p>
            <a:pPr marL="685800" lvl="1">
              <a:lnSpc>
                <a:spcPct val="90000"/>
              </a:lnSpc>
              <a:spcBef>
                <a:spcPts val="1000"/>
              </a:spcBef>
              <a:buClr>
                <a:schemeClr val="dk2"/>
              </a:buClr>
              <a:buSzPts val="1600"/>
              <a:buFont typeface="Arial" pitchFamily="34" charset="0"/>
              <a:buChar char="•"/>
            </a:pPr>
            <a:r>
              <a:rPr lang="en-IN" sz="2400" dirty="0" smtClean="0">
                <a:solidFill>
                  <a:schemeClr val="bg1"/>
                </a:solidFill>
              </a:rPr>
              <a:t>Screen-List</a:t>
            </a:r>
            <a:r>
              <a:rPr lang="en-IN" sz="2400" dirty="0" smtClean="0"/>
              <a:t> – List of screens opened by users.</a:t>
            </a:r>
          </a:p>
          <a:p>
            <a:pPr marL="685800" lvl="1">
              <a:lnSpc>
                <a:spcPct val="90000"/>
              </a:lnSpc>
              <a:spcBef>
                <a:spcPts val="1000"/>
              </a:spcBef>
              <a:buClr>
                <a:schemeClr val="dk2"/>
              </a:buClr>
              <a:buSzPts val="1600"/>
              <a:buFont typeface="Arial" pitchFamily="34" charset="0"/>
              <a:buChar char="•"/>
            </a:pPr>
            <a:r>
              <a:rPr lang="en-IN" sz="2400" dirty="0" smtClean="0">
                <a:solidFill>
                  <a:schemeClr val="bg1"/>
                </a:solidFill>
              </a:rPr>
              <a:t>Num-Screens</a:t>
            </a:r>
            <a:r>
              <a:rPr lang="en-IN" sz="2400" dirty="0" smtClean="0"/>
              <a:t> – Total number of screens.</a:t>
            </a:r>
          </a:p>
          <a:p>
            <a:pPr marL="685800" lvl="1">
              <a:spcBef>
                <a:spcPts val="0"/>
              </a:spcBef>
              <a:buClr>
                <a:schemeClr val="dk1"/>
              </a:buClr>
              <a:buSzPts val="1600"/>
              <a:buFont typeface="Arial" pitchFamily="34" charset="0"/>
              <a:buChar char="•"/>
            </a:pPr>
            <a:r>
              <a:rPr lang="en-IN" sz="2400" dirty="0" smtClean="0">
                <a:solidFill>
                  <a:schemeClr val="bg1"/>
                </a:solidFill>
                <a:ea typeface="Calibri"/>
                <a:cs typeface="Calibri"/>
                <a:sym typeface="Calibri"/>
              </a:rPr>
              <a:t>Mini-Game</a:t>
            </a:r>
            <a:r>
              <a:rPr lang="en-IN" sz="2400" dirty="0" smtClean="0">
                <a:ea typeface="Calibri"/>
                <a:cs typeface="Calibri"/>
                <a:sym typeface="Calibri"/>
              </a:rPr>
              <a:t> – If the app has mini-games.</a:t>
            </a:r>
            <a:endParaRPr lang="en-IN" sz="2400" dirty="0" smtClean="0"/>
          </a:p>
          <a:p>
            <a:pPr marL="685800" lvl="1">
              <a:spcBef>
                <a:spcPts val="0"/>
              </a:spcBef>
              <a:buClr>
                <a:schemeClr val="dk1"/>
              </a:buClr>
              <a:buSzPts val="1600"/>
              <a:buFont typeface="Arial" pitchFamily="34" charset="0"/>
              <a:buChar char="•"/>
            </a:pPr>
            <a:r>
              <a:rPr lang="en-IN" sz="2400" dirty="0" smtClean="0">
                <a:solidFill>
                  <a:schemeClr val="bg1"/>
                </a:solidFill>
                <a:ea typeface="Calibri"/>
                <a:cs typeface="Calibri"/>
                <a:sym typeface="Calibri"/>
              </a:rPr>
              <a:t>Used-Premium-Feature</a:t>
            </a:r>
            <a:r>
              <a:rPr lang="en-IN" sz="2400" dirty="0" smtClean="0">
                <a:ea typeface="Calibri"/>
                <a:cs typeface="Calibri"/>
                <a:sym typeface="Calibri"/>
              </a:rPr>
              <a:t> – Whether user has used premium feature or not.</a:t>
            </a:r>
            <a:endParaRPr lang="en-IN" sz="2400" dirty="0" smtClean="0"/>
          </a:p>
          <a:p>
            <a:pPr marL="685800" lvl="1">
              <a:spcBef>
                <a:spcPts val="0"/>
              </a:spcBef>
              <a:buClr>
                <a:schemeClr val="dk1"/>
              </a:buClr>
              <a:buSzPts val="1600"/>
              <a:buFont typeface="Arial" pitchFamily="34" charset="0"/>
              <a:buChar char="•"/>
            </a:pPr>
            <a:r>
              <a:rPr lang="en-IN" sz="2400" dirty="0" smtClean="0">
                <a:solidFill>
                  <a:schemeClr val="bg1"/>
                </a:solidFill>
                <a:ea typeface="Calibri"/>
                <a:cs typeface="Calibri"/>
                <a:sym typeface="Calibri"/>
              </a:rPr>
              <a:t>Liked</a:t>
            </a:r>
            <a:r>
              <a:rPr lang="en-IN" sz="2400" dirty="0" smtClean="0">
                <a:ea typeface="Calibri"/>
                <a:cs typeface="Calibri"/>
                <a:sym typeface="Calibri"/>
              </a:rPr>
              <a:t> – Whether user liked the app or not.</a:t>
            </a:r>
            <a:endParaRPr lang="en-IN" sz="2400" dirty="0" smtClean="0"/>
          </a:p>
          <a:p>
            <a:pPr marL="685800" lvl="1">
              <a:spcBef>
                <a:spcPts val="0"/>
              </a:spcBef>
              <a:buClr>
                <a:schemeClr val="dk1"/>
              </a:buClr>
              <a:buSzPts val="1600"/>
              <a:buFont typeface="Arial" pitchFamily="34" charset="0"/>
              <a:buChar char="•"/>
            </a:pPr>
            <a:r>
              <a:rPr lang="en-IN" sz="2400" dirty="0" smtClean="0">
                <a:solidFill>
                  <a:schemeClr val="bg1"/>
                </a:solidFill>
                <a:ea typeface="Calibri"/>
                <a:cs typeface="Calibri"/>
                <a:sym typeface="Calibri"/>
              </a:rPr>
              <a:t>Enrolled</a:t>
            </a:r>
            <a:r>
              <a:rPr lang="en-IN" sz="2400" dirty="0" smtClean="0">
                <a:ea typeface="Calibri"/>
                <a:cs typeface="Calibri"/>
                <a:sym typeface="Calibri"/>
              </a:rPr>
              <a:t> – Whether user enrolled for subscription or not.</a:t>
            </a:r>
            <a:endParaRPr lang="en-IN" sz="2400" dirty="0" smtClean="0"/>
          </a:p>
          <a:p>
            <a:pPr marL="685800" lvl="1">
              <a:spcBef>
                <a:spcPts val="0"/>
              </a:spcBef>
              <a:buClr>
                <a:schemeClr val="dk1"/>
              </a:buClr>
              <a:buSzPts val="1600"/>
              <a:buFont typeface="Arial" pitchFamily="34" charset="0"/>
              <a:buChar char="•"/>
            </a:pPr>
            <a:r>
              <a:rPr lang="en-IN" sz="2400" dirty="0" smtClean="0">
                <a:solidFill>
                  <a:schemeClr val="bg1"/>
                </a:solidFill>
                <a:ea typeface="Calibri"/>
                <a:cs typeface="Calibri"/>
                <a:sym typeface="Calibri"/>
              </a:rPr>
              <a:t>Enrolment-Date</a:t>
            </a:r>
            <a:r>
              <a:rPr lang="en-IN" sz="2400" dirty="0" smtClean="0">
                <a:ea typeface="Calibri"/>
                <a:cs typeface="Calibri"/>
                <a:sym typeface="Calibri"/>
              </a:rPr>
              <a:t> – When did the user enrol.</a:t>
            </a:r>
            <a:endParaRPr lang="en-IN" sz="2400" dirty="0" smtClean="0"/>
          </a:p>
          <a:p>
            <a:pPr marL="685800" lvl="1">
              <a:lnSpc>
                <a:spcPct val="90000"/>
              </a:lnSpc>
              <a:spcBef>
                <a:spcPts val="1000"/>
              </a:spcBef>
              <a:buClr>
                <a:schemeClr val="dk2"/>
              </a:buClr>
              <a:buSzPts val="1600"/>
              <a:buNone/>
            </a:pPr>
            <a:endParaRPr lang="en-IN" sz="24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152401"/>
            <a:ext cx="7772400" cy="1142999"/>
          </a:xfrm>
          <a:prstGeom prst="rect">
            <a:avLst/>
          </a:prstGeom>
        </p:spPr>
        <p:txBody>
          <a:bodyPr vert="horz" lIns="91440" tIns="45720" rIns="91440" bIns="45720" rtlCol="0" anchor="ctr">
            <a:normAutofit/>
          </a:bodyPr>
          <a:lstStyle/>
          <a:p>
            <a:pPr lvl="0" algn="ctr">
              <a:spcBef>
                <a:spcPct val="0"/>
              </a:spcBef>
              <a:defRPr/>
            </a:pPr>
            <a:r>
              <a:rPr lang="en-US" sz="4400" b="1" dirty="0" smtClean="0">
                <a:solidFill>
                  <a:schemeClr val="bg1"/>
                </a:solidFill>
              </a:rPr>
              <a:t>EXPLORATORY  DATA ANALYSIS</a:t>
            </a:r>
            <a:endParaRPr kumimoji="0" lang="en-IN"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2"/>
          <p:cNvSpPr txBox="1">
            <a:spLocks/>
          </p:cNvSpPr>
          <p:nvPr/>
        </p:nvSpPr>
        <p:spPr>
          <a:xfrm>
            <a:off x="0" y="1371600"/>
            <a:ext cx="5486400" cy="5486400"/>
          </a:xfrm>
          <a:prstGeom prst="rect">
            <a:avLst/>
          </a:prstGeom>
        </p:spPr>
        <p:txBody>
          <a:bodyPr>
            <a:noAutofit/>
          </a:bodyPr>
          <a:lstStyle/>
          <a:p>
            <a:pPr>
              <a:buClr>
                <a:schemeClr val="lt1"/>
              </a:buClr>
              <a:buSzPts val="1800"/>
            </a:pPr>
            <a:r>
              <a:rPr lang="en-IN" sz="2200" b="1" dirty="0" smtClean="0"/>
              <a:t>Exploratory data analysis</a:t>
            </a:r>
            <a:r>
              <a:rPr lang="en-IN" sz="2200" dirty="0" smtClean="0"/>
              <a:t> (EDA) is an approach to analyzing </a:t>
            </a:r>
            <a:r>
              <a:rPr lang="en-IN" sz="2200" b="1" dirty="0" smtClean="0"/>
              <a:t>data</a:t>
            </a:r>
            <a:r>
              <a:rPr lang="en-IN" sz="2200" dirty="0" smtClean="0"/>
              <a:t> sets to summarize their main characteristics, often with visual methods.</a:t>
            </a:r>
          </a:p>
          <a:p>
            <a:pPr lvl="0">
              <a:buClr>
                <a:schemeClr val="lt1"/>
              </a:buClr>
              <a:buSzPts val="1800"/>
            </a:pPr>
            <a:endParaRPr lang="en-IN" sz="2200" dirty="0" smtClean="0"/>
          </a:p>
          <a:p>
            <a:pPr lvl="0">
              <a:buClr>
                <a:schemeClr val="lt1"/>
              </a:buClr>
              <a:buSzPts val="1800"/>
            </a:pPr>
            <a:r>
              <a:rPr lang="en-IN" sz="2200" dirty="0" smtClean="0"/>
              <a:t>Exploratory Data Analysis (EDA) is used to answer questions, test business assumptions, generate hypotheses for further analysis.</a:t>
            </a:r>
          </a:p>
          <a:p>
            <a:pPr lvl="0">
              <a:buClr>
                <a:schemeClr val="lt1"/>
              </a:buClr>
              <a:buSzPts val="1800"/>
            </a:pPr>
            <a:endParaRPr lang="en-IN" sz="2200" dirty="0" smtClean="0"/>
          </a:p>
          <a:p>
            <a:pPr lvl="0">
              <a:spcBef>
                <a:spcPts val="1000"/>
              </a:spcBef>
              <a:buClr>
                <a:schemeClr val="lt1"/>
              </a:buClr>
              <a:buSzPts val="1800"/>
            </a:pPr>
            <a:r>
              <a:rPr lang="en-IN" sz="2200" dirty="0" smtClean="0"/>
              <a:t>Summarizing your dataset through descriptive statistics.</a:t>
            </a:r>
          </a:p>
          <a:p>
            <a:pPr lvl="0">
              <a:spcBef>
                <a:spcPts val="1000"/>
              </a:spcBef>
              <a:buClr>
                <a:schemeClr val="lt1"/>
              </a:buClr>
              <a:buSzPts val="1800"/>
            </a:pPr>
            <a:endParaRPr lang="en-IN" sz="2200" dirty="0" smtClean="0"/>
          </a:p>
          <a:p>
            <a:pPr lvl="0">
              <a:spcBef>
                <a:spcPts val="1000"/>
              </a:spcBef>
              <a:buClr>
                <a:schemeClr val="lt1"/>
              </a:buClr>
              <a:buSzPts val="1800"/>
            </a:pPr>
            <a:r>
              <a:rPr lang="en-IN" sz="2200" dirty="0" smtClean="0"/>
              <a:t>The following graphs explains the EDA performed on the datasets and insights derived from it.</a:t>
            </a:r>
          </a:p>
          <a:p>
            <a:pPr marL="685800" marR="0" lvl="1" indent="-285750" algn="l" defTabSz="914400" rtl="0" eaLnBrk="1" fontAlgn="auto" latinLnBrk="0" hangingPunct="1">
              <a:lnSpc>
                <a:spcPct val="90000"/>
              </a:lnSpc>
              <a:spcBef>
                <a:spcPts val="1000"/>
              </a:spcBef>
              <a:spcAft>
                <a:spcPts val="0"/>
              </a:spcAft>
              <a:buClr>
                <a:schemeClr val="dk2"/>
              </a:buClr>
              <a:buSzPts val="1600"/>
              <a:buFont typeface="Arial" pitchFamily="34" charset="0"/>
              <a:buNone/>
              <a:tabLst/>
              <a:defRPr/>
            </a:pPr>
            <a:endParaRPr kumimoji="0" lang="en-IN" sz="2200" b="0" i="0" u="none" strike="noStrike" kern="1200" cap="none" spc="0" normalizeH="0" baseline="0" noProof="0" dirty="0" smtClean="0">
              <a:ln>
                <a:noFill/>
              </a:ln>
              <a:solidFill>
                <a:schemeClr val="bg1"/>
              </a:solidFill>
              <a:effectLst/>
              <a:uLnTx/>
              <a:uFillTx/>
              <a:latin typeface="+mn-lt"/>
              <a:ea typeface="+mn-ea"/>
              <a:cs typeface="+mn-cs"/>
            </a:endParaRPr>
          </a:p>
        </p:txBody>
      </p:sp>
      <p:pic>
        <p:nvPicPr>
          <p:cNvPr id="10" name="Google Shape;484;p5" descr="A Simple Tutorial on Exploratory Data Analysis | Kaggle"/>
          <p:cNvPicPr preferRelativeResize="0"/>
          <p:nvPr/>
        </p:nvPicPr>
        <p:blipFill rotWithShape="1">
          <a:blip r:embed="rId2" cstate="print">
            <a:alphaModFix/>
          </a:blip>
          <a:srcRect l="12968" t="9155" r="14140" b="16338"/>
          <a:stretch/>
        </p:blipFill>
        <p:spPr>
          <a:xfrm>
            <a:off x="5429250" y="1752600"/>
            <a:ext cx="3714750" cy="44196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IN" sz="2800" dirty="0" smtClean="0">
                <a:solidFill>
                  <a:schemeClr val="bg1"/>
                </a:solidFill>
              </a:rPr>
              <a:t>User first opened the app across month</a:t>
            </a:r>
            <a:endParaRPr lang="en-IN" sz="2800" dirty="0">
              <a:solidFill>
                <a:schemeClr val="bg1"/>
              </a:solidFill>
            </a:endParaRPr>
          </a:p>
        </p:txBody>
      </p:sp>
      <p:pic>
        <p:nvPicPr>
          <p:cNvPr id="4" name="Content Placeholder 3" descr="COUNT-MONTH.png"/>
          <p:cNvPicPr>
            <a:picLocks noGrp="1" noChangeAspect="1"/>
          </p:cNvPicPr>
          <p:nvPr>
            <p:ph idx="1"/>
          </p:nvPr>
        </p:nvPicPr>
        <p:blipFill>
          <a:blip r:embed="rId2" cstate="print"/>
          <a:stretch>
            <a:fillRect/>
          </a:stretch>
        </p:blipFill>
        <p:spPr>
          <a:xfrm>
            <a:off x="0" y="1759427"/>
            <a:ext cx="8763000" cy="509857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unt-week.png"/>
          <p:cNvPicPr>
            <a:picLocks noChangeAspect="1"/>
          </p:cNvPicPr>
          <p:nvPr/>
        </p:nvPicPr>
        <p:blipFill>
          <a:blip r:embed="rId2" cstate="print"/>
          <a:stretch>
            <a:fillRect/>
          </a:stretch>
        </p:blipFill>
        <p:spPr>
          <a:xfrm>
            <a:off x="0" y="533400"/>
            <a:ext cx="9144000" cy="2743200"/>
          </a:xfrm>
          <a:prstGeom prst="rect">
            <a:avLst/>
          </a:prstGeom>
        </p:spPr>
      </p:pic>
      <p:sp>
        <p:nvSpPr>
          <p:cNvPr id="5" name="TextBox 4"/>
          <p:cNvSpPr txBox="1"/>
          <p:nvPr/>
        </p:nvSpPr>
        <p:spPr>
          <a:xfrm>
            <a:off x="0" y="0"/>
            <a:ext cx="9144000" cy="461665"/>
          </a:xfrm>
          <a:prstGeom prst="rect">
            <a:avLst/>
          </a:prstGeom>
          <a:noFill/>
        </p:spPr>
        <p:txBody>
          <a:bodyPr wrap="square" rtlCol="0">
            <a:spAutoFit/>
          </a:bodyPr>
          <a:lstStyle/>
          <a:p>
            <a:pPr algn="ctr"/>
            <a:r>
              <a:rPr lang="en-IN" sz="2400" dirty="0" smtClean="0">
                <a:solidFill>
                  <a:schemeClr val="bg1"/>
                </a:solidFill>
              </a:rPr>
              <a:t>Number of users logged in on a particular day</a:t>
            </a:r>
            <a:endParaRPr lang="en-IN" sz="2400" dirty="0">
              <a:solidFill>
                <a:schemeClr val="bg1"/>
              </a:solidFill>
            </a:endParaRPr>
          </a:p>
        </p:txBody>
      </p:sp>
      <p:pic>
        <p:nvPicPr>
          <p:cNvPr id="6" name="Picture 5" descr="count-hour.png"/>
          <p:cNvPicPr>
            <a:picLocks noChangeAspect="1"/>
          </p:cNvPicPr>
          <p:nvPr/>
        </p:nvPicPr>
        <p:blipFill>
          <a:blip r:embed="rId3" cstate="print"/>
          <a:stretch>
            <a:fillRect/>
          </a:stretch>
        </p:blipFill>
        <p:spPr>
          <a:xfrm>
            <a:off x="0" y="4038600"/>
            <a:ext cx="9144000" cy="2819400"/>
          </a:xfrm>
          <a:prstGeom prst="rect">
            <a:avLst/>
          </a:prstGeom>
        </p:spPr>
      </p:pic>
      <p:sp>
        <p:nvSpPr>
          <p:cNvPr id="7" name="TextBox 6"/>
          <p:cNvSpPr txBox="1"/>
          <p:nvPr/>
        </p:nvSpPr>
        <p:spPr>
          <a:xfrm>
            <a:off x="0" y="3505200"/>
            <a:ext cx="9144000" cy="461665"/>
          </a:xfrm>
          <a:prstGeom prst="rect">
            <a:avLst/>
          </a:prstGeom>
          <a:noFill/>
        </p:spPr>
        <p:txBody>
          <a:bodyPr wrap="square" rtlCol="0">
            <a:spAutoFit/>
          </a:bodyPr>
          <a:lstStyle/>
          <a:p>
            <a:pPr algn="ctr"/>
            <a:r>
              <a:rPr lang="en-IN" sz="2400" dirty="0" smtClean="0">
                <a:solidFill>
                  <a:schemeClr val="bg1"/>
                </a:solidFill>
              </a:rPr>
              <a:t>Number of users logged in on a particular hour</a:t>
            </a:r>
            <a:endParaRPr lang="en-IN" sz="2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0"/>
            <a:ext cx="5181600" cy="738664"/>
          </a:xfrm>
          <a:prstGeom prst="rect">
            <a:avLst/>
          </a:prstGeom>
          <a:noFill/>
        </p:spPr>
        <p:txBody>
          <a:bodyPr wrap="square" rtlCol="0">
            <a:spAutoFit/>
          </a:bodyPr>
          <a:lstStyle/>
          <a:p>
            <a:pPr algn="ctr"/>
            <a:r>
              <a:rPr lang="en-IN" sz="2400" dirty="0" smtClean="0">
                <a:solidFill>
                  <a:schemeClr val="bg1"/>
                </a:solidFill>
              </a:rPr>
              <a:t>Count plot of different columns</a:t>
            </a:r>
          </a:p>
          <a:p>
            <a:endParaRPr lang="en-IN" dirty="0"/>
          </a:p>
        </p:txBody>
      </p:sp>
      <p:pic>
        <p:nvPicPr>
          <p:cNvPr id="8" name="Picture 7" descr="countplot-enrolled.png"/>
          <p:cNvPicPr>
            <a:picLocks noChangeAspect="1"/>
          </p:cNvPicPr>
          <p:nvPr/>
        </p:nvPicPr>
        <p:blipFill>
          <a:blip r:embed="rId2" cstate="print"/>
          <a:stretch>
            <a:fillRect/>
          </a:stretch>
        </p:blipFill>
        <p:spPr>
          <a:xfrm>
            <a:off x="-1" y="3733800"/>
            <a:ext cx="4572001" cy="3124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countplot-liked.png"/>
          <p:cNvPicPr>
            <a:picLocks noChangeAspect="1"/>
          </p:cNvPicPr>
          <p:nvPr/>
        </p:nvPicPr>
        <p:blipFill>
          <a:blip r:embed="rId3" cstate="print"/>
          <a:stretch>
            <a:fillRect/>
          </a:stretch>
        </p:blipFill>
        <p:spPr>
          <a:xfrm>
            <a:off x="0" y="685800"/>
            <a:ext cx="4648200" cy="3048000"/>
          </a:xfrm>
          <a:prstGeom prst="rect">
            <a:avLst/>
          </a:prstGeom>
        </p:spPr>
      </p:pic>
      <p:pic>
        <p:nvPicPr>
          <p:cNvPr id="10" name="Picture 9" descr="countplot-minigame.png"/>
          <p:cNvPicPr>
            <a:picLocks noChangeAspect="1"/>
          </p:cNvPicPr>
          <p:nvPr/>
        </p:nvPicPr>
        <p:blipFill>
          <a:blip r:embed="rId4" cstate="print"/>
          <a:stretch>
            <a:fillRect/>
          </a:stretch>
        </p:blipFill>
        <p:spPr>
          <a:xfrm>
            <a:off x="4648200" y="685800"/>
            <a:ext cx="4495800" cy="3048000"/>
          </a:xfrm>
          <a:prstGeom prst="rect">
            <a:avLst/>
          </a:prstGeom>
        </p:spPr>
      </p:pic>
      <p:pic>
        <p:nvPicPr>
          <p:cNvPr id="11" name="Picture 10" descr="countplot-preminumfeature.png"/>
          <p:cNvPicPr>
            <a:picLocks noChangeAspect="1"/>
          </p:cNvPicPr>
          <p:nvPr/>
        </p:nvPicPr>
        <p:blipFill>
          <a:blip r:embed="rId5" cstate="print"/>
          <a:stretch>
            <a:fillRect/>
          </a:stretch>
        </p:blipFill>
        <p:spPr>
          <a:xfrm>
            <a:off x="4572000" y="3733800"/>
            <a:ext cx="4572000" cy="3124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994</Words>
  <Application>Microsoft Office PowerPoint</Application>
  <PresentationFormat>On-screen Show (4:3)</PresentationFormat>
  <Paragraphs>170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APP SUBSCRIPTION ANALYSIS</vt:lpstr>
      <vt:lpstr>Slide 2</vt:lpstr>
      <vt:lpstr>Slide 3</vt:lpstr>
      <vt:lpstr>Slide 4</vt:lpstr>
      <vt:lpstr>Slide 5</vt:lpstr>
      <vt:lpstr>Slide 6</vt:lpstr>
      <vt:lpstr>User first opened the app across month</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SUBSCRIPTION ANALYSIS</dc:title>
  <dc:creator>Ankush Sharma</dc:creator>
  <cp:lastModifiedBy>ankus_000</cp:lastModifiedBy>
  <cp:revision>54</cp:revision>
  <dcterms:created xsi:type="dcterms:W3CDTF">2006-08-16T00:00:00Z</dcterms:created>
  <dcterms:modified xsi:type="dcterms:W3CDTF">2020-06-23T09:23:22Z</dcterms:modified>
</cp:coreProperties>
</file>