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73" r:id="rId10"/>
    <p:sldId id="270" r:id="rId11"/>
    <p:sldId id="276" r:id="rId12"/>
    <p:sldId id="264" r:id="rId13"/>
    <p:sldId id="277" r:id="rId14"/>
    <p:sldId id="278" r:id="rId15"/>
    <p:sldId id="279" r:id="rId16"/>
    <p:sldId id="280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B3FCBB-ABD5-4CDB-88EA-96BCC6EE0EF6}">
          <p14:sldIdLst>
            <p14:sldId id="256"/>
            <p14:sldId id="257"/>
            <p14:sldId id="258"/>
            <p14:sldId id="259"/>
            <p14:sldId id="281"/>
            <p14:sldId id="260"/>
            <p14:sldId id="261"/>
            <p14:sldId id="262"/>
            <p14:sldId id="273"/>
            <p14:sldId id="270"/>
            <p14:sldId id="276"/>
            <p14:sldId id="264"/>
            <p14:sldId id="277"/>
            <p14:sldId id="278"/>
            <p14:sldId id="279"/>
            <p14:sldId id="280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8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75D3-7C99-AAA8-4639-9ED273FD8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430FE-F57C-880C-D9EA-9977189D1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6E71-1F37-E377-4880-C02781AB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1D6E-A874-07CA-2F6C-A46097548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A977-E35C-BA2F-7349-4B1314A5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DD-3ACC-486F-6003-CBECBA19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8A0DD-6C99-B388-D6E1-930AEB5E0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17A0-A0FA-760B-311B-E465EBC0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DA64A-9F8D-78F4-8278-D791F0CC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CE3F-EC5C-6CD7-8C15-00FBB813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2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60D37-434F-AD44-7DB2-177FD6F32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D66C1-1C16-839A-6C7D-E9D4A2F0F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1C70-3B7A-CA6D-4710-C80E992E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3688-D386-60D0-30E1-8C044382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A2FE-2965-A05E-17AF-3BDB0D6C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1A37-25D2-649B-1C1A-0B76E512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09FED-BE37-9E62-29E8-ED651AA36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28F0-DCC9-CD18-4991-CE4D46CC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A4064-784A-6762-E586-AB1209A5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6E09-CDBC-7E26-CB22-A9CB5F33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1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F9E49-34F0-581C-37F3-485830E2F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1BDD-F12D-4D28-79F4-313FA656F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43E99-B628-1B7D-4D30-C3343B2B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24EF9-340F-20EE-420F-189A3CE8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EBA4-2FF9-F892-60F3-4BA1D305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A985-EC05-71DC-2534-6EE9DC5F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98B80-8AD0-AE58-C41F-C1070548A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A644-2C2B-C3F8-AA3D-D3884DCD6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4A6E4-5662-10CD-C34B-19C86BEB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D905-26CA-19EA-F079-96FB39C6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B5DDA-577A-0683-09DE-D34ED95C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1A0F-BF53-D79D-67FC-A69F1120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1C815-C813-2970-C91C-D0EA5397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6D57-383A-AB6C-9D45-5AA224867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860B3-6134-9BE7-FE06-0FC15CF72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77B9-1D93-4492-B8EB-08D6636FB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E80CF-610A-8420-293B-E1A52767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AB2C0-FCC8-E973-4056-8C44ABF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C79EE4-7340-A648-EA28-46635F3C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7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4E4C-089C-B46B-08E3-9EE7C8B7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54252-DD5A-58D3-F9BA-CC12FD9C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EBCD8-C1D3-6BEE-5807-FDF2E31A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F7B8-5952-CAD9-4202-57C75B9F8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473BB-17E9-7BF9-D11C-1F6E3F98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2B43B-3FAC-3998-32DE-1FD4D52A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B6F2D-5A0C-0246-8462-83D16F8F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7CCF-8F02-FC97-8377-79613189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C5D2-7BB5-5C77-B971-7A90C9F7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2254-BB2A-C9F6-58A2-0D5422E0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9FC0-2756-D738-C154-FF12DC1E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02A1-015F-8701-56DF-45C0F073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EC9BF-A53A-10AB-0ABC-A8C36CF3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5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CC37-3042-EE40-C271-1C22D802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9D6D-5DCC-3577-8AD5-AFA2D299F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CE672-5E77-5F82-2233-3D7B5BF8B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6B038-E559-AD46-3EA9-F0347BF56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55942-0019-E8FC-B013-A97BEC40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DA9FA-5C25-20CC-1511-86F8813A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2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76D33-05F5-392B-8C9F-3BAF8E06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D7165-2EA5-9983-78A2-E6D6CC99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97886-24FA-144E-C347-F551EA12B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476A-C455-BB25-7F44-53AAA87DF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1BF1-E0A6-7D02-FC1E-50AFADA1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 shadeToTitle="1"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275303"/>
            <a:ext cx="6947127" cy="2497394"/>
          </a:xfrm>
        </p:spPr>
        <p:txBody>
          <a:bodyPr>
            <a:normAutofit fontScale="90000"/>
          </a:bodyPr>
          <a:lstStyle/>
          <a:p>
            <a:pPr algn="r">
              <a:defRPr sz="4400" b="1">
                <a:solidFill>
                  <a:srgbClr val="FFFFFF"/>
                </a:solidFill>
              </a:defRPr>
            </a:pPr>
            <a:r>
              <a:rPr lang="en-IN" dirty="0"/>
              <a:t>Opinion-Based Decentralized Malicious Intent Detection in Intelligent Transport Systems(ITS)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6014" y="3500284"/>
            <a:ext cx="7280788" cy="2861187"/>
          </a:xfrm>
        </p:spPr>
        <p:txBody>
          <a:bodyPr>
            <a:normAutofit/>
          </a:bodyPr>
          <a:lstStyle/>
          <a:p>
            <a:pPr algn="r">
              <a:defRPr sz="2400">
                <a:solidFill>
                  <a:srgbClr val="C8C8C8"/>
                </a:solidFill>
              </a:defRPr>
            </a:pPr>
            <a:r>
              <a:rPr lang="en-US" dirty="0"/>
              <a:t>Prepared by:</a:t>
            </a:r>
          </a:p>
          <a:p>
            <a:pPr algn="r">
              <a:defRPr sz="2400">
                <a:solidFill>
                  <a:srgbClr val="C8C8C8"/>
                </a:solidFill>
              </a:defRPr>
            </a:pPr>
            <a:r>
              <a:rPr lang="en-US" dirty="0"/>
              <a:t>Pranav Kumar (2021UCA1910)</a:t>
            </a:r>
          </a:p>
          <a:p>
            <a:pPr algn="r">
              <a:defRPr sz="2400">
                <a:solidFill>
                  <a:srgbClr val="C8C8C8"/>
                </a:solidFill>
              </a:defRPr>
            </a:pPr>
            <a:r>
              <a:rPr lang="en-US" dirty="0"/>
              <a:t>Rohan Kumar Mishra (2021UCA1919)</a:t>
            </a:r>
          </a:p>
          <a:p>
            <a:pPr algn="r">
              <a:defRPr sz="2400">
                <a:solidFill>
                  <a:srgbClr val="C8C8C8"/>
                </a:solidFill>
              </a:defRPr>
            </a:pPr>
            <a:r>
              <a:rPr lang="en-US" dirty="0"/>
              <a:t>Chirag Rajput (2021UCA1921)</a:t>
            </a:r>
          </a:p>
          <a:p>
            <a:pPr algn="r">
              <a:defRPr sz="2400">
                <a:solidFill>
                  <a:srgbClr val="C8C8C8"/>
                </a:solidFill>
              </a:defRPr>
            </a:pPr>
            <a:r>
              <a:rPr lang="en-US" dirty="0"/>
              <a:t>Mentored by: Dr. </a:t>
            </a:r>
            <a:r>
              <a:rPr lang="en-US"/>
              <a:t>Rashmi Chaudhry</a:t>
            </a:r>
            <a:endParaRPr lang="en-US" dirty="0"/>
          </a:p>
          <a:p>
            <a:pPr algn="r">
              <a:defRPr sz="2400">
                <a:solidFill>
                  <a:srgbClr val="C8C8C8"/>
                </a:solidFill>
              </a:defRPr>
            </a:pPr>
            <a:r>
              <a:rPr lang="en-US" dirty="0"/>
              <a:t>Date: September 23,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0053"/>
            <a:ext cx="8229600" cy="742334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Proposed Methodology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535"/>
            <a:ext cx="8229600" cy="5368413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/>
            </a:pPr>
            <a:r>
              <a:rPr lang="en-US" sz="2200" b="1" dirty="0"/>
              <a:t>Decentralized Opinion-Based Architecture: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dirty="0"/>
              <a:t>Vehicles are organized into dynamic groups, each governed by a Group Representative (GR), which manages the group’s security and communication.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dirty="0"/>
              <a:t>Group Communication: Vehicles periodically broadcast beacons containing data like position, velocity, and GPS to assess the trustworthiness of messages.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b="1" dirty="0"/>
              <a:t>Blockchain Integration for Security: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dirty="0"/>
              <a:t>Blockchain is employed to record key exchanges and opinion evaluations, ensuring tamper-proof data and preventing malicious alterations.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b="1" dirty="0"/>
              <a:t>Key Management:</a:t>
            </a:r>
          </a:p>
          <a:p>
            <a:pPr marL="1600200" lvl="3" indent="-457200" algn="just">
              <a:buFont typeface="Wingdings" panose="05000000000000000000" pitchFamily="2" charset="2"/>
              <a:buChar char="v"/>
            </a:pPr>
            <a:r>
              <a:rPr lang="en-US" sz="2200" dirty="0"/>
              <a:t>GRs generate private, public, and symmetric keys for encrypted communication within the group.</a:t>
            </a:r>
          </a:p>
          <a:p>
            <a:pPr marL="1600200" lvl="3" indent="-457200" algn="just">
              <a:buFont typeface="Wingdings" panose="05000000000000000000" pitchFamily="2" charset="2"/>
              <a:buChar char="v"/>
            </a:pPr>
            <a:r>
              <a:rPr lang="en-US" sz="2200" dirty="0"/>
              <a:t>Keys are stored and validated on the blockchain, creating a transparent history of group membership.</a:t>
            </a:r>
          </a:p>
        </p:txBody>
      </p:sp>
    </p:spTree>
    <p:extLst>
      <p:ext uri="{BB962C8B-B14F-4D97-AF65-F5344CB8AC3E}">
        <p14:creationId xmlns:p14="http://schemas.microsoft.com/office/powerpoint/2010/main" val="213189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90053"/>
            <a:ext cx="8229600" cy="1007806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Proposed Methodology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535"/>
            <a:ext cx="8229600" cy="5368413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 startAt="3"/>
            </a:pPr>
            <a:r>
              <a:rPr lang="en-US" sz="2200" b="1" dirty="0"/>
              <a:t>Dynamic Group Formation: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b="1" dirty="0"/>
              <a:t>Group Formation: </a:t>
            </a:r>
            <a:r>
              <a:rPr lang="en-US" sz="2200" dirty="0"/>
              <a:t>The GR creates keys for new members and verifies their identities against blockchain records to ensure authenticity.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b="1" dirty="0"/>
              <a:t>Membership Updates: </a:t>
            </a:r>
            <a:r>
              <a:rPr lang="en-US" sz="2200" dirty="0"/>
              <a:t>As vehicles enter or leave the group, the GR updates the blockchain, ensuring all members have access to valid keys.</a:t>
            </a:r>
          </a:p>
          <a:p>
            <a:pPr marL="914400" lvl="1" indent="-457200" algn="just">
              <a:buFont typeface="+mj-lt"/>
              <a:buAutoNum type="arabicPeriod" startAt="3"/>
            </a:pPr>
            <a:r>
              <a:rPr lang="en-US" sz="2200" b="1" dirty="0"/>
              <a:t>Malicious Node Detection: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dirty="0"/>
              <a:t>Vehicles with a consistently low comprehensive opinion score are flagged as malicious and are excluded from further communication.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dirty="0"/>
              <a:t>The decentralized opinion system ensures resilience against attacks like Sybil, position faking, and bogus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06978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5471"/>
            <a:ext cx="7704667" cy="855407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Opinion Formation Techniques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3" y="1396181"/>
            <a:ext cx="8244348" cy="528975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  <a:defRPr sz="1800"/>
            </a:pPr>
            <a:r>
              <a:rPr lang="en-US" sz="2200" b="1" dirty="0"/>
              <a:t>Opinion Metrics: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Vehicles constantly exchange beacons that include information like </a:t>
            </a:r>
            <a:r>
              <a:rPr lang="en-US" sz="2200" b="1" dirty="0"/>
              <a:t>position</a:t>
            </a:r>
            <a:r>
              <a:rPr lang="en-US" sz="2200" dirty="0"/>
              <a:t>, </a:t>
            </a:r>
            <a:r>
              <a:rPr lang="en-US" sz="2200" b="1" dirty="0"/>
              <a:t>velocity</a:t>
            </a:r>
            <a:r>
              <a:rPr lang="en-US" sz="2200" dirty="0"/>
              <a:t>, and </a:t>
            </a:r>
            <a:r>
              <a:rPr lang="en-US" sz="2200" b="1" dirty="0"/>
              <a:t>GPS data</a:t>
            </a:r>
            <a:r>
              <a:rPr lang="en-US" sz="22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Each vehicle forms a </a:t>
            </a:r>
            <a:r>
              <a:rPr lang="en-US" sz="2200" b="1" dirty="0"/>
              <a:t>First Opinion </a:t>
            </a:r>
            <a:r>
              <a:rPr lang="en-US" sz="2200" dirty="0"/>
              <a:t>based on this data.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b="1" dirty="0"/>
              <a:t>Second Opinion: </a:t>
            </a:r>
            <a:r>
              <a:rPr lang="en-US" sz="2200" dirty="0"/>
              <a:t>Calculated from feedback collected from other vehicles in the group.</a:t>
            </a:r>
          </a:p>
          <a:p>
            <a:pPr marL="457200" indent="-457200" algn="just">
              <a:buFont typeface="+mj-lt"/>
              <a:buAutoNum type="arabicPeriod"/>
              <a:defRPr sz="1800"/>
            </a:pPr>
            <a:r>
              <a:rPr lang="en-US" sz="2200" b="1" dirty="0"/>
              <a:t>Comprehensive Opinion Calculation: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Geometric mean of the </a:t>
            </a:r>
            <a:r>
              <a:rPr lang="en-US" sz="2200" b="1" dirty="0"/>
              <a:t>First Opinion</a:t>
            </a:r>
            <a:r>
              <a:rPr lang="en-US" sz="2200" dirty="0"/>
              <a:t>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Arithmetic mean of </a:t>
            </a:r>
            <a:r>
              <a:rPr lang="en-US" sz="2200" b="1" dirty="0"/>
              <a:t>Second Opinions </a:t>
            </a:r>
            <a:r>
              <a:rPr lang="en-US" sz="2200" dirty="0"/>
              <a:t>from all neighboring vehicles.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Vehicles are classified as </a:t>
            </a:r>
            <a:r>
              <a:rPr lang="en-US" sz="2200" b="1" dirty="0"/>
              <a:t>trustworthy </a:t>
            </a:r>
            <a:r>
              <a:rPr lang="en-US" sz="2200" dirty="0"/>
              <a:t>or</a:t>
            </a:r>
            <a:r>
              <a:rPr lang="en-US" sz="2200" b="1" dirty="0"/>
              <a:t> malicious </a:t>
            </a:r>
            <a:r>
              <a:rPr lang="en-US" sz="2200" dirty="0"/>
              <a:t>based on this final opinion score.</a:t>
            </a:r>
            <a:endParaRPr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829F-000B-2FB4-F44C-53529472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206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+mn-lt"/>
              </a:rPr>
              <a:t>Overall Opinion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19EB9-F821-E99C-AF7A-55ECC73C2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49" y="1455175"/>
            <a:ext cx="7231834" cy="3510116"/>
          </a:xfrm>
        </p:spPr>
      </p:pic>
    </p:spTree>
    <p:extLst>
      <p:ext uri="{BB962C8B-B14F-4D97-AF65-F5344CB8AC3E}">
        <p14:creationId xmlns:p14="http://schemas.microsoft.com/office/powerpoint/2010/main" val="174941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829F-000B-2FB4-F44C-53529472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206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+mn-lt"/>
              </a:rPr>
              <a:t>Second Opinion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4347CE-7CF6-D27C-351C-F0CD5D7AE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226" y="1258530"/>
            <a:ext cx="7168075" cy="3726426"/>
          </a:xfrm>
        </p:spPr>
      </p:pic>
    </p:spTree>
    <p:extLst>
      <p:ext uri="{BB962C8B-B14F-4D97-AF65-F5344CB8AC3E}">
        <p14:creationId xmlns:p14="http://schemas.microsoft.com/office/powerpoint/2010/main" val="218981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829F-000B-2FB4-F44C-53529472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206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+mn-lt"/>
              </a:rPr>
              <a:t>Comprehensive Opinion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846CA9-2004-B9CA-265B-021D69EB9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239" y="1445343"/>
            <a:ext cx="7344696" cy="3559276"/>
          </a:xfrm>
        </p:spPr>
      </p:pic>
    </p:spTree>
    <p:extLst>
      <p:ext uri="{BB962C8B-B14F-4D97-AF65-F5344CB8AC3E}">
        <p14:creationId xmlns:p14="http://schemas.microsoft.com/office/powerpoint/2010/main" val="108247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B024-9C2D-0B3A-88BB-AFD2AFEC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final evaluation</a:t>
            </a:r>
            <a:endParaRPr lang="en-IN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69A28-9A99-4C7A-F495-C6A9BBE77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65" y="1465006"/>
            <a:ext cx="6980903" cy="4857136"/>
          </a:xfrm>
        </p:spPr>
      </p:pic>
    </p:spTree>
    <p:extLst>
      <p:ext uri="{BB962C8B-B14F-4D97-AF65-F5344CB8AC3E}">
        <p14:creationId xmlns:p14="http://schemas.microsoft.com/office/powerpoint/2010/main" val="120378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3" y="265471"/>
            <a:ext cx="8244347" cy="1130710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Simulation Tools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3" y="1622323"/>
            <a:ext cx="8244348" cy="5063611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  <a:defRPr sz="1800"/>
            </a:pPr>
            <a:r>
              <a:rPr lang="en-IN" sz="2200" b="1" dirty="0"/>
              <a:t>SUMO: </a:t>
            </a:r>
            <a:r>
              <a:rPr lang="en-IN" sz="2200" dirty="0"/>
              <a:t>Simulation of Urban Mobility for realistic traffic flow and vehicular behaviour modelling.</a:t>
            </a:r>
          </a:p>
          <a:p>
            <a:pPr marL="457200" indent="-457200" algn="just">
              <a:buFont typeface="+mj-lt"/>
              <a:buAutoNum type="arabicPeriod"/>
              <a:defRPr sz="1800"/>
            </a:pPr>
            <a:r>
              <a:rPr lang="en-IN" sz="2200" b="1" dirty="0" err="1"/>
              <a:t>OMNeT</a:t>
            </a:r>
            <a:r>
              <a:rPr lang="en-IN" sz="2200" b="1" dirty="0"/>
              <a:t>++: </a:t>
            </a:r>
            <a:r>
              <a:rPr lang="en-IN" sz="2200" dirty="0"/>
              <a:t>Open-source discrete event simulation framework, commonly used for simulating communication networks.</a:t>
            </a:r>
          </a:p>
          <a:p>
            <a:pPr marL="457200" indent="-457200" algn="just">
              <a:buFont typeface="+mj-lt"/>
              <a:buAutoNum type="arabicPeriod"/>
              <a:defRPr sz="1800"/>
            </a:pPr>
            <a:r>
              <a:rPr lang="en-IN" sz="2200" b="1" dirty="0"/>
              <a:t>Veins: </a:t>
            </a:r>
            <a:r>
              <a:rPr lang="en-IN" sz="2200" dirty="0"/>
              <a:t>Framework integrating </a:t>
            </a:r>
            <a:r>
              <a:rPr lang="en-IN" sz="2200" b="1" dirty="0"/>
              <a:t>SUMO</a:t>
            </a:r>
            <a:r>
              <a:rPr lang="en-IN" sz="2200" dirty="0"/>
              <a:t> and </a:t>
            </a:r>
            <a:r>
              <a:rPr lang="en-IN" sz="2200" b="1" dirty="0" err="1"/>
              <a:t>OMNeT</a:t>
            </a:r>
            <a:r>
              <a:rPr lang="en-IN" sz="2200" b="1" dirty="0"/>
              <a:t>++ </a:t>
            </a:r>
            <a:r>
              <a:rPr lang="en-IN" sz="2200" dirty="0"/>
              <a:t>to simulate both vehicular mobility and communication networks.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20677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3" y="265471"/>
            <a:ext cx="8244347" cy="1130710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 Simulation Results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3" y="1622323"/>
            <a:ext cx="8244348" cy="506361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b="1" dirty="0"/>
              <a:t>Opinion Evaluation</a:t>
            </a:r>
            <a:r>
              <a:rPr lang="en-US" sz="2200" dirty="0"/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/>
              <a:t>The simulation shows that the proposed system efficiently identifies malicious vehicles by analyzing direct and indirect opinions.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1" dirty="0"/>
              <a:t>Group-based architecture</a:t>
            </a:r>
            <a:r>
              <a:rPr lang="en-US" sz="2200" dirty="0"/>
              <a:t>: Reduces network overhead by allowing vehicles to communicate with group leaders instead of verifying all other vehicles individually.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dirty="0"/>
              <a:t>The system efficiently handled large volumes of vehicles while detecting malicious intent in real time.</a:t>
            </a:r>
          </a:p>
        </p:txBody>
      </p:sp>
    </p:spTree>
    <p:extLst>
      <p:ext uri="{BB962C8B-B14F-4D97-AF65-F5344CB8AC3E}">
        <p14:creationId xmlns:p14="http://schemas.microsoft.com/office/powerpoint/2010/main" val="2159459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3" y="265471"/>
            <a:ext cx="8244347" cy="1130710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Future Work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3" y="1327355"/>
            <a:ext cx="8244348" cy="535857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Explore </a:t>
            </a:r>
            <a:r>
              <a:rPr lang="en-US" sz="2200" b="1" dirty="0"/>
              <a:t>Machine Learning</a:t>
            </a:r>
            <a:r>
              <a:rPr lang="en-US" sz="2200" dirty="0"/>
              <a:t> to automatically detect malicious and selfish nodes based on the patterns of opinion scores.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Expand </a:t>
            </a:r>
            <a:r>
              <a:rPr lang="en-US" sz="2200" b="1" dirty="0"/>
              <a:t>opinion formation</a:t>
            </a:r>
            <a:r>
              <a:rPr lang="en-US" sz="2200" dirty="0"/>
              <a:t> to a global level across groups, not just within a single group.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Address scalability challenges as the number of vehicles increases in dense traffic environments.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Implement </a:t>
            </a:r>
            <a:r>
              <a:rPr lang="en-US" sz="2200" b="1" dirty="0"/>
              <a:t>dynamic re-election</a:t>
            </a:r>
            <a:r>
              <a:rPr lang="en-US" sz="2200" dirty="0"/>
              <a:t> mechanisms when a Group Representative exits the group due to range limitations.</a:t>
            </a:r>
          </a:p>
        </p:txBody>
      </p:sp>
    </p:spTree>
    <p:extLst>
      <p:ext uri="{BB962C8B-B14F-4D97-AF65-F5344CB8AC3E}">
        <p14:creationId xmlns:p14="http://schemas.microsoft.com/office/powerpoint/2010/main" val="210543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52717"/>
          </a:xfrm>
        </p:spPr>
        <p:txBody>
          <a:bodyPr/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rPr u="sng" dirty="0">
                <a:latin typeface="Algerian" panose="04020705040A02060702" pitchFamily="82" charset="0"/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219"/>
            <a:ext cx="8229600" cy="5083945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2000"/>
            </a:pPr>
            <a:endParaRPr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Introduction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Motivation</a:t>
            </a:r>
            <a:endParaRPr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Problem Statement</a:t>
            </a:r>
            <a:endParaRPr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Objectives</a:t>
            </a:r>
            <a:endParaRPr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Literature Survey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Attack on Networks</a:t>
            </a:r>
            <a:endParaRPr sz="2400" dirty="0"/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Proposed Methodology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Opinion Formation Techniques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Simulation Tools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Simulation Results</a:t>
            </a:r>
          </a:p>
          <a:p>
            <a:pPr marL="514350" indent="-514350">
              <a:buFont typeface="+mj-lt"/>
              <a:buAutoNum type="romanUcPeriod"/>
            </a:pPr>
            <a:r>
              <a:rPr lang="en-IN" sz="2400" dirty="0"/>
              <a:t>Future Work</a:t>
            </a:r>
            <a:endParaRPr sz="2400" dirty="0"/>
          </a:p>
          <a:p>
            <a:pPr marL="514350" indent="-514350">
              <a:buFont typeface="+mj-lt"/>
              <a:buAutoNum type="romanUcPeriod"/>
            </a:pPr>
            <a:r>
              <a:rPr sz="2400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3" y="265471"/>
            <a:ext cx="8244347" cy="1130710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Conclusion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3" y="1327355"/>
            <a:ext cx="8244348" cy="535857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The proposed </a:t>
            </a:r>
            <a:r>
              <a:rPr lang="en-US" sz="2200" b="1" dirty="0"/>
              <a:t>decentralized, opinion-based malicious intent detection system</a:t>
            </a:r>
            <a:r>
              <a:rPr lang="en-US" sz="2200" dirty="0"/>
              <a:t> enhances the security and reliability of ITS.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Blockchain</a:t>
            </a:r>
            <a:r>
              <a:rPr lang="en-US" sz="2200" dirty="0"/>
              <a:t> provides transparency and ensures that communication records are tamper-proof.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/>
              <a:t>Group-based architecture </a:t>
            </a:r>
            <a:r>
              <a:rPr lang="en-US" sz="2200" dirty="0"/>
              <a:t>allows for scalable and secure data transmission in a rapidly changing vehicular environment.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This solution is a step toward </a:t>
            </a:r>
            <a:r>
              <a:rPr lang="en-US" sz="2200" b="1" dirty="0"/>
              <a:t>safer, more efficient, and secure traffic management</a:t>
            </a:r>
            <a:r>
              <a:rPr lang="en-US" sz="2200" dirty="0"/>
              <a:t> for smart cities.</a:t>
            </a:r>
          </a:p>
        </p:txBody>
      </p:sp>
    </p:spTree>
    <p:extLst>
      <p:ext uri="{BB962C8B-B14F-4D97-AF65-F5344CB8AC3E}">
        <p14:creationId xmlns:p14="http://schemas.microsoft.com/office/powerpoint/2010/main" val="84280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7201"/>
            <a:ext cx="8229600" cy="899651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US" u="sng" dirty="0"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1484"/>
            <a:ext cx="8229600" cy="472931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N" sz="2200" b="1" dirty="0"/>
              <a:t>Overview of ITS: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200" dirty="0"/>
              <a:t>Intelligent Transport Systems (ITS) integrate wireless technologies to enable Vehicle-to-Vehicle (V2V) and Vehicle-to-Infrastructure (V2I) communication.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200" dirty="0"/>
              <a:t>Vehicles exchange data to improve road safety, traffic management, and driving efficiency.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200" dirty="0"/>
              <a:t>Wireless protocols used: DSRC, Cellular Networks, Wi-Fi.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200" b="1" dirty="0"/>
              <a:t>Key Challenge: </a:t>
            </a:r>
            <a:r>
              <a:rPr lang="en-IN" sz="2200" dirty="0"/>
              <a:t>Distinguishing between trustworthy and untrustworthy information in vehicular networks to ensure safe driving and avoid disruptions caused by malicious data.</a:t>
            </a:r>
            <a:endParaRPr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4465"/>
            <a:ext cx="8229600" cy="806245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Motivation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710"/>
            <a:ext cx="8229600" cy="5309419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  <a:defRPr sz="1800"/>
            </a:pPr>
            <a:r>
              <a:rPr lang="en-US" sz="2200" b="1" dirty="0"/>
              <a:t>WAVE Protocols: </a:t>
            </a:r>
            <a:r>
              <a:rPr lang="en-US" sz="2200" dirty="0"/>
              <a:t>Vehicles equipped with Wireless Access in Vehicular Environment (WAVE) devices based on the IEEE 802.11p standard.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Each vehicle has an On-Board Unit (OBU), which broadcasts position, speed, and event data, but is vulnerable to malicious messages.</a:t>
            </a:r>
          </a:p>
          <a:p>
            <a:pPr marL="514350" indent="-514350" algn="just">
              <a:buAutoNum type="arabicPeriod"/>
              <a:defRPr sz="1800"/>
            </a:pPr>
            <a:r>
              <a:rPr lang="en-US" sz="2200" b="1" dirty="0"/>
              <a:t>Challenges:</a:t>
            </a:r>
          </a:p>
          <a:p>
            <a:pPr lvl="2" algn="just">
              <a:buFont typeface="Wingdings" panose="05000000000000000000" pitchFamily="2" charset="2"/>
              <a:buChar char="Ø"/>
              <a:defRPr sz="1800"/>
            </a:pPr>
            <a:r>
              <a:rPr lang="en-US" sz="2200" b="1" dirty="0"/>
              <a:t>Dynamic topology: </a:t>
            </a:r>
            <a:r>
              <a:rPr lang="en-US" sz="2200" dirty="0"/>
              <a:t>Constant changes due to vehicle movement.</a:t>
            </a:r>
          </a:p>
          <a:p>
            <a:pPr lvl="2" algn="just">
              <a:buFont typeface="Wingdings" panose="05000000000000000000" pitchFamily="2" charset="2"/>
              <a:buChar char="Ø"/>
              <a:defRPr sz="1800"/>
            </a:pPr>
            <a:r>
              <a:rPr lang="en-US" sz="2200" b="1" dirty="0"/>
              <a:t>Security vulnerabilities: </a:t>
            </a:r>
            <a:r>
              <a:rPr lang="en-US" sz="2200" dirty="0"/>
              <a:t>Sybil attacks, key/certificate replication, and fake positions.</a:t>
            </a:r>
          </a:p>
          <a:p>
            <a:pPr lvl="2" algn="just">
              <a:buFont typeface="Wingdings" panose="05000000000000000000" pitchFamily="2" charset="2"/>
              <a:buChar char="Ø"/>
              <a:defRPr sz="1800"/>
            </a:pPr>
            <a:r>
              <a:rPr lang="en-US" sz="2200" b="1" dirty="0"/>
              <a:t>Impact on safety: </a:t>
            </a:r>
            <a:r>
              <a:rPr lang="en-US" sz="2200" dirty="0"/>
              <a:t>Secure protocols are needed for reliable data dissemination.</a:t>
            </a:r>
          </a:p>
          <a:p>
            <a:pPr marL="514350" indent="-514350" algn="just">
              <a:buAutoNum type="arabicPeriod"/>
              <a:defRPr sz="1800"/>
            </a:pPr>
            <a:r>
              <a:rPr lang="en-US" sz="2200" b="1" dirty="0"/>
              <a:t>Goal: </a:t>
            </a:r>
            <a:r>
              <a:rPr lang="en-US" sz="2200" dirty="0"/>
              <a:t>Build a robust security framework to support efficient and secure communication, enabling better traffic management and driver safety.</a:t>
            </a:r>
            <a:endParaRPr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8090-C10F-C287-B93D-D95E54D3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lgerian" panose="04020705040A02060702" pitchFamily="82" charset="0"/>
                <a:ea typeface="+mj-ea"/>
                <a:cs typeface="+mj-cs"/>
              </a:rPr>
              <a:t>pictorial representation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A3811-1FAA-543A-435C-F4787B9E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2005781"/>
            <a:ext cx="7050958" cy="3971350"/>
          </a:xfrm>
        </p:spPr>
      </p:pic>
    </p:spTree>
    <p:extLst>
      <p:ext uri="{BB962C8B-B14F-4D97-AF65-F5344CB8AC3E}">
        <p14:creationId xmlns:p14="http://schemas.microsoft.com/office/powerpoint/2010/main" val="9541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35975"/>
            <a:ext cx="8229600" cy="1160206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Problem Statement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23"/>
            <a:ext cx="8229600" cy="4886632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  <a:defRPr sz="1800"/>
            </a:pPr>
            <a:r>
              <a:rPr lang="en-US" sz="2200" b="1" dirty="0"/>
              <a:t>Objective: </a:t>
            </a:r>
            <a:r>
              <a:rPr lang="en-US" sz="2200" dirty="0"/>
              <a:t>Improve the security of Intelligent Transport Systems (ITS) to prevent attacks that: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Spread false or altered information.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Disrupt the network (e.g., Denial of Service).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Impersonate multiple identities (Sybil attacks).</a:t>
            </a:r>
          </a:p>
          <a:p>
            <a:pPr marL="514350" indent="-514350" algn="just">
              <a:buFont typeface="+mj-lt"/>
              <a:buAutoNum type="arabicPeriod"/>
              <a:defRPr sz="1800"/>
            </a:pPr>
            <a:r>
              <a:rPr lang="en-US" sz="2200" b="1" dirty="0"/>
              <a:t>Aim: </a:t>
            </a:r>
            <a:r>
              <a:rPr lang="en-US" sz="2200" dirty="0"/>
              <a:t>The aim is to enhance driver safety, improve traffic efficiency, and secure information sharing among vehicles.</a:t>
            </a:r>
            <a:endParaRPr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7" y="457202"/>
            <a:ext cx="8264013" cy="948812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Objective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553497"/>
            <a:ext cx="8264013" cy="4945625"/>
          </a:xfrm>
        </p:spPr>
        <p:txBody>
          <a:bodyPr>
            <a:noAutofit/>
          </a:bodyPr>
          <a:lstStyle/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1" dirty="0"/>
              <a:t>Strengthen Communication Security</a:t>
            </a:r>
            <a:r>
              <a:rPr lang="en-US" sz="2200" dirty="0"/>
              <a:t>: Secure V2V and V2I communications against attacks such as bogus information, Sybil attacks, and tunneling.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1" dirty="0"/>
              <a:t>Enhance Opinion Evaluation</a:t>
            </a:r>
            <a:r>
              <a:rPr lang="en-US" sz="2200" dirty="0"/>
              <a:t>: Implement decentralized </a:t>
            </a:r>
            <a:r>
              <a:rPr lang="en-US" sz="2200" b="1" dirty="0"/>
              <a:t>hybrid opinion evaluation</a:t>
            </a:r>
            <a:r>
              <a:rPr lang="en-US" sz="2200" dirty="0"/>
              <a:t> (direct and indirect feedback from vehicles) to assess the trustworthiness of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1" dirty="0"/>
              <a:t>Leverage Blockchain</a:t>
            </a:r>
            <a:r>
              <a:rPr lang="en-US" sz="2200" dirty="0"/>
              <a:t>: Utilize blockchain technology to verify and record message transmissions securely.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200" b="1" dirty="0"/>
              <a:t>Promote Safety and Efficiency</a:t>
            </a:r>
            <a:r>
              <a:rPr lang="en-US" sz="2200" dirty="0"/>
              <a:t>: Ensure safe driving through secure data dissemination and effective traffic management.</a:t>
            </a:r>
          </a:p>
          <a:p>
            <a:pPr marL="514350" indent="-514350">
              <a:buFont typeface="+mj-lt"/>
              <a:buAutoNum type="arabicPeriod"/>
              <a:defRPr sz="1800"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74638"/>
            <a:ext cx="7704667" cy="1101878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Literature Survey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6516"/>
            <a:ext cx="8229600" cy="5206846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  <a:defRPr sz="1800"/>
            </a:pPr>
            <a:r>
              <a:rPr lang="en-US" sz="2200" b="1" dirty="0"/>
              <a:t>Previous Research: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dirty="0"/>
              <a:t>Studies have explored  </a:t>
            </a:r>
            <a:r>
              <a:rPr lang="en-US" sz="2200" b="1" dirty="0"/>
              <a:t>Opinion</a:t>
            </a:r>
            <a:r>
              <a:rPr lang="en-US" sz="2200" dirty="0"/>
              <a:t> </a:t>
            </a:r>
            <a:r>
              <a:rPr lang="en-US" sz="2200" b="1" dirty="0"/>
              <a:t>Management </a:t>
            </a:r>
            <a:r>
              <a:rPr lang="en-US" sz="2200" dirty="0"/>
              <a:t>in VANETs (Vehicular Ad Hoc Networks) using various techniques (e.g., direct/indirect trust evaluation).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b="1" dirty="0"/>
              <a:t>Clustering techniques </a:t>
            </a:r>
            <a:r>
              <a:rPr lang="en-US" sz="2200" dirty="0"/>
              <a:t>have been proposed to improve scalability and reliability by grouping vehicles into sub-networks.</a:t>
            </a:r>
          </a:p>
          <a:p>
            <a:pPr lvl="1" algn="just">
              <a:buFont typeface="Wingdings" panose="05000000000000000000" pitchFamily="2" charset="2"/>
              <a:buChar char="Ø"/>
              <a:defRPr sz="1800"/>
            </a:pPr>
            <a:r>
              <a:rPr lang="en-US" sz="2200" b="1" dirty="0"/>
              <a:t>Security Challenges: </a:t>
            </a:r>
            <a:r>
              <a:rPr lang="en-US" sz="2200" dirty="0"/>
              <a:t>Common attacks like bogus information, alteration, and Sybil attacks have been the focus of multiple research efforts to secure communication in ITS.</a:t>
            </a:r>
          </a:p>
          <a:p>
            <a:pPr algn="just">
              <a:buFont typeface="+mj-lt"/>
              <a:buAutoNum type="arabicPeriod"/>
              <a:defRPr sz="1800"/>
            </a:pPr>
            <a:r>
              <a:rPr lang="en-US" sz="2200" b="1" dirty="0"/>
              <a:t>Research Gap: </a:t>
            </a:r>
            <a:r>
              <a:rPr lang="en-US" sz="2200" dirty="0"/>
              <a:t>Current opinion evaluation mechanisms need to be more decentralized and robust against evolving attacks.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6645"/>
            <a:ext cx="8229600" cy="875071"/>
          </a:xfrm>
        </p:spPr>
        <p:txBody>
          <a:bodyPr/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rPr lang="en-IN" u="sng" dirty="0">
                <a:latin typeface="Algerian" panose="04020705040A02060702" pitchFamily="82" charset="0"/>
              </a:rPr>
              <a:t>Attacks on networks</a:t>
            </a:r>
            <a:endParaRPr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717"/>
            <a:ext cx="8229600" cy="5589638"/>
          </a:xfrm>
        </p:spPr>
        <p:txBody>
          <a:bodyPr>
            <a:normAutofit/>
          </a:bodyPr>
          <a:lstStyle/>
          <a:p>
            <a:pPr marL="914400" lvl="1" indent="-457200" algn="just">
              <a:buFont typeface="+mj-lt"/>
              <a:buAutoNum type="arabicPeriod"/>
            </a:pPr>
            <a:r>
              <a:rPr lang="en-US" sz="2200" b="1" dirty="0"/>
              <a:t>Sybil Attacks: </a:t>
            </a:r>
            <a:r>
              <a:rPr lang="en-US" sz="2200" dirty="0"/>
              <a:t>A vehicle uses multiple fake identities to mislead others, causing network confusion and disrupting communication.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b="1" dirty="0"/>
              <a:t>Mitigation</a:t>
            </a:r>
            <a:r>
              <a:rPr lang="en-US" sz="2200" dirty="0"/>
              <a:t>: Opinion-based trust detection reduces false identity success.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b="1" dirty="0"/>
              <a:t>Position Faking: </a:t>
            </a:r>
            <a:r>
              <a:rPr lang="en-US" sz="2200" dirty="0"/>
              <a:t>Vehicles send incorrect location data, leading to wrong decisions about traffic and safety.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b="1" dirty="0"/>
              <a:t>Mitigation</a:t>
            </a:r>
            <a:r>
              <a:rPr lang="en-US" sz="2200" dirty="0"/>
              <a:t>: Trust propagation through neighboring vehicles helps identify false data.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b="1" dirty="0"/>
              <a:t>Denial of Service (DoS):</a:t>
            </a:r>
            <a:r>
              <a:rPr lang="en-US" sz="2200" dirty="0"/>
              <a:t>Attackers overwhelm the network with requests, causing system slowdowns or failures.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b="1" dirty="0"/>
              <a:t>Mitigation</a:t>
            </a:r>
            <a:r>
              <a:rPr lang="en-US" sz="2200" dirty="0"/>
              <a:t>: Decentralized architecture distributes load, minimizing the impact.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2200" b="1" dirty="0"/>
              <a:t>Eavesdropping: </a:t>
            </a:r>
            <a:r>
              <a:rPr lang="en-US" sz="2200" dirty="0"/>
              <a:t>Malicious actors intercept data between vehicles and infrastructure to steal information.</a:t>
            </a:r>
          </a:p>
          <a:p>
            <a:pPr marL="1257300" lvl="2" indent="-457200" algn="just">
              <a:buFont typeface="Wingdings" panose="05000000000000000000" pitchFamily="2" charset="2"/>
              <a:buChar char="Ø"/>
            </a:pPr>
            <a:r>
              <a:rPr lang="en-US" sz="2200" b="1" dirty="0"/>
              <a:t>Mitigation</a:t>
            </a:r>
            <a:r>
              <a:rPr lang="en-US" sz="2200" dirty="0"/>
              <a:t>: Encryption ensures secure communication and prevents data theft.</a:t>
            </a:r>
          </a:p>
        </p:txBody>
      </p:sp>
    </p:spTree>
    <p:extLst>
      <p:ext uri="{BB962C8B-B14F-4D97-AF65-F5344CB8AC3E}">
        <p14:creationId xmlns:p14="http://schemas.microsoft.com/office/powerpoint/2010/main" val="5890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190</TotalTime>
  <Words>1153</Words>
  <Application>Microsoft Office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Wingdings</vt:lpstr>
      <vt:lpstr>Office Theme</vt:lpstr>
      <vt:lpstr>Opinion-Based Decentralized Malicious Intent Detection in Intelligent Transport Systems(ITS)</vt:lpstr>
      <vt:lpstr>Table of Contents</vt:lpstr>
      <vt:lpstr>Introduction</vt:lpstr>
      <vt:lpstr>Motivation</vt:lpstr>
      <vt:lpstr>pictorial representation</vt:lpstr>
      <vt:lpstr>Problem Statement</vt:lpstr>
      <vt:lpstr>Objective</vt:lpstr>
      <vt:lpstr>Literature Survey</vt:lpstr>
      <vt:lpstr>Attacks on networks</vt:lpstr>
      <vt:lpstr>Proposed Methodology</vt:lpstr>
      <vt:lpstr>Proposed Methodology</vt:lpstr>
      <vt:lpstr>Opinion Formation Techniques</vt:lpstr>
      <vt:lpstr>Overall Opinion</vt:lpstr>
      <vt:lpstr>Second Opinion</vt:lpstr>
      <vt:lpstr>Comprehensive Opinion</vt:lpstr>
      <vt:lpstr>final evaluation</vt:lpstr>
      <vt:lpstr>Simulation Tools</vt:lpstr>
      <vt:lpstr> Simulation Results</vt:lpstr>
      <vt:lpstr>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Pranav Kumar</cp:lastModifiedBy>
  <cp:revision>11</cp:revision>
  <dcterms:created xsi:type="dcterms:W3CDTF">2013-01-27T09:14:16Z</dcterms:created>
  <dcterms:modified xsi:type="dcterms:W3CDTF">2024-09-23T12:03:11Z</dcterms:modified>
  <cp:category/>
</cp:coreProperties>
</file>