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0" r:id="rId8"/>
    <p:sldId id="281" r:id="rId9"/>
    <p:sldId id="282" r:id="rId10"/>
    <p:sldId id="283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24" autoAdjust="0"/>
  </p:normalViewPr>
  <p:slideViewPr>
    <p:cSldViewPr snapToGrid="0">
      <p:cViewPr varScale="1">
        <p:scale>
          <a:sx n="95" d="100"/>
          <a:sy n="95" d="100"/>
        </p:scale>
        <p:origin x="67" y="154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8CE2-C833-4BFB-B646-A41BF50DD3DE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06342-55CD-4F55-9921-27DD6E1BAC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D0CA-A9EA-4786-92CB-50D9D9B29FEF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6772-94DE-41DD-845F-738AE05E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86772-94DE-41DD-845F-738AE05EE9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2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fb8ba4605_6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fb8ba4605_6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for Product Launc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#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Foc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Get The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585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aphic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aphic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7A9E80BB-C0DF-4F1B-8821-E3FD53412E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C9EB796-3441-D6AE-2101-C1B82BE7DB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40701852-AE6C-4783-8DBD-B0CBAC1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963" y="460208"/>
            <a:ext cx="6096000" cy="3626583"/>
          </a:xfrm>
        </p:spPr>
        <p:txBody>
          <a:bodyPr/>
          <a:lstStyle/>
          <a:p>
            <a:r>
              <a:rPr lang="en-GB" noProof="0" dirty="0"/>
              <a:t>Localized Speech-to-Text for </a:t>
            </a:r>
            <a:br>
              <a:rPr lang="en-GB" noProof="0" dirty="0"/>
            </a:br>
            <a:r>
              <a:rPr lang="en-GB" noProof="0" dirty="0"/>
              <a:t>Inclusive Learning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49F6AF1-A89E-415F-93B2-6E9E72D0D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391215"/>
            <a:ext cx="5758074" cy="1466785"/>
          </a:xfrm>
        </p:spPr>
        <p:txBody>
          <a:bodyPr/>
          <a:lstStyle/>
          <a:p>
            <a:r>
              <a:rPr lang="en-US" dirty="0"/>
              <a:t>Pranav H – BL.EN.U4AIE21105</a:t>
            </a:r>
          </a:p>
          <a:p>
            <a:r>
              <a:rPr lang="en-US" dirty="0"/>
              <a:t>Mayank Pandey – BL.EN.U4AIE21079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3CD0F96C-C036-4A88-B85A-765408F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75" y="0"/>
            <a:ext cx="5981700" cy="6858000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EB5879-0828-7EBD-F2B0-0D6767F41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064" y="5090152"/>
            <a:ext cx="4590899" cy="15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E090A498-0B4A-1D7F-7EE0-40780A81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86" y="992400"/>
            <a:ext cx="6559384" cy="495300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5428" y="1786691"/>
            <a:ext cx="8632115" cy="357725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Literature Review</a:t>
            </a:r>
          </a:p>
          <a:p>
            <a:r>
              <a:rPr lang="en-US" sz="2000" dirty="0"/>
              <a:t>		a)</a:t>
            </a:r>
            <a:r>
              <a:rPr lang="en-GB" sz="2000" dirty="0"/>
              <a:t> Communication-efficient Personalized Federated Learning For Speech-to-text Tasks</a:t>
            </a:r>
          </a:p>
          <a:p>
            <a:r>
              <a:rPr lang="en-IN" sz="2000" dirty="0"/>
              <a:t>                        b) </a:t>
            </a:r>
            <a:r>
              <a:rPr lang="en-GB" sz="2000" dirty="0"/>
              <a:t>Performance Evaluation of Keyword Extraction Techniques and Stop Word Lists on Speech-To-Text Corpus</a:t>
            </a:r>
            <a:r>
              <a:rPr lang="en-IN" sz="2000" dirty="0"/>
              <a:t> 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08453B12-6818-452E-8213-837B2C23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7101" y="0"/>
            <a:ext cx="364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Placeholder 10">
            <a:extLst>
              <a:ext uri="{FF2B5EF4-FFF2-40B4-BE49-F238E27FC236}">
                <a16:creationId xmlns:a16="http://schemas.microsoft.com/office/drawing/2014/main" id="{64A021F5-0A5C-E1B5-FA4D-308EF179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7000"/>
            </a:schemeClr>
          </a:solidFill>
        </p:spPr>
      </p:pic>
      <p:sp>
        <p:nvSpPr>
          <p:cNvPr id="34" name="Title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63" y="986268"/>
            <a:ext cx="2893813" cy="10343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6E7A249-5611-42FD-975D-23A8754CD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1407" y="699461"/>
            <a:ext cx="6547507" cy="1552015"/>
          </a:xfrm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 a users speech to text locally on device without the use of any cloud or external processing.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367CEC9A-8576-05CA-1306-C626910E4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819" r="7819"/>
          <a:stretch>
            <a:fillRect/>
          </a:stretch>
        </p:blipFill>
        <p:spPr>
          <a:xfrm>
            <a:off x="5817" y="3006921"/>
            <a:ext cx="12186183" cy="3862586"/>
          </a:xfr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BBC93620-3BA3-4FD1-FF7F-C81A55A9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F3C715D6-A33B-B614-A34B-F2435C45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538514"/>
            <a:ext cx="12192000" cy="5319486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GB" sz="3200" dirty="0"/>
              <a:t>Communication-efficient Personalized Federated Learning For Speech-to-text Tasks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5046EE-603F-582E-6034-361A2FC7062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3"/>
          <a:srcRect l="2262" t="5779" r="2143"/>
          <a:stretch/>
        </p:blipFill>
        <p:spPr>
          <a:xfrm>
            <a:off x="268514" y="1723788"/>
            <a:ext cx="11654972" cy="4496037"/>
          </a:xfrm>
        </p:spPr>
      </p:pic>
    </p:spTree>
    <p:extLst>
      <p:ext uri="{BB962C8B-B14F-4D97-AF65-F5344CB8AC3E}">
        <p14:creationId xmlns:p14="http://schemas.microsoft.com/office/powerpoint/2010/main" val="2936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F3C715D6-A33B-B614-A34B-F2435C45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538514"/>
            <a:ext cx="12192000" cy="5319486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GB" sz="3200" dirty="0"/>
              <a:t>Communication-efficient Personalized Federated Learning For Speech-to-text Tasks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/>
          <a:lstStyle/>
          <a:p>
            <a:fld id="{7A9E80BB-C0DF-4F1B-8821-E3FD53412E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4D3C-A48C-CEDD-9ED0-8B423C723F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874" y="2025648"/>
            <a:ext cx="4590582" cy="408486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:</a:t>
            </a:r>
            <a:b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&amp; Model Training.</a:t>
            </a:r>
          </a:p>
          <a:p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Tier Approach :</a:t>
            </a:r>
          </a:p>
          <a:p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– FEDMEM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/ On Device - FEDLORA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8F73F248-53D5-C0CD-D800-E1BCF2B25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7" t="5779" r="4472"/>
          <a:stretch/>
        </p:blipFill>
        <p:spPr>
          <a:xfrm>
            <a:off x="5174342" y="2641792"/>
            <a:ext cx="6879772" cy="277297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70EF7-92D6-1FDA-BDE4-1F91140B4105}"/>
              </a:ext>
            </a:extLst>
          </p:cNvPr>
          <p:cNvSpPr txBox="1">
            <a:spLocks/>
          </p:cNvSpPr>
          <p:nvPr/>
        </p:nvSpPr>
        <p:spPr>
          <a:xfrm>
            <a:off x="357384" y="2025648"/>
            <a:ext cx="4679072" cy="38095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FEDMEM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global model equipped with a k-nearest-neighbour (KNN) classifier that captures client-specific distributional shifts to achieve personalization.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FEDMEM employs client-specific memorization retrieval for personalization to address data heterogeneity.</a:t>
            </a:r>
          </a:p>
          <a:p>
            <a:pPr algn="just"/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07EB2F-60ED-1268-5BB3-DD4822F9420D}"/>
              </a:ext>
            </a:extLst>
          </p:cNvPr>
          <p:cNvSpPr txBox="1">
            <a:spLocks/>
          </p:cNvSpPr>
          <p:nvPr/>
        </p:nvSpPr>
        <p:spPr>
          <a:xfrm>
            <a:off x="332686" y="2021637"/>
            <a:ext cx="4728468" cy="38095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FEDLORA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lightweight Low-Rank Adaptation (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module designed for efficient training of the global model.</a:t>
            </a:r>
            <a:b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used for client-side tuning and interaction with the server to minimize communication overhead.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FEDLORA employs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object to be interacted with and updated. The </a:t>
            </a:r>
            <a:r>
              <a:rPr lang="en-GB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tuning technique is used to efficiently train the global model.</a:t>
            </a:r>
          </a:p>
          <a:p>
            <a:pPr algn="just"/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E959A0-0531-1B12-3B7A-206BB939E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873" y="6066201"/>
            <a:ext cx="2405776" cy="7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0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8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F3C715D6-A33B-B614-A34B-F2435C45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538514"/>
            <a:ext cx="12192000" cy="5319486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GB" sz="3200" dirty="0"/>
              <a:t>Communication-efficient Personalized Federated Learning For Speech-to-text Tasks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8B4517-680D-7BE0-2F40-C55E4630F210}"/>
              </a:ext>
            </a:extLst>
          </p:cNvPr>
          <p:cNvSpPr txBox="1">
            <a:spLocks noGrp="1"/>
          </p:cNvSpPr>
          <p:nvPr>
            <p:ph sz="quarter" idx="15"/>
          </p:nvPr>
        </p:nvSpPr>
        <p:spPr>
          <a:xfrm>
            <a:off x="703018" y="1938564"/>
            <a:ext cx="10580687" cy="413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Efficiency: FEDLORA employs a lightweight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for client-side tuning, which minimizes communication overhead during model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 FEDMEM uses a k-nearest-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classifier for client-specific memorization retrieval, which on augmented with FEDLORA at the individual level captures local distribution shifts and personalizing the global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The proposed approach is more scalable for large-scale settings, reducing communication overhead significantly compared to traditional methods.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443ABC-1F3B-B753-267C-DCBF0BFC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73" y="6066201"/>
            <a:ext cx="2405776" cy="791799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589F338-0860-352F-7462-9933BFF4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0">
            <a:extLst>
              <a:ext uri="{FF2B5EF4-FFF2-40B4-BE49-F238E27FC236}">
                <a16:creationId xmlns:a16="http://schemas.microsoft.com/office/drawing/2014/main" id="{F3C715D6-A33B-B614-A34B-F2435C45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538514"/>
            <a:ext cx="12192000" cy="5319486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/>
          <a:lstStyle/>
          <a:p>
            <a:r>
              <a:rPr lang="en-GB" sz="3200" dirty="0"/>
              <a:t>Communication-efficient Personalized Federated Learning For Speech-to-text Tasks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58B4517-680D-7BE0-2F40-C55E4630F210}"/>
              </a:ext>
            </a:extLst>
          </p:cNvPr>
          <p:cNvSpPr txBox="1">
            <a:spLocks noGrp="1"/>
          </p:cNvSpPr>
          <p:nvPr>
            <p:ph sz="quarter" idx="15"/>
          </p:nvPr>
        </p:nvSpPr>
        <p:spPr>
          <a:xfrm>
            <a:off x="703018" y="1938564"/>
            <a:ext cx="10580687" cy="359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Heterogeneity: Clients exhibit heterogeneous hardware capabilities, making it difficult to accommodate the requirements for whole-model training and communication.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Heterogeneity: Speech data distribution exhibits severe heterogeneity (e.g., variations in environmental noise, accents, domains, microphone conditions), which can lead to parameter divergence.</a:t>
            </a:r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D959DF-C381-44BD-8A7D-0BBB241D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873" y="6066201"/>
            <a:ext cx="2405776" cy="7917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76F4B-EC08-6FD5-F754-5F997231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4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4B226B7C-F0C1-CC60-0B39-AE95CFC3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V="1">
            <a:off x="0" y="0"/>
            <a:ext cx="12192000" cy="1538514"/>
          </a:xfrm>
          <a:prstGeom prst="rect">
            <a:avLst/>
          </a:prstGeom>
        </p:spPr>
      </p:pic>
      <p:sp>
        <p:nvSpPr>
          <p:cNvPr id="9" name="Title 24">
            <a:extLst>
              <a:ext uri="{FF2B5EF4-FFF2-40B4-BE49-F238E27FC236}">
                <a16:creationId xmlns:a16="http://schemas.microsoft.com/office/drawing/2014/main" id="{CB110185-C1B0-F516-6EAE-BEF3C998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5" y="17277"/>
            <a:ext cx="12139545" cy="1228850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Performance Evaluation of Keyword Extraction Techniques and Stop Word Lists on Speech-To-Text Corpus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3830F-F36B-5F49-6586-1E7E6DDD054D}"/>
              </a:ext>
            </a:extLst>
          </p:cNvPr>
          <p:cNvSpPr txBox="1"/>
          <p:nvPr/>
        </p:nvSpPr>
        <p:spPr>
          <a:xfrm>
            <a:off x="259958" y="6103730"/>
            <a:ext cx="118429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Guda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B., Nuhu, B.K., </a:t>
            </a:r>
            <a:r>
              <a:rPr 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Agajo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 and Aliyu, I., 2023. Performance Evaluation of Keyword Extraction Techniques and Stop Word Lists on Speech-To-Text Corpus.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Int. Arab J. Inf. Technol.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pp.134-140.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B332DA-F3AD-A2DE-7F57-F1534BE2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268" y="6424329"/>
            <a:ext cx="1161732" cy="433671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5EE1CC3-7D7D-5A8F-FA5B-390541DC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E80BB-C0DF-4F1B-8821-E3FD53412E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7FD7D4-8FDD-DB43-1439-2E93B2E8A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85547"/>
              </p:ext>
            </p:extLst>
          </p:nvPr>
        </p:nvGraphicFramePr>
        <p:xfrm>
          <a:off x="1128584" y="2088434"/>
          <a:ext cx="9630033" cy="3019675"/>
        </p:xfrm>
        <a:graphic>
          <a:graphicData uri="http://schemas.openxmlformats.org/drawingml/2006/table">
            <a:tbl>
              <a:tblPr firstRow="1" bandRow="1"/>
              <a:tblGrid>
                <a:gridCol w="2298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331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r>
                        <a:rPr lang="en-US" sz="16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Publication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August 2023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657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Blessed </a:t>
                      </a:r>
                      <a:r>
                        <a:rPr lang="en-I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Guda</a:t>
                      </a: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Bello Kontagora Nuhu , James </a:t>
                      </a:r>
                      <a:r>
                        <a:rPr lang="en-IN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Agajo</a:t>
                      </a: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Ibrahim Aliyu</a:t>
                      </a:r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235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 language processing, RAKE,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textrank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stoplist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speech recognition</a:t>
                      </a:r>
                      <a:endParaRPr lang="en-US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894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Evaluating keyword extraction techniques namely RAKE and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TextRank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endParaRPr lang="en-US" sz="16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558"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TextRank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with the FOX 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Stoplist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 performed best on both text and audio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11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0">
            <a:extLst>
              <a:ext uri="{FF2B5EF4-FFF2-40B4-BE49-F238E27FC236}">
                <a16:creationId xmlns:a16="http://schemas.microsoft.com/office/drawing/2014/main" id="{842AF1CB-3C18-A6B2-7ABB-E38E4C21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DE03113-DE83-6743-6A01-42640BBDA823}"/>
              </a:ext>
            </a:extLst>
          </p:cNvPr>
          <p:cNvGrpSpPr/>
          <p:nvPr/>
        </p:nvGrpSpPr>
        <p:grpSpPr>
          <a:xfrm rot="3664989">
            <a:off x="-636066" y="1477433"/>
            <a:ext cx="7343508" cy="3351068"/>
            <a:chOff x="443291" y="1081912"/>
            <a:chExt cx="8257421" cy="3375320"/>
          </a:xfrm>
        </p:grpSpPr>
        <p:sp>
          <p:nvSpPr>
            <p:cNvPr id="24" name="Google Shape;1122;p31">
              <a:extLst>
                <a:ext uri="{FF2B5EF4-FFF2-40B4-BE49-F238E27FC236}">
                  <a16:creationId xmlns:a16="http://schemas.microsoft.com/office/drawing/2014/main" id="{EE8C4654-556F-8DE3-BF2F-D0EAFCF875A8}"/>
                </a:ext>
              </a:extLst>
            </p:cNvPr>
            <p:cNvSpPr/>
            <p:nvPr/>
          </p:nvSpPr>
          <p:spPr>
            <a:xfrm>
              <a:off x="443291" y="1081912"/>
              <a:ext cx="2128846" cy="2068847"/>
            </a:xfrm>
            <a:custGeom>
              <a:avLst/>
              <a:gdLst/>
              <a:ahLst/>
              <a:cxnLst/>
              <a:rect l="l" t="t" r="r" b="b"/>
              <a:pathLst>
                <a:path w="61737" h="59997" extrusionOk="0">
                  <a:moveTo>
                    <a:pt x="30874" y="1"/>
                  </a:moveTo>
                  <a:cubicBezTo>
                    <a:pt x="13852" y="1"/>
                    <a:pt x="1" y="13852"/>
                    <a:pt x="1" y="30859"/>
                  </a:cubicBezTo>
                  <a:lnTo>
                    <a:pt x="1" y="58765"/>
                  </a:lnTo>
                  <a:cubicBezTo>
                    <a:pt x="1" y="59443"/>
                    <a:pt x="554" y="59978"/>
                    <a:pt x="1214" y="59978"/>
                  </a:cubicBezTo>
                  <a:cubicBezTo>
                    <a:pt x="1874" y="59978"/>
                    <a:pt x="2427" y="59443"/>
                    <a:pt x="2427" y="58783"/>
                  </a:cubicBezTo>
                  <a:lnTo>
                    <a:pt x="2427" y="31412"/>
                  </a:lnTo>
                  <a:cubicBezTo>
                    <a:pt x="2427" y="15871"/>
                    <a:pt x="14667" y="2811"/>
                    <a:pt x="30190" y="2436"/>
                  </a:cubicBezTo>
                  <a:cubicBezTo>
                    <a:pt x="30407" y="2431"/>
                    <a:pt x="30624" y="2429"/>
                    <a:pt x="30840" y="2429"/>
                  </a:cubicBezTo>
                  <a:cubicBezTo>
                    <a:pt x="46497" y="2429"/>
                    <a:pt x="59292" y="15125"/>
                    <a:pt x="59310" y="30877"/>
                  </a:cubicBezTo>
                  <a:lnTo>
                    <a:pt x="59310" y="59996"/>
                  </a:lnTo>
                  <a:lnTo>
                    <a:pt x="61736" y="59996"/>
                  </a:lnTo>
                  <a:lnTo>
                    <a:pt x="61736" y="31448"/>
                  </a:lnTo>
                  <a:cubicBezTo>
                    <a:pt x="61736" y="14587"/>
                    <a:pt x="48461" y="402"/>
                    <a:pt x="31618" y="9"/>
                  </a:cubicBezTo>
                  <a:cubicBezTo>
                    <a:pt x="31369" y="4"/>
                    <a:pt x="31121" y="1"/>
                    <a:pt x="30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123;p31">
              <a:extLst>
                <a:ext uri="{FF2B5EF4-FFF2-40B4-BE49-F238E27FC236}">
                  <a16:creationId xmlns:a16="http://schemas.microsoft.com/office/drawing/2014/main" id="{8F90CBF5-7E52-4EEE-D062-186F96F7FFDE}"/>
                </a:ext>
              </a:extLst>
            </p:cNvPr>
            <p:cNvSpPr/>
            <p:nvPr/>
          </p:nvSpPr>
          <p:spPr>
            <a:xfrm>
              <a:off x="2486586" y="2244455"/>
              <a:ext cx="2128191" cy="2211880"/>
            </a:xfrm>
            <a:custGeom>
              <a:avLst/>
              <a:gdLst/>
              <a:ahLst/>
              <a:cxnLst/>
              <a:rect l="l" t="t" r="r" b="b"/>
              <a:pathLst>
                <a:path w="61718" h="64145" extrusionOk="0">
                  <a:moveTo>
                    <a:pt x="0" y="0"/>
                  </a:moveTo>
                  <a:lnTo>
                    <a:pt x="0" y="33294"/>
                  </a:lnTo>
                  <a:cubicBezTo>
                    <a:pt x="0" y="50316"/>
                    <a:pt x="13846" y="64144"/>
                    <a:pt x="30868" y="64144"/>
                  </a:cubicBezTo>
                  <a:cubicBezTo>
                    <a:pt x="47908" y="64144"/>
                    <a:pt x="61718" y="50316"/>
                    <a:pt x="61718" y="33294"/>
                  </a:cubicBezTo>
                  <a:lnTo>
                    <a:pt x="61718" y="0"/>
                  </a:lnTo>
                  <a:lnTo>
                    <a:pt x="59309" y="0"/>
                  </a:lnTo>
                  <a:lnTo>
                    <a:pt x="59309" y="33294"/>
                  </a:lnTo>
                  <a:cubicBezTo>
                    <a:pt x="59024" y="48800"/>
                    <a:pt x="46373" y="61218"/>
                    <a:pt x="30868" y="61218"/>
                  </a:cubicBezTo>
                  <a:cubicBezTo>
                    <a:pt x="15345" y="61218"/>
                    <a:pt x="2694" y="48800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124;p31">
              <a:extLst>
                <a:ext uri="{FF2B5EF4-FFF2-40B4-BE49-F238E27FC236}">
                  <a16:creationId xmlns:a16="http://schemas.microsoft.com/office/drawing/2014/main" id="{DDD3975A-50B0-17AE-7F3C-1913EAE3D408}"/>
                </a:ext>
              </a:extLst>
            </p:cNvPr>
            <p:cNvSpPr/>
            <p:nvPr/>
          </p:nvSpPr>
          <p:spPr>
            <a:xfrm>
              <a:off x="4529226" y="1082222"/>
              <a:ext cx="2128846" cy="2068536"/>
            </a:xfrm>
            <a:custGeom>
              <a:avLst/>
              <a:gdLst/>
              <a:ahLst/>
              <a:cxnLst/>
              <a:rect l="l" t="t" r="r" b="b"/>
              <a:pathLst>
                <a:path w="61737" h="59988" extrusionOk="0">
                  <a:moveTo>
                    <a:pt x="30868" y="0"/>
                  </a:moveTo>
                  <a:cubicBezTo>
                    <a:pt x="13847" y="0"/>
                    <a:pt x="1" y="13846"/>
                    <a:pt x="1" y="30868"/>
                  </a:cubicBezTo>
                  <a:lnTo>
                    <a:pt x="1" y="59987"/>
                  </a:lnTo>
                  <a:lnTo>
                    <a:pt x="2427" y="59987"/>
                  </a:lnTo>
                  <a:lnTo>
                    <a:pt x="2427" y="30868"/>
                  </a:lnTo>
                  <a:cubicBezTo>
                    <a:pt x="2142" y="14970"/>
                    <a:pt x="14953" y="1927"/>
                    <a:pt x="30868" y="1927"/>
                  </a:cubicBezTo>
                  <a:cubicBezTo>
                    <a:pt x="46766" y="1927"/>
                    <a:pt x="59577" y="14970"/>
                    <a:pt x="59292" y="30868"/>
                  </a:cubicBezTo>
                  <a:lnTo>
                    <a:pt x="59292" y="59987"/>
                  </a:lnTo>
                  <a:lnTo>
                    <a:pt x="61736" y="59987"/>
                  </a:lnTo>
                  <a:lnTo>
                    <a:pt x="61736" y="30868"/>
                  </a:lnTo>
                  <a:cubicBezTo>
                    <a:pt x="61736" y="13846"/>
                    <a:pt x="47890" y="0"/>
                    <a:pt x="30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1125;p31">
              <a:extLst>
                <a:ext uri="{FF2B5EF4-FFF2-40B4-BE49-F238E27FC236}">
                  <a16:creationId xmlns:a16="http://schemas.microsoft.com/office/drawing/2014/main" id="{09D71D5D-F40F-06A9-FC79-8B713A1DA3A3}"/>
                </a:ext>
              </a:extLst>
            </p:cNvPr>
            <p:cNvSpPr/>
            <p:nvPr/>
          </p:nvSpPr>
          <p:spPr>
            <a:xfrm>
              <a:off x="6571900" y="2244455"/>
              <a:ext cx="2128812" cy="2212777"/>
            </a:xfrm>
            <a:custGeom>
              <a:avLst/>
              <a:gdLst/>
              <a:ahLst/>
              <a:cxnLst/>
              <a:rect l="l" t="t" r="r" b="b"/>
              <a:pathLst>
                <a:path w="61736" h="64171" extrusionOk="0">
                  <a:moveTo>
                    <a:pt x="0" y="0"/>
                  </a:moveTo>
                  <a:lnTo>
                    <a:pt x="0" y="32706"/>
                  </a:lnTo>
                  <a:cubicBezTo>
                    <a:pt x="0" y="49567"/>
                    <a:pt x="13275" y="63752"/>
                    <a:pt x="30119" y="64162"/>
                  </a:cubicBezTo>
                  <a:cubicBezTo>
                    <a:pt x="30367" y="64168"/>
                    <a:pt x="30615" y="64171"/>
                    <a:pt x="30862" y="64171"/>
                  </a:cubicBezTo>
                  <a:cubicBezTo>
                    <a:pt x="47885" y="64171"/>
                    <a:pt x="61736" y="50319"/>
                    <a:pt x="61736" y="33294"/>
                  </a:cubicBezTo>
                  <a:lnTo>
                    <a:pt x="61736" y="1213"/>
                  </a:lnTo>
                  <a:cubicBezTo>
                    <a:pt x="61736" y="535"/>
                    <a:pt x="61201" y="0"/>
                    <a:pt x="60522" y="0"/>
                  </a:cubicBezTo>
                  <a:cubicBezTo>
                    <a:pt x="59862" y="0"/>
                    <a:pt x="59309" y="535"/>
                    <a:pt x="59309" y="1213"/>
                  </a:cubicBezTo>
                  <a:lnTo>
                    <a:pt x="59309" y="32759"/>
                  </a:lnTo>
                  <a:cubicBezTo>
                    <a:pt x="59309" y="48282"/>
                    <a:pt x="47087" y="61361"/>
                    <a:pt x="31564" y="61718"/>
                  </a:cubicBezTo>
                  <a:cubicBezTo>
                    <a:pt x="31336" y="61723"/>
                    <a:pt x="31109" y="61726"/>
                    <a:pt x="30882" y="61726"/>
                  </a:cubicBezTo>
                  <a:cubicBezTo>
                    <a:pt x="15222" y="61726"/>
                    <a:pt x="2444" y="49036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3556E8-98D7-8755-2614-C4899F467F00}"/>
              </a:ext>
            </a:extLst>
          </p:cNvPr>
          <p:cNvGrpSpPr/>
          <p:nvPr/>
        </p:nvGrpSpPr>
        <p:grpSpPr>
          <a:xfrm rot="14484560">
            <a:off x="-161326" y="2100971"/>
            <a:ext cx="7343508" cy="3351068"/>
            <a:chOff x="443291" y="1081912"/>
            <a:chExt cx="8257421" cy="3375320"/>
          </a:xfrm>
        </p:grpSpPr>
        <p:sp>
          <p:nvSpPr>
            <p:cNvPr id="29" name="Google Shape;1122;p31">
              <a:extLst>
                <a:ext uri="{FF2B5EF4-FFF2-40B4-BE49-F238E27FC236}">
                  <a16:creationId xmlns:a16="http://schemas.microsoft.com/office/drawing/2014/main" id="{8B88B0A0-776D-5A06-5AD2-DC3A1FB1CFD3}"/>
                </a:ext>
              </a:extLst>
            </p:cNvPr>
            <p:cNvSpPr/>
            <p:nvPr/>
          </p:nvSpPr>
          <p:spPr>
            <a:xfrm>
              <a:off x="443291" y="1081912"/>
              <a:ext cx="2128846" cy="2068847"/>
            </a:xfrm>
            <a:custGeom>
              <a:avLst/>
              <a:gdLst/>
              <a:ahLst/>
              <a:cxnLst/>
              <a:rect l="l" t="t" r="r" b="b"/>
              <a:pathLst>
                <a:path w="61737" h="59997" extrusionOk="0">
                  <a:moveTo>
                    <a:pt x="30874" y="1"/>
                  </a:moveTo>
                  <a:cubicBezTo>
                    <a:pt x="13852" y="1"/>
                    <a:pt x="1" y="13852"/>
                    <a:pt x="1" y="30859"/>
                  </a:cubicBezTo>
                  <a:lnTo>
                    <a:pt x="1" y="58765"/>
                  </a:lnTo>
                  <a:cubicBezTo>
                    <a:pt x="1" y="59443"/>
                    <a:pt x="554" y="59978"/>
                    <a:pt x="1214" y="59978"/>
                  </a:cubicBezTo>
                  <a:cubicBezTo>
                    <a:pt x="1874" y="59978"/>
                    <a:pt x="2427" y="59443"/>
                    <a:pt x="2427" y="58783"/>
                  </a:cubicBezTo>
                  <a:lnTo>
                    <a:pt x="2427" y="31412"/>
                  </a:lnTo>
                  <a:cubicBezTo>
                    <a:pt x="2427" y="15871"/>
                    <a:pt x="14667" y="2811"/>
                    <a:pt x="30190" y="2436"/>
                  </a:cubicBezTo>
                  <a:cubicBezTo>
                    <a:pt x="30407" y="2431"/>
                    <a:pt x="30624" y="2429"/>
                    <a:pt x="30840" y="2429"/>
                  </a:cubicBezTo>
                  <a:cubicBezTo>
                    <a:pt x="46497" y="2429"/>
                    <a:pt x="59292" y="15125"/>
                    <a:pt x="59310" y="30877"/>
                  </a:cubicBezTo>
                  <a:lnTo>
                    <a:pt x="59310" y="59996"/>
                  </a:lnTo>
                  <a:lnTo>
                    <a:pt x="61736" y="59996"/>
                  </a:lnTo>
                  <a:lnTo>
                    <a:pt x="61736" y="31448"/>
                  </a:lnTo>
                  <a:cubicBezTo>
                    <a:pt x="61736" y="14587"/>
                    <a:pt x="48461" y="402"/>
                    <a:pt x="31618" y="9"/>
                  </a:cubicBezTo>
                  <a:cubicBezTo>
                    <a:pt x="31369" y="4"/>
                    <a:pt x="31121" y="1"/>
                    <a:pt x="30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123;p31">
              <a:extLst>
                <a:ext uri="{FF2B5EF4-FFF2-40B4-BE49-F238E27FC236}">
                  <a16:creationId xmlns:a16="http://schemas.microsoft.com/office/drawing/2014/main" id="{8A3ABBCF-9F84-D690-1B82-427E62B8FA36}"/>
                </a:ext>
              </a:extLst>
            </p:cNvPr>
            <p:cNvSpPr/>
            <p:nvPr/>
          </p:nvSpPr>
          <p:spPr>
            <a:xfrm>
              <a:off x="2486586" y="2244455"/>
              <a:ext cx="2128191" cy="2211880"/>
            </a:xfrm>
            <a:custGeom>
              <a:avLst/>
              <a:gdLst/>
              <a:ahLst/>
              <a:cxnLst/>
              <a:rect l="l" t="t" r="r" b="b"/>
              <a:pathLst>
                <a:path w="61718" h="64145" extrusionOk="0">
                  <a:moveTo>
                    <a:pt x="0" y="0"/>
                  </a:moveTo>
                  <a:lnTo>
                    <a:pt x="0" y="33294"/>
                  </a:lnTo>
                  <a:cubicBezTo>
                    <a:pt x="0" y="50316"/>
                    <a:pt x="13846" y="64144"/>
                    <a:pt x="30868" y="64144"/>
                  </a:cubicBezTo>
                  <a:cubicBezTo>
                    <a:pt x="47908" y="64144"/>
                    <a:pt x="61718" y="50316"/>
                    <a:pt x="61718" y="33294"/>
                  </a:cubicBezTo>
                  <a:lnTo>
                    <a:pt x="61718" y="0"/>
                  </a:lnTo>
                  <a:lnTo>
                    <a:pt x="59309" y="0"/>
                  </a:lnTo>
                  <a:lnTo>
                    <a:pt x="59309" y="33294"/>
                  </a:lnTo>
                  <a:cubicBezTo>
                    <a:pt x="59024" y="48800"/>
                    <a:pt x="46373" y="61218"/>
                    <a:pt x="30868" y="61218"/>
                  </a:cubicBezTo>
                  <a:cubicBezTo>
                    <a:pt x="15345" y="61218"/>
                    <a:pt x="2694" y="48800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1124;p31">
              <a:extLst>
                <a:ext uri="{FF2B5EF4-FFF2-40B4-BE49-F238E27FC236}">
                  <a16:creationId xmlns:a16="http://schemas.microsoft.com/office/drawing/2014/main" id="{437BC0BD-CBB5-CD19-47E0-E6C9F80714E5}"/>
                </a:ext>
              </a:extLst>
            </p:cNvPr>
            <p:cNvSpPr/>
            <p:nvPr/>
          </p:nvSpPr>
          <p:spPr>
            <a:xfrm>
              <a:off x="4529226" y="1082222"/>
              <a:ext cx="2128846" cy="2068536"/>
            </a:xfrm>
            <a:custGeom>
              <a:avLst/>
              <a:gdLst/>
              <a:ahLst/>
              <a:cxnLst/>
              <a:rect l="l" t="t" r="r" b="b"/>
              <a:pathLst>
                <a:path w="61737" h="59988" extrusionOk="0">
                  <a:moveTo>
                    <a:pt x="30868" y="0"/>
                  </a:moveTo>
                  <a:cubicBezTo>
                    <a:pt x="13847" y="0"/>
                    <a:pt x="1" y="13846"/>
                    <a:pt x="1" y="30868"/>
                  </a:cubicBezTo>
                  <a:lnTo>
                    <a:pt x="1" y="59987"/>
                  </a:lnTo>
                  <a:lnTo>
                    <a:pt x="2427" y="59987"/>
                  </a:lnTo>
                  <a:lnTo>
                    <a:pt x="2427" y="30868"/>
                  </a:lnTo>
                  <a:cubicBezTo>
                    <a:pt x="2142" y="14970"/>
                    <a:pt x="14953" y="1927"/>
                    <a:pt x="30868" y="1927"/>
                  </a:cubicBezTo>
                  <a:cubicBezTo>
                    <a:pt x="46766" y="1927"/>
                    <a:pt x="59577" y="14970"/>
                    <a:pt x="59292" y="30868"/>
                  </a:cubicBezTo>
                  <a:lnTo>
                    <a:pt x="59292" y="59987"/>
                  </a:lnTo>
                  <a:lnTo>
                    <a:pt x="61736" y="59987"/>
                  </a:lnTo>
                  <a:lnTo>
                    <a:pt x="61736" y="30868"/>
                  </a:lnTo>
                  <a:cubicBezTo>
                    <a:pt x="61736" y="13846"/>
                    <a:pt x="47890" y="0"/>
                    <a:pt x="30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1125;p31">
              <a:extLst>
                <a:ext uri="{FF2B5EF4-FFF2-40B4-BE49-F238E27FC236}">
                  <a16:creationId xmlns:a16="http://schemas.microsoft.com/office/drawing/2014/main" id="{3C723F9C-6384-E653-F429-EF8066AF5DF5}"/>
                </a:ext>
              </a:extLst>
            </p:cNvPr>
            <p:cNvSpPr/>
            <p:nvPr/>
          </p:nvSpPr>
          <p:spPr>
            <a:xfrm>
              <a:off x="6571900" y="2244455"/>
              <a:ext cx="2128812" cy="2212777"/>
            </a:xfrm>
            <a:custGeom>
              <a:avLst/>
              <a:gdLst/>
              <a:ahLst/>
              <a:cxnLst/>
              <a:rect l="l" t="t" r="r" b="b"/>
              <a:pathLst>
                <a:path w="61736" h="64171" extrusionOk="0">
                  <a:moveTo>
                    <a:pt x="0" y="0"/>
                  </a:moveTo>
                  <a:lnTo>
                    <a:pt x="0" y="32706"/>
                  </a:lnTo>
                  <a:cubicBezTo>
                    <a:pt x="0" y="49567"/>
                    <a:pt x="13275" y="63752"/>
                    <a:pt x="30119" y="64162"/>
                  </a:cubicBezTo>
                  <a:cubicBezTo>
                    <a:pt x="30367" y="64168"/>
                    <a:pt x="30615" y="64171"/>
                    <a:pt x="30862" y="64171"/>
                  </a:cubicBezTo>
                  <a:cubicBezTo>
                    <a:pt x="47885" y="64171"/>
                    <a:pt x="61736" y="50319"/>
                    <a:pt x="61736" y="33294"/>
                  </a:cubicBezTo>
                  <a:lnTo>
                    <a:pt x="61736" y="1213"/>
                  </a:lnTo>
                  <a:cubicBezTo>
                    <a:pt x="61736" y="535"/>
                    <a:pt x="61201" y="0"/>
                    <a:pt x="60522" y="0"/>
                  </a:cubicBezTo>
                  <a:cubicBezTo>
                    <a:pt x="59862" y="0"/>
                    <a:pt x="59309" y="535"/>
                    <a:pt x="59309" y="1213"/>
                  </a:cubicBezTo>
                  <a:lnTo>
                    <a:pt x="59309" y="32759"/>
                  </a:lnTo>
                  <a:cubicBezTo>
                    <a:pt x="59309" y="48282"/>
                    <a:pt x="47087" y="61361"/>
                    <a:pt x="31564" y="61718"/>
                  </a:cubicBezTo>
                  <a:cubicBezTo>
                    <a:pt x="31336" y="61723"/>
                    <a:pt x="31109" y="61726"/>
                    <a:pt x="30882" y="61726"/>
                  </a:cubicBezTo>
                  <a:cubicBezTo>
                    <a:pt x="15222" y="61726"/>
                    <a:pt x="2444" y="49036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Title 31">
            <a:extLst>
              <a:ext uri="{FF2B5EF4-FFF2-40B4-BE49-F238E27FC236}">
                <a16:creationId xmlns:a16="http://schemas.microsoft.com/office/drawing/2014/main" id="{8D996758-284E-4C63-9A4B-2C107FDF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675" y="1290091"/>
            <a:ext cx="5575851" cy="4210387"/>
          </a:xfrm>
        </p:spPr>
        <p:txBody>
          <a:bodyPr anchor="ctr"/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4E8A8F-A211-8D65-44E3-BCB781ECAB3E}"/>
              </a:ext>
            </a:extLst>
          </p:cNvPr>
          <p:cNvGrpSpPr/>
          <p:nvPr/>
        </p:nvGrpSpPr>
        <p:grpSpPr>
          <a:xfrm rot="3664989">
            <a:off x="-1242698" y="1158310"/>
            <a:ext cx="7343508" cy="3351068"/>
            <a:chOff x="443291" y="1081912"/>
            <a:chExt cx="8257421" cy="3375320"/>
          </a:xfrm>
        </p:grpSpPr>
        <p:sp>
          <p:nvSpPr>
            <p:cNvPr id="50" name="Google Shape;1122;p31">
              <a:extLst>
                <a:ext uri="{FF2B5EF4-FFF2-40B4-BE49-F238E27FC236}">
                  <a16:creationId xmlns:a16="http://schemas.microsoft.com/office/drawing/2014/main" id="{1DCE858F-3B5D-7E5E-3A54-C731CE9E3156}"/>
                </a:ext>
              </a:extLst>
            </p:cNvPr>
            <p:cNvSpPr/>
            <p:nvPr/>
          </p:nvSpPr>
          <p:spPr>
            <a:xfrm>
              <a:off x="443291" y="1081912"/>
              <a:ext cx="2128846" cy="2068847"/>
            </a:xfrm>
            <a:custGeom>
              <a:avLst/>
              <a:gdLst/>
              <a:ahLst/>
              <a:cxnLst/>
              <a:rect l="l" t="t" r="r" b="b"/>
              <a:pathLst>
                <a:path w="61737" h="59997" extrusionOk="0">
                  <a:moveTo>
                    <a:pt x="30874" y="1"/>
                  </a:moveTo>
                  <a:cubicBezTo>
                    <a:pt x="13852" y="1"/>
                    <a:pt x="1" y="13852"/>
                    <a:pt x="1" y="30859"/>
                  </a:cubicBezTo>
                  <a:lnTo>
                    <a:pt x="1" y="58765"/>
                  </a:lnTo>
                  <a:cubicBezTo>
                    <a:pt x="1" y="59443"/>
                    <a:pt x="554" y="59978"/>
                    <a:pt x="1214" y="59978"/>
                  </a:cubicBezTo>
                  <a:cubicBezTo>
                    <a:pt x="1874" y="59978"/>
                    <a:pt x="2427" y="59443"/>
                    <a:pt x="2427" y="58783"/>
                  </a:cubicBezTo>
                  <a:lnTo>
                    <a:pt x="2427" y="31412"/>
                  </a:lnTo>
                  <a:cubicBezTo>
                    <a:pt x="2427" y="15871"/>
                    <a:pt x="14667" y="2811"/>
                    <a:pt x="30190" y="2436"/>
                  </a:cubicBezTo>
                  <a:cubicBezTo>
                    <a:pt x="30407" y="2431"/>
                    <a:pt x="30624" y="2429"/>
                    <a:pt x="30840" y="2429"/>
                  </a:cubicBezTo>
                  <a:cubicBezTo>
                    <a:pt x="46497" y="2429"/>
                    <a:pt x="59292" y="15125"/>
                    <a:pt x="59310" y="30877"/>
                  </a:cubicBezTo>
                  <a:lnTo>
                    <a:pt x="59310" y="59996"/>
                  </a:lnTo>
                  <a:lnTo>
                    <a:pt x="61736" y="59996"/>
                  </a:lnTo>
                  <a:lnTo>
                    <a:pt x="61736" y="31448"/>
                  </a:lnTo>
                  <a:cubicBezTo>
                    <a:pt x="61736" y="14587"/>
                    <a:pt x="48461" y="402"/>
                    <a:pt x="31618" y="9"/>
                  </a:cubicBezTo>
                  <a:cubicBezTo>
                    <a:pt x="31369" y="4"/>
                    <a:pt x="31121" y="1"/>
                    <a:pt x="30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123;p31">
              <a:extLst>
                <a:ext uri="{FF2B5EF4-FFF2-40B4-BE49-F238E27FC236}">
                  <a16:creationId xmlns:a16="http://schemas.microsoft.com/office/drawing/2014/main" id="{282417DC-3313-969E-1A29-2E62DCC7AD7C}"/>
                </a:ext>
              </a:extLst>
            </p:cNvPr>
            <p:cNvSpPr/>
            <p:nvPr/>
          </p:nvSpPr>
          <p:spPr>
            <a:xfrm>
              <a:off x="2486586" y="2244455"/>
              <a:ext cx="2128191" cy="2211880"/>
            </a:xfrm>
            <a:custGeom>
              <a:avLst/>
              <a:gdLst/>
              <a:ahLst/>
              <a:cxnLst/>
              <a:rect l="l" t="t" r="r" b="b"/>
              <a:pathLst>
                <a:path w="61718" h="64145" extrusionOk="0">
                  <a:moveTo>
                    <a:pt x="0" y="0"/>
                  </a:moveTo>
                  <a:lnTo>
                    <a:pt x="0" y="33294"/>
                  </a:lnTo>
                  <a:cubicBezTo>
                    <a:pt x="0" y="50316"/>
                    <a:pt x="13846" y="64144"/>
                    <a:pt x="30868" y="64144"/>
                  </a:cubicBezTo>
                  <a:cubicBezTo>
                    <a:pt x="47908" y="64144"/>
                    <a:pt x="61718" y="50316"/>
                    <a:pt x="61718" y="33294"/>
                  </a:cubicBezTo>
                  <a:lnTo>
                    <a:pt x="61718" y="0"/>
                  </a:lnTo>
                  <a:lnTo>
                    <a:pt x="59309" y="0"/>
                  </a:lnTo>
                  <a:lnTo>
                    <a:pt x="59309" y="33294"/>
                  </a:lnTo>
                  <a:cubicBezTo>
                    <a:pt x="59024" y="48800"/>
                    <a:pt x="46373" y="61218"/>
                    <a:pt x="30868" y="61218"/>
                  </a:cubicBezTo>
                  <a:cubicBezTo>
                    <a:pt x="15345" y="61218"/>
                    <a:pt x="2694" y="48800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124;p31">
              <a:extLst>
                <a:ext uri="{FF2B5EF4-FFF2-40B4-BE49-F238E27FC236}">
                  <a16:creationId xmlns:a16="http://schemas.microsoft.com/office/drawing/2014/main" id="{CCE2BB76-8900-BDB4-3348-38EAED80041C}"/>
                </a:ext>
              </a:extLst>
            </p:cNvPr>
            <p:cNvSpPr/>
            <p:nvPr/>
          </p:nvSpPr>
          <p:spPr>
            <a:xfrm>
              <a:off x="4529226" y="1082222"/>
              <a:ext cx="2128846" cy="2068536"/>
            </a:xfrm>
            <a:custGeom>
              <a:avLst/>
              <a:gdLst/>
              <a:ahLst/>
              <a:cxnLst/>
              <a:rect l="l" t="t" r="r" b="b"/>
              <a:pathLst>
                <a:path w="61737" h="59988" extrusionOk="0">
                  <a:moveTo>
                    <a:pt x="30868" y="0"/>
                  </a:moveTo>
                  <a:cubicBezTo>
                    <a:pt x="13847" y="0"/>
                    <a:pt x="1" y="13846"/>
                    <a:pt x="1" y="30868"/>
                  </a:cubicBezTo>
                  <a:lnTo>
                    <a:pt x="1" y="59987"/>
                  </a:lnTo>
                  <a:lnTo>
                    <a:pt x="2427" y="59987"/>
                  </a:lnTo>
                  <a:lnTo>
                    <a:pt x="2427" y="30868"/>
                  </a:lnTo>
                  <a:cubicBezTo>
                    <a:pt x="2142" y="14970"/>
                    <a:pt x="14953" y="1927"/>
                    <a:pt x="30868" y="1927"/>
                  </a:cubicBezTo>
                  <a:cubicBezTo>
                    <a:pt x="46766" y="1927"/>
                    <a:pt x="59577" y="14970"/>
                    <a:pt x="59292" y="30868"/>
                  </a:cubicBezTo>
                  <a:lnTo>
                    <a:pt x="59292" y="59987"/>
                  </a:lnTo>
                  <a:lnTo>
                    <a:pt x="61736" y="59987"/>
                  </a:lnTo>
                  <a:lnTo>
                    <a:pt x="61736" y="30868"/>
                  </a:lnTo>
                  <a:cubicBezTo>
                    <a:pt x="61736" y="13846"/>
                    <a:pt x="47890" y="0"/>
                    <a:pt x="30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125;p31">
              <a:extLst>
                <a:ext uri="{FF2B5EF4-FFF2-40B4-BE49-F238E27FC236}">
                  <a16:creationId xmlns:a16="http://schemas.microsoft.com/office/drawing/2014/main" id="{32AA62D0-A137-123E-858C-981DB4040026}"/>
                </a:ext>
              </a:extLst>
            </p:cNvPr>
            <p:cNvSpPr/>
            <p:nvPr/>
          </p:nvSpPr>
          <p:spPr>
            <a:xfrm>
              <a:off x="6571900" y="2244455"/>
              <a:ext cx="2128812" cy="2212777"/>
            </a:xfrm>
            <a:custGeom>
              <a:avLst/>
              <a:gdLst/>
              <a:ahLst/>
              <a:cxnLst/>
              <a:rect l="l" t="t" r="r" b="b"/>
              <a:pathLst>
                <a:path w="61736" h="64171" extrusionOk="0">
                  <a:moveTo>
                    <a:pt x="0" y="0"/>
                  </a:moveTo>
                  <a:lnTo>
                    <a:pt x="0" y="32706"/>
                  </a:lnTo>
                  <a:cubicBezTo>
                    <a:pt x="0" y="49567"/>
                    <a:pt x="13275" y="63752"/>
                    <a:pt x="30119" y="64162"/>
                  </a:cubicBezTo>
                  <a:cubicBezTo>
                    <a:pt x="30367" y="64168"/>
                    <a:pt x="30615" y="64171"/>
                    <a:pt x="30862" y="64171"/>
                  </a:cubicBezTo>
                  <a:cubicBezTo>
                    <a:pt x="47885" y="64171"/>
                    <a:pt x="61736" y="50319"/>
                    <a:pt x="61736" y="33294"/>
                  </a:cubicBezTo>
                  <a:lnTo>
                    <a:pt x="61736" y="1213"/>
                  </a:lnTo>
                  <a:cubicBezTo>
                    <a:pt x="61736" y="535"/>
                    <a:pt x="61201" y="0"/>
                    <a:pt x="60522" y="0"/>
                  </a:cubicBezTo>
                  <a:cubicBezTo>
                    <a:pt x="59862" y="0"/>
                    <a:pt x="59309" y="535"/>
                    <a:pt x="59309" y="1213"/>
                  </a:cubicBezTo>
                  <a:lnTo>
                    <a:pt x="59309" y="32759"/>
                  </a:lnTo>
                  <a:cubicBezTo>
                    <a:pt x="59309" y="48282"/>
                    <a:pt x="47087" y="61361"/>
                    <a:pt x="31564" y="61718"/>
                  </a:cubicBezTo>
                  <a:cubicBezTo>
                    <a:pt x="31336" y="61723"/>
                    <a:pt x="31109" y="61726"/>
                    <a:pt x="30882" y="61726"/>
                  </a:cubicBezTo>
                  <a:cubicBezTo>
                    <a:pt x="15222" y="61726"/>
                    <a:pt x="2444" y="49036"/>
                    <a:pt x="2427" y="33294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_TM16411254_Win32_JC_SL_v3.potx" id="{A49F532D-B704-4DFF-BADB-F4289203C174}" vid="{D1827142-D2F0-440A-808F-EAD0984C5F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177</TotalTime>
  <Words>493</Words>
  <Application>Microsoft Office PowerPoint</Application>
  <PresentationFormat>Widescreen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Demi Cond</vt:lpstr>
      <vt:lpstr>Segoe UI Light</vt:lpstr>
      <vt:lpstr>Times New Roman</vt:lpstr>
      <vt:lpstr>Office Theme</vt:lpstr>
      <vt:lpstr>Localized Speech-to-Text for  Inclusive Learning</vt:lpstr>
      <vt:lpstr>Table of Contents</vt:lpstr>
      <vt:lpstr>Introduction</vt:lpstr>
      <vt:lpstr>Communication-efficient Personalized Federated Learning For Speech-to-text Tasks</vt:lpstr>
      <vt:lpstr>Communication-efficient Personalized Federated Learning For Speech-to-text Tasks</vt:lpstr>
      <vt:lpstr>Communication-efficient Personalized Federated Learning For Speech-to-text Tasks</vt:lpstr>
      <vt:lpstr>Communication-efficient Personalized Federated Learning For Speech-to-text Tasks</vt:lpstr>
      <vt:lpstr>Performance Evaluation of Keyword Extraction Techniques and Stop Word Lists on Speech-To-Text Corpus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Localized Speech-to-Text for  Inclusive Learning</dc:title>
  <dc:creator>Pranav H</dc:creator>
  <cp:lastModifiedBy>Pranav H</cp:lastModifiedBy>
  <cp:revision>11</cp:revision>
  <dcterms:created xsi:type="dcterms:W3CDTF">2024-04-11T04:59:55Z</dcterms:created>
  <dcterms:modified xsi:type="dcterms:W3CDTF">2024-04-11T08:00:24Z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